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18"/>
  </p:notesMasterIdLst>
  <p:sldIdLst>
    <p:sldId id="284" r:id="rId2"/>
    <p:sldId id="286" r:id="rId3"/>
    <p:sldId id="279" r:id="rId4"/>
    <p:sldId id="285" r:id="rId5"/>
    <p:sldId id="269" r:id="rId6"/>
    <p:sldId id="282" r:id="rId7"/>
    <p:sldId id="275" r:id="rId8"/>
    <p:sldId id="280" r:id="rId9"/>
    <p:sldId id="281" r:id="rId10"/>
    <p:sldId id="288" r:id="rId11"/>
    <p:sldId id="289" r:id="rId12"/>
    <p:sldId id="290" r:id="rId13"/>
    <p:sldId id="287" r:id="rId14"/>
    <p:sldId id="283" r:id="rId15"/>
    <p:sldId id="291" r:id="rId16"/>
    <p:sldId id="292" r:id="rId17"/>
  </p:sldIdLst>
  <p:sldSz cx="9144000" cy="6858000" type="screen4x3"/>
  <p:notesSz cx="7099300" cy="10234613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45" autoAdjust="0"/>
    <p:restoredTop sz="76253" autoAdjust="0"/>
  </p:normalViewPr>
  <p:slideViewPr>
    <p:cSldViewPr>
      <p:cViewPr varScale="1">
        <p:scale>
          <a:sx n="46" d="100"/>
          <a:sy n="46" d="100"/>
        </p:scale>
        <p:origin x="859" y="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7" tIns="49519" rIns="99037" bIns="49519" numCol="1" anchor="t" anchorCtr="0" compatLnSpc="1">
            <a:prstTxWarp prst="textNoShape">
              <a:avLst/>
            </a:prstTxWarp>
          </a:bodyPr>
          <a:lstStyle>
            <a:lvl1pPr algn="l" defTabSz="990600" eaLnBrk="1" hangingPunct="1">
              <a:defRPr sz="13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7" tIns="49519" rIns="99037" bIns="49519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6512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7" tIns="49519" rIns="99037" bIns="495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716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7" tIns="49519" rIns="99037" bIns="49519" numCol="1" anchor="b" anchorCtr="0" compatLnSpc="1">
            <a:prstTxWarp prst="textNoShape">
              <a:avLst/>
            </a:prstTxWarp>
          </a:bodyPr>
          <a:lstStyle>
            <a:lvl1pPr algn="l" defTabSz="990600" eaLnBrk="1" hangingPunct="1">
              <a:defRPr sz="13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6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185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7" tIns="49519" rIns="99037" bIns="49519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 b="0" smtClean="0"/>
            </a:lvl1pPr>
          </a:lstStyle>
          <a:p>
            <a:pPr>
              <a:defRPr/>
            </a:pPr>
            <a:fld id="{07ABDEB1-119B-49A8-B7D1-F402197FD85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315666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896295BD-1353-41C5-B654-F80DC76F1F7C}" type="slidenum">
              <a:rPr lang="cs-CZ" altLang="cs-CZ" sz="1300"/>
              <a:pPr>
                <a:spcBef>
                  <a:spcPct val="0"/>
                </a:spcBef>
              </a:pPr>
              <a:t>1</a:t>
            </a:fld>
            <a:endParaRPr lang="cs-CZ" altLang="cs-CZ" sz="130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 dirty="0" smtClean="0"/>
              <a:t>Nejtěžší přednáška.</a:t>
            </a:r>
          </a:p>
          <a:p>
            <a:pPr eaLnBrk="1" hangingPunct="1"/>
            <a:r>
              <a:rPr lang="cs-CZ" altLang="cs-CZ" dirty="0" smtClean="0"/>
              <a:t>Vrchol složitosti v tomto semestru. </a:t>
            </a:r>
          </a:p>
          <a:p>
            <a:pPr eaLnBrk="1" hangingPunct="1"/>
            <a:r>
              <a:rPr lang="cs-CZ" altLang="cs-CZ" dirty="0" smtClean="0"/>
              <a:t>Zároveň něco, co je používáno velmi problematicky.</a:t>
            </a:r>
          </a:p>
        </p:txBody>
      </p:sp>
    </p:spTree>
    <p:extLst>
      <p:ext uri="{BB962C8B-B14F-4D97-AF65-F5344CB8AC3E}">
        <p14:creationId xmlns:p14="http://schemas.microsoft.com/office/powerpoint/2010/main" val="32318738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2F1EE1BD-7883-4440-803B-BBFBF830B2EB}" type="slidenum">
              <a:rPr lang="cs-CZ" altLang="cs-CZ" sz="1300"/>
              <a:pPr>
                <a:spcBef>
                  <a:spcPct val="0"/>
                </a:spcBef>
              </a:pPr>
              <a:t>14</a:t>
            </a:fld>
            <a:endParaRPr lang="cs-CZ" altLang="cs-CZ" sz="130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 dirty="0" smtClean="0"/>
              <a:t>Přečíst </a:t>
            </a:r>
            <a:r>
              <a:rPr lang="cs-CZ" altLang="cs-CZ" dirty="0" err="1" smtClean="0"/>
              <a:t>Cohena</a:t>
            </a:r>
            <a:r>
              <a:rPr lang="cs-CZ" altLang="cs-CZ" dirty="0" smtClean="0"/>
              <a:t>.</a:t>
            </a:r>
          </a:p>
          <a:p>
            <a:pPr eaLnBrk="1" hangingPunct="1"/>
            <a:r>
              <a:rPr lang="cs-CZ" altLang="cs-CZ" dirty="0" smtClean="0"/>
              <a:t>ASA </a:t>
            </a:r>
            <a:r>
              <a:rPr lang="cs-CZ" altLang="cs-CZ" dirty="0" err="1" smtClean="0"/>
              <a:t>statement</a:t>
            </a:r>
            <a:r>
              <a:rPr lang="cs-CZ" altLang="cs-CZ" dirty="0" smtClean="0"/>
              <a:t> 2016: http://amstat.tandfonline.com/doi/abs/10.1080/00031305.2016.1154108</a:t>
            </a:r>
          </a:p>
          <a:p>
            <a:pPr eaLnBrk="1" hangingPunct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225376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1F4CE9CE-EB11-48E3-8CDB-3460CDC410AC}" type="slidenum">
              <a:rPr lang="cs-CZ" altLang="cs-CZ" sz="1300"/>
              <a:pPr>
                <a:spcBef>
                  <a:spcPct val="0"/>
                </a:spcBef>
              </a:pPr>
              <a:t>3</a:t>
            </a:fld>
            <a:endParaRPr lang="cs-CZ" altLang="cs-CZ" sz="130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 smtClean="0"/>
              <a:t>Cílem výzkumu je obvykle konfrontovat očekávání vyplývající z teorie s empirickými daty.</a:t>
            </a:r>
          </a:p>
          <a:p>
            <a:pPr eaLnBrk="1" hangingPunct="1"/>
            <a:r>
              <a:rPr lang="cs-CZ" altLang="cs-CZ" smtClean="0"/>
              <a:t>Upozornit, že hypotézy formulujeme vždy v řeči parametrů. Výběrové statistiky nikoho nezajímají.</a:t>
            </a:r>
          </a:p>
          <a:p>
            <a:pPr eaLnBrk="1" hangingPunct="1"/>
            <a:r>
              <a:rPr lang="cs-CZ" altLang="cs-CZ" smtClean="0"/>
              <a:t>Namalovat si TO. – rozložení kolem stofky</a:t>
            </a:r>
          </a:p>
          <a:p>
            <a:pPr eaLnBrk="1" hangingPunct="1"/>
            <a:r>
              <a:rPr lang="cs-CZ" altLang="cs-CZ" smtClean="0"/>
              <a:t>A pak ještě jednou pro n=25. </a:t>
            </a:r>
          </a:p>
        </p:txBody>
      </p:sp>
    </p:spTree>
    <p:extLst>
      <p:ext uri="{BB962C8B-B14F-4D97-AF65-F5344CB8AC3E}">
        <p14:creationId xmlns:p14="http://schemas.microsoft.com/office/powerpoint/2010/main" val="3681863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B4561329-F48A-46DA-841F-C680241BE4C5}" type="slidenum">
              <a:rPr lang="cs-CZ" altLang="cs-CZ" sz="1300"/>
              <a:pPr>
                <a:spcBef>
                  <a:spcPct val="0"/>
                </a:spcBef>
              </a:pPr>
              <a:t>5</a:t>
            </a:fld>
            <a:endParaRPr lang="cs-CZ" altLang="cs-CZ" sz="130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 smtClean="0"/>
              <a:t>Zde už mluvíme o dichotomickém rozhodování.</a:t>
            </a:r>
          </a:p>
        </p:txBody>
      </p:sp>
    </p:spTree>
    <p:extLst>
      <p:ext uri="{BB962C8B-B14F-4D97-AF65-F5344CB8AC3E}">
        <p14:creationId xmlns:p14="http://schemas.microsoft.com/office/powerpoint/2010/main" val="7603173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381B6525-657D-452A-8495-CF745D9B7479}" type="slidenum">
              <a:rPr lang="cs-CZ" altLang="cs-CZ" sz="1300"/>
              <a:pPr>
                <a:spcBef>
                  <a:spcPct val="0"/>
                </a:spcBef>
              </a:pPr>
              <a:t>6</a:t>
            </a:fld>
            <a:endParaRPr lang="cs-CZ" altLang="cs-CZ" sz="130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 smtClean="0"/>
              <a:t>a: efekt nalezen, kde žádný není</a:t>
            </a:r>
          </a:p>
          <a:p>
            <a:pPr eaLnBrk="1" hangingPunct="1"/>
            <a:r>
              <a:rPr lang="cs-CZ" altLang="cs-CZ" smtClean="0"/>
              <a:t>b: existující efekt za takový neodhalen</a:t>
            </a:r>
          </a:p>
          <a:p>
            <a:pPr eaLnBrk="1" hangingPunct="1"/>
            <a:r>
              <a:rPr lang="cs-CZ" altLang="cs-CZ" smtClean="0"/>
              <a:t>síla: pravděpodobnost odhalení existujícího efektu</a:t>
            </a:r>
          </a:p>
        </p:txBody>
      </p:sp>
    </p:spTree>
    <p:extLst>
      <p:ext uri="{BB962C8B-B14F-4D97-AF65-F5344CB8AC3E}">
        <p14:creationId xmlns:p14="http://schemas.microsoft.com/office/powerpoint/2010/main" val="35351729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11721447-1DB3-462C-AC2E-F69431FD0B97}" type="slidenum">
              <a:rPr lang="cs-CZ" altLang="cs-CZ" sz="1300"/>
              <a:pPr>
                <a:spcBef>
                  <a:spcPct val="0"/>
                </a:spcBef>
              </a:pPr>
              <a:t>7</a:t>
            </a:fld>
            <a:endParaRPr lang="cs-CZ" altLang="cs-CZ" sz="13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 smtClean="0"/>
              <a:t>Jednostranné pomluvit a že už se jimi zabývat nebudeme.</a:t>
            </a:r>
          </a:p>
          <a:p>
            <a:pPr eaLnBrk="1" hangingPunct="1"/>
            <a:r>
              <a:rPr lang="cs-CZ" altLang="cs-CZ" smtClean="0"/>
              <a:t>V mnoha učebnicích je „statistická hypotéza“ nadřazeným pojmem nulové a alternativní. „Statistická“ je pak definovaná jako hypotéza o parametru a nulová a alternativní jsou nerozdělitelnou dvojicí.</a:t>
            </a:r>
          </a:p>
        </p:txBody>
      </p:sp>
    </p:spTree>
    <p:extLst>
      <p:ext uri="{BB962C8B-B14F-4D97-AF65-F5344CB8AC3E}">
        <p14:creationId xmlns:p14="http://schemas.microsoft.com/office/powerpoint/2010/main" val="3021531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A6CC9F92-9A23-463C-AF6B-79C4A7555A8D}" type="slidenum">
              <a:rPr lang="cs-CZ" altLang="cs-CZ" sz="1300"/>
              <a:pPr>
                <a:spcBef>
                  <a:spcPct val="0"/>
                </a:spcBef>
              </a:pPr>
              <a:t>8</a:t>
            </a:fld>
            <a:endParaRPr lang="cs-CZ" altLang="cs-CZ" sz="130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 smtClean="0"/>
              <a:t>„D“ znamená „statistika nebo extrémnější“</a:t>
            </a:r>
          </a:p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2049836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6CCCC1E6-BB90-4B84-9253-ECB51E26C7EE}" type="slidenum">
              <a:rPr lang="cs-CZ" altLang="cs-CZ" sz="1300"/>
              <a:pPr>
                <a:spcBef>
                  <a:spcPct val="0"/>
                </a:spcBef>
              </a:pPr>
              <a:t>9</a:t>
            </a:fld>
            <a:endParaRPr lang="cs-CZ" altLang="cs-CZ" sz="130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 smtClean="0"/>
              <a:t>Zmínit jednostranné hypotézy.</a:t>
            </a:r>
          </a:p>
        </p:txBody>
      </p:sp>
    </p:spTree>
    <p:extLst>
      <p:ext uri="{BB962C8B-B14F-4D97-AF65-F5344CB8AC3E}">
        <p14:creationId xmlns:p14="http://schemas.microsoft.com/office/powerpoint/2010/main" val="39209635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86CD01D9-FD4C-44BC-854A-9E653B5A8462}" type="slidenum">
              <a:rPr lang="cs-CZ" altLang="cs-CZ" sz="1300"/>
              <a:pPr>
                <a:spcBef>
                  <a:spcPct val="0"/>
                </a:spcBef>
              </a:pPr>
              <a:t>10</a:t>
            </a:fld>
            <a:endParaRPr lang="cs-CZ" altLang="cs-CZ" sz="130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 smtClean="0"/>
              <a:t>Zmínit jednostranné hypotézy.</a:t>
            </a:r>
          </a:p>
        </p:txBody>
      </p:sp>
    </p:spTree>
    <p:extLst>
      <p:ext uri="{BB962C8B-B14F-4D97-AF65-F5344CB8AC3E}">
        <p14:creationId xmlns:p14="http://schemas.microsoft.com/office/powerpoint/2010/main" val="33900610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E80C6F61-38AC-4F74-9B16-33FE2B4DDD5A}" type="slidenum">
              <a:rPr lang="cs-CZ" altLang="cs-CZ" sz="1300"/>
              <a:pPr>
                <a:spcBef>
                  <a:spcPct val="0"/>
                </a:spcBef>
              </a:pPr>
              <a:t>11</a:t>
            </a:fld>
            <a:endParaRPr lang="cs-CZ" altLang="cs-CZ" sz="130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 smtClean="0"/>
              <a:t>Zmínit jednostranné hypotézy.</a:t>
            </a:r>
          </a:p>
        </p:txBody>
      </p:sp>
    </p:spTree>
    <p:extLst>
      <p:ext uri="{BB962C8B-B14F-4D97-AF65-F5344CB8AC3E}">
        <p14:creationId xmlns:p14="http://schemas.microsoft.com/office/powerpoint/2010/main" val="31482260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1314299689 h 1000"/>
              <a:gd name="T6" fmla="*/ 0 w 1000"/>
              <a:gd name="T7" fmla="*/ 1314299689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288AD8C-1D5D-4A0D-B118-93824562A82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36999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3C8A5B-BFEF-4437-917F-A02BB55BB1A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30428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112B69-AA57-4359-8CDB-AB8FA47E823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831883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62B68-BA93-4F3D-966D-7CB8A6142D3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304000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8001000" cy="20574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66738" y="3962400"/>
            <a:ext cx="8001000" cy="20574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645ACC-F668-42B0-9C94-C1391911B44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27490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90E969-010C-44C5-B9D0-6036C313744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91334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BA9A69-C57B-4193-8508-A28F07BD66A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27680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6C8F87-4201-45EF-BC81-512D6CA5636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19274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5F5C31-6B7F-451F-93E0-EF5FCCA0A9F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24512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A24142-AA81-4EC4-BFB9-5DF2AB08228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43146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29C118-6506-445F-8FA4-0B7CE59A89B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09863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1430C0-ACF7-41AC-AF4A-7A0F82EC8E0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22006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76305D-D5BA-40F2-A130-C0C87F8DCD1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89184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AutoShape 7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1314263702 h 1000"/>
              <a:gd name="T6" fmla="*/ 0 w 1000"/>
              <a:gd name="T7" fmla="*/ 1314263702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29" name="Line 8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29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29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29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/>
            </a:lvl1pPr>
          </a:lstStyle>
          <a:p>
            <a:pPr>
              <a:defRPr/>
            </a:pPr>
            <a:fld id="{13206C46-6A82-454C-8DA7-A0077FC748C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4" r:id="rId1"/>
    <p:sldLayoutId id="2147483822" r:id="rId2"/>
    <p:sldLayoutId id="2147483823" r:id="rId3"/>
    <p:sldLayoutId id="2147483824" r:id="rId4"/>
    <p:sldLayoutId id="2147483825" r:id="rId5"/>
    <p:sldLayoutId id="2147483826" r:id="rId6"/>
    <p:sldLayoutId id="2147483827" r:id="rId7"/>
    <p:sldLayoutId id="2147483828" r:id="rId8"/>
    <p:sldLayoutId id="2147483829" r:id="rId9"/>
    <p:sldLayoutId id="2147483830" r:id="rId10"/>
    <p:sldLayoutId id="2147483831" r:id="rId11"/>
    <p:sldLayoutId id="2147483832" r:id="rId12"/>
    <p:sldLayoutId id="2147483833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z="2400" dirty="0" smtClean="0"/>
              <a:t>PSY117</a:t>
            </a:r>
            <a:br>
              <a:rPr lang="cs-CZ" altLang="cs-CZ" sz="2400" dirty="0" smtClean="0"/>
            </a:br>
            <a:r>
              <a:rPr lang="cs-CZ" altLang="cs-CZ" sz="2400" dirty="0" smtClean="0"/>
              <a:t>Statistická analýza dat v psychologii</a:t>
            </a:r>
            <a:br>
              <a:rPr lang="cs-CZ" altLang="cs-CZ" sz="2400" dirty="0" smtClean="0"/>
            </a:br>
            <a:r>
              <a:rPr lang="cs-CZ" altLang="cs-CZ" sz="2400" b="1" dirty="0" smtClean="0"/>
              <a:t>Přednáška 9 2016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429000"/>
            <a:ext cx="7993062" cy="3168650"/>
          </a:xfrm>
        </p:spPr>
        <p:txBody>
          <a:bodyPr/>
          <a:lstStyle/>
          <a:p>
            <a:pPr algn="ctr" eaLnBrk="1" hangingPunct="1"/>
            <a:endParaRPr lang="cs-CZ" altLang="cs-CZ" sz="2000" b="1" smtClean="0">
              <a:solidFill>
                <a:schemeClr val="accent2"/>
              </a:solidFill>
            </a:endParaRPr>
          </a:p>
          <a:p>
            <a:pPr algn="ctr" eaLnBrk="1" hangingPunct="1"/>
            <a:r>
              <a:rPr lang="cs-CZ" altLang="cs-CZ" sz="4400" b="1" smtClean="0">
                <a:solidFill>
                  <a:schemeClr val="accent2"/>
                </a:solidFill>
              </a:rPr>
              <a:t>Statistické testování hypotéz</a:t>
            </a:r>
          </a:p>
          <a:p>
            <a:pPr algn="ctr" eaLnBrk="1" hangingPunct="1"/>
            <a:endParaRPr lang="cs-CZ" altLang="cs-CZ" sz="2400" b="1" smtClean="0">
              <a:solidFill>
                <a:schemeClr val="accent2"/>
              </a:solidFill>
            </a:endParaRPr>
          </a:p>
          <a:p>
            <a:pPr eaLnBrk="1" hangingPunct="1"/>
            <a:endParaRPr lang="cs-CZ" altLang="cs-CZ" sz="2400" b="1" smtClean="0">
              <a:solidFill>
                <a:schemeClr val="accent2"/>
              </a:solidFill>
            </a:endParaRPr>
          </a:p>
          <a:p>
            <a:pPr eaLnBrk="1" hangingPunct="1"/>
            <a:endParaRPr lang="cs-CZ" altLang="cs-CZ" sz="2000" b="1" smtClean="0">
              <a:solidFill>
                <a:schemeClr val="accent2"/>
              </a:solidFill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cs-CZ" sz="1800" smtClean="0"/>
              <a:t>					</a:t>
            </a:r>
            <a:r>
              <a:rPr lang="cs-CZ" altLang="cs-CZ" sz="1800" smtClean="0"/>
              <a:t>Země je kulatá (</a:t>
            </a:r>
            <a:r>
              <a:rPr lang="cs-CZ" altLang="cs-CZ" sz="1800" i="1" smtClean="0"/>
              <a:t>p</a:t>
            </a:r>
            <a:r>
              <a:rPr lang="en-US" altLang="cs-CZ" sz="1800" smtClean="0"/>
              <a:t>&lt;0,05).</a:t>
            </a:r>
            <a:endParaRPr lang="cs-CZ" altLang="cs-CZ" sz="1800" smtClean="0"/>
          </a:p>
          <a:p>
            <a:pPr algn="r" eaLnBrk="1" hangingPunct="1">
              <a:spcBef>
                <a:spcPct val="0"/>
              </a:spcBef>
            </a:pPr>
            <a:r>
              <a:rPr lang="en-US" altLang="cs-CZ" sz="1800" i="1" smtClean="0"/>
              <a:t>Jacob Cohen</a:t>
            </a:r>
            <a:endParaRPr lang="cs-CZ" altLang="cs-CZ" sz="1800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P</a:t>
            </a:r>
            <a:r>
              <a:rPr lang="cs-CZ" altLang="cs-CZ" smtClean="0"/>
              <a:t>ří</a:t>
            </a:r>
            <a:r>
              <a:rPr lang="en-US" altLang="cs-CZ" smtClean="0"/>
              <a:t>klad</a:t>
            </a:r>
            <a:r>
              <a:rPr lang="cs-CZ" altLang="cs-CZ" smtClean="0"/>
              <a:t> – jednovýběrový </a:t>
            </a:r>
            <a:r>
              <a:rPr lang="cs-CZ" altLang="cs-CZ" i="1" smtClean="0"/>
              <a:t>t</a:t>
            </a:r>
            <a:r>
              <a:rPr lang="cs-CZ" altLang="cs-CZ" smtClean="0"/>
              <a:t>-test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4772025"/>
          </a:xfrm>
        </p:spPr>
        <p:txBody>
          <a:bodyPr/>
          <a:lstStyle/>
          <a:p>
            <a:pPr marL="571500" indent="-571500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000" dirty="0" smtClean="0"/>
              <a:t>Terapie nevhodného chování.</a:t>
            </a:r>
          </a:p>
          <a:p>
            <a:pPr marL="966788" lvl="1" indent="-495300" eaLnBrk="1" hangingPunct="1">
              <a:defRPr/>
            </a:pPr>
            <a:r>
              <a:rPr lang="cs-CZ" altLang="cs-CZ" sz="2000" dirty="0" smtClean="0"/>
              <a:t>Rozdíl před-po: </a:t>
            </a:r>
            <a:r>
              <a:rPr lang="cs-CZ" altLang="cs-CZ" sz="2000" i="1" dirty="0" smtClean="0"/>
              <a:t>m</a:t>
            </a:r>
            <a:r>
              <a:rPr lang="cs-CZ" altLang="cs-CZ" sz="2000" dirty="0" smtClean="0"/>
              <a:t>=2,7; </a:t>
            </a:r>
            <a:r>
              <a:rPr lang="cs-CZ" altLang="cs-CZ" sz="2000" i="1" dirty="0" smtClean="0"/>
              <a:t>s</a:t>
            </a:r>
            <a:r>
              <a:rPr lang="cs-CZ" altLang="cs-CZ" sz="2000" dirty="0" smtClean="0"/>
              <a:t>=3,5; </a:t>
            </a:r>
            <a:r>
              <a:rPr lang="en-US" altLang="cs-CZ" sz="2000" i="1" dirty="0" smtClean="0"/>
              <a:t>N</a:t>
            </a:r>
            <a:r>
              <a:rPr lang="cs-CZ" altLang="cs-CZ" sz="2000" dirty="0" smtClean="0"/>
              <a:t>=10</a:t>
            </a:r>
          </a:p>
          <a:p>
            <a:pPr marL="966788" lvl="1" indent="-495300" eaLnBrk="1" hangingPunct="1">
              <a:defRPr/>
            </a:pPr>
            <a:r>
              <a:rPr lang="cs-CZ" altLang="cs-CZ" sz="2000" i="1" dirty="0" smtClean="0"/>
              <a:t>H </a:t>
            </a:r>
            <a:r>
              <a:rPr lang="cs-CZ" altLang="cs-CZ" sz="2000" dirty="0" smtClean="0"/>
              <a:t>: Terapie má efekt. (</a:t>
            </a:r>
            <a:r>
              <a:rPr lang="cs-CZ" altLang="cs-CZ" sz="2000" i="1" dirty="0" smtClean="0">
                <a:latin typeface="Symbol" panose="05050102010706020507" pitchFamily="18" charset="2"/>
              </a:rPr>
              <a:t>m </a:t>
            </a:r>
            <a:r>
              <a:rPr lang="en-US" altLang="cs-CZ" sz="2000" dirty="0" smtClean="0"/>
              <a:t>&gt;</a:t>
            </a:r>
            <a:r>
              <a:rPr lang="cs-CZ" altLang="cs-CZ" sz="2000" dirty="0" smtClean="0"/>
              <a:t>0) – </a:t>
            </a:r>
            <a:r>
              <a:rPr lang="en-US" altLang="cs-CZ" sz="2000" b="1" i="1" dirty="0" err="1" smtClean="0"/>
              <a:t>jedno</a:t>
            </a:r>
            <a:r>
              <a:rPr lang="cs-CZ" altLang="cs-CZ" sz="2000" b="1" i="1" dirty="0" err="1" smtClean="0"/>
              <a:t>stranná</a:t>
            </a:r>
            <a:r>
              <a:rPr lang="cs-CZ" altLang="cs-CZ" sz="2000" b="1" i="1" dirty="0" smtClean="0"/>
              <a:t> </a:t>
            </a:r>
            <a:r>
              <a:rPr lang="cs-CZ" altLang="cs-CZ" sz="2000" dirty="0" smtClean="0"/>
              <a:t>hypotéza</a:t>
            </a:r>
          </a:p>
          <a:p>
            <a:pPr marL="571500" indent="-571500" eaLnBrk="1" hangingPunct="1">
              <a:buFont typeface="Wingdings" panose="05000000000000000000" pitchFamily="2" charset="2"/>
              <a:buAutoNum type="arabicPeriod"/>
              <a:defRPr/>
            </a:pPr>
            <a:r>
              <a:rPr lang="cs-CZ" altLang="cs-CZ" sz="2000" i="1" dirty="0" smtClean="0"/>
              <a:t>H</a:t>
            </a:r>
            <a:r>
              <a:rPr lang="cs-CZ" altLang="cs-CZ" sz="2000" baseline="-25000" dirty="0" smtClean="0"/>
              <a:t>0 </a:t>
            </a:r>
            <a:r>
              <a:rPr lang="cs-CZ" altLang="cs-CZ" sz="2000" dirty="0" smtClean="0"/>
              <a:t>: Terapie nemá efekt: </a:t>
            </a:r>
            <a:r>
              <a:rPr lang="cs-CZ" altLang="cs-CZ" sz="2000" i="1" dirty="0" smtClean="0">
                <a:latin typeface="Symbol" panose="05050102010706020507" pitchFamily="18" charset="2"/>
              </a:rPr>
              <a:t>m </a:t>
            </a:r>
            <a:r>
              <a:rPr lang="cs-CZ" altLang="cs-CZ" sz="2000" dirty="0" smtClean="0"/>
              <a:t>= 0</a:t>
            </a:r>
          </a:p>
          <a:p>
            <a:pPr marL="571500" indent="-571500" eaLnBrk="1" hangingPunct="1">
              <a:buFont typeface="Wingdings" panose="05000000000000000000" pitchFamily="2" charset="2"/>
              <a:buAutoNum type="arabicPeriod"/>
              <a:defRPr/>
            </a:pPr>
            <a:r>
              <a:rPr lang="cs-CZ" altLang="cs-CZ" sz="2000" dirty="0" smtClean="0"/>
              <a:t>V sociálních vědách běžně </a:t>
            </a:r>
            <a:r>
              <a:rPr lang="cs-CZ" altLang="cs-CZ" sz="2000" i="1" dirty="0" smtClean="0">
                <a:latin typeface="Symbol" panose="05050102010706020507" pitchFamily="18" charset="2"/>
              </a:rPr>
              <a:t>a</a:t>
            </a:r>
            <a:r>
              <a:rPr lang="cs-CZ" altLang="cs-CZ" sz="2000" dirty="0" smtClean="0"/>
              <a:t>=0,05</a:t>
            </a:r>
          </a:p>
          <a:p>
            <a:pPr marL="571500" indent="-571500" eaLnBrk="1" hangingPunct="1">
              <a:buFont typeface="Wingdings" panose="05000000000000000000" pitchFamily="2" charset="2"/>
              <a:buAutoNum type="arabicPeriod"/>
              <a:defRPr/>
            </a:pPr>
            <a:r>
              <a:rPr lang="cs-CZ" altLang="cs-CZ" sz="2000" i="1" dirty="0" smtClean="0"/>
              <a:t>P</a:t>
            </a:r>
            <a:r>
              <a:rPr lang="en-US" altLang="cs-CZ" sz="2000" i="1" dirty="0" smtClean="0"/>
              <a:t> </a:t>
            </a:r>
            <a:r>
              <a:rPr lang="cs-CZ" altLang="cs-CZ" sz="2000" dirty="0" smtClean="0"/>
              <a:t>(</a:t>
            </a:r>
            <a:r>
              <a:rPr lang="cs-CZ" altLang="cs-CZ" sz="2000" i="1" dirty="0" smtClean="0"/>
              <a:t>m</a:t>
            </a:r>
            <a:r>
              <a:rPr lang="cs-CZ" altLang="cs-CZ" sz="2000" dirty="0" smtClean="0"/>
              <a:t>≥2,7</a:t>
            </a:r>
            <a:r>
              <a:rPr lang="en-US" altLang="cs-CZ" sz="2000" dirty="0" smtClean="0"/>
              <a:t>|</a:t>
            </a:r>
            <a:r>
              <a:rPr lang="cs-CZ" altLang="cs-CZ" sz="2000" i="1" dirty="0" smtClean="0">
                <a:latin typeface="Symbol" panose="05050102010706020507" pitchFamily="18" charset="2"/>
              </a:rPr>
              <a:t>m</a:t>
            </a:r>
            <a:r>
              <a:rPr lang="cs-CZ" altLang="cs-CZ" sz="2000" dirty="0" smtClean="0"/>
              <a:t>=0) = ?</a:t>
            </a:r>
          </a:p>
          <a:p>
            <a:pPr marL="1347788" lvl="2" indent="-438150" eaLnBrk="1" hangingPunct="1">
              <a:defRPr/>
            </a:pPr>
            <a:r>
              <a:rPr lang="cs-CZ" altLang="cs-CZ" sz="1700" i="1" dirty="0" err="1" smtClean="0"/>
              <a:t>s</a:t>
            </a:r>
            <a:r>
              <a:rPr lang="cs-CZ" altLang="cs-CZ" sz="1700" baseline="-25000" dirty="0" err="1" smtClean="0"/>
              <a:t>m</a:t>
            </a:r>
            <a:r>
              <a:rPr lang="cs-CZ" altLang="cs-CZ" sz="1700" dirty="0" smtClean="0"/>
              <a:t>=3,5/</a:t>
            </a:r>
            <a:r>
              <a:rPr lang="cs-CZ" altLang="cs-CZ" sz="1700" dirty="0" err="1" smtClean="0"/>
              <a:t>odm</a:t>
            </a:r>
            <a:r>
              <a:rPr lang="cs-CZ" altLang="cs-CZ" sz="1700" dirty="0" smtClean="0"/>
              <a:t>(10)=1,1</a:t>
            </a:r>
          </a:p>
          <a:p>
            <a:pPr marL="1347788" lvl="2" indent="-438150" eaLnBrk="1" hangingPunct="1">
              <a:defRPr/>
            </a:pPr>
            <a:r>
              <a:rPr lang="cs-CZ" altLang="cs-CZ" sz="1700" i="1" dirty="0" smtClean="0"/>
              <a:t>t</a:t>
            </a:r>
            <a:r>
              <a:rPr lang="en-US" altLang="cs-CZ" sz="1700" i="1" dirty="0" smtClean="0"/>
              <a:t> </a:t>
            </a:r>
            <a:r>
              <a:rPr lang="cs-CZ" altLang="cs-CZ" sz="1700" dirty="0" smtClean="0"/>
              <a:t>=(</a:t>
            </a:r>
            <a:r>
              <a:rPr lang="cs-CZ" altLang="cs-CZ" sz="1700" i="1" dirty="0" smtClean="0"/>
              <a:t>m-</a:t>
            </a:r>
            <a:r>
              <a:rPr lang="cs-CZ" altLang="cs-CZ" sz="1700" i="1" dirty="0" smtClean="0">
                <a:latin typeface="Symbol" panose="05050102010706020507" pitchFamily="18" charset="2"/>
              </a:rPr>
              <a:t>m</a:t>
            </a:r>
            <a:r>
              <a:rPr lang="cs-CZ" altLang="cs-CZ" sz="1700" dirty="0" smtClean="0"/>
              <a:t>)/</a:t>
            </a:r>
            <a:r>
              <a:rPr lang="cs-CZ" altLang="cs-CZ" sz="1700" dirty="0" err="1" smtClean="0"/>
              <a:t>s</a:t>
            </a:r>
            <a:r>
              <a:rPr lang="cs-CZ" altLang="cs-CZ" sz="1700" baseline="-25000" dirty="0" err="1" smtClean="0"/>
              <a:t>m</a:t>
            </a:r>
            <a:r>
              <a:rPr lang="cs-CZ" altLang="cs-CZ" sz="1700" dirty="0" smtClean="0"/>
              <a:t>=2,7/1,1= 2,45</a:t>
            </a:r>
            <a:endParaRPr lang="cs-CZ" altLang="cs-CZ" sz="1700" baseline="-25000" dirty="0" smtClean="0"/>
          </a:p>
          <a:p>
            <a:pPr marL="1347788" lvl="2" indent="-438150" eaLnBrk="1" hangingPunct="1">
              <a:defRPr/>
            </a:pPr>
            <a:r>
              <a:rPr lang="cs-CZ" altLang="cs-CZ" sz="1700" i="1" dirty="0" smtClean="0"/>
              <a:t>P</a:t>
            </a:r>
            <a:r>
              <a:rPr lang="en-US" altLang="cs-CZ" sz="1700" i="1" dirty="0" smtClean="0"/>
              <a:t> </a:t>
            </a:r>
            <a:r>
              <a:rPr lang="cs-CZ" altLang="cs-CZ" sz="1700" dirty="0" smtClean="0"/>
              <a:t>( </a:t>
            </a:r>
            <a:r>
              <a:rPr lang="cs-CZ" altLang="cs-CZ" sz="1700" i="1" dirty="0" smtClean="0"/>
              <a:t>t</a:t>
            </a:r>
            <a:r>
              <a:rPr lang="cs-CZ" altLang="cs-CZ" sz="1700" dirty="0" smtClean="0"/>
              <a:t>≥2,45 </a:t>
            </a:r>
            <a:r>
              <a:rPr lang="en-US" altLang="cs-CZ" sz="1700" dirty="0" smtClean="0"/>
              <a:t>|</a:t>
            </a:r>
            <a:r>
              <a:rPr lang="cs-CZ" altLang="cs-CZ" sz="1700" i="1" dirty="0" smtClean="0">
                <a:latin typeface="Symbol" panose="05050102010706020507" pitchFamily="18" charset="2"/>
              </a:rPr>
              <a:t>t</a:t>
            </a:r>
            <a:r>
              <a:rPr lang="cs-CZ" altLang="cs-CZ" sz="1700" i="1" dirty="0" smtClean="0"/>
              <a:t> </a:t>
            </a:r>
            <a:r>
              <a:rPr lang="cs-CZ" altLang="cs-CZ" sz="1700" dirty="0" smtClean="0"/>
              <a:t>=0) = 1–T.DIST(2,45;9;1) = 0,02        </a:t>
            </a:r>
            <a:r>
              <a:rPr lang="cs-CZ" altLang="cs-CZ" sz="1050" dirty="0" smtClean="0"/>
              <a:t>(nebo TDIST(2,45;9))</a:t>
            </a:r>
            <a:endParaRPr lang="cs-CZ" altLang="cs-CZ" sz="1700" dirty="0" smtClean="0"/>
          </a:p>
          <a:p>
            <a:pPr marL="571500" indent="-571500" eaLnBrk="1" hangingPunct="1">
              <a:buFont typeface="Wingdings" panose="05000000000000000000" pitchFamily="2" charset="2"/>
              <a:buAutoNum type="arabicPeriod"/>
              <a:defRPr/>
            </a:pPr>
            <a:r>
              <a:rPr lang="cs-CZ" altLang="cs-CZ" sz="2000" i="1" dirty="0" smtClean="0"/>
              <a:t>P</a:t>
            </a:r>
            <a:r>
              <a:rPr lang="en-US" altLang="cs-CZ" sz="2000" i="1" dirty="0" smtClean="0"/>
              <a:t> </a:t>
            </a:r>
            <a:r>
              <a:rPr lang="cs-CZ" altLang="cs-CZ" sz="2000" dirty="0" smtClean="0"/>
              <a:t>(</a:t>
            </a:r>
            <a:r>
              <a:rPr lang="cs-CZ" altLang="cs-CZ" sz="2000" i="1" dirty="0" smtClean="0"/>
              <a:t>m</a:t>
            </a:r>
            <a:r>
              <a:rPr lang="cs-CZ" altLang="cs-CZ" sz="2000" dirty="0" smtClean="0"/>
              <a:t>≥2,7</a:t>
            </a:r>
            <a:r>
              <a:rPr lang="en-US" altLang="cs-CZ" sz="2000" dirty="0" smtClean="0"/>
              <a:t>|</a:t>
            </a:r>
            <a:r>
              <a:rPr lang="cs-CZ" altLang="cs-CZ" sz="2000" i="1" dirty="0" smtClean="0">
                <a:latin typeface="Symbol" panose="05050102010706020507" pitchFamily="18" charset="2"/>
              </a:rPr>
              <a:t>m</a:t>
            </a:r>
            <a:r>
              <a:rPr lang="cs-CZ" altLang="cs-CZ" sz="2000" dirty="0" smtClean="0"/>
              <a:t>=0) </a:t>
            </a:r>
            <a:r>
              <a:rPr lang="en-US" altLang="cs-CZ" sz="2000" dirty="0" smtClean="0"/>
              <a:t>&lt; 0,05   &gt;&gt; </a:t>
            </a:r>
            <a:r>
              <a:rPr lang="cs-CZ" altLang="cs-CZ" sz="2000" dirty="0" smtClean="0"/>
              <a:t>zamítáme </a:t>
            </a:r>
            <a:r>
              <a:rPr lang="cs-CZ" altLang="cs-CZ" sz="2000" i="1" dirty="0" smtClean="0"/>
              <a:t>H</a:t>
            </a:r>
            <a:r>
              <a:rPr lang="cs-CZ" altLang="cs-CZ" sz="2000" baseline="-25000" dirty="0" smtClean="0"/>
              <a:t>0 </a:t>
            </a:r>
            <a:r>
              <a:rPr lang="cs-CZ" altLang="cs-CZ" sz="2000" dirty="0" smtClean="0"/>
              <a:t>- </a:t>
            </a:r>
            <a:r>
              <a:rPr lang="cs-CZ" altLang="cs-CZ" sz="2000" dirty="0"/>
              <a:t>rozdíl mezi D a H0 je </a:t>
            </a:r>
            <a:r>
              <a:rPr lang="cs-CZ" altLang="cs-CZ" sz="2000" b="1" dirty="0"/>
              <a:t>statisticky významný(průkazný, signifikantní)</a:t>
            </a:r>
            <a:endParaRPr lang="cs-CZ" altLang="cs-CZ" sz="2000" b="1" baseline="-25000" dirty="0"/>
          </a:p>
          <a:p>
            <a:pPr marL="571500" indent="-571500" algn="ctr" eaLnBrk="1" hangingPunct="1">
              <a:buNone/>
              <a:defRPr/>
            </a:pPr>
            <a:r>
              <a:rPr lang="cs-CZ" altLang="cs-CZ" sz="2000" dirty="0" smtClean="0"/>
              <a:t>Protože </a:t>
            </a:r>
            <a:r>
              <a:rPr lang="cs-CZ" altLang="cs-CZ" sz="2000" dirty="0" smtClean="0"/>
              <a:t>při </a:t>
            </a:r>
            <a:r>
              <a:rPr lang="cs-CZ" altLang="cs-CZ" sz="2000" i="1" dirty="0" smtClean="0"/>
              <a:t>m</a:t>
            </a:r>
            <a:r>
              <a:rPr lang="en-US" altLang="cs-CZ" sz="2000" i="1" dirty="0" smtClean="0"/>
              <a:t> </a:t>
            </a:r>
            <a:r>
              <a:rPr lang="cs-CZ" altLang="cs-CZ" sz="2000" dirty="0" smtClean="0"/>
              <a:t>=2,7 je velmi málo pravděpodobné, že by rozdíl byl </a:t>
            </a:r>
            <a:r>
              <a:rPr lang="cs-CZ" altLang="cs-CZ" sz="2000" dirty="0" smtClean="0"/>
              <a:t>0 nebo menší, </a:t>
            </a:r>
            <a:r>
              <a:rPr lang="cs-CZ" altLang="cs-CZ" sz="2000" dirty="0" smtClean="0"/>
              <a:t>tak </a:t>
            </a:r>
            <a:r>
              <a:rPr lang="cs-CZ" altLang="cs-CZ" sz="2000" dirty="0" smtClean="0"/>
              <a:t>nalézáme podporu pro </a:t>
            </a:r>
            <a:r>
              <a:rPr lang="cs-CZ" altLang="cs-CZ" sz="2000" i="1" dirty="0">
                <a:latin typeface="Symbol" panose="05050102010706020507" pitchFamily="18" charset="2"/>
              </a:rPr>
              <a:t>m </a:t>
            </a:r>
            <a:r>
              <a:rPr lang="en-GB" altLang="cs-CZ" sz="2000" dirty="0" smtClean="0"/>
              <a:t>&gt;</a:t>
            </a:r>
            <a:r>
              <a:rPr lang="cs-CZ" altLang="cs-CZ" sz="2000" dirty="0"/>
              <a:t>0</a:t>
            </a:r>
            <a:r>
              <a:rPr lang="cs-CZ" altLang="cs-CZ" sz="2000" dirty="0" smtClean="0"/>
              <a:t>.</a:t>
            </a:r>
            <a:endParaRPr lang="cs-CZ" alt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P</a:t>
            </a:r>
            <a:r>
              <a:rPr lang="cs-CZ" altLang="cs-CZ" smtClean="0"/>
              <a:t>ří</a:t>
            </a:r>
            <a:r>
              <a:rPr lang="en-US" altLang="cs-CZ" smtClean="0"/>
              <a:t>klad</a:t>
            </a:r>
            <a:r>
              <a:rPr lang="cs-CZ" altLang="cs-CZ" smtClean="0"/>
              <a:t> – jednovýběrový </a:t>
            </a:r>
            <a:r>
              <a:rPr lang="cs-CZ" altLang="cs-CZ" i="1" smtClean="0"/>
              <a:t>t</a:t>
            </a:r>
            <a:r>
              <a:rPr lang="cs-CZ" altLang="cs-CZ" smtClean="0"/>
              <a:t>-test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00808"/>
            <a:ext cx="8001000" cy="4772025"/>
          </a:xfrm>
        </p:spPr>
        <p:txBody>
          <a:bodyPr/>
          <a:lstStyle/>
          <a:p>
            <a:pPr marL="571500" indent="-571500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000" dirty="0" smtClean="0"/>
              <a:t>Terapie nevhodného chování.</a:t>
            </a:r>
          </a:p>
          <a:p>
            <a:pPr marL="966788" lvl="1" indent="-495300" eaLnBrk="1" hangingPunct="1">
              <a:defRPr/>
            </a:pPr>
            <a:r>
              <a:rPr lang="cs-CZ" altLang="cs-CZ" sz="2000" dirty="0" smtClean="0"/>
              <a:t>Rozdíl před-po: </a:t>
            </a:r>
            <a:r>
              <a:rPr lang="cs-CZ" altLang="cs-CZ" sz="2000" i="1" dirty="0" smtClean="0"/>
              <a:t>m</a:t>
            </a:r>
            <a:r>
              <a:rPr lang="cs-CZ" altLang="cs-CZ" sz="2000" dirty="0" smtClean="0"/>
              <a:t>=</a:t>
            </a:r>
            <a:r>
              <a:rPr lang="cs-CZ" altLang="cs-CZ" sz="2000" dirty="0" smtClean="0">
                <a:solidFill>
                  <a:srgbClr val="FF0000"/>
                </a:solidFill>
              </a:rPr>
              <a:t>–</a:t>
            </a:r>
            <a:r>
              <a:rPr lang="cs-CZ" altLang="cs-CZ" sz="2000" dirty="0" smtClean="0"/>
              <a:t>2,7; </a:t>
            </a:r>
            <a:r>
              <a:rPr lang="cs-CZ" altLang="cs-CZ" sz="2000" i="1" dirty="0" smtClean="0"/>
              <a:t>s</a:t>
            </a:r>
            <a:r>
              <a:rPr lang="cs-CZ" altLang="cs-CZ" sz="2000" dirty="0" smtClean="0"/>
              <a:t>=3,5; </a:t>
            </a:r>
            <a:r>
              <a:rPr lang="en-US" altLang="cs-CZ" sz="2000" i="1" dirty="0" smtClean="0"/>
              <a:t>N</a:t>
            </a:r>
            <a:r>
              <a:rPr lang="cs-CZ" altLang="cs-CZ" sz="2000" dirty="0" smtClean="0"/>
              <a:t>=10</a:t>
            </a:r>
          </a:p>
          <a:p>
            <a:pPr marL="966788" lvl="1" indent="-495300" eaLnBrk="1" hangingPunct="1">
              <a:defRPr/>
            </a:pPr>
            <a:r>
              <a:rPr lang="cs-CZ" altLang="cs-CZ" sz="2000" i="1" dirty="0" smtClean="0"/>
              <a:t>H </a:t>
            </a:r>
            <a:r>
              <a:rPr lang="cs-CZ" altLang="cs-CZ" sz="2000" dirty="0" smtClean="0"/>
              <a:t>: Terapie má efekt. (</a:t>
            </a:r>
            <a:r>
              <a:rPr lang="cs-CZ" altLang="cs-CZ" sz="2000" i="1" dirty="0" smtClean="0">
                <a:latin typeface="Symbol" panose="05050102010706020507" pitchFamily="18" charset="2"/>
              </a:rPr>
              <a:t>m </a:t>
            </a:r>
            <a:r>
              <a:rPr lang="en-US" altLang="cs-CZ" sz="2000" dirty="0" smtClean="0"/>
              <a:t>&gt;</a:t>
            </a:r>
            <a:r>
              <a:rPr lang="cs-CZ" altLang="cs-CZ" sz="2000" dirty="0" smtClean="0"/>
              <a:t>0) – </a:t>
            </a:r>
            <a:r>
              <a:rPr lang="en-US" altLang="cs-CZ" sz="2000" b="1" i="1" dirty="0" err="1" smtClean="0"/>
              <a:t>jedno</a:t>
            </a:r>
            <a:r>
              <a:rPr lang="cs-CZ" altLang="cs-CZ" sz="2000" b="1" i="1" dirty="0" err="1" smtClean="0"/>
              <a:t>stranná</a:t>
            </a:r>
            <a:r>
              <a:rPr lang="cs-CZ" altLang="cs-CZ" sz="2000" b="1" i="1" dirty="0" smtClean="0"/>
              <a:t> </a:t>
            </a:r>
            <a:r>
              <a:rPr lang="cs-CZ" altLang="cs-CZ" sz="2000" dirty="0" smtClean="0"/>
              <a:t>hypotéza</a:t>
            </a:r>
          </a:p>
          <a:p>
            <a:pPr marL="571500" indent="-571500" eaLnBrk="1" hangingPunct="1">
              <a:buFont typeface="Wingdings" panose="05000000000000000000" pitchFamily="2" charset="2"/>
              <a:buAutoNum type="arabicPeriod"/>
              <a:defRPr/>
            </a:pPr>
            <a:r>
              <a:rPr lang="cs-CZ" altLang="cs-CZ" sz="2000" i="1" dirty="0" smtClean="0"/>
              <a:t>H</a:t>
            </a:r>
            <a:r>
              <a:rPr lang="cs-CZ" altLang="cs-CZ" sz="2000" baseline="-25000" dirty="0" smtClean="0"/>
              <a:t>0 </a:t>
            </a:r>
            <a:r>
              <a:rPr lang="cs-CZ" altLang="cs-CZ" sz="2000" dirty="0" smtClean="0"/>
              <a:t>: Terapie nemá efekt: </a:t>
            </a:r>
            <a:r>
              <a:rPr lang="cs-CZ" altLang="cs-CZ" sz="2000" i="1" dirty="0" smtClean="0">
                <a:latin typeface="Symbol" panose="05050102010706020507" pitchFamily="18" charset="2"/>
              </a:rPr>
              <a:t>m </a:t>
            </a:r>
            <a:r>
              <a:rPr lang="cs-CZ" altLang="cs-CZ" sz="2000" dirty="0" smtClean="0"/>
              <a:t>= 0</a:t>
            </a:r>
          </a:p>
          <a:p>
            <a:pPr marL="571500" indent="-571500" eaLnBrk="1" hangingPunct="1">
              <a:buFont typeface="Wingdings" panose="05000000000000000000" pitchFamily="2" charset="2"/>
              <a:buAutoNum type="arabicPeriod"/>
              <a:defRPr/>
            </a:pPr>
            <a:r>
              <a:rPr lang="cs-CZ" altLang="cs-CZ" sz="2000" dirty="0" smtClean="0"/>
              <a:t>V sociálních vědách běžně </a:t>
            </a:r>
            <a:r>
              <a:rPr lang="cs-CZ" altLang="cs-CZ" sz="2000" i="1" dirty="0" smtClean="0">
                <a:latin typeface="Symbol" panose="05050102010706020507" pitchFamily="18" charset="2"/>
              </a:rPr>
              <a:t>a</a:t>
            </a:r>
            <a:r>
              <a:rPr lang="cs-CZ" altLang="cs-CZ" sz="2000" dirty="0" smtClean="0"/>
              <a:t>=0,05</a:t>
            </a:r>
          </a:p>
          <a:p>
            <a:pPr marL="571500" indent="-571500" eaLnBrk="1" hangingPunct="1">
              <a:buFont typeface="Wingdings" panose="05000000000000000000" pitchFamily="2" charset="2"/>
              <a:buAutoNum type="arabicPeriod"/>
              <a:defRPr/>
            </a:pPr>
            <a:r>
              <a:rPr lang="cs-CZ" altLang="cs-CZ" sz="2000" i="1" dirty="0" smtClean="0"/>
              <a:t>P</a:t>
            </a:r>
            <a:r>
              <a:rPr lang="en-US" altLang="cs-CZ" sz="2000" i="1" dirty="0" smtClean="0"/>
              <a:t> </a:t>
            </a:r>
            <a:r>
              <a:rPr lang="cs-CZ" altLang="cs-CZ" sz="2000" dirty="0" smtClean="0"/>
              <a:t>(</a:t>
            </a:r>
            <a:r>
              <a:rPr lang="cs-CZ" altLang="cs-CZ" sz="2000" i="1" dirty="0" smtClean="0"/>
              <a:t>m</a:t>
            </a:r>
            <a:r>
              <a:rPr lang="cs-CZ" altLang="cs-CZ" sz="2000" dirty="0" smtClean="0"/>
              <a:t>≥</a:t>
            </a:r>
            <a:r>
              <a:rPr lang="cs-CZ" altLang="cs-CZ" sz="2000" dirty="0" smtClean="0">
                <a:solidFill>
                  <a:srgbClr val="FF0000"/>
                </a:solidFill>
              </a:rPr>
              <a:t>–</a:t>
            </a:r>
            <a:r>
              <a:rPr lang="cs-CZ" altLang="cs-CZ" sz="2000" dirty="0" smtClean="0"/>
              <a:t>2,7</a:t>
            </a:r>
            <a:r>
              <a:rPr lang="en-US" altLang="cs-CZ" sz="2000" dirty="0" smtClean="0"/>
              <a:t>|</a:t>
            </a:r>
            <a:r>
              <a:rPr lang="cs-CZ" altLang="cs-CZ" sz="2000" i="1" dirty="0" smtClean="0">
                <a:latin typeface="Symbol" panose="05050102010706020507" pitchFamily="18" charset="2"/>
              </a:rPr>
              <a:t>m</a:t>
            </a:r>
            <a:r>
              <a:rPr lang="cs-CZ" altLang="cs-CZ" sz="2000" dirty="0" smtClean="0"/>
              <a:t>=0) = ?</a:t>
            </a:r>
          </a:p>
          <a:p>
            <a:pPr marL="1347788" lvl="2" indent="-438150" eaLnBrk="1" hangingPunct="1">
              <a:defRPr/>
            </a:pPr>
            <a:r>
              <a:rPr lang="cs-CZ" altLang="cs-CZ" sz="1700" i="1" dirty="0" err="1" smtClean="0"/>
              <a:t>s</a:t>
            </a:r>
            <a:r>
              <a:rPr lang="cs-CZ" altLang="cs-CZ" sz="1700" baseline="-25000" dirty="0" err="1" smtClean="0"/>
              <a:t>m</a:t>
            </a:r>
            <a:r>
              <a:rPr lang="cs-CZ" altLang="cs-CZ" sz="1700" dirty="0" smtClean="0"/>
              <a:t>=3,5/</a:t>
            </a:r>
            <a:r>
              <a:rPr lang="cs-CZ" altLang="cs-CZ" sz="1700" dirty="0" err="1" smtClean="0"/>
              <a:t>odm</a:t>
            </a:r>
            <a:r>
              <a:rPr lang="cs-CZ" altLang="cs-CZ" sz="1700" dirty="0" smtClean="0"/>
              <a:t>(10)=1,1</a:t>
            </a:r>
          </a:p>
          <a:p>
            <a:pPr marL="1347788" lvl="2" indent="-438150" eaLnBrk="1" hangingPunct="1">
              <a:defRPr/>
            </a:pPr>
            <a:r>
              <a:rPr lang="cs-CZ" altLang="cs-CZ" sz="1700" i="1" dirty="0" smtClean="0"/>
              <a:t>t</a:t>
            </a:r>
            <a:r>
              <a:rPr lang="en-US" altLang="cs-CZ" sz="1700" i="1" dirty="0" smtClean="0"/>
              <a:t> </a:t>
            </a:r>
            <a:r>
              <a:rPr lang="cs-CZ" altLang="cs-CZ" sz="1700" dirty="0" smtClean="0"/>
              <a:t>=(</a:t>
            </a:r>
            <a:r>
              <a:rPr lang="cs-CZ" altLang="cs-CZ" sz="1700" i="1" dirty="0" smtClean="0"/>
              <a:t>m-</a:t>
            </a:r>
            <a:r>
              <a:rPr lang="cs-CZ" altLang="cs-CZ" sz="1700" i="1" dirty="0" smtClean="0">
                <a:latin typeface="Symbol" panose="05050102010706020507" pitchFamily="18" charset="2"/>
              </a:rPr>
              <a:t>m</a:t>
            </a:r>
            <a:r>
              <a:rPr lang="cs-CZ" altLang="cs-CZ" sz="1700" dirty="0" smtClean="0"/>
              <a:t>)/</a:t>
            </a:r>
            <a:r>
              <a:rPr lang="cs-CZ" altLang="cs-CZ" sz="1700" dirty="0" err="1" smtClean="0"/>
              <a:t>s</a:t>
            </a:r>
            <a:r>
              <a:rPr lang="cs-CZ" altLang="cs-CZ" sz="1700" baseline="-25000" dirty="0" err="1" smtClean="0"/>
              <a:t>m</a:t>
            </a:r>
            <a:r>
              <a:rPr lang="cs-CZ" altLang="cs-CZ" sz="1700" dirty="0" smtClean="0"/>
              <a:t>=</a:t>
            </a:r>
            <a:r>
              <a:rPr lang="cs-CZ" altLang="cs-CZ" sz="1800" dirty="0" smtClean="0">
                <a:solidFill>
                  <a:srgbClr val="FF0000"/>
                </a:solidFill>
              </a:rPr>
              <a:t>–</a:t>
            </a:r>
            <a:r>
              <a:rPr lang="cs-CZ" altLang="cs-CZ" sz="1700" dirty="0" smtClean="0"/>
              <a:t>2,7/1,1= 2,45</a:t>
            </a:r>
            <a:endParaRPr lang="cs-CZ" altLang="cs-CZ" sz="1700" baseline="-25000" dirty="0" smtClean="0"/>
          </a:p>
          <a:p>
            <a:pPr marL="1347788" lvl="2" indent="-438150" eaLnBrk="1" hangingPunct="1">
              <a:defRPr/>
            </a:pPr>
            <a:r>
              <a:rPr lang="cs-CZ" altLang="cs-CZ" sz="1700" i="1" dirty="0" smtClean="0"/>
              <a:t>P</a:t>
            </a:r>
            <a:r>
              <a:rPr lang="en-US" altLang="cs-CZ" sz="1700" i="1" dirty="0" smtClean="0"/>
              <a:t> </a:t>
            </a:r>
            <a:r>
              <a:rPr lang="cs-CZ" altLang="cs-CZ" sz="1700" dirty="0" smtClean="0"/>
              <a:t>( </a:t>
            </a:r>
            <a:r>
              <a:rPr lang="cs-CZ" altLang="cs-CZ" sz="1700" i="1" dirty="0" smtClean="0"/>
              <a:t>t</a:t>
            </a:r>
            <a:r>
              <a:rPr lang="cs-CZ" altLang="cs-CZ" sz="1700" dirty="0" smtClean="0"/>
              <a:t>≥</a:t>
            </a:r>
            <a:r>
              <a:rPr lang="cs-CZ" altLang="cs-CZ" sz="1800" dirty="0" smtClean="0">
                <a:solidFill>
                  <a:srgbClr val="FF0000"/>
                </a:solidFill>
              </a:rPr>
              <a:t>–</a:t>
            </a:r>
            <a:r>
              <a:rPr lang="cs-CZ" altLang="cs-CZ" sz="1700" dirty="0" smtClean="0"/>
              <a:t>2,45 </a:t>
            </a:r>
            <a:r>
              <a:rPr lang="en-US" altLang="cs-CZ" sz="1700" dirty="0" smtClean="0"/>
              <a:t>|</a:t>
            </a:r>
            <a:r>
              <a:rPr lang="cs-CZ" altLang="cs-CZ" sz="1700" i="1" dirty="0" smtClean="0">
                <a:latin typeface="Symbol" panose="05050102010706020507" pitchFamily="18" charset="2"/>
              </a:rPr>
              <a:t>t</a:t>
            </a:r>
            <a:r>
              <a:rPr lang="cs-CZ" altLang="cs-CZ" sz="1700" i="1" dirty="0" smtClean="0"/>
              <a:t> </a:t>
            </a:r>
            <a:r>
              <a:rPr lang="cs-CZ" altLang="cs-CZ" sz="1700" dirty="0" smtClean="0"/>
              <a:t>=0) = 1–T.DIST(</a:t>
            </a:r>
            <a:r>
              <a:rPr lang="cs-CZ" altLang="cs-CZ" sz="1800" dirty="0" smtClean="0">
                <a:solidFill>
                  <a:srgbClr val="FF0000"/>
                </a:solidFill>
              </a:rPr>
              <a:t>–</a:t>
            </a:r>
            <a:r>
              <a:rPr lang="cs-CZ" altLang="cs-CZ" sz="1700" dirty="0" smtClean="0"/>
              <a:t>2,45;9;1) = 0,98        </a:t>
            </a:r>
            <a:r>
              <a:rPr lang="cs-CZ" altLang="cs-CZ" sz="1050" dirty="0" smtClean="0"/>
              <a:t>(nebo 1-TDIST(2,45;9;1))</a:t>
            </a:r>
            <a:endParaRPr lang="cs-CZ" altLang="cs-CZ" sz="1700" dirty="0" smtClean="0"/>
          </a:p>
          <a:p>
            <a:pPr marL="571500" indent="-571500" eaLnBrk="1" hangingPunct="1">
              <a:buFont typeface="Wingdings" panose="05000000000000000000" pitchFamily="2" charset="2"/>
              <a:buAutoNum type="arabicPeriod"/>
              <a:defRPr/>
            </a:pPr>
            <a:r>
              <a:rPr lang="cs-CZ" altLang="cs-CZ" sz="2000" i="1" dirty="0" smtClean="0"/>
              <a:t>P</a:t>
            </a:r>
            <a:r>
              <a:rPr lang="en-US" altLang="cs-CZ" sz="2000" i="1" dirty="0" smtClean="0"/>
              <a:t> </a:t>
            </a:r>
            <a:r>
              <a:rPr lang="cs-CZ" altLang="cs-CZ" sz="2000" dirty="0" smtClean="0"/>
              <a:t>(</a:t>
            </a:r>
            <a:r>
              <a:rPr lang="cs-CZ" altLang="cs-CZ" sz="2000" i="1" dirty="0" smtClean="0"/>
              <a:t>m</a:t>
            </a:r>
            <a:r>
              <a:rPr lang="cs-CZ" altLang="cs-CZ" sz="2000" dirty="0" smtClean="0"/>
              <a:t>≥</a:t>
            </a:r>
            <a:r>
              <a:rPr lang="cs-CZ" altLang="cs-CZ" sz="2000" dirty="0" smtClean="0">
                <a:solidFill>
                  <a:srgbClr val="FF0000"/>
                </a:solidFill>
              </a:rPr>
              <a:t>–</a:t>
            </a:r>
            <a:r>
              <a:rPr lang="cs-CZ" altLang="cs-CZ" sz="2000" dirty="0" smtClean="0"/>
              <a:t>2,7</a:t>
            </a:r>
            <a:r>
              <a:rPr lang="en-US" altLang="cs-CZ" sz="2000" dirty="0" smtClean="0"/>
              <a:t>|</a:t>
            </a:r>
            <a:r>
              <a:rPr lang="cs-CZ" altLang="cs-CZ" sz="2000" i="1" dirty="0" smtClean="0">
                <a:latin typeface="Symbol" panose="05050102010706020507" pitchFamily="18" charset="2"/>
              </a:rPr>
              <a:t>m</a:t>
            </a:r>
            <a:r>
              <a:rPr lang="cs-CZ" altLang="cs-CZ" sz="2000" dirty="0" smtClean="0"/>
              <a:t>=0) </a:t>
            </a:r>
            <a:r>
              <a:rPr lang="en-US" altLang="cs-CZ" sz="2000" dirty="0" smtClean="0"/>
              <a:t>&lt; 0,05   &gt;&gt; </a:t>
            </a:r>
            <a:r>
              <a:rPr lang="cs-CZ" altLang="cs-CZ" sz="2000" b="1" dirty="0" smtClean="0">
                <a:solidFill>
                  <a:srgbClr val="FF0000"/>
                </a:solidFill>
              </a:rPr>
              <a:t>ne</a:t>
            </a:r>
            <a:r>
              <a:rPr lang="cs-CZ" altLang="cs-CZ" sz="2000" dirty="0" smtClean="0"/>
              <a:t>zamítáme </a:t>
            </a:r>
            <a:r>
              <a:rPr lang="cs-CZ" altLang="cs-CZ" sz="2000" i="1" dirty="0" smtClean="0"/>
              <a:t>H</a:t>
            </a:r>
            <a:r>
              <a:rPr lang="cs-CZ" altLang="cs-CZ" sz="2000" baseline="-25000" dirty="0" smtClean="0"/>
              <a:t>0 </a:t>
            </a:r>
            <a:r>
              <a:rPr lang="cs-CZ" altLang="cs-CZ" sz="2000" baseline="-25000" dirty="0" smtClean="0"/>
              <a:t> </a:t>
            </a:r>
            <a:r>
              <a:rPr lang="cs-CZ" altLang="cs-CZ" sz="2000" dirty="0"/>
              <a:t>- rozdíl mezi D a H0 </a:t>
            </a:r>
            <a:r>
              <a:rPr lang="cs-CZ" altLang="cs-CZ" sz="2000" dirty="0" smtClean="0"/>
              <a:t>není </a:t>
            </a:r>
            <a:r>
              <a:rPr lang="cs-CZ" altLang="cs-CZ" sz="2000" b="1" dirty="0"/>
              <a:t>statisticky významný(průkazný, signifikantní)</a:t>
            </a:r>
            <a:endParaRPr lang="cs-CZ" altLang="cs-CZ" sz="2000" b="1" baseline="-25000" dirty="0"/>
          </a:p>
          <a:p>
            <a:pPr marL="571500" indent="-571500" algn="ctr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000" dirty="0" smtClean="0"/>
              <a:t>Protože </a:t>
            </a:r>
            <a:r>
              <a:rPr lang="cs-CZ" altLang="cs-CZ" sz="2000" dirty="0" smtClean="0"/>
              <a:t>při </a:t>
            </a:r>
            <a:r>
              <a:rPr lang="cs-CZ" altLang="cs-CZ" sz="2000" i="1" dirty="0" smtClean="0"/>
              <a:t>m</a:t>
            </a:r>
            <a:r>
              <a:rPr lang="en-US" altLang="cs-CZ" sz="2000" i="1" dirty="0" smtClean="0"/>
              <a:t> </a:t>
            </a:r>
            <a:r>
              <a:rPr lang="cs-CZ" altLang="cs-CZ" sz="2000" dirty="0" smtClean="0"/>
              <a:t>=</a:t>
            </a:r>
            <a:r>
              <a:rPr lang="cs-CZ" altLang="cs-CZ" sz="2000" dirty="0" smtClean="0">
                <a:solidFill>
                  <a:srgbClr val="FF0000"/>
                </a:solidFill>
              </a:rPr>
              <a:t>–</a:t>
            </a:r>
            <a:r>
              <a:rPr lang="cs-CZ" altLang="cs-CZ" sz="2000" dirty="0" smtClean="0"/>
              <a:t>2,7 je pravděpodobnější, že je rozdíl 0, než že je pozitivní, ponecháváme nulovou hypotézu v platnosti.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Jednostranné testy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Používáme pouze, pokud rozdíl, který by měl opačné znaménko, než čekáme, je bezvýznamný, neinterpretovatelný.</a:t>
            </a:r>
          </a:p>
          <a:p>
            <a:endParaRPr lang="cs-CZ" dirty="0" smtClean="0"/>
          </a:p>
          <a:p>
            <a:r>
              <a:rPr lang="cs-CZ" dirty="0" smtClean="0"/>
              <a:t>Obvykle </a:t>
            </a:r>
            <a:r>
              <a:rPr lang="cs-CZ" u="sng" dirty="0" smtClean="0"/>
              <a:t>uvažujeme</a:t>
            </a:r>
            <a:r>
              <a:rPr lang="cs-CZ" dirty="0" smtClean="0"/>
              <a:t> v jednostranných hypotézách, ale </a:t>
            </a:r>
            <a:r>
              <a:rPr lang="cs-CZ" u="sng" dirty="0" smtClean="0"/>
              <a:t>testujeme </a:t>
            </a:r>
            <a:r>
              <a:rPr lang="cs-CZ" dirty="0" smtClean="0"/>
              <a:t>je oboustranně.</a:t>
            </a:r>
          </a:p>
          <a:p>
            <a:r>
              <a:rPr lang="cs-CZ" dirty="0" smtClean="0"/>
              <a:t>Oboustranné testování je „bezpečná“ volba. Jednostranné obvykle přitahuje žádost o zdůvodnění.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96971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Test signifikance Pearsonova korelačního koeficientu</a:t>
            </a:r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577262" cy="42672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 sz="3200" smtClean="0"/>
              <a:t>Pokud </a:t>
            </a:r>
            <a:r>
              <a:rPr lang="cs-CZ" altLang="cs-CZ" sz="3200" i="1" smtClean="0"/>
              <a:t>H</a:t>
            </a:r>
            <a:r>
              <a:rPr lang="cs-CZ" altLang="cs-CZ" sz="3200" baseline="-25000" smtClean="0"/>
              <a:t>0</a:t>
            </a:r>
            <a:r>
              <a:rPr lang="cs-CZ" altLang="cs-CZ" sz="3200" smtClean="0"/>
              <a:t>: </a:t>
            </a:r>
            <a:r>
              <a:rPr lang="cs-CZ" altLang="cs-CZ" sz="3200" smtClean="0">
                <a:latin typeface="Symbol" panose="05050102010706020507" pitchFamily="18" charset="2"/>
              </a:rPr>
              <a:t>r</a:t>
            </a:r>
            <a:r>
              <a:rPr lang="cs-CZ" altLang="cs-CZ" sz="3200" smtClean="0"/>
              <a:t>=0, pak</a:t>
            </a:r>
          </a:p>
          <a:p>
            <a:r>
              <a:rPr lang="cs-CZ" altLang="cs-CZ" sz="2000" i="1" smtClean="0"/>
              <a:t>Z</a:t>
            </a:r>
            <a:r>
              <a:rPr lang="cs-CZ" altLang="cs-CZ" sz="2000" smtClean="0"/>
              <a:t>=FISHER(</a:t>
            </a:r>
            <a:r>
              <a:rPr lang="cs-CZ" altLang="cs-CZ" sz="2000" i="1" smtClean="0">
                <a:latin typeface="Symbol" panose="05050102010706020507" pitchFamily="18" charset="2"/>
              </a:rPr>
              <a:t>r</a:t>
            </a:r>
            <a:r>
              <a:rPr lang="cs-CZ" altLang="cs-CZ" sz="2000" smtClean="0"/>
              <a:t>) má normální výběrové rozložení se </a:t>
            </a:r>
            <a:r>
              <a:rPr lang="cs-CZ" altLang="cs-CZ" sz="2000" i="1" smtClean="0"/>
              <a:t>s</a:t>
            </a:r>
            <a:r>
              <a:rPr lang="cs-CZ" altLang="cs-CZ" sz="2000" baseline="-25000" smtClean="0"/>
              <a:t>Z</a:t>
            </a:r>
            <a:r>
              <a:rPr lang="cs-CZ" altLang="cs-CZ" sz="2000" smtClean="0"/>
              <a:t>=1/</a:t>
            </a:r>
            <a:r>
              <a:rPr lang="cs-CZ" altLang="cs-CZ" sz="2000" smtClean="0">
                <a:latin typeface="Calibri" panose="020F0502020204030204" pitchFamily="34" charset="0"/>
                <a:cs typeface="Calibri" panose="020F0502020204030204" pitchFamily="34" charset="0"/>
              </a:rPr>
              <a:t>√(n-3)</a:t>
            </a:r>
          </a:p>
          <a:p>
            <a:r>
              <a:rPr lang="cs-CZ" altLang="cs-CZ" sz="2000" smtClean="0">
                <a:latin typeface="Calibri" panose="020F0502020204030204" pitchFamily="34" charset="0"/>
                <a:cs typeface="Calibri" panose="020F0502020204030204" pitchFamily="34" charset="0"/>
              </a:rPr>
              <a:t>FISHER(</a:t>
            </a:r>
            <a:r>
              <a:rPr lang="cs-CZ" altLang="cs-CZ" sz="2000" i="1" smtClean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cs-CZ" altLang="cs-CZ" sz="2000" smtClean="0">
                <a:latin typeface="Calibri" panose="020F0502020204030204" pitchFamily="34" charset="0"/>
                <a:cs typeface="Calibri" panose="020F0502020204030204" pitchFamily="34" charset="0"/>
              </a:rPr>
              <a:t>)/</a:t>
            </a:r>
            <a:r>
              <a:rPr lang="cs-CZ" altLang="cs-CZ" sz="2000" i="1" smtClean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cs-CZ" altLang="cs-CZ" sz="2000" baseline="-25000" smtClean="0"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cs-CZ" altLang="cs-CZ" sz="200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cs-CZ" sz="2000" smtClean="0">
                <a:latin typeface="Calibri" panose="020F0502020204030204" pitchFamily="34" charset="0"/>
                <a:cs typeface="Calibri" panose="020F0502020204030204" pitchFamily="34" charset="0"/>
              </a:rPr>
              <a:t>~</a:t>
            </a:r>
            <a:r>
              <a:rPr lang="cs-CZ" altLang="cs-CZ" sz="2000" smtClean="0">
                <a:latin typeface="Calibri" panose="020F0502020204030204" pitchFamily="34" charset="0"/>
                <a:cs typeface="Calibri" panose="020F0502020204030204" pitchFamily="34" charset="0"/>
              </a:rPr>
              <a:t> N(0;1)</a:t>
            </a:r>
          </a:p>
          <a:p>
            <a:r>
              <a:rPr lang="cs-CZ" altLang="cs-CZ" sz="2000" i="1" smtClean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cs-CZ" altLang="cs-CZ" sz="2000" smtClean="0">
                <a:latin typeface="Calibri" panose="020F0502020204030204" pitchFamily="34" charset="0"/>
                <a:cs typeface="Calibri" panose="020F0502020204030204" pitchFamily="34" charset="0"/>
              </a:rPr>
              <a:t>(D</a:t>
            </a:r>
            <a:r>
              <a:rPr lang="en-US" altLang="cs-CZ" sz="2000" smtClean="0">
                <a:latin typeface="Calibri" panose="020F0502020204030204" pitchFamily="34" charset="0"/>
                <a:cs typeface="Calibri" panose="020F0502020204030204" pitchFamily="34" charset="0"/>
              </a:rPr>
              <a:t>|H</a:t>
            </a:r>
            <a:r>
              <a:rPr lang="en-US" altLang="cs-CZ" sz="2000" baseline="-25000" smtClean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altLang="cs-CZ" sz="200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cs-CZ" altLang="cs-CZ" sz="2000" smtClean="0">
                <a:latin typeface="Calibri" panose="020F0502020204030204" pitchFamily="34" charset="0"/>
                <a:cs typeface="Calibri" panose="020F0502020204030204" pitchFamily="34" charset="0"/>
              </a:rPr>
              <a:t>=2*(1 − NORMSDIST(Z/s</a:t>
            </a:r>
            <a:r>
              <a:rPr lang="cs-CZ" altLang="cs-CZ" sz="2000" baseline="-25000" smtClean="0"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cs-CZ" altLang="cs-CZ" sz="2000" smtClean="0">
                <a:latin typeface="Calibri" panose="020F0502020204030204" pitchFamily="34" charset="0"/>
                <a:cs typeface="Calibri" panose="020F0502020204030204" pitchFamily="34" charset="0"/>
              </a:rPr>
              <a:t>) pro oboustrannou (non-directional) H</a:t>
            </a:r>
            <a:r>
              <a:rPr lang="cs-CZ" altLang="cs-CZ" sz="2000" baseline="-25000" smtClean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  <a:p>
            <a:endParaRPr lang="cs-CZ" altLang="cs-CZ" sz="2000" baseline="-2500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3200" smtClean="0"/>
              <a:t>Pokud </a:t>
            </a:r>
            <a:r>
              <a:rPr lang="cs-CZ" altLang="cs-CZ" sz="3200" i="1" smtClean="0"/>
              <a:t>H</a:t>
            </a:r>
            <a:r>
              <a:rPr lang="cs-CZ" altLang="cs-CZ" sz="3200" baseline="-25000" smtClean="0"/>
              <a:t>0</a:t>
            </a:r>
            <a:r>
              <a:rPr lang="cs-CZ" altLang="cs-CZ" sz="3200" smtClean="0"/>
              <a:t>: </a:t>
            </a:r>
            <a:r>
              <a:rPr lang="cs-CZ" altLang="cs-CZ" sz="3200" smtClean="0">
                <a:latin typeface="Symbol" panose="05050102010706020507" pitchFamily="18" charset="2"/>
              </a:rPr>
              <a:t>r</a:t>
            </a:r>
            <a:r>
              <a:rPr lang="cs-CZ" altLang="cs-CZ" sz="3200" smtClean="0"/>
              <a:t>=c, pak</a:t>
            </a:r>
          </a:p>
          <a:p>
            <a:r>
              <a:rPr lang="cs-CZ" altLang="cs-CZ" sz="2000" i="1" smtClean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cs-CZ" altLang="cs-CZ" sz="2000" baseline="-25000" smtClean="0"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cs-CZ" altLang="cs-CZ" sz="2000" smtClean="0">
                <a:latin typeface="Calibri" panose="020F0502020204030204" pitchFamily="34" charset="0"/>
                <a:cs typeface="Calibri" panose="020F0502020204030204" pitchFamily="34" charset="0"/>
              </a:rPr>
              <a:t>=(FISHER(r)−FISHER(c))</a:t>
            </a:r>
            <a:r>
              <a:rPr lang="cs-CZ" altLang="cs-CZ" sz="2000" smtClean="0"/>
              <a:t> má normální výběrové rozl. se s</a:t>
            </a:r>
            <a:r>
              <a:rPr lang="cs-CZ" altLang="cs-CZ" sz="2000" baseline="-25000" smtClean="0"/>
              <a:t>Z</a:t>
            </a:r>
            <a:r>
              <a:rPr lang="cs-CZ" altLang="cs-CZ" sz="2000" smtClean="0"/>
              <a:t>=1/</a:t>
            </a:r>
            <a:r>
              <a:rPr lang="cs-CZ" altLang="cs-CZ" sz="2000" smtClean="0">
                <a:latin typeface="Calibri" panose="020F0502020204030204" pitchFamily="34" charset="0"/>
                <a:cs typeface="Calibri" panose="020F0502020204030204" pitchFamily="34" charset="0"/>
              </a:rPr>
              <a:t>√(n-3)</a:t>
            </a:r>
          </a:p>
          <a:p>
            <a:r>
              <a:rPr lang="cs-CZ" altLang="cs-CZ" sz="2000" i="1" smtClean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cs-CZ" altLang="cs-CZ" sz="2000" baseline="-25000" smtClean="0"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cs-CZ" altLang="cs-CZ" sz="2000" smtClean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cs-CZ" altLang="cs-CZ" sz="2000" i="1" smtClean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cs-CZ" altLang="cs-CZ" sz="2000" baseline="-25000" smtClean="0"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cs-CZ" altLang="cs-CZ" sz="200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cs-CZ" sz="2000" smtClean="0">
                <a:latin typeface="Calibri" panose="020F0502020204030204" pitchFamily="34" charset="0"/>
                <a:cs typeface="Calibri" panose="020F0502020204030204" pitchFamily="34" charset="0"/>
              </a:rPr>
              <a:t>~</a:t>
            </a:r>
            <a:r>
              <a:rPr lang="cs-CZ" altLang="cs-CZ" sz="2000" smtClean="0">
                <a:latin typeface="Calibri" panose="020F0502020204030204" pitchFamily="34" charset="0"/>
                <a:cs typeface="Calibri" panose="020F0502020204030204" pitchFamily="34" charset="0"/>
              </a:rPr>
              <a:t> N(0;1)</a:t>
            </a:r>
          </a:p>
          <a:p>
            <a:r>
              <a:rPr lang="cs-CZ" altLang="cs-CZ" sz="2000" i="1" smtClean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cs-CZ" altLang="cs-CZ" sz="2000" smtClean="0">
                <a:latin typeface="Calibri" panose="020F0502020204030204" pitchFamily="34" charset="0"/>
                <a:cs typeface="Calibri" panose="020F0502020204030204" pitchFamily="34" charset="0"/>
              </a:rPr>
              <a:t>(D</a:t>
            </a:r>
            <a:r>
              <a:rPr lang="en-US" altLang="cs-CZ" sz="2000" smtClean="0">
                <a:latin typeface="Calibri" panose="020F0502020204030204" pitchFamily="34" charset="0"/>
                <a:cs typeface="Calibri" panose="020F0502020204030204" pitchFamily="34" charset="0"/>
              </a:rPr>
              <a:t>|H</a:t>
            </a:r>
            <a:r>
              <a:rPr lang="en-US" altLang="cs-CZ" sz="2000" baseline="-25000" smtClean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altLang="cs-CZ" sz="200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cs-CZ" altLang="cs-CZ" sz="2000" smtClean="0">
                <a:latin typeface="Calibri" panose="020F0502020204030204" pitchFamily="34" charset="0"/>
                <a:cs typeface="Calibri" panose="020F0502020204030204" pitchFamily="34" charset="0"/>
              </a:rPr>
              <a:t>=2*(1 − NORMSDIST(</a:t>
            </a:r>
            <a:r>
              <a:rPr lang="cs-CZ" altLang="cs-CZ" sz="2000" i="1" smtClean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cs-CZ" altLang="cs-CZ" sz="2000" baseline="-25000" smtClean="0"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cs-CZ" altLang="cs-CZ" sz="2000" smtClean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cs-CZ" altLang="cs-CZ" sz="2000" i="1" smtClean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cs-CZ" altLang="cs-CZ" sz="2000" baseline="-25000" smtClean="0"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cs-CZ" altLang="cs-CZ" sz="2000" smtClean="0">
                <a:latin typeface="Calibri" panose="020F0502020204030204" pitchFamily="34" charset="0"/>
                <a:cs typeface="Calibri" panose="020F0502020204030204" pitchFamily="34" charset="0"/>
              </a:rPr>
              <a:t>) pro oboustrannou (non-directional) H</a:t>
            </a:r>
            <a:r>
              <a:rPr lang="cs-CZ" altLang="cs-CZ" sz="2000" baseline="-25000" smtClean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  <a:p>
            <a:endParaRPr lang="cs-CZ" altLang="cs-CZ" sz="200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altLang="cs-CZ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Problémy statistického testování H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181726" cy="4412704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000" dirty="0" err="1" smtClean="0"/>
              <a:t>Dichotomizace</a:t>
            </a:r>
            <a:r>
              <a:rPr lang="cs-CZ" sz="2000" dirty="0" smtClean="0"/>
              <a:t> rozhodnutí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1800" dirty="0" smtClean="0"/>
              <a:t>stejná </a:t>
            </a:r>
            <a:r>
              <a:rPr lang="cs-CZ" sz="1800" i="1" dirty="0" smtClean="0"/>
              <a:t>velikost účinku</a:t>
            </a:r>
            <a:r>
              <a:rPr lang="cs-CZ" sz="1800" dirty="0" smtClean="0"/>
              <a:t> dává při různých </a:t>
            </a:r>
            <a:r>
              <a:rPr lang="cs-CZ" sz="1800" i="1" dirty="0" smtClean="0"/>
              <a:t>N</a:t>
            </a:r>
            <a:r>
              <a:rPr lang="cs-CZ" sz="1800" dirty="0" smtClean="0"/>
              <a:t> jiné rozhodnutí o </a:t>
            </a:r>
            <a:r>
              <a:rPr lang="cs-CZ" sz="1800" i="1" dirty="0" smtClean="0"/>
              <a:t>H</a:t>
            </a:r>
            <a:r>
              <a:rPr lang="cs-CZ" sz="1800" baseline="-25000" dirty="0" smtClean="0"/>
              <a:t>0</a:t>
            </a:r>
            <a:r>
              <a:rPr lang="cs-CZ" sz="1800" dirty="0" smtClean="0"/>
              <a:t>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1800" dirty="0" smtClean="0"/>
              <a:t>komplikuje až znemožňuje kumulativní budování znalostní báze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 smtClean="0"/>
              <a:t>Problém interpretace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1800" dirty="0" smtClean="0"/>
              <a:t>p= </a:t>
            </a:r>
            <a:r>
              <a:rPr lang="cs-CZ" sz="1800" i="1" dirty="0" smtClean="0"/>
              <a:t>P</a:t>
            </a:r>
            <a:r>
              <a:rPr lang="cs-CZ" sz="1800" dirty="0" smtClean="0"/>
              <a:t>(</a:t>
            </a:r>
            <a:r>
              <a:rPr lang="cs-CZ" sz="1800" i="1" dirty="0" smtClean="0"/>
              <a:t>D </a:t>
            </a:r>
            <a:r>
              <a:rPr lang="en-US" sz="1800" dirty="0" smtClean="0"/>
              <a:t>|</a:t>
            </a:r>
            <a:r>
              <a:rPr lang="en-US" sz="1800" i="1" dirty="0" smtClean="0"/>
              <a:t>H</a:t>
            </a:r>
            <a:r>
              <a:rPr lang="en-US" sz="1800" baseline="-25000" dirty="0" smtClean="0"/>
              <a:t>0</a:t>
            </a:r>
            <a:r>
              <a:rPr lang="en-US" sz="1800" dirty="0" smtClean="0"/>
              <a:t>)</a:t>
            </a:r>
            <a:r>
              <a:rPr lang="cs-CZ" sz="1800" dirty="0" smtClean="0"/>
              <a:t> a nikoli </a:t>
            </a:r>
            <a:r>
              <a:rPr lang="cs-CZ" sz="1800" i="1" dirty="0" smtClean="0"/>
              <a:t>P</a:t>
            </a:r>
            <a:r>
              <a:rPr lang="cs-CZ" sz="1800" dirty="0" smtClean="0"/>
              <a:t>(</a:t>
            </a:r>
            <a:r>
              <a:rPr lang="cs-CZ" sz="1800" i="1" dirty="0" smtClean="0"/>
              <a:t>H </a:t>
            </a:r>
            <a:r>
              <a:rPr lang="en-US" sz="1800" dirty="0" smtClean="0"/>
              <a:t>|</a:t>
            </a:r>
            <a:r>
              <a:rPr lang="cs-CZ" sz="1800" i="1" dirty="0" smtClean="0"/>
              <a:t>D</a:t>
            </a:r>
            <a:r>
              <a:rPr lang="en-US" sz="1800" dirty="0" smtClean="0"/>
              <a:t>)</a:t>
            </a:r>
            <a:endParaRPr lang="cs-CZ" sz="18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 smtClean="0"/>
              <a:t>Problém nulové hypotézy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1800" dirty="0" smtClean="0"/>
              <a:t>Test je smysluplný, jen když je nulová hypotéza smysluplná.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cs-CZ" sz="1800" dirty="0"/>
          </a:p>
          <a:p>
            <a:pPr marL="471487" lvl="1" indent="0"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sz="1800" b="1" dirty="0" smtClean="0">
                <a:solidFill>
                  <a:srgbClr val="FF0000"/>
                </a:solidFill>
              </a:rPr>
              <a:t>Největší problém je tedy formální, bezmyšlenkovité testování</a:t>
            </a:r>
            <a:r>
              <a:rPr lang="cs-CZ" sz="1800" dirty="0" smtClean="0"/>
              <a:t>.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cs-CZ" sz="18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 smtClean="0"/>
              <a:t>Jak z problémů ven?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1800" dirty="0" smtClean="0"/>
              <a:t>VŽDY </a:t>
            </a:r>
            <a:r>
              <a:rPr lang="cs-CZ" sz="1800" dirty="0" smtClean="0"/>
              <a:t>se primárně zajímat o</a:t>
            </a:r>
            <a:r>
              <a:rPr lang="cs-CZ" sz="1800" dirty="0" smtClean="0"/>
              <a:t> </a:t>
            </a:r>
            <a:r>
              <a:rPr lang="cs-CZ" sz="1800" dirty="0" smtClean="0"/>
              <a:t>velikost účinku (Cohenovo </a:t>
            </a:r>
            <a:r>
              <a:rPr lang="cs-CZ" sz="1800" i="1" dirty="0" smtClean="0"/>
              <a:t>d</a:t>
            </a:r>
            <a:r>
              <a:rPr lang="cs-CZ" sz="1800" dirty="0" smtClean="0"/>
              <a:t>, </a:t>
            </a:r>
            <a:r>
              <a:rPr lang="cs-CZ" sz="1800" i="1" dirty="0" smtClean="0"/>
              <a:t>r</a:t>
            </a:r>
            <a:r>
              <a:rPr lang="cs-CZ" sz="1800" dirty="0" smtClean="0"/>
              <a:t>, </a:t>
            </a:r>
            <a:r>
              <a:rPr lang="cs-CZ" sz="1800" i="1" dirty="0" smtClean="0"/>
              <a:t>R</a:t>
            </a:r>
            <a:r>
              <a:rPr lang="cs-CZ" sz="1800" baseline="30000" dirty="0" smtClean="0"/>
              <a:t>2</a:t>
            </a:r>
            <a:r>
              <a:rPr lang="cs-CZ" sz="1800" dirty="0" smtClean="0"/>
              <a:t>, </a:t>
            </a:r>
            <a:r>
              <a:rPr lang="cs-CZ" sz="1800" i="1" dirty="0" smtClean="0">
                <a:latin typeface="Symbol" panose="05050102010706020507" pitchFamily="18" charset="2"/>
              </a:rPr>
              <a:t>h</a:t>
            </a:r>
            <a:r>
              <a:rPr lang="cs-CZ" sz="1800" baseline="30000" dirty="0" smtClean="0"/>
              <a:t>2</a:t>
            </a:r>
            <a:r>
              <a:rPr lang="cs-CZ" sz="1800" dirty="0" smtClean="0"/>
              <a:t>, </a:t>
            </a:r>
            <a:r>
              <a:rPr lang="cs-CZ" sz="1800" i="1" dirty="0" smtClean="0">
                <a:latin typeface="Symbol" panose="05050102010706020507" pitchFamily="18" charset="2"/>
              </a:rPr>
              <a:t>w</a:t>
            </a:r>
            <a:r>
              <a:rPr lang="cs-CZ" sz="1800" baseline="30000" dirty="0" smtClean="0"/>
              <a:t>2</a:t>
            </a:r>
            <a:r>
              <a:rPr lang="cs-CZ" sz="1800" dirty="0" smtClean="0"/>
              <a:t> 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1800" dirty="0" smtClean="0"/>
              <a:t>používat intervalové </a:t>
            </a:r>
            <a:r>
              <a:rPr lang="cs-CZ" sz="1800" dirty="0" smtClean="0"/>
              <a:t>odhady, kdy to jen lze</a:t>
            </a:r>
            <a:endParaRPr lang="cs-CZ" sz="18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1800" dirty="0" smtClean="0"/>
              <a:t>testování hypotéz používat pouze doplňkově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Doporučené čtení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 err="1" smtClean="0"/>
              <a:t>Cohen</a:t>
            </a:r>
            <a:r>
              <a:rPr lang="cs-CZ" altLang="cs-CZ" dirty="0" smtClean="0"/>
              <a:t>.</a:t>
            </a:r>
            <a:endParaRPr lang="cs-CZ" altLang="cs-CZ" dirty="0"/>
          </a:p>
          <a:p>
            <a:pPr eaLnBrk="1" hangingPunct="1"/>
            <a:r>
              <a:rPr lang="cs-CZ" altLang="cs-CZ" dirty="0"/>
              <a:t>ASA </a:t>
            </a:r>
            <a:r>
              <a:rPr lang="cs-CZ" altLang="cs-CZ" dirty="0" err="1"/>
              <a:t>statement</a:t>
            </a:r>
            <a:r>
              <a:rPr lang="cs-CZ" altLang="cs-CZ" dirty="0"/>
              <a:t> 2016: </a:t>
            </a:r>
            <a:r>
              <a:rPr lang="cs-CZ" altLang="cs-CZ" sz="1600" dirty="0"/>
              <a:t>http://amstat.tandfonline.com/doi/abs/10.1080/00031305.2016.1154108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57758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Statistické testování hypotéz vychází z konstrukce intervalu spolehlivosti pro hypotetizovaný parametr</a:t>
            </a:r>
          </a:p>
          <a:p>
            <a:r>
              <a:rPr lang="cs-CZ" dirty="0" smtClean="0"/>
              <a:t>Může znamenat (ne)podporu pro hypotézu, nikoli striktně potvrzení/vyvrácení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9145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smtClean="0"/>
              <a:t>Od vzorku k populaci a zpět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 smtClean="0"/>
              <a:t>Vzhledem k tomu, jaká nám na vzorku vyšla statistika, jaký je odpovídající populační parametr?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mtClean="0"/>
              <a:t>				</a:t>
            </a:r>
            <a:r>
              <a:rPr lang="cs-CZ" altLang="cs-CZ" b="1" smtClean="0"/>
              <a:t>interval spolehlivosti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mtClean="0"/>
              <a:t>Pokud předpokládáme, že v populaci je hodnota parametru X, co si myslet o své hypotéze poté, co nám na vzorku vyšlo Y?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mtClean="0"/>
              <a:t>				</a:t>
            </a:r>
            <a:r>
              <a:rPr lang="cs-CZ" altLang="cs-CZ" b="1" smtClean="0"/>
              <a:t>statistický test hypotézy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Hypotézy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11188" y="1752600"/>
            <a:ext cx="8208962" cy="4629150"/>
          </a:xfrm>
          <a:noFill/>
        </p:spPr>
        <p:txBody>
          <a:bodyPr/>
          <a:lstStyle/>
          <a:p>
            <a:pPr eaLnBrk="1" hangingPunct="1"/>
            <a:r>
              <a:rPr lang="cs-CZ" altLang="cs-CZ" sz="2400" smtClean="0"/>
              <a:t>Příklady (statistických) hypotéz</a:t>
            </a:r>
          </a:p>
          <a:p>
            <a:pPr lvl="1" eaLnBrk="1" hangingPunct="1"/>
            <a:r>
              <a:rPr lang="cs-CZ" altLang="cs-CZ" sz="2000" i="1" smtClean="0"/>
              <a:t>H</a:t>
            </a:r>
            <a:r>
              <a:rPr lang="cs-CZ" altLang="cs-CZ" sz="2000" smtClean="0"/>
              <a:t>: </a:t>
            </a:r>
            <a:r>
              <a:rPr lang="cs-CZ" altLang="cs-CZ" sz="2000" i="1" smtClean="0">
                <a:latin typeface="Symbol" panose="05050102010706020507" pitchFamily="18" charset="2"/>
              </a:rPr>
              <a:t>m </a:t>
            </a:r>
            <a:r>
              <a:rPr lang="cs-CZ" altLang="cs-CZ" sz="2000" smtClean="0"/>
              <a:t>= 100</a:t>
            </a:r>
            <a:r>
              <a:rPr lang="cs-CZ" altLang="cs-CZ" sz="1500" smtClean="0"/>
              <a:t>	: Populační průměr IQ je roven 100.</a:t>
            </a:r>
          </a:p>
          <a:p>
            <a:pPr lvl="1" eaLnBrk="1" hangingPunct="1"/>
            <a:r>
              <a:rPr lang="cs-CZ" altLang="cs-CZ" sz="2000" i="1" smtClean="0"/>
              <a:t>H</a:t>
            </a:r>
            <a:r>
              <a:rPr lang="cs-CZ" altLang="cs-CZ" sz="2000" smtClean="0"/>
              <a:t>: </a:t>
            </a:r>
            <a:r>
              <a:rPr lang="cs-CZ" altLang="cs-CZ" sz="2000" i="1" smtClean="0">
                <a:latin typeface="Symbol" panose="05050102010706020507" pitchFamily="18" charset="2"/>
              </a:rPr>
              <a:t>s</a:t>
            </a:r>
            <a:r>
              <a:rPr lang="cs-CZ" altLang="cs-CZ" sz="2000" smtClean="0">
                <a:latin typeface="Symbol" panose="05050102010706020507" pitchFamily="18" charset="2"/>
              </a:rPr>
              <a:t> </a:t>
            </a:r>
            <a:r>
              <a:rPr lang="cs-CZ" altLang="cs-CZ" sz="2000" smtClean="0"/>
              <a:t>= 10</a:t>
            </a:r>
            <a:r>
              <a:rPr lang="cs-CZ" altLang="cs-CZ" sz="1500" smtClean="0"/>
              <a:t>	: Populační směrodatná odchylka je 10.</a:t>
            </a:r>
          </a:p>
          <a:p>
            <a:pPr lvl="1" eaLnBrk="1" hangingPunct="1"/>
            <a:r>
              <a:rPr lang="cs-CZ" altLang="cs-CZ" sz="2000" i="1" smtClean="0"/>
              <a:t>H</a:t>
            </a:r>
            <a:r>
              <a:rPr lang="cs-CZ" altLang="cs-CZ" sz="2000" smtClean="0"/>
              <a:t>: </a:t>
            </a:r>
            <a:r>
              <a:rPr lang="cs-CZ" altLang="cs-CZ" sz="2000" i="1" smtClean="0">
                <a:latin typeface="Symbol" panose="05050102010706020507" pitchFamily="18" charset="2"/>
              </a:rPr>
              <a:t>m</a:t>
            </a:r>
            <a:r>
              <a:rPr lang="cs-CZ" altLang="cs-CZ" sz="2000" baseline="-25000" smtClean="0"/>
              <a:t>1 </a:t>
            </a:r>
            <a:r>
              <a:rPr lang="cs-CZ" altLang="cs-CZ" sz="2000" smtClean="0"/>
              <a:t>–</a:t>
            </a:r>
            <a:r>
              <a:rPr lang="cs-CZ" altLang="cs-CZ" sz="2000" baseline="-25000" smtClean="0"/>
              <a:t> </a:t>
            </a:r>
            <a:r>
              <a:rPr lang="cs-CZ" altLang="cs-CZ" sz="2000" i="1" smtClean="0">
                <a:latin typeface="Symbol" panose="05050102010706020507" pitchFamily="18" charset="2"/>
              </a:rPr>
              <a:t>m</a:t>
            </a:r>
            <a:r>
              <a:rPr lang="cs-CZ" altLang="cs-CZ" sz="2000" baseline="-25000" smtClean="0"/>
              <a:t>2 </a:t>
            </a:r>
            <a:r>
              <a:rPr lang="cs-CZ" altLang="cs-CZ" sz="2000" smtClean="0"/>
              <a:t>= 0</a:t>
            </a:r>
            <a:r>
              <a:rPr lang="cs-CZ" altLang="cs-CZ" sz="1500" smtClean="0"/>
              <a:t>	: Populační průměry </a:t>
            </a:r>
            <a:r>
              <a:rPr lang="cs-CZ" altLang="cs-CZ" sz="1500" i="1" smtClean="0">
                <a:latin typeface="Symbol" panose="05050102010706020507" pitchFamily="18" charset="2"/>
              </a:rPr>
              <a:t>m</a:t>
            </a:r>
            <a:r>
              <a:rPr lang="cs-CZ" altLang="cs-CZ" sz="1500" baseline="-25000" smtClean="0"/>
              <a:t>1 </a:t>
            </a:r>
            <a:r>
              <a:rPr lang="cs-CZ" altLang="cs-CZ" sz="1500" smtClean="0"/>
              <a:t>(psychotici)</a:t>
            </a:r>
            <a:r>
              <a:rPr lang="cs-CZ" altLang="cs-CZ" sz="1500" baseline="-25000" smtClean="0"/>
              <a:t> </a:t>
            </a:r>
            <a:r>
              <a:rPr lang="cs-CZ" altLang="cs-CZ" sz="1500" smtClean="0"/>
              <a:t>a </a:t>
            </a:r>
            <a:r>
              <a:rPr lang="cs-CZ" altLang="cs-CZ" sz="1500" i="1" smtClean="0">
                <a:latin typeface="Symbol" panose="05050102010706020507" pitchFamily="18" charset="2"/>
              </a:rPr>
              <a:t>m</a:t>
            </a:r>
            <a:r>
              <a:rPr lang="cs-CZ" altLang="cs-CZ" sz="1500" baseline="-25000" smtClean="0"/>
              <a:t>2</a:t>
            </a:r>
            <a:r>
              <a:rPr lang="cs-CZ" altLang="cs-CZ" sz="1500" smtClean="0"/>
              <a:t> (zdraví) jsou stejné.</a:t>
            </a:r>
          </a:p>
          <a:p>
            <a:pPr lvl="1" eaLnBrk="1" hangingPunct="1"/>
            <a:r>
              <a:rPr lang="cs-CZ" altLang="cs-CZ" sz="2000" i="1" smtClean="0"/>
              <a:t>H</a:t>
            </a:r>
            <a:r>
              <a:rPr lang="cs-CZ" altLang="cs-CZ" sz="2000" smtClean="0"/>
              <a:t>: </a:t>
            </a:r>
            <a:r>
              <a:rPr lang="cs-CZ" altLang="cs-CZ" sz="2000" i="1" smtClean="0">
                <a:latin typeface="Symbol" panose="05050102010706020507" pitchFamily="18" charset="2"/>
              </a:rPr>
              <a:t>r</a:t>
            </a:r>
            <a:r>
              <a:rPr lang="cs-CZ" altLang="cs-CZ" sz="2000" baseline="-25000" smtClean="0"/>
              <a:t>xy</a:t>
            </a:r>
            <a:r>
              <a:rPr lang="cs-CZ" altLang="cs-CZ" sz="2000" smtClean="0"/>
              <a:t>= 0</a:t>
            </a:r>
            <a:r>
              <a:rPr lang="cs-CZ" altLang="cs-CZ" sz="1500" smtClean="0"/>
              <a:t>	: Proměnné </a:t>
            </a:r>
            <a:r>
              <a:rPr lang="cs-CZ" altLang="cs-CZ" sz="1500" i="1" smtClean="0"/>
              <a:t>X</a:t>
            </a:r>
            <a:r>
              <a:rPr lang="cs-CZ" altLang="cs-CZ" sz="1500" smtClean="0"/>
              <a:t> (pití piva) a </a:t>
            </a:r>
            <a:r>
              <a:rPr lang="cs-CZ" altLang="cs-CZ" sz="1500" i="1" smtClean="0"/>
              <a:t>Y</a:t>
            </a:r>
            <a:r>
              <a:rPr lang="cs-CZ" altLang="cs-CZ" sz="1500" smtClean="0"/>
              <a:t> (dominance) spolu nekorelují </a:t>
            </a:r>
          </a:p>
          <a:p>
            <a:pPr eaLnBrk="1" hangingPunct="1"/>
            <a:endParaRPr lang="cs-CZ" altLang="cs-CZ" sz="1200" smtClean="0"/>
          </a:p>
          <a:p>
            <a:pPr eaLnBrk="1" hangingPunct="1"/>
            <a:r>
              <a:rPr lang="cs-CZ" altLang="cs-CZ" sz="2400" smtClean="0"/>
              <a:t>Vezměme si tu první hypotézu a konfrontujme ji s daty: </a:t>
            </a:r>
          </a:p>
          <a:p>
            <a:pPr lvl="1" eaLnBrk="1" hangingPunct="1"/>
            <a:r>
              <a:rPr lang="cs-CZ" altLang="cs-CZ" sz="1800" smtClean="0"/>
              <a:t>Na vzorku 1000 náhodně vybraných dospělých jsme zjistili průměrné IQ rovné 105 (</a:t>
            </a:r>
            <a:r>
              <a:rPr lang="cs-CZ" altLang="cs-CZ" sz="1800" i="1" smtClean="0"/>
              <a:t>s </a:t>
            </a:r>
            <a:r>
              <a:rPr lang="cs-CZ" altLang="cs-CZ" sz="1800" smtClean="0"/>
              <a:t>=14).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539750" y="6165850"/>
            <a:ext cx="76327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cs-CZ" altLang="cs-CZ" sz="1000" b="0"/>
              <a:t>AJ: statistical hypotheses testing, hypothesis, hypothesis supported by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Statistický test hypotézy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469312" cy="42672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3300" dirty="0" smtClean="0"/>
              <a:t>Statistické testování založeno na p-</a:t>
            </a:r>
            <a:r>
              <a:rPr lang="cs-CZ" altLang="cs-CZ" sz="3300" dirty="0" err="1" smtClean="0"/>
              <a:t>nosti</a:t>
            </a:r>
            <a:endParaRPr lang="cs-CZ" altLang="cs-CZ" sz="3300" dirty="0" smtClean="0"/>
          </a:p>
          <a:p>
            <a:pPr lvl="1" eaLnBrk="1" hangingPunct="1"/>
            <a:r>
              <a:rPr lang="cs-CZ" altLang="cs-CZ" sz="2000" dirty="0" smtClean="0"/>
              <a:t>Známe-li pravděpodobnostní rozložení statistik můžeme usuzovat, </a:t>
            </a:r>
            <a:r>
              <a:rPr lang="cs-CZ" altLang="cs-CZ" sz="2000" b="1" dirty="0" smtClean="0"/>
              <a:t>jak pravděpodobná je určitá výběrová statistika vzhledem k hypotéze</a:t>
            </a:r>
            <a:r>
              <a:rPr lang="ru-RU" altLang="cs-CZ" sz="2000" b="1" dirty="0" smtClean="0"/>
              <a:t>:</a:t>
            </a:r>
            <a:r>
              <a:rPr lang="cs-CZ" altLang="cs-CZ" sz="2000" b="1" dirty="0" smtClean="0"/>
              <a:t> </a:t>
            </a:r>
            <a:r>
              <a:rPr lang="cs-CZ" altLang="cs-CZ" sz="2000" b="1" i="1" dirty="0" smtClean="0"/>
              <a:t>P </a:t>
            </a:r>
            <a:r>
              <a:rPr lang="cs-CZ" altLang="cs-CZ" sz="2000" b="1" dirty="0" smtClean="0"/>
              <a:t>(</a:t>
            </a:r>
            <a:r>
              <a:rPr lang="cs-CZ" altLang="cs-CZ" sz="2000" b="1" i="1" dirty="0" smtClean="0"/>
              <a:t>D</a:t>
            </a:r>
            <a:r>
              <a:rPr lang="en-US" altLang="cs-CZ" sz="2000" b="1" i="1" dirty="0" smtClean="0">
                <a:latin typeface="Symbol" panose="05050102010706020507" pitchFamily="18" charset="2"/>
                <a:sym typeface="Symbol" panose="05050102010706020507" pitchFamily="18" charset="2"/>
              </a:rPr>
              <a:t> </a:t>
            </a:r>
            <a:r>
              <a:rPr lang="en-US" altLang="cs-CZ" sz="2000" b="1" dirty="0" smtClean="0"/>
              <a:t>|</a:t>
            </a:r>
            <a:r>
              <a:rPr lang="en-US" altLang="cs-CZ" sz="2000" b="1" i="1" dirty="0" smtClean="0"/>
              <a:t>H</a:t>
            </a:r>
            <a:r>
              <a:rPr lang="cs-CZ" altLang="cs-CZ" sz="2000" b="1" i="1" dirty="0" smtClean="0"/>
              <a:t> </a:t>
            </a:r>
            <a:r>
              <a:rPr lang="en-US" altLang="cs-CZ" sz="2000" b="1" dirty="0" smtClean="0"/>
              <a:t>)</a:t>
            </a:r>
            <a:endParaRPr lang="cs-CZ" altLang="cs-CZ" sz="2000" b="1" dirty="0" smtClean="0"/>
          </a:p>
          <a:p>
            <a:pPr lvl="2" eaLnBrk="1" hangingPunct="1"/>
            <a:r>
              <a:rPr lang="cs-CZ" altLang="cs-CZ" sz="1900" i="1" dirty="0" smtClean="0"/>
              <a:t>Př. D </a:t>
            </a:r>
            <a:r>
              <a:rPr lang="cs-CZ" altLang="cs-CZ" sz="1900" dirty="0" smtClean="0"/>
              <a:t>:  </a:t>
            </a:r>
            <a:r>
              <a:rPr lang="cs-CZ" altLang="cs-CZ" sz="1900" i="1" dirty="0" smtClean="0"/>
              <a:t>m</a:t>
            </a:r>
            <a:r>
              <a:rPr lang="cs-CZ" altLang="cs-CZ" sz="1900" dirty="0" smtClean="0"/>
              <a:t>=105 </a:t>
            </a:r>
            <a:r>
              <a:rPr lang="cs-CZ" altLang="cs-CZ" sz="1600" dirty="0" smtClean="0"/>
              <a:t>nebo rozdíl mezi statistikou a hypotézou</a:t>
            </a:r>
            <a:r>
              <a:rPr lang="cs-CZ" altLang="cs-CZ" sz="1900" dirty="0" smtClean="0"/>
              <a:t> </a:t>
            </a:r>
            <a:r>
              <a:rPr lang="en-US" altLang="cs-CZ" sz="2000" dirty="0" smtClean="0">
                <a:latin typeface="Symbol" panose="05050102010706020507" pitchFamily="18" charset="2"/>
              </a:rPr>
              <a:t>|</a:t>
            </a:r>
            <a:r>
              <a:rPr lang="cs-CZ" altLang="cs-CZ" sz="2000" i="1" dirty="0" smtClean="0"/>
              <a:t>m–</a:t>
            </a:r>
            <a:r>
              <a:rPr lang="cs-CZ" altLang="cs-CZ" sz="2000" i="1" dirty="0" smtClean="0">
                <a:latin typeface="Symbol" panose="05050102010706020507" pitchFamily="18" charset="2"/>
              </a:rPr>
              <a:t> m</a:t>
            </a:r>
            <a:r>
              <a:rPr lang="en-US" altLang="cs-CZ" sz="2000" dirty="0" smtClean="0">
                <a:latin typeface="Symbol" panose="05050102010706020507" pitchFamily="18" charset="2"/>
              </a:rPr>
              <a:t>|</a:t>
            </a:r>
            <a:r>
              <a:rPr lang="cs-CZ" altLang="cs-CZ" sz="2000" i="1" dirty="0" smtClean="0">
                <a:latin typeface="Symbol" panose="05050102010706020507" pitchFamily="18" charset="2"/>
              </a:rPr>
              <a:t> </a:t>
            </a:r>
            <a:r>
              <a:rPr lang="cs-CZ" alt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cs-CZ" altLang="cs-CZ" sz="2000" dirty="0" smtClean="0"/>
              <a:t>5</a:t>
            </a:r>
            <a:r>
              <a:rPr lang="en-US" altLang="cs-CZ" sz="2000" i="1" dirty="0" smtClean="0">
                <a:latin typeface="Symbol" panose="05050102010706020507" pitchFamily="18" charset="2"/>
                <a:sym typeface="Symbol" panose="05050102010706020507" pitchFamily="18" charset="2"/>
              </a:rPr>
              <a:t> </a:t>
            </a:r>
            <a:endParaRPr lang="cs-CZ" altLang="cs-CZ" sz="1900" dirty="0" smtClean="0"/>
          </a:p>
          <a:p>
            <a:pPr marL="909637" lvl="2" indent="0" eaLnBrk="1" hangingPunct="1">
              <a:buNone/>
            </a:pPr>
            <a:r>
              <a:rPr lang="cs-CZ" altLang="cs-CZ" sz="1900" i="1" dirty="0" smtClean="0"/>
              <a:t>	           H</a:t>
            </a:r>
            <a:r>
              <a:rPr lang="cs-CZ" altLang="cs-CZ" sz="1900" dirty="0" smtClean="0"/>
              <a:t> :  </a:t>
            </a:r>
            <a:r>
              <a:rPr lang="cs-CZ" altLang="cs-CZ" sz="1900" i="1" dirty="0" smtClean="0">
                <a:latin typeface="Symbol" panose="05050102010706020507" pitchFamily="18" charset="2"/>
              </a:rPr>
              <a:t>m </a:t>
            </a:r>
            <a:r>
              <a:rPr lang="cs-CZ" altLang="cs-CZ" sz="1900" dirty="0" smtClean="0"/>
              <a:t>=100</a:t>
            </a:r>
          </a:p>
          <a:p>
            <a:pPr lvl="2" eaLnBrk="1" hangingPunct="1"/>
            <a:r>
              <a:rPr lang="cs-CZ" altLang="cs-CZ" sz="1800" i="1" dirty="0" smtClean="0"/>
              <a:t>P </a:t>
            </a:r>
            <a:r>
              <a:rPr lang="cs-CZ" altLang="cs-CZ" sz="1800" dirty="0" smtClean="0"/>
              <a:t>(</a:t>
            </a:r>
            <a:r>
              <a:rPr lang="cs-CZ" altLang="cs-CZ" sz="1800" i="1" dirty="0" smtClean="0">
                <a:sym typeface="Symbol" panose="05050102010706020507" pitchFamily="18" charset="2"/>
              </a:rPr>
              <a:t>D</a:t>
            </a:r>
            <a:r>
              <a:rPr lang="en-US" altLang="cs-CZ" sz="1800" i="1" dirty="0" smtClean="0">
                <a:latin typeface="Symbol" panose="05050102010706020507" pitchFamily="18" charset="2"/>
                <a:sym typeface="Symbol" panose="05050102010706020507" pitchFamily="18" charset="2"/>
              </a:rPr>
              <a:t> </a:t>
            </a:r>
            <a:r>
              <a:rPr lang="en-US" altLang="cs-CZ" sz="1800" dirty="0" smtClean="0"/>
              <a:t>|</a:t>
            </a:r>
            <a:r>
              <a:rPr lang="en-US" altLang="cs-CZ" sz="1800" i="1" dirty="0" smtClean="0"/>
              <a:t>H</a:t>
            </a:r>
            <a:r>
              <a:rPr lang="cs-CZ" altLang="cs-CZ" sz="1800" i="1" dirty="0" smtClean="0"/>
              <a:t> </a:t>
            </a:r>
            <a:r>
              <a:rPr lang="en-US" altLang="cs-CZ" sz="1800" dirty="0" smtClean="0"/>
              <a:t>)</a:t>
            </a:r>
            <a:r>
              <a:rPr lang="cs-CZ" altLang="cs-CZ" sz="1800" dirty="0" smtClean="0"/>
              <a:t> je </a:t>
            </a:r>
            <a:r>
              <a:rPr lang="cs-CZ" altLang="cs-CZ" sz="1800" i="1" dirty="0" smtClean="0"/>
              <a:t>P </a:t>
            </a:r>
            <a:r>
              <a:rPr lang="cs-CZ" altLang="cs-CZ" sz="1800" dirty="0" smtClean="0"/>
              <a:t>(</a:t>
            </a:r>
            <a:r>
              <a:rPr lang="cs-CZ" altLang="cs-CZ" sz="1800" i="1" dirty="0" smtClean="0"/>
              <a:t>m</a:t>
            </a:r>
            <a:r>
              <a:rPr lang="cs-CZ" altLang="cs-CZ" sz="1800" dirty="0" smtClean="0"/>
              <a:t>=105</a:t>
            </a:r>
            <a:r>
              <a:rPr lang="en-US" altLang="cs-CZ" sz="1800" i="1" dirty="0" smtClean="0">
                <a:latin typeface="Symbol" panose="05050102010706020507" pitchFamily="18" charset="2"/>
                <a:sym typeface="Symbol" panose="05050102010706020507" pitchFamily="18" charset="2"/>
              </a:rPr>
              <a:t> </a:t>
            </a:r>
            <a:r>
              <a:rPr lang="en-US" altLang="cs-CZ" sz="1800" dirty="0" smtClean="0"/>
              <a:t>|</a:t>
            </a:r>
            <a:r>
              <a:rPr lang="cs-CZ" altLang="cs-CZ" sz="1800" i="1" dirty="0" smtClean="0">
                <a:latin typeface="Symbol" panose="05050102010706020507" pitchFamily="18" charset="2"/>
              </a:rPr>
              <a:t> m </a:t>
            </a:r>
            <a:r>
              <a:rPr lang="cs-CZ" altLang="cs-CZ" sz="1800" dirty="0" smtClean="0"/>
              <a:t>=100</a:t>
            </a:r>
            <a:r>
              <a:rPr lang="cs-CZ" altLang="cs-CZ" sz="1800" i="1" dirty="0" smtClean="0"/>
              <a:t> </a:t>
            </a:r>
            <a:r>
              <a:rPr lang="en-US" altLang="cs-CZ" sz="1800" dirty="0" smtClean="0"/>
              <a:t>)</a:t>
            </a:r>
            <a:r>
              <a:rPr lang="cs-CZ" altLang="cs-CZ" sz="1800" dirty="0" smtClean="0"/>
              <a:t> resp. </a:t>
            </a:r>
            <a:r>
              <a:rPr lang="cs-CZ" altLang="cs-CZ" sz="1800" i="1" dirty="0" smtClean="0"/>
              <a:t>P </a:t>
            </a:r>
            <a:r>
              <a:rPr lang="cs-CZ" altLang="cs-CZ" sz="1800" dirty="0" smtClean="0"/>
              <a:t>( </a:t>
            </a:r>
            <a:r>
              <a:rPr lang="en-US" altLang="cs-CZ" sz="1800" dirty="0" smtClean="0">
                <a:latin typeface="Symbol" panose="05050102010706020507" pitchFamily="18" charset="2"/>
              </a:rPr>
              <a:t>|</a:t>
            </a:r>
            <a:r>
              <a:rPr lang="cs-CZ" altLang="cs-CZ" sz="1800" i="1" dirty="0" smtClean="0"/>
              <a:t>m–</a:t>
            </a:r>
            <a:r>
              <a:rPr lang="cs-CZ" altLang="cs-CZ" sz="1800" i="1" dirty="0" smtClean="0">
                <a:latin typeface="Symbol" panose="05050102010706020507" pitchFamily="18" charset="2"/>
              </a:rPr>
              <a:t> m</a:t>
            </a:r>
            <a:r>
              <a:rPr lang="en-US" altLang="cs-CZ" sz="1800" dirty="0" smtClean="0">
                <a:latin typeface="Symbol" panose="05050102010706020507" pitchFamily="18" charset="2"/>
              </a:rPr>
              <a:t>|</a:t>
            </a:r>
            <a:r>
              <a:rPr lang="cs-CZ" altLang="cs-CZ" sz="1800" i="1" dirty="0" smtClean="0">
                <a:latin typeface="Symbol" panose="05050102010706020507" pitchFamily="18" charset="2"/>
              </a:rPr>
              <a:t> </a:t>
            </a:r>
            <a:r>
              <a:rPr lang="cs-CZ" altLang="cs-CZ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≥ </a:t>
            </a:r>
            <a:r>
              <a:rPr lang="cs-CZ" altLang="cs-CZ" sz="1800" dirty="0" smtClean="0"/>
              <a:t>5</a:t>
            </a:r>
            <a:r>
              <a:rPr lang="en-US" altLang="cs-CZ" sz="1800" i="1" dirty="0" smtClean="0">
                <a:latin typeface="Symbol" panose="05050102010706020507" pitchFamily="18" charset="2"/>
                <a:sym typeface="Symbol" panose="05050102010706020507" pitchFamily="18" charset="2"/>
              </a:rPr>
              <a:t> </a:t>
            </a:r>
            <a:r>
              <a:rPr lang="en-US" altLang="cs-CZ" sz="1800" dirty="0" smtClean="0"/>
              <a:t>|</a:t>
            </a:r>
            <a:r>
              <a:rPr lang="cs-CZ" altLang="cs-CZ" sz="1800" i="1" dirty="0" smtClean="0">
                <a:latin typeface="Symbol" panose="05050102010706020507" pitchFamily="18" charset="2"/>
              </a:rPr>
              <a:t> m </a:t>
            </a:r>
            <a:r>
              <a:rPr lang="cs-CZ" altLang="cs-CZ" sz="1800" dirty="0" smtClean="0"/>
              <a:t>=100</a:t>
            </a:r>
            <a:r>
              <a:rPr lang="cs-CZ" altLang="cs-CZ" sz="1800" i="1" dirty="0" smtClean="0"/>
              <a:t> </a:t>
            </a:r>
            <a:r>
              <a:rPr lang="en-US" altLang="cs-CZ" sz="1800" dirty="0" smtClean="0"/>
              <a:t>)</a:t>
            </a:r>
            <a:endParaRPr lang="ru-RU" altLang="cs-CZ" sz="1800" dirty="0" smtClean="0"/>
          </a:p>
          <a:p>
            <a:pPr lvl="1" eaLnBrk="1" hangingPunct="1"/>
            <a:r>
              <a:rPr lang="cs-CZ" altLang="cs-CZ" sz="2000" dirty="0" smtClean="0"/>
              <a:t>Je-li </a:t>
            </a:r>
            <a:r>
              <a:rPr lang="cs-CZ" altLang="cs-CZ" sz="2000" i="1" dirty="0" smtClean="0"/>
              <a:t>P </a:t>
            </a:r>
            <a:r>
              <a:rPr lang="cs-CZ" altLang="cs-CZ" sz="2000" dirty="0" smtClean="0"/>
              <a:t>(</a:t>
            </a:r>
            <a:r>
              <a:rPr lang="cs-CZ" altLang="cs-CZ" sz="2000" i="1" dirty="0" smtClean="0">
                <a:sym typeface="Symbol" panose="05050102010706020507" pitchFamily="18" charset="2"/>
              </a:rPr>
              <a:t>D</a:t>
            </a:r>
            <a:r>
              <a:rPr lang="en-US" altLang="cs-CZ" sz="2000" i="1" dirty="0" smtClean="0">
                <a:latin typeface="Symbol" panose="05050102010706020507" pitchFamily="18" charset="2"/>
                <a:sym typeface="Symbol" panose="05050102010706020507" pitchFamily="18" charset="2"/>
              </a:rPr>
              <a:t> </a:t>
            </a:r>
            <a:r>
              <a:rPr lang="en-US" altLang="cs-CZ" sz="2000" dirty="0" smtClean="0"/>
              <a:t>|</a:t>
            </a:r>
            <a:r>
              <a:rPr lang="en-US" altLang="cs-CZ" sz="2000" i="1" dirty="0" smtClean="0"/>
              <a:t>H</a:t>
            </a:r>
            <a:r>
              <a:rPr lang="cs-CZ" altLang="cs-CZ" sz="2000" i="1" dirty="0" smtClean="0"/>
              <a:t> </a:t>
            </a:r>
            <a:r>
              <a:rPr lang="en-US" altLang="cs-CZ" sz="2000" dirty="0" smtClean="0"/>
              <a:t>)</a:t>
            </a:r>
            <a:r>
              <a:rPr lang="cs-CZ" altLang="cs-CZ" sz="2000" dirty="0" smtClean="0"/>
              <a:t> relativně vysoká, je tím hypotéza podpořena.</a:t>
            </a:r>
          </a:p>
          <a:p>
            <a:pPr lvl="1" eaLnBrk="1" hangingPunct="1"/>
            <a:r>
              <a:rPr lang="cs-CZ" altLang="cs-CZ" sz="2000" dirty="0" smtClean="0"/>
              <a:t>Je-li </a:t>
            </a:r>
            <a:r>
              <a:rPr lang="cs-CZ" altLang="cs-CZ" sz="2000" i="1" dirty="0" smtClean="0"/>
              <a:t>P </a:t>
            </a:r>
            <a:r>
              <a:rPr lang="cs-CZ" altLang="cs-CZ" sz="2000" dirty="0" smtClean="0"/>
              <a:t>(</a:t>
            </a:r>
            <a:r>
              <a:rPr lang="cs-CZ" altLang="cs-CZ" sz="2000" i="1" dirty="0" smtClean="0">
                <a:sym typeface="Symbol" panose="05050102010706020507" pitchFamily="18" charset="2"/>
              </a:rPr>
              <a:t>D </a:t>
            </a:r>
            <a:r>
              <a:rPr lang="en-US" altLang="cs-CZ" sz="2000" dirty="0" smtClean="0"/>
              <a:t>|</a:t>
            </a:r>
            <a:r>
              <a:rPr lang="en-US" altLang="cs-CZ" sz="2000" i="1" dirty="0" smtClean="0"/>
              <a:t>H</a:t>
            </a:r>
            <a:r>
              <a:rPr lang="cs-CZ" altLang="cs-CZ" sz="2000" i="1" dirty="0" smtClean="0"/>
              <a:t> </a:t>
            </a:r>
            <a:r>
              <a:rPr lang="en-US" altLang="cs-CZ" sz="2000" dirty="0" smtClean="0"/>
              <a:t>)</a:t>
            </a:r>
            <a:r>
              <a:rPr lang="cs-CZ" altLang="cs-CZ" sz="2000" dirty="0" smtClean="0"/>
              <a:t> relativně nízká, hypotéza je „činěna méně p-</a:t>
            </a:r>
            <a:r>
              <a:rPr lang="cs-CZ" altLang="cs-CZ" sz="2000" dirty="0" err="1" smtClean="0"/>
              <a:t>nou</a:t>
            </a:r>
            <a:r>
              <a:rPr lang="cs-CZ" altLang="cs-CZ" sz="2000" dirty="0" smtClean="0"/>
              <a:t>“</a:t>
            </a:r>
          </a:p>
          <a:p>
            <a:pPr eaLnBrk="1" hangingPunct="1"/>
            <a:endParaRPr lang="cs-CZ" altLang="cs-CZ" sz="1400" dirty="0" smtClean="0"/>
          </a:p>
          <a:p>
            <a:pPr eaLnBrk="1" hangingPunct="1"/>
            <a:r>
              <a:rPr lang="cs-CZ" altLang="cs-CZ" sz="2400" dirty="0" smtClean="0"/>
              <a:t>Jak relativně „</a:t>
            </a:r>
            <a:r>
              <a:rPr lang="cs-CZ" altLang="cs-CZ" sz="2400" dirty="0" err="1" smtClean="0"/>
              <a:t>vysoká</a:t>
            </a:r>
            <a:r>
              <a:rPr lang="cs-CZ" altLang="cs-CZ" sz="2400" baseline="-25000" dirty="0" err="1" smtClean="0"/>
              <a:t>nízká</a:t>
            </a:r>
            <a:r>
              <a:rPr lang="cs-CZ" altLang="cs-CZ" sz="2400" dirty="0" smtClean="0"/>
              <a:t>“ je </a:t>
            </a:r>
            <a:r>
              <a:rPr lang="cs-CZ" altLang="cs-CZ" sz="2400" dirty="0" err="1" smtClean="0"/>
              <a:t>vysoká</a:t>
            </a:r>
            <a:r>
              <a:rPr lang="cs-CZ" altLang="cs-CZ" sz="2400" baseline="-25000" dirty="0" err="1" smtClean="0"/>
              <a:t>nízká</a:t>
            </a:r>
            <a:r>
              <a:rPr lang="cs-CZ" altLang="cs-CZ" sz="2400" dirty="0" smtClean="0"/>
              <a:t> pravděpodobnost, abychom hypotézu </a:t>
            </a:r>
            <a:r>
              <a:rPr lang="cs-CZ" altLang="cs-CZ" sz="2400" dirty="0" err="1" smtClean="0"/>
              <a:t>podpořili</a:t>
            </a:r>
            <a:r>
              <a:rPr lang="cs-CZ" altLang="cs-CZ" sz="2400" baseline="-25000" dirty="0" err="1" smtClean="0"/>
              <a:t>zamítli</a:t>
            </a:r>
            <a:r>
              <a:rPr lang="cs-CZ" altLang="cs-CZ" sz="2400" dirty="0" smtClean="0"/>
              <a:t>?</a:t>
            </a:r>
            <a:endParaRPr lang="cs-CZ" altLang="cs-CZ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101013" cy="1216025"/>
          </a:xfrm>
        </p:spPr>
        <p:txBody>
          <a:bodyPr/>
          <a:lstStyle/>
          <a:p>
            <a:pPr eaLnBrk="1" hangingPunct="1"/>
            <a:r>
              <a:rPr lang="cs-CZ" altLang="cs-CZ" sz="3400" dirty="0" smtClean="0"/>
              <a:t>Jak vysoká </a:t>
            </a:r>
            <a:r>
              <a:rPr lang="cs-CZ" altLang="cs-CZ" sz="3400" i="1" dirty="0" smtClean="0"/>
              <a:t>P</a:t>
            </a:r>
            <a:r>
              <a:rPr lang="cs-CZ" altLang="cs-CZ" sz="3400" dirty="0" smtClean="0"/>
              <a:t>(</a:t>
            </a:r>
            <a:r>
              <a:rPr lang="cs-CZ" altLang="cs-CZ" sz="3400" i="1" dirty="0" smtClean="0"/>
              <a:t>D </a:t>
            </a:r>
            <a:r>
              <a:rPr lang="en-US" altLang="cs-CZ" sz="3400" dirty="0" smtClean="0"/>
              <a:t>|</a:t>
            </a:r>
            <a:r>
              <a:rPr lang="cs-CZ" altLang="cs-CZ" sz="3400" i="1" dirty="0" smtClean="0"/>
              <a:t>H </a:t>
            </a:r>
            <a:r>
              <a:rPr lang="cs-CZ" altLang="cs-CZ" sz="3400" dirty="0" smtClean="0"/>
              <a:t>) je nutná k přijetí </a:t>
            </a:r>
            <a:r>
              <a:rPr lang="cs-CZ" altLang="cs-CZ" sz="3400" i="1" dirty="0" smtClean="0"/>
              <a:t>H</a:t>
            </a:r>
            <a:r>
              <a:rPr lang="cs-CZ" altLang="cs-CZ" sz="3400" dirty="0" smtClean="0"/>
              <a:t>?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8397875" cy="4845050"/>
          </a:xfrm>
        </p:spPr>
        <p:txBody>
          <a:bodyPr/>
          <a:lstStyle/>
          <a:p>
            <a:pPr eaLnBrk="1" hangingPunct="1"/>
            <a:r>
              <a:rPr lang="cs-CZ" altLang="cs-CZ" sz="2400" dirty="0" err="1" smtClean="0"/>
              <a:t>Bayesovský</a:t>
            </a:r>
            <a:r>
              <a:rPr lang="cs-CZ" altLang="cs-CZ" sz="2400" dirty="0" smtClean="0"/>
              <a:t> přístup –  otázka není relevantní</a:t>
            </a:r>
          </a:p>
          <a:p>
            <a:pPr lvl="1" eaLnBrk="1" hangingPunct="1"/>
            <a:r>
              <a:rPr lang="cs-CZ" altLang="cs-CZ" sz="2000" dirty="0" smtClean="0"/>
              <a:t>s H je spojena určitá p-</a:t>
            </a:r>
            <a:r>
              <a:rPr lang="cs-CZ" altLang="cs-CZ" sz="2000" dirty="0" err="1" smtClean="0"/>
              <a:t>nost</a:t>
            </a:r>
            <a:r>
              <a:rPr lang="cs-CZ" altLang="cs-CZ" sz="2000" dirty="0" smtClean="0"/>
              <a:t> a ta se díky </a:t>
            </a:r>
            <a:r>
              <a:rPr lang="cs-CZ" altLang="cs-CZ" sz="2000" i="1" dirty="0" smtClean="0"/>
              <a:t>P </a:t>
            </a:r>
            <a:r>
              <a:rPr lang="cs-CZ" altLang="cs-CZ" sz="2000" dirty="0" smtClean="0"/>
              <a:t>(</a:t>
            </a:r>
            <a:r>
              <a:rPr lang="cs-CZ" altLang="cs-CZ" sz="2000" i="1" dirty="0" smtClean="0"/>
              <a:t>D </a:t>
            </a:r>
            <a:r>
              <a:rPr lang="en-US" altLang="cs-CZ" sz="2000" dirty="0" smtClean="0"/>
              <a:t>|</a:t>
            </a:r>
            <a:r>
              <a:rPr lang="en-US" altLang="cs-CZ" sz="2000" i="1" dirty="0" smtClean="0"/>
              <a:t>H</a:t>
            </a:r>
            <a:r>
              <a:rPr lang="en-US" altLang="cs-CZ" sz="2000" dirty="0" smtClean="0"/>
              <a:t>)</a:t>
            </a:r>
            <a:r>
              <a:rPr lang="cs-CZ" altLang="cs-CZ" sz="2000" dirty="0" smtClean="0"/>
              <a:t> zvyšuje či snižuje</a:t>
            </a:r>
          </a:p>
          <a:p>
            <a:pPr lvl="1" eaLnBrk="1" hangingPunct="1"/>
            <a:r>
              <a:rPr lang="cs-CZ" altLang="cs-CZ" sz="2000" dirty="0" err="1" smtClean="0"/>
              <a:t>Bayesův</a:t>
            </a:r>
            <a:r>
              <a:rPr lang="cs-CZ" altLang="cs-CZ" sz="2000" dirty="0" smtClean="0"/>
              <a:t> teorém:  </a:t>
            </a:r>
            <a:r>
              <a:rPr lang="cs-CZ" altLang="cs-CZ" sz="2000" i="1" dirty="0" smtClean="0"/>
              <a:t>P </a:t>
            </a:r>
            <a:r>
              <a:rPr lang="cs-CZ" altLang="cs-CZ" sz="2000" dirty="0" smtClean="0"/>
              <a:t>(</a:t>
            </a:r>
            <a:r>
              <a:rPr lang="cs-CZ" altLang="cs-CZ" sz="2000" i="1" dirty="0" smtClean="0"/>
              <a:t>H </a:t>
            </a:r>
            <a:r>
              <a:rPr lang="en-US" altLang="cs-CZ" sz="2000" dirty="0" smtClean="0"/>
              <a:t>|</a:t>
            </a:r>
            <a:r>
              <a:rPr lang="cs-CZ" altLang="cs-CZ" sz="2000" i="1" dirty="0" smtClean="0"/>
              <a:t>D </a:t>
            </a:r>
            <a:r>
              <a:rPr lang="cs-CZ" altLang="cs-CZ" sz="2000" dirty="0" smtClean="0"/>
              <a:t>)</a:t>
            </a:r>
            <a:r>
              <a:rPr lang="en-US" altLang="cs-CZ" sz="2000" dirty="0" smtClean="0"/>
              <a:t> </a:t>
            </a:r>
            <a:r>
              <a:rPr lang="cs-CZ" altLang="cs-CZ" sz="2000" dirty="0" smtClean="0"/>
              <a:t>=</a:t>
            </a:r>
            <a:r>
              <a:rPr lang="en-US" altLang="cs-CZ" sz="2000" dirty="0" smtClean="0"/>
              <a:t> </a:t>
            </a:r>
            <a:r>
              <a:rPr lang="cs-CZ" altLang="cs-CZ" sz="2000" i="1" dirty="0" smtClean="0"/>
              <a:t>P </a:t>
            </a:r>
            <a:r>
              <a:rPr lang="cs-CZ" altLang="cs-CZ" sz="2000" dirty="0" smtClean="0"/>
              <a:t>(</a:t>
            </a:r>
            <a:r>
              <a:rPr lang="cs-CZ" altLang="cs-CZ" sz="2000" i="1" dirty="0" smtClean="0"/>
              <a:t>H </a:t>
            </a:r>
            <a:r>
              <a:rPr lang="cs-CZ" altLang="cs-CZ" sz="2000" dirty="0" smtClean="0"/>
              <a:t>) * </a:t>
            </a:r>
            <a:r>
              <a:rPr lang="cs-CZ" altLang="cs-CZ" sz="2000" i="1" dirty="0" smtClean="0"/>
              <a:t>P </a:t>
            </a:r>
            <a:r>
              <a:rPr lang="cs-CZ" altLang="cs-CZ" sz="2000" dirty="0" smtClean="0"/>
              <a:t>(</a:t>
            </a:r>
            <a:r>
              <a:rPr lang="cs-CZ" altLang="cs-CZ" sz="2000" i="1" dirty="0" smtClean="0"/>
              <a:t>D </a:t>
            </a:r>
            <a:r>
              <a:rPr lang="en-US" altLang="cs-CZ" sz="2000" dirty="0" smtClean="0"/>
              <a:t>|</a:t>
            </a:r>
            <a:r>
              <a:rPr lang="en-US" altLang="cs-CZ" sz="2000" i="1" dirty="0" smtClean="0"/>
              <a:t>H</a:t>
            </a:r>
            <a:r>
              <a:rPr lang="cs-CZ" altLang="cs-CZ" sz="2000" i="1" dirty="0" smtClean="0"/>
              <a:t> </a:t>
            </a:r>
            <a:r>
              <a:rPr lang="en-US" altLang="cs-CZ" sz="2000" dirty="0" smtClean="0"/>
              <a:t>) / </a:t>
            </a:r>
            <a:r>
              <a:rPr lang="en-US" altLang="cs-CZ" sz="2000" i="1" dirty="0" smtClean="0"/>
              <a:t>P</a:t>
            </a:r>
            <a:r>
              <a:rPr lang="cs-CZ" altLang="cs-CZ" sz="2000" i="1" dirty="0" smtClean="0"/>
              <a:t> </a:t>
            </a:r>
            <a:r>
              <a:rPr lang="en-US" altLang="cs-CZ" sz="2000" dirty="0" smtClean="0"/>
              <a:t>(</a:t>
            </a:r>
            <a:r>
              <a:rPr lang="en-US" altLang="cs-CZ" sz="2000" i="1" dirty="0" smtClean="0"/>
              <a:t>D</a:t>
            </a:r>
            <a:r>
              <a:rPr lang="cs-CZ" altLang="cs-CZ" sz="2000" i="1" dirty="0" smtClean="0"/>
              <a:t> </a:t>
            </a:r>
            <a:r>
              <a:rPr lang="en-US" altLang="cs-CZ" sz="2000" dirty="0" smtClean="0"/>
              <a:t>)</a:t>
            </a:r>
            <a:endParaRPr lang="cs-CZ" altLang="cs-CZ" sz="2000" dirty="0" smtClean="0"/>
          </a:p>
          <a:p>
            <a:pPr eaLnBrk="1" hangingPunct="1"/>
            <a:endParaRPr lang="cs-CZ" altLang="cs-CZ" sz="1600" dirty="0" smtClean="0"/>
          </a:p>
          <a:p>
            <a:pPr eaLnBrk="1" hangingPunct="1"/>
            <a:r>
              <a:rPr lang="cs-CZ" altLang="cs-CZ" sz="2400" dirty="0" err="1" smtClean="0"/>
              <a:t>Fisher</a:t>
            </a:r>
            <a:r>
              <a:rPr lang="cs-CZ" altLang="cs-CZ" sz="2400" dirty="0" smtClean="0"/>
              <a:t>, </a:t>
            </a:r>
            <a:r>
              <a:rPr lang="cs-CZ" altLang="cs-CZ" sz="2400" dirty="0" err="1" smtClean="0"/>
              <a:t>Pearson</a:t>
            </a:r>
            <a:r>
              <a:rPr lang="cs-CZ" altLang="cs-CZ" sz="2400" dirty="0" smtClean="0"/>
              <a:t>, </a:t>
            </a:r>
            <a:r>
              <a:rPr lang="cs-CZ" altLang="cs-CZ" sz="2400" dirty="0" err="1" smtClean="0"/>
              <a:t>Neyman</a:t>
            </a:r>
            <a:r>
              <a:rPr lang="cs-CZ" altLang="cs-CZ" sz="2400" dirty="0" smtClean="0"/>
              <a:t> – otázka je relevantní</a:t>
            </a:r>
          </a:p>
          <a:p>
            <a:pPr lvl="1" eaLnBrk="1" hangingPunct="1"/>
            <a:r>
              <a:rPr lang="cs-CZ" altLang="cs-CZ" sz="2000" dirty="0" err="1" smtClean="0"/>
              <a:t>Fisher</a:t>
            </a:r>
            <a:r>
              <a:rPr lang="cs-CZ" altLang="cs-CZ" sz="2000" dirty="0" smtClean="0"/>
              <a:t> (</a:t>
            </a:r>
            <a:r>
              <a:rPr lang="cs-CZ" altLang="cs-CZ" sz="2000" dirty="0" err="1" smtClean="0"/>
              <a:t>Popper</a:t>
            </a:r>
            <a:r>
              <a:rPr lang="cs-CZ" altLang="cs-CZ" sz="2000" dirty="0" smtClean="0"/>
              <a:t>) – princip falzifikace – H nelze potvrdit, pouze vyvrátit</a:t>
            </a:r>
          </a:p>
          <a:p>
            <a:pPr lvl="1" eaLnBrk="1" hangingPunct="1"/>
            <a:r>
              <a:rPr lang="cs-CZ" altLang="cs-CZ" sz="2000" dirty="0" smtClean="0"/>
              <a:t>My ale nechceme své hypotézy vyvracet</a:t>
            </a:r>
            <a:r>
              <a:rPr lang="en-US" altLang="cs-CZ" sz="2000" dirty="0" smtClean="0"/>
              <a:t>, </a:t>
            </a:r>
            <a:r>
              <a:rPr lang="en-US" altLang="cs-CZ" sz="2000" dirty="0" err="1" smtClean="0"/>
              <a:t>sp</a:t>
            </a:r>
            <a:r>
              <a:rPr lang="cs-CZ" altLang="cs-CZ" sz="2000" dirty="0" err="1" smtClean="0"/>
              <a:t>íš</a:t>
            </a:r>
            <a:r>
              <a:rPr lang="cs-CZ" altLang="cs-CZ" sz="2000" dirty="0" smtClean="0"/>
              <a:t> potvrzovat</a:t>
            </a:r>
          </a:p>
          <a:p>
            <a:pPr lvl="1" eaLnBrk="1" hangingPunct="1"/>
            <a:r>
              <a:rPr lang="cs-CZ" altLang="cs-CZ" sz="2000" dirty="0" smtClean="0"/>
              <a:t>P-N: princip vzájemně se doplňujících konkurenčních hypotéz</a:t>
            </a:r>
          </a:p>
          <a:p>
            <a:pPr lvl="2" eaLnBrk="1" hangingPunct="1"/>
            <a:r>
              <a:rPr lang="cs-CZ" altLang="cs-CZ" sz="1600" dirty="0" smtClean="0"/>
              <a:t>Vytvořme takovou H, </a:t>
            </a:r>
            <a:r>
              <a:rPr lang="cs-CZ" altLang="cs-CZ" sz="1600" dirty="0" err="1" smtClean="0"/>
              <a:t>kt</a:t>
            </a:r>
            <a:r>
              <a:rPr lang="cs-CZ" altLang="cs-CZ" sz="1600" dirty="0" smtClean="0"/>
              <a:t>. bude </a:t>
            </a:r>
            <a:r>
              <a:rPr lang="cs-CZ" altLang="cs-CZ" sz="1600" u="sng" dirty="0" smtClean="0"/>
              <a:t>negací</a:t>
            </a:r>
            <a:r>
              <a:rPr lang="cs-CZ" altLang="cs-CZ" sz="1600" dirty="0" smtClean="0"/>
              <a:t> naší vědecké hypotézy a říkejme jí </a:t>
            </a:r>
            <a:r>
              <a:rPr lang="cs-CZ" altLang="cs-CZ" sz="1600" b="1" dirty="0" smtClean="0"/>
              <a:t>nulová H</a:t>
            </a:r>
            <a:r>
              <a:rPr lang="cs-CZ" altLang="cs-CZ" sz="1600" dirty="0" smtClean="0"/>
              <a:t>. Když se nám podaří nulovou H zamítnout, znamená to </a:t>
            </a:r>
            <a:r>
              <a:rPr lang="cs-CZ" altLang="cs-CZ" sz="1600" b="1" dirty="0" smtClean="0"/>
              <a:t>podporu</a:t>
            </a:r>
            <a:r>
              <a:rPr lang="cs-CZ" altLang="cs-CZ" sz="1600" dirty="0" smtClean="0"/>
              <a:t> pro naší vědeckou hypotézu.</a:t>
            </a:r>
          </a:p>
          <a:p>
            <a:pPr lvl="1" eaLnBrk="1" hangingPunct="1"/>
            <a:r>
              <a:rPr lang="cs-CZ" altLang="cs-CZ" sz="2000" dirty="0" smtClean="0"/>
              <a:t>Zamítnutí </a:t>
            </a:r>
            <a:r>
              <a:rPr lang="cs-CZ" altLang="cs-CZ" sz="2000" i="1" dirty="0" smtClean="0"/>
              <a:t>H</a:t>
            </a:r>
            <a:r>
              <a:rPr lang="cs-CZ" altLang="cs-CZ" sz="2000" baseline="-25000" dirty="0" smtClean="0"/>
              <a:t>0</a:t>
            </a:r>
            <a:r>
              <a:rPr lang="cs-CZ" altLang="cs-CZ" sz="2000" dirty="0" smtClean="0"/>
              <a:t>: </a:t>
            </a:r>
            <a:r>
              <a:rPr lang="cs-CZ" altLang="cs-CZ" sz="2000" i="1" dirty="0" smtClean="0"/>
              <a:t>P</a:t>
            </a:r>
            <a:r>
              <a:rPr lang="cs-CZ" altLang="cs-CZ" sz="2000" dirty="0" smtClean="0"/>
              <a:t>(</a:t>
            </a:r>
            <a:r>
              <a:rPr lang="cs-CZ" altLang="cs-CZ" sz="2000" i="1" dirty="0" smtClean="0"/>
              <a:t>D </a:t>
            </a:r>
            <a:r>
              <a:rPr lang="en-US" altLang="cs-CZ" sz="2000" dirty="0" smtClean="0"/>
              <a:t>|</a:t>
            </a:r>
            <a:r>
              <a:rPr lang="cs-CZ" altLang="cs-CZ" sz="2000" i="1" dirty="0" smtClean="0"/>
              <a:t>H</a:t>
            </a:r>
            <a:r>
              <a:rPr lang="cs-CZ" altLang="cs-CZ" sz="2000" baseline="-25000" dirty="0" smtClean="0"/>
              <a:t>0</a:t>
            </a:r>
            <a:r>
              <a:rPr lang="cs-CZ" altLang="cs-CZ" sz="2000" dirty="0" smtClean="0"/>
              <a:t>) </a:t>
            </a:r>
            <a:r>
              <a:rPr lang="en-US" altLang="cs-CZ" sz="2000" dirty="0" smtClean="0"/>
              <a:t>&lt; </a:t>
            </a:r>
            <a:r>
              <a:rPr lang="en-US" altLang="cs-CZ" sz="2000" b="1" dirty="0" smtClean="0"/>
              <a:t>0,05</a:t>
            </a:r>
            <a:r>
              <a:rPr lang="cs-CZ" altLang="cs-CZ" sz="2000" dirty="0" smtClean="0"/>
              <a:t>;</a:t>
            </a:r>
            <a:r>
              <a:rPr lang="en-US" altLang="cs-CZ" sz="2000" dirty="0" smtClean="0"/>
              <a:t> </a:t>
            </a:r>
            <a:r>
              <a:rPr lang="en-US" altLang="cs-CZ" sz="2000" b="1" dirty="0" smtClean="0"/>
              <a:t>0,01</a:t>
            </a:r>
            <a:r>
              <a:rPr lang="cs-CZ" altLang="cs-CZ" sz="2000" dirty="0" smtClean="0"/>
              <a:t>; 0,001; 0,0001 podle zvyku</a:t>
            </a:r>
          </a:p>
          <a:p>
            <a:pPr lvl="1" eaLnBrk="1" hangingPunct="1"/>
            <a:endParaRPr lang="cs-CZ" altLang="cs-CZ" sz="1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Dichotomizace výsledků výzkumu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48450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000" dirty="0" smtClean="0"/>
              <a:t>Výsledek výzkumu je testováním zredukován na ano-ne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dirty="0" smtClean="0"/>
              <a:t>Čím nižší je </a:t>
            </a:r>
            <a:r>
              <a:rPr lang="cs-CZ" altLang="cs-CZ" sz="2000" i="1" dirty="0" smtClean="0">
                <a:latin typeface="Symbol" panose="05050102010706020507" pitchFamily="18" charset="2"/>
              </a:rPr>
              <a:t>a</a:t>
            </a:r>
            <a:r>
              <a:rPr lang="cs-CZ" altLang="cs-CZ" sz="2000" dirty="0" smtClean="0"/>
              <a:t>, tím vyšší je </a:t>
            </a:r>
            <a:r>
              <a:rPr lang="cs-CZ" altLang="cs-CZ" sz="2000" i="1" dirty="0" smtClean="0">
                <a:latin typeface="Symbol" panose="05050102010706020507" pitchFamily="18" charset="2"/>
              </a:rPr>
              <a:t>b</a:t>
            </a:r>
            <a:r>
              <a:rPr lang="cs-CZ" altLang="cs-CZ" sz="2000" dirty="0" smtClean="0"/>
              <a:t>. Přesná podoba vztahu závisí na použitém testu. </a:t>
            </a:r>
            <a:r>
              <a:rPr lang="cs-CZ" altLang="cs-CZ" sz="2000" i="1" dirty="0" smtClean="0">
                <a:latin typeface="Symbol" panose="05050102010706020507" pitchFamily="18" charset="2"/>
              </a:rPr>
              <a:t>a</a:t>
            </a:r>
            <a:r>
              <a:rPr lang="cs-CZ" altLang="cs-CZ" sz="2000" dirty="0" smtClean="0"/>
              <a:t> i </a:t>
            </a:r>
            <a:r>
              <a:rPr lang="cs-CZ" altLang="cs-CZ" sz="2000" i="1" dirty="0" smtClean="0">
                <a:latin typeface="Symbol" panose="05050102010706020507" pitchFamily="18" charset="2"/>
              </a:rPr>
              <a:t>b</a:t>
            </a:r>
            <a:r>
              <a:rPr lang="cs-CZ" altLang="cs-CZ" sz="2000" dirty="0" smtClean="0"/>
              <a:t> mohou být nízké pouze při vysokých </a:t>
            </a:r>
            <a:r>
              <a:rPr lang="cs-CZ" altLang="cs-CZ" sz="2000" i="1" dirty="0" smtClean="0"/>
              <a:t>n</a:t>
            </a:r>
            <a:r>
              <a:rPr lang="cs-CZ" altLang="cs-CZ" sz="2000" dirty="0" smtClean="0"/>
              <a:t>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6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200" dirty="0" smtClean="0"/>
              <a:t>AJ: type-I </a:t>
            </a:r>
            <a:r>
              <a:rPr lang="cs-CZ" altLang="cs-CZ" sz="1200" dirty="0" err="1" smtClean="0"/>
              <a:t>error</a:t>
            </a:r>
            <a:r>
              <a:rPr lang="cs-CZ" altLang="cs-CZ" sz="1200" dirty="0" smtClean="0"/>
              <a:t>, type-II </a:t>
            </a:r>
            <a:r>
              <a:rPr lang="cs-CZ" altLang="cs-CZ" sz="1200" dirty="0" err="1" smtClean="0"/>
              <a:t>error</a:t>
            </a:r>
            <a:r>
              <a:rPr lang="cs-CZ" altLang="cs-CZ" sz="1200" dirty="0" smtClean="0"/>
              <a:t>,  (</a:t>
            </a:r>
            <a:r>
              <a:rPr lang="cs-CZ" altLang="cs-CZ" sz="1200" dirty="0" err="1" smtClean="0"/>
              <a:t>statistical</a:t>
            </a:r>
            <a:r>
              <a:rPr lang="cs-CZ" altLang="cs-CZ" sz="1200" dirty="0" smtClean="0"/>
              <a:t>) </a:t>
            </a:r>
            <a:r>
              <a:rPr lang="cs-CZ" altLang="cs-CZ" sz="1200" dirty="0" err="1" smtClean="0"/>
              <a:t>power</a:t>
            </a:r>
            <a:endParaRPr lang="cs-CZ" altLang="cs-CZ" sz="1200" dirty="0" smtClean="0"/>
          </a:p>
        </p:txBody>
      </p:sp>
      <p:graphicFrame>
        <p:nvGraphicFramePr>
          <p:cNvPr id="79895" name="Group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0098497"/>
              </p:ext>
            </p:extLst>
          </p:nvPr>
        </p:nvGraphicFramePr>
        <p:xfrm>
          <a:off x="1331913" y="2133600"/>
          <a:ext cx="7129462" cy="2865438"/>
        </p:xfrm>
        <a:graphic>
          <a:graphicData uri="http://schemas.openxmlformats.org/drawingml/2006/table">
            <a:tbl>
              <a:tblPr/>
              <a:tblGrid>
                <a:gridCol w="23764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6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64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35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itchFamily="34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H</a:t>
                      </a:r>
                      <a:r>
                        <a:rPr kumimoji="0" lang="cs-CZ" sz="26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0</a:t>
                      </a:r>
                      <a:r>
                        <a:rPr kumimoji="0" lang="cs-CZ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 </a:t>
                      </a:r>
                      <a:r>
                        <a:rPr kumimoji="0" lang="en-US" sz="2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podr</a:t>
                      </a:r>
                      <a:r>
                        <a:rPr kumimoji="0" lang="cs-CZ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žena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P</a:t>
                      </a: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(</a:t>
                      </a:r>
                      <a:r>
                        <a:rPr kumimoji="0" lang="cs-CZ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D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|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H</a:t>
                      </a:r>
                      <a:r>
                        <a:rPr kumimoji="0" lang="cs-CZ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0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)</a:t>
                      </a: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≥</a:t>
                      </a: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anose="05050102010706020507" pitchFamily="18" charset="2"/>
                        </a:rPr>
                        <a:t>a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H</a:t>
                      </a:r>
                      <a:r>
                        <a:rPr kumimoji="0" lang="cs-CZ" sz="26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0</a:t>
                      </a:r>
                      <a:r>
                        <a:rPr kumimoji="0" lang="cs-CZ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 zamítnuta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cs-CZ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P</a:t>
                      </a: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(</a:t>
                      </a:r>
                      <a:r>
                        <a:rPr kumimoji="0" lang="cs-CZ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D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|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H</a:t>
                      </a:r>
                      <a:r>
                        <a:rPr kumimoji="0" lang="cs-CZ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0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)</a:t>
                      </a: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≥</a:t>
                      </a: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anose="05050102010706020507" pitchFamily="18" charset="2"/>
                        </a:rPr>
                        <a:t>a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5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H</a:t>
                      </a:r>
                      <a:r>
                        <a:rPr kumimoji="0" lang="cs-CZ" sz="2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0</a:t>
                      </a:r>
                      <a:r>
                        <a:rPr kumimoji="0" lang="cs-CZ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 pravdivá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(žádný efekt)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OK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chyba 1. typu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a </a:t>
                      </a:r>
                      <a:r>
                        <a:rPr kumimoji="0" lang="cs-CZ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(její pravděpodobnost)</a:t>
                      </a:r>
                      <a:endParaRPr kumimoji="0" lang="cs-CZ" sz="1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mbol" pitchFamily="18" charset="2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5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H</a:t>
                      </a:r>
                      <a:r>
                        <a:rPr kumimoji="0" lang="cs-CZ" sz="2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0</a:t>
                      </a:r>
                      <a:r>
                        <a:rPr kumimoji="0" lang="cs-CZ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 nepravdivá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(efekt)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chyba 2. typu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b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OK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P</a:t>
                      </a:r>
                      <a:r>
                        <a:rPr kumimoji="0" lang="cs-CZ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: </a:t>
                      </a:r>
                      <a:r>
                        <a:rPr kumimoji="0" lang="cs-CZ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Síla</a:t>
                      </a:r>
                      <a:r>
                        <a:rPr kumimoji="0" lang="cs-CZ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 (1-</a:t>
                      </a:r>
                      <a:r>
                        <a:rPr kumimoji="0" lang="cs-CZ" sz="2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b</a:t>
                      </a:r>
                      <a:r>
                        <a:rPr kumimoji="0" lang="cs-CZ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) 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Terminologická vložka</a:t>
            </a:r>
            <a:endParaRPr lang="cs-CZ" altLang="cs-CZ" sz="240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1773238"/>
            <a:ext cx="8001000" cy="4824412"/>
          </a:xfrm>
        </p:spPr>
        <p:txBody>
          <a:bodyPr/>
          <a:lstStyle/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000" i="1" dirty="0" smtClean="0"/>
              <a:t>H</a:t>
            </a:r>
            <a:r>
              <a:rPr lang="cs-CZ" altLang="cs-CZ" sz="2000" baseline="-25000" dirty="0" smtClean="0"/>
              <a:t>0</a:t>
            </a:r>
            <a:r>
              <a:rPr lang="cs-CZ" altLang="cs-CZ" sz="2000" dirty="0" smtClean="0"/>
              <a:t> : </a:t>
            </a:r>
            <a:r>
              <a:rPr lang="cs-CZ" altLang="cs-CZ" sz="2000" b="1" dirty="0" smtClean="0"/>
              <a:t>nulová (statistická, </a:t>
            </a:r>
            <a:r>
              <a:rPr lang="cs-CZ" altLang="cs-CZ" sz="2000" b="1" dirty="0" smtClean="0">
                <a:solidFill>
                  <a:srgbClr val="FF0000"/>
                </a:solidFill>
              </a:rPr>
              <a:t>testová</a:t>
            </a:r>
            <a:r>
              <a:rPr lang="cs-CZ" altLang="cs-CZ" sz="2000" b="1" dirty="0" smtClean="0"/>
              <a:t>, testovaná) hypotéza</a:t>
            </a:r>
            <a:r>
              <a:rPr lang="cs-CZ" altLang="cs-CZ" sz="2000" dirty="0" smtClean="0"/>
              <a:t> </a:t>
            </a:r>
            <a:endParaRPr lang="ru-RU" altLang="cs-CZ" sz="2000" dirty="0" smtClean="0"/>
          </a:p>
          <a:p>
            <a:pPr lvl="1" eaLnBrk="1" hangingPunct="1">
              <a:spcBef>
                <a:spcPct val="30000"/>
              </a:spcBef>
            </a:pPr>
            <a:r>
              <a:rPr lang="cs-CZ" altLang="cs-CZ" sz="1600" dirty="0" smtClean="0"/>
              <a:t>obvykle logická negace (doplněk) vědecké hypotézy</a:t>
            </a:r>
          </a:p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000" i="1" dirty="0" smtClean="0"/>
              <a:t>H</a:t>
            </a:r>
            <a:r>
              <a:rPr lang="cs-CZ" altLang="cs-CZ" sz="2000" baseline="-25000" dirty="0" smtClean="0"/>
              <a:t>1</a:t>
            </a:r>
            <a:r>
              <a:rPr lang="cs-CZ" altLang="cs-CZ" sz="2000" dirty="0" smtClean="0"/>
              <a:t> : </a:t>
            </a:r>
            <a:r>
              <a:rPr lang="cs-CZ" altLang="cs-CZ" sz="2000" b="1" dirty="0" smtClean="0"/>
              <a:t>alternativní  (vědecká, výzkumná)hypotéza</a:t>
            </a:r>
          </a:p>
          <a:p>
            <a:pPr lvl="1" eaLnBrk="1" hangingPunct="1">
              <a:spcBef>
                <a:spcPct val="30000"/>
              </a:spcBef>
            </a:pPr>
            <a:r>
              <a:rPr lang="cs-CZ" altLang="cs-CZ" sz="1600" dirty="0" smtClean="0"/>
              <a:t>ta, o kterou nám často primárně jde </a:t>
            </a:r>
          </a:p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000" i="1" dirty="0" smtClean="0"/>
              <a:t>P </a:t>
            </a:r>
            <a:r>
              <a:rPr lang="cs-CZ" altLang="cs-CZ" sz="2000" dirty="0" smtClean="0"/>
              <a:t>(</a:t>
            </a:r>
            <a:r>
              <a:rPr lang="cs-CZ" altLang="cs-CZ" sz="2000" i="1" dirty="0" smtClean="0"/>
              <a:t>D </a:t>
            </a:r>
            <a:r>
              <a:rPr lang="en-US" altLang="cs-CZ" sz="2000" dirty="0" smtClean="0"/>
              <a:t>|</a:t>
            </a:r>
            <a:r>
              <a:rPr lang="cs-CZ" altLang="cs-CZ" sz="2000" i="1" dirty="0" smtClean="0"/>
              <a:t>H</a:t>
            </a:r>
            <a:r>
              <a:rPr lang="cs-CZ" altLang="cs-CZ" sz="2000" baseline="-25000" dirty="0" smtClean="0"/>
              <a:t>0</a:t>
            </a:r>
            <a:r>
              <a:rPr lang="cs-CZ" altLang="cs-CZ" sz="2000" dirty="0" smtClean="0"/>
              <a:t>), </a:t>
            </a:r>
            <a:r>
              <a:rPr lang="cs-CZ" altLang="cs-CZ" sz="2000" dirty="0" smtClean="0"/>
              <a:t>podle které rozhodujeme o zamítnutí </a:t>
            </a:r>
            <a:r>
              <a:rPr lang="cs-CZ" altLang="cs-CZ" sz="2000" i="1" dirty="0" smtClean="0"/>
              <a:t>H</a:t>
            </a:r>
            <a:r>
              <a:rPr lang="cs-CZ" altLang="cs-CZ" sz="2000" baseline="-25000" dirty="0" smtClean="0"/>
              <a:t>0</a:t>
            </a:r>
            <a:r>
              <a:rPr lang="cs-CZ" altLang="cs-CZ" sz="2000" dirty="0" smtClean="0"/>
              <a:t> </a:t>
            </a:r>
            <a:endParaRPr lang="ru-RU" altLang="cs-CZ" sz="2000" dirty="0" smtClean="0"/>
          </a:p>
          <a:p>
            <a:pPr lvl="1" eaLnBrk="1" hangingPunct="1">
              <a:spcBef>
                <a:spcPct val="30000"/>
              </a:spcBef>
            </a:pPr>
            <a:r>
              <a:rPr lang="cs-CZ" altLang="cs-CZ" sz="1600" dirty="0" smtClean="0"/>
              <a:t>značí </a:t>
            </a:r>
            <a:r>
              <a:rPr lang="cs-CZ" altLang="cs-CZ" sz="1600" dirty="0" smtClean="0"/>
              <a:t>se </a:t>
            </a:r>
            <a:r>
              <a:rPr lang="cs-CZ" altLang="cs-CZ" sz="1600" b="1" i="1" dirty="0" smtClean="0"/>
              <a:t>p</a:t>
            </a:r>
            <a:r>
              <a:rPr lang="cs-CZ" altLang="cs-CZ" sz="1600" dirty="0" smtClean="0"/>
              <a:t>, též p-</a:t>
            </a:r>
            <a:r>
              <a:rPr lang="cs-CZ" altLang="cs-CZ" sz="1600" dirty="0" err="1" smtClean="0"/>
              <a:t>value</a:t>
            </a:r>
            <a:r>
              <a:rPr lang="cs-CZ" altLang="cs-CZ" sz="1600" dirty="0" smtClean="0"/>
              <a:t>, p-hodnota (nebo v SPSS </a:t>
            </a:r>
            <a:r>
              <a:rPr lang="cs-CZ" altLang="cs-CZ" sz="1600" b="1" i="1" dirty="0" err="1" smtClean="0"/>
              <a:t>Sig</a:t>
            </a:r>
            <a:r>
              <a:rPr lang="cs-CZ" altLang="cs-CZ" sz="1600" b="1" i="1" dirty="0" smtClean="0"/>
              <a:t>.</a:t>
            </a:r>
            <a:r>
              <a:rPr lang="cs-CZ" altLang="cs-CZ" sz="1600" dirty="0" smtClean="0"/>
              <a:t>, ale to je fuj)</a:t>
            </a:r>
            <a:endParaRPr lang="cs-CZ" altLang="cs-CZ" sz="1600" dirty="0" smtClean="0">
              <a:latin typeface="Symbol" panose="05050102010706020507" pitchFamily="18" charset="2"/>
            </a:endParaRPr>
          </a:p>
          <a:p>
            <a:pPr lvl="1" eaLnBrk="1" hangingPunct="1">
              <a:spcBef>
                <a:spcPct val="30000"/>
              </a:spcBef>
            </a:pPr>
            <a:r>
              <a:rPr lang="cs-CZ" altLang="cs-CZ" sz="1600" dirty="0" smtClean="0"/>
              <a:t>p-</a:t>
            </a:r>
            <a:r>
              <a:rPr lang="cs-CZ" altLang="cs-CZ" sz="1600" dirty="0" err="1" smtClean="0"/>
              <a:t>nost</a:t>
            </a:r>
            <a:r>
              <a:rPr lang="cs-CZ" altLang="cs-CZ" sz="1600" dirty="0" smtClean="0"/>
              <a:t> chybného zamítnutí </a:t>
            </a:r>
            <a:r>
              <a:rPr lang="cs-CZ" altLang="cs-CZ" sz="1600" i="1" dirty="0" smtClean="0"/>
              <a:t>H</a:t>
            </a:r>
            <a:r>
              <a:rPr lang="cs-CZ" altLang="cs-CZ" sz="1600" baseline="-25000" dirty="0" smtClean="0"/>
              <a:t>0 </a:t>
            </a:r>
            <a:r>
              <a:rPr lang="cs-CZ" altLang="cs-CZ" sz="1600" dirty="0" smtClean="0"/>
              <a:t>- </a:t>
            </a:r>
            <a:r>
              <a:rPr lang="cs-CZ" altLang="cs-CZ" sz="1600" b="1" dirty="0" smtClean="0"/>
              <a:t>chyba prvního typu</a:t>
            </a:r>
          </a:p>
          <a:p>
            <a:pPr lvl="1" eaLnBrk="1" hangingPunct="1">
              <a:spcBef>
                <a:spcPct val="30000"/>
              </a:spcBef>
            </a:pPr>
            <a:r>
              <a:rPr lang="cs-CZ" altLang="cs-CZ" sz="1600" dirty="0" smtClean="0"/>
              <a:t>Je-li stanovena dopředu: </a:t>
            </a:r>
            <a:r>
              <a:rPr lang="cs-CZ" altLang="cs-CZ" sz="1600" b="1" dirty="0" smtClean="0"/>
              <a:t>úroveň/hladina </a:t>
            </a:r>
            <a:r>
              <a:rPr lang="cs-CZ" altLang="cs-CZ" sz="1600" b="1" u="sng" dirty="0" smtClean="0"/>
              <a:t>statistické</a:t>
            </a:r>
            <a:r>
              <a:rPr lang="cs-CZ" altLang="cs-CZ" sz="1600" b="1" dirty="0" smtClean="0"/>
              <a:t> významnosti</a:t>
            </a:r>
            <a:r>
              <a:rPr lang="cs-CZ" altLang="cs-CZ" sz="1600" dirty="0" smtClean="0"/>
              <a:t> (průkaznosti), </a:t>
            </a:r>
            <a:r>
              <a:rPr lang="cs-CZ" altLang="cs-CZ" sz="1600" b="1" i="1" dirty="0" smtClean="0">
                <a:latin typeface="Symbol" panose="05050102010706020507" pitchFamily="18" charset="2"/>
              </a:rPr>
              <a:t>a</a:t>
            </a:r>
            <a:r>
              <a:rPr lang="cs-CZ" altLang="cs-CZ" sz="1600" b="1" dirty="0" smtClean="0"/>
              <a:t>, </a:t>
            </a:r>
            <a:r>
              <a:rPr lang="cs-CZ" altLang="cs-CZ" sz="1600" dirty="0" smtClean="0"/>
              <a:t>udává se často v procentech: 5%, 1%</a:t>
            </a:r>
          </a:p>
          <a:p>
            <a:pPr lvl="2" eaLnBrk="1" hangingPunct="1">
              <a:spcBef>
                <a:spcPct val="30000"/>
              </a:spcBef>
            </a:pPr>
            <a:r>
              <a:rPr lang="cs-CZ" altLang="cs-CZ" sz="1600" dirty="0" smtClean="0"/>
              <a:t>chyba, jejíž velikost jsme ochotni tolerovat</a:t>
            </a:r>
          </a:p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1900" b="1" dirty="0" smtClean="0"/>
              <a:t>Jednostranné</a:t>
            </a:r>
            <a:r>
              <a:rPr lang="cs-CZ" altLang="cs-CZ" sz="1900" dirty="0" smtClean="0"/>
              <a:t> vs. </a:t>
            </a:r>
            <a:r>
              <a:rPr lang="cs-CZ" altLang="cs-CZ" sz="1900" b="1" dirty="0" smtClean="0"/>
              <a:t>oboustranné</a:t>
            </a:r>
            <a:r>
              <a:rPr lang="cs-CZ" altLang="cs-CZ" sz="1900" dirty="0" smtClean="0"/>
              <a:t> hypotézy </a:t>
            </a:r>
          </a:p>
          <a:p>
            <a:pPr lvl="1" eaLnBrk="1" hangingPunct="1">
              <a:spcBef>
                <a:spcPct val="30000"/>
              </a:spcBef>
            </a:pPr>
            <a:r>
              <a:rPr lang="cs-CZ" altLang="cs-CZ" sz="1600" dirty="0" smtClean="0"/>
              <a:t>jednostranné, směrové: </a:t>
            </a:r>
            <a:r>
              <a:rPr lang="cs-CZ" altLang="cs-CZ" sz="1600" i="1" dirty="0" smtClean="0">
                <a:latin typeface="Symbol" panose="05050102010706020507" pitchFamily="18" charset="2"/>
              </a:rPr>
              <a:t>m</a:t>
            </a:r>
            <a:r>
              <a:rPr lang="cs-CZ" altLang="cs-CZ" sz="1600" dirty="0" smtClean="0"/>
              <a:t> ≥</a:t>
            </a:r>
            <a:r>
              <a:rPr lang="en-US" altLang="cs-CZ" sz="1600" dirty="0" smtClean="0"/>
              <a:t> 23, </a:t>
            </a:r>
            <a:r>
              <a:rPr lang="cs-CZ" altLang="cs-CZ" sz="1600" dirty="0" smtClean="0">
                <a:latin typeface="Symbol" panose="05050102010706020507" pitchFamily="18" charset="2"/>
              </a:rPr>
              <a:t>m</a:t>
            </a:r>
            <a:r>
              <a:rPr lang="cs-CZ" altLang="cs-CZ" sz="1600" dirty="0" smtClean="0"/>
              <a:t> ≤</a:t>
            </a:r>
            <a:r>
              <a:rPr lang="en-US" altLang="cs-CZ" sz="1600" dirty="0" smtClean="0"/>
              <a:t> 0</a:t>
            </a:r>
            <a:r>
              <a:rPr lang="cs-CZ" altLang="cs-CZ" sz="1600" dirty="0" smtClean="0"/>
              <a:t>, z různých důvodů se jim vyhýbáme</a:t>
            </a:r>
            <a:endParaRPr lang="en-US" altLang="cs-CZ" sz="1600" dirty="0" smtClean="0"/>
          </a:p>
          <a:p>
            <a:pPr lvl="1" eaLnBrk="1" hangingPunct="1">
              <a:spcBef>
                <a:spcPct val="30000"/>
              </a:spcBef>
            </a:pPr>
            <a:r>
              <a:rPr lang="en-US" altLang="cs-CZ" sz="1600" dirty="0" err="1" smtClean="0"/>
              <a:t>oboustrann</a:t>
            </a:r>
            <a:r>
              <a:rPr lang="cs-CZ" altLang="cs-CZ" sz="1600" dirty="0" smtClean="0"/>
              <a:t>é: </a:t>
            </a:r>
            <a:r>
              <a:rPr lang="cs-CZ" altLang="cs-CZ" sz="1600" i="1" dirty="0" smtClean="0">
                <a:latin typeface="Symbol" panose="05050102010706020507" pitchFamily="18" charset="2"/>
              </a:rPr>
              <a:t>m</a:t>
            </a:r>
            <a:r>
              <a:rPr lang="cs-CZ" altLang="cs-CZ" sz="1600" dirty="0" smtClean="0"/>
              <a:t> =</a:t>
            </a:r>
            <a:r>
              <a:rPr lang="en-US" altLang="cs-CZ" sz="1600" dirty="0" smtClean="0"/>
              <a:t> 23</a:t>
            </a:r>
            <a:endParaRPr lang="cs-CZ" altLang="cs-CZ" sz="16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0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100" dirty="0" smtClean="0"/>
              <a:t>AJ: </a:t>
            </a:r>
            <a:r>
              <a:rPr lang="cs-CZ" altLang="cs-CZ" sz="1100" dirty="0" err="1" smtClean="0"/>
              <a:t>null</a:t>
            </a:r>
            <a:r>
              <a:rPr lang="cs-CZ" altLang="cs-CZ" sz="1100" dirty="0" smtClean="0"/>
              <a:t> </a:t>
            </a:r>
            <a:r>
              <a:rPr lang="cs-CZ" altLang="cs-CZ" sz="1100" dirty="0" err="1" smtClean="0"/>
              <a:t>hypothesis</a:t>
            </a:r>
            <a:r>
              <a:rPr lang="cs-CZ" altLang="cs-CZ" sz="1100" dirty="0" smtClean="0"/>
              <a:t>, </a:t>
            </a:r>
            <a:r>
              <a:rPr lang="cs-CZ" altLang="cs-CZ" sz="1100" dirty="0" err="1" smtClean="0"/>
              <a:t>scientific</a:t>
            </a:r>
            <a:r>
              <a:rPr lang="cs-CZ" altLang="cs-CZ" sz="1100" dirty="0" smtClean="0"/>
              <a:t>/</a:t>
            </a:r>
            <a:r>
              <a:rPr lang="cs-CZ" altLang="cs-CZ" sz="1100" dirty="0" err="1" smtClean="0"/>
              <a:t>alternative</a:t>
            </a:r>
            <a:r>
              <a:rPr lang="cs-CZ" altLang="cs-CZ" sz="1100" dirty="0" smtClean="0"/>
              <a:t> </a:t>
            </a:r>
            <a:r>
              <a:rPr lang="cs-CZ" altLang="cs-CZ" sz="1100" dirty="0" err="1" smtClean="0"/>
              <a:t>hypothesis</a:t>
            </a:r>
            <a:r>
              <a:rPr lang="cs-CZ" altLang="cs-CZ" sz="1100" dirty="0" smtClean="0"/>
              <a:t>, </a:t>
            </a:r>
            <a:r>
              <a:rPr lang="cs-CZ" altLang="cs-CZ" sz="1100" dirty="0" err="1" smtClean="0"/>
              <a:t>level</a:t>
            </a:r>
            <a:r>
              <a:rPr lang="cs-CZ" altLang="cs-CZ" sz="1100" dirty="0" smtClean="0"/>
              <a:t> </a:t>
            </a:r>
            <a:r>
              <a:rPr lang="cs-CZ" altLang="cs-CZ" sz="1100" dirty="0" err="1" smtClean="0"/>
              <a:t>of</a:t>
            </a:r>
            <a:r>
              <a:rPr lang="cs-CZ" altLang="cs-CZ" sz="1100" dirty="0" smtClean="0"/>
              <a:t> </a:t>
            </a:r>
            <a:r>
              <a:rPr lang="cs-CZ" altLang="cs-CZ" sz="1100" dirty="0" err="1" smtClean="0"/>
              <a:t>statistical</a:t>
            </a:r>
            <a:r>
              <a:rPr lang="cs-CZ" altLang="cs-CZ" sz="1100" dirty="0" smtClean="0"/>
              <a:t> </a:t>
            </a:r>
            <a:r>
              <a:rPr lang="cs-CZ" altLang="cs-CZ" sz="1100" dirty="0" err="1" smtClean="0"/>
              <a:t>significance</a:t>
            </a:r>
            <a:r>
              <a:rPr lang="cs-CZ" altLang="cs-CZ" sz="1100" dirty="0" smtClean="0"/>
              <a:t>, type I </a:t>
            </a:r>
            <a:r>
              <a:rPr lang="cs-CZ" altLang="cs-CZ" sz="1100" dirty="0" err="1" smtClean="0"/>
              <a:t>error</a:t>
            </a:r>
            <a:r>
              <a:rPr lang="cs-CZ" altLang="cs-CZ" sz="1100" dirty="0" smtClean="0"/>
              <a:t>, </a:t>
            </a:r>
            <a:r>
              <a:rPr lang="cs-CZ" altLang="cs-CZ" sz="1100" dirty="0" err="1" smtClean="0"/>
              <a:t>one-tailed</a:t>
            </a:r>
            <a:r>
              <a:rPr lang="cs-CZ" altLang="cs-CZ" sz="1100" dirty="0" smtClean="0"/>
              <a:t>, </a:t>
            </a:r>
            <a:r>
              <a:rPr lang="cs-CZ" altLang="cs-CZ" sz="1100" dirty="0" err="1" smtClean="0"/>
              <a:t>two-tailed</a:t>
            </a:r>
            <a:r>
              <a:rPr lang="cs-CZ" altLang="cs-CZ" sz="1100" dirty="0" smtClean="0"/>
              <a:t>, </a:t>
            </a:r>
            <a:r>
              <a:rPr lang="cs-CZ" altLang="cs-CZ" sz="1100" dirty="0" err="1" smtClean="0"/>
              <a:t>directional</a:t>
            </a:r>
            <a:endParaRPr lang="cs-CZ" altLang="cs-CZ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Postup testování statistické hypotézy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 eaLnBrk="1" hangingPunct="1">
              <a:buFont typeface="Wingdings" panose="05000000000000000000" pitchFamily="2" charset="2"/>
              <a:buAutoNum type="arabicPeriod"/>
            </a:pPr>
            <a:r>
              <a:rPr lang="cs-CZ" altLang="cs-CZ" sz="2000" smtClean="0"/>
              <a:t>Formulujte </a:t>
            </a:r>
            <a:r>
              <a:rPr lang="cs-CZ" altLang="cs-CZ" sz="2000" b="1" smtClean="0"/>
              <a:t>testovou </a:t>
            </a:r>
            <a:r>
              <a:rPr lang="cs-CZ" altLang="cs-CZ" sz="2000" smtClean="0"/>
              <a:t>(nulovou)</a:t>
            </a:r>
            <a:r>
              <a:rPr lang="cs-CZ" altLang="cs-CZ" sz="2000" b="1" smtClean="0"/>
              <a:t> hypotézu</a:t>
            </a:r>
            <a:r>
              <a:rPr lang="cs-CZ" altLang="cs-CZ" sz="2000" smtClean="0"/>
              <a:t>, kterou budete testovat (tj. vyvracet) (př. </a:t>
            </a:r>
            <a:r>
              <a:rPr lang="cs-CZ" altLang="cs-CZ" sz="2000" i="1" smtClean="0"/>
              <a:t>H</a:t>
            </a:r>
            <a:r>
              <a:rPr lang="cs-CZ" altLang="cs-CZ" sz="2000" baseline="-25000" smtClean="0"/>
              <a:t>0</a:t>
            </a:r>
            <a:r>
              <a:rPr lang="cs-CZ" altLang="cs-CZ" sz="2000" smtClean="0"/>
              <a:t>: </a:t>
            </a:r>
            <a:r>
              <a:rPr lang="cs-CZ" altLang="cs-CZ" sz="2000" i="1" smtClean="0">
                <a:latin typeface="Symbol" panose="05050102010706020507" pitchFamily="18" charset="2"/>
              </a:rPr>
              <a:t>m </a:t>
            </a:r>
            <a:r>
              <a:rPr lang="cs-CZ" altLang="cs-CZ" sz="2000" smtClean="0"/>
              <a:t>= 0, nebo </a:t>
            </a:r>
            <a:r>
              <a:rPr lang="cs-CZ" altLang="cs-CZ" sz="2000" i="1" smtClean="0"/>
              <a:t>H</a:t>
            </a:r>
            <a:r>
              <a:rPr lang="cs-CZ" altLang="cs-CZ" sz="2000" baseline="-25000" smtClean="0"/>
              <a:t>0</a:t>
            </a:r>
            <a:r>
              <a:rPr lang="cs-CZ" altLang="cs-CZ" sz="2000" smtClean="0"/>
              <a:t>: </a:t>
            </a:r>
            <a:r>
              <a:rPr lang="cs-CZ" altLang="cs-CZ" sz="2000" i="1" smtClean="0">
                <a:latin typeface="Symbol" panose="05050102010706020507" pitchFamily="18" charset="2"/>
              </a:rPr>
              <a:t>m </a:t>
            </a:r>
            <a:r>
              <a:rPr lang="cs-CZ" altLang="cs-CZ" sz="2000" smtClean="0"/>
              <a:t>= 6) </a:t>
            </a:r>
          </a:p>
          <a:p>
            <a:pPr marL="571500" indent="-571500" eaLnBrk="1" hangingPunct="1">
              <a:buFont typeface="Wingdings" panose="05000000000000000000" pitchFamily="2" charset="2"/>
              <a:buAutoNum type="arabicPeriod"/>
            </a:pPr>
            <a:r>
              <a:rPr lang="cs-CZ" altLang="cs-CZ" sz="2000" smtClean="0"/>
              <a:t>Zvolte </a:t>
            </a:r>
            <a:r>
              <a:rPr lang="cs-CZ" altLang="cs-CZ" sz="2000" b="1" smtClean="0"/>
              <a:t>hladinu statistické významnosti</a:t>
            </a:r>
            <a:r>
              <a:rPr lang="cs-CZ" altLang="cs-CZ" sz="2000" smtClean="0"/>
              <a:t>, tj. míru rizika, že dojde k chybě 1. typu (např. </a:t>
            </a:r>
            <a:r>
              <a:rPr lang="cs-CZ" altLang="cs-CZ" sz="2000" i="1" smtClean="0">
                <a:latin typeface="Symbol" panose="05050102010706020507" pitchFamily="18" charset="2"/>
              </a:rPr>
              <a:t>a </a:t>
            </a:r>
            <a:r>
              <a:rPr lang="cs-CZ" altLang="cs-CZ" sz="2000" smtClean="0"/>
              <a:t>= 0,05)</a:t>
            </a:r>
          </a:p>
          <a:p>
            <a:pPr marL="571500" indent="-571500" eaLnBrk="1" hangingPunct="1">
              <a:buFont typeface="Wingdings" panose="05000000000000000000" pitchFamily="2" charset="2"/>
              <a:buAutoNum type="arabicPeriod"/>
            </a:pPr>
            <a:r>
              <a:rPr lang="cs-CZ" altLang="cs-CZ" sz="2000" smtClean="0"/>
              <a:t>Hledáme p-nost získání naší výběrové statistiky</a:t>
            </a:r>
            <a:r>
              <a:rPr lang="en-US" altLang="cs-CZ" sz="2000" smtClean="0"/>
              <a:t> nebo extr</a:t>
            </a:r>
            <a:r>
              <a:rPr lang="cs-CZ" altLang="cs-CZ" sz="2000" smtClean="0"/>
              <a:t>émnější hodnoty, za předpokladu, že </a:t>
            </a:r>
            <a:r>
              <a:rPr lang="cs-CZ" altLang="cs-CZ" sz="2000" i="1" smtClean="0"/>
              <a:t>H</a:t>
            </a:r>
            <a:r>
              <a:rPr lang="cs-CZ" altLang="cs-CZ" sz="2000" baseline="-25000" smtClean="0"/>
              <a:t>0</a:t>
            </a:r>
            <a:r>
              <a:rPr lang="cs-CZ" altLang="cs-CZ" sz="2000" smtClean="0"/>
              <a:t> je pravdivá</a:t>
            </a:r>
            <a:r>
              <a:rPr lang="en-US" altLang="cs-CZ" sz="2000" smtClean="0"/>
              <a:t>: </a:t>
            </a:r>
            <a:r>
              <a:rPr lang="cs-CZ" altLang="cs-CZ" sz="2000" i="1" smtClean="0"/>
              <a:t>P</a:t>
            </a:r>
            <a:r>
              <a:rPr lang="cs-CZ" altLang="cs-CZ" sz="2000" smtClean="0"/>
              <a:t>(</a:t>
            </a:r>
            <a:r>
              <a:rPr lang="cs-CZ" altLang="cs-CZ" sz="2000" i="1" smtClean="0"/>
              <a:t>D</a:t>
            </a:r>
            <a:r>
              <a:rPr lang="en-US" altLang="cs-CZ" sz="2000" smtClean="0"/>
              <a:t>|</a:t>
            </a:r>
            <a:r>
              <a:rPr lang="en-US" altLang="cs-CZ" sz="2000" i="1" smtClean="0"/>
              <a:t>H</a:t>
            </a:r>
            <a:r>
              <a:rPr lang="en-US" altLang="cs-CZ" sz="2000" baseline="-25000" smtClean="0"/>
              <a:t>0</a:t>
            </a:r>
            <a:r>
              <a:rPr lang="en-US" altLang="cs-CZ" sz="2000" smtClean="0"/>
              <a:t>)</a:t>
            </a:r>
            <a:r>
              <a:rPr lang="cs-CZ" altLang="cs-CZ" sz="2000" smtClean="0"/>
              <a:t>, </a:t>
            </a:r>
            <a:r>
              <a:rPr lang="cs-CZ" altLang="cs-CZ" sz="2000" i="1" smtClean="0"/>
              <a:t>p</a:t>
            </a:r>
            <a:r>
              <a:rPr lang="cs-CZ" altLang="cs-CZ" sz="2000" smtClean="0"/>
              <a:t>, Sig.</a:t>
            </a:r>
            <a:endParaRPr lang="en-US" altLang="cs-CZ" sz="2000" smtClean="0"/>
          </a:p>
          <a:p>
            <a:pPr marL="966788" lvl="1" indent="-495300" eaLnBrk="1" hangingPunct="1"/>
            <a:r>
              <a:rPr lang="cs-CZ" altLang="cs-CZ" sz="1800" smtClean="0"/>
              <a:t>cesta vede přes znalost výběrového rozložení statistiky</a:t>
            </a:r>
            <a:endParaRPr lang="en-US" altLang="cs-CZ" sz="1800" smtClean="0"/>
          </a:p>
          <a:p>
            <a:pPr marL="966788" lvl="1" indent="-495300" eaLnBrk="1" hangingPunct="1"/>
            <a:r>
              <a:rPr lang="cs-CZ" altLang="cs-CZ" sz="1800" smtClean="0"/>
              <a:t>např. </a:t>
            </a:r>
            <a:r>
              <a:rPr lang="cs-CZ" altLang="cs-CZ" sz="1800" i="1" smtClean="0"/>
              <a:t>m </a:t>
            </a:r>
            <a:r>
              <a:rPr lang="cs-CZ" altLang="cs-CZ" sz="1800" smtClean="0"/>
              <a:t>= 0,5.</a:t>
            </a:r>
            <a:r>
              <a:rPr lang="en-US" altLang="cs-CZ" sz="1800" smtClean="0"/>
              <a:t> </a:t>
            </a:r>
            <a:r>
              <a:rPr lang="en-US" altLang="cs-CZ" sz="1800" i="1" smtClean="0"/>
              <a:t>P</a:t>
            </a:r>
            <a:r>
              <a:rPr lang="cs-CZ" altLang="cs-CZ" sz="1800" i="1" smtClean="0"/>
              <a:t> </a:t>
            </a:r>
            <a:r>
              <a:rPr lang="en-US" altLang="cs-CZ" sz="1800" smtClean="0"/>
              <a:t>(</a:t>
            </a:r>
            <a:r>
              <a:rPr lang="en-US" altLang="cs-CZ" sz="1600" smtClean="0"/>
              <a:t>|</a:t>
            </a:r>
            <a:r>
              <a:rPr lang="en-US" altLang="cs-CZ" sz="1800" i="1" smtClean="0"/>
              <a:t>m</a:t>
            </a:r>
            <a:r>
              <a:rPr lang="en-US" altLang="cs-CZ" sz="1600" smtClean="0"/>
              <a:t>|</a:t>
            </a:r>
            <a:r>
              <a:rPr lang="en-US" altLang="cs-CZ" sz="1800" smtClean="0"/>
              <a:t>≥0,5|</a:t>
            </a:r>
            <a:r>
              <a:rPr lang="en-US" altLang="cs-CZ" sz="1800" i="1" smtClean="0">
                <a:latin typeface="Symbol" panose="05050102010706020507" pitchFamily="18" charset="2"/>
              </a:rPr>
              <a:t>m</a:t>
            </a:r>
            <a:r>
              <a:rPr lang="en-US" altLang="cs-CZ" sz="1800" smtClean="0"/>
              <a:t>=0)</a:t>
            </a:r>
            <a:endParaRPr lang="cs-CZ" altLang="cs-CZ" sz="1800" smtClean="0"/>
          </a:p>
          <a:p>
            <a:pPr marL="966788" lvl="1" indent="-495300" eaLnBrk="1" hangingPunct="1"/>
            <a:r>
              <a:rPr lang="cs-CZ" altLang="cs-CZ" sz="1800" smtClean="0"/>
              <a:t>obvykle je nutný přepočet na tzv. </a:t>
            </a:r>
            <a:r>
              <a:rPr lang="cs-CZ" altLang="cs-CZ" sz="1800" i="1" smtClean="0"/>
              <a:t>testovou statistiku</a:t>
            </a:r>
            <a:r>
              <a:rPr lang="cs-CZ" altLang="cs-CZ" sz="1800" smtClean="0"/>
              <a:t>, např. </a:t>
            </a:r>
            <a:r>
              <a:rPr lang="cs-CZ" altLang="cs-CZ" sz="1800" i="1" smtClean="0"/>
              <a:t>t, z… </a:t>
            </a:r>
            <a:r>
              <a:rPr lang="cs-CZ" altLang="cs-CZ" sz="1800" smtClean="0"/>
              <a:t> </a:t>
            </a:r>
          </a:p>
          <a:p>
            <a:pPr marL="571500" indent="-571500" eaLnBrk="1" hangingPunct="1">
              <a:buFont typeface="Wingdings" panose="05000000000000000000" pitchFamily="2" charset="2"/>
              <a:buAutoNum type="arabicPeriod"/>
            </a:pPr>
            <a:r>
              <a:rPr lang="cs-CZ" altLang="cs-CZ" sz="2000" smtClean="0"/>
              <a:t>Vyneseme rozhodnutí o </a:t>
            </a:r>
            <a:r>
              <a:rPr lang="cs-CZ" altLang="cs-CZ" sz="2000" i="1" smtClean="0"/>
              <a:t>H</a:t>
            </a:r>
            <a:r>
              <a:rPr lang="cs-CZ" altLang="cs-CZ" sz="2000" baseline="-25000" smtClean="0"/>
              <a:t>0</a:t>
            </a:r>
            <a:r>
              <a:rPr lang="cs-CZ" altLang="cs-CZ" sz="2000" smtClean="0"/>
              <a:t>: zamítnutí či přijetí</a:t>
            </a:r>
            <a:endParaRPr lang="en-US" altLang="cs-CZ" sz="2000" smtClean="0"/>
          </a:p>
          <a:p>
            <a:pPr marL="966788" lvl="1" indent="-495300" eaLnBrk="1" hangingPunct="1"/>
            <a:r>
              <a:rPr lang="cs-CZ" altLang="cs-CZ" sz="1800" smtClean="0"/>
              <a:t>je-li </a:t>
            </a:r>
            <a:r>
              <a:rPr lang="cs-CZ" altLang="cs-CZ" sz="1800" i="1" smtClean="0"/>
              <a:t>P</a:t>
            </a:r>
            <a:r>
              <a:rPr lang="cs-CZ" altLang="cs-CZ" sz="1800" smtClean="0"/>
              <a:t>(</a:t>
            </a:r>
            <a:r>
              <a:rPr lang="cs-CZ" altLang="cs-CZ" sz="1800" i="1" smtClean="0"/>
              <a:t>D</a:t>
            </a:r>
            <a:r>
              <a:rPr lang="en-US" altLang="cs-CZ" sz="1800" smtClean="0"/>
              <a:t>|</a:t>
            </a:r>
            <a:r>
              <a:rPr lang="en-US" altLang="cs-CZ" sz="1800" i="1" smtClean="0"/>
              <a:t>H</a:t>
            </a:r>
            <a:r>
              <a:rPr lang="en-US" altLang="cs-CZ" sz="1800" baseline="-25000" smtClean="0"/>
              <a:t>0</a:t>
            </a:r>
            <a:r>
              <a:rPr lang="en-US" altLang="cs-CZ" sz="1800" smtClean="0"/>
              <a:t>)</a:t>
            </a:r>
            <a:r>
              <a:rPr lang="cs-CZ" altLang="cs-CZ" sz="1800" smtClean="0"/>
              <a:t> </a:t>
            </a:r>
            <a:r>
              <a:rPr lang="en-US" altLang="cs-CZ" sz="1800" smtClean="0"/>
              <a:t>&lt; </a:t>
            </a:r>
            <a:r>
              <a:rPr lang="en-US" altLang="cs-CZ" sz="1800" i="1" smtClean="0">
                <a:latin typeface="Symbol" panose="05050102010706020507" pitchFamily="18" charset="2"/>
              </a:rPr>
              <a:t>a </a:t>
            </a:r>
            <a:r>
              <a:rPr lang="en-US" altLang="cs-CZ" sz="1800" i="1" smtClean="0"/>
              <a:t>, </a:t>
            </a:r>
            <a:r>
              <a:rPr lang="cs-CZ" altLang="cs-CZ" sz="1800" smtClean="0"/>
              <a:t>pak </a:t>
            </a:r>
            <a:r>
              <a:rPr lang="cs-CZ" altLang="cs-CZ" sz="1800" i="1" smtClean="0"/>
              <a:t>H</a:t>
            </a:r>
            <a:r>
              <a:rPr lang="cs-CZ" altLang="cs-CZ" sz="1800" baseline="-25000" smtClean="0"/>
              <a:t>0</a:t>
            </a:r>
            <a:r>
              <a:rPr lang="cs-CZ" altLang="cs-CZ" sz="1800" smtClean="0"/>
              <a:t> zamítáme</a:t>
            </a:r>
          </a:p>
          <a:p>
            <a:pPr marL="966788" lvl="1" indent="-495300" eaLnBrk="1" hangingPunct="1"/>
            <a:r>
              <a:rPr lang="cs-CZ" altLang="cs-CZ" sz="1800" smtClean="0"/>
              <a:t>je-li </a:t>
            </a:r>
            <a:r>
              <a:rPr lang="cs-CZ" altLang="cs-CZ" sz="1800" i="1" smtClean="0"/>
              <a:t>P</a:t>
            </a:r>
            <a:r>
              <a:rPr lang="cs-CZ" altLang="cs-CZ" sz="1800" smtClean="0"/>
              <a:t>(</a:t>
            </a:r>
            <a:r>
              <a:rPr lang="cs-CZ" altLang="cs-CZ" sz="1800" i="1" smtClean="0"/>
              <a:t>D</a:t>
            </a:r>
            <a:r>
              <a:rPr lang="en-US" altLang="cs-CZ" sz="1800" smtClean="0"/>
              <a:t>|</a:t>
            </a:r>
            <a:r>
              <a:rPr lang="en-US" altLang="cs-CZ" sz="1800" i="1" smtClean="0"/>
              <a:t>H</a:t>
            </a:r>
            <a:r>
              <a:rPr lang="en-US" altLang="cs-CZ" sz="1800" baseline="-25000" smtClean="0"/>
              <a:t>0</a:t>
            </a:r>
            <a:r>
              <a:rPr lang="en-US" altLang="cs-CZ" sz="1800" smtClean="0"/>
              <a:t>)</a:t>
            </a:r>
            <a:r>
              <a:rPr lang="cs-CZ" altLang="cs-CZ" sz="1800" smtClean="0"/>
              <a:t> </a:t>
            </a:r>
            <a:r>
              <a:rPr lang="en-US" altLang="cs-CZ" sz="1800" smtClean="0"/>
              <a:t>≥ </a:t>
            </a:r>
            <a:r>
              <a:rPr lang="en-US" altLang="cs-CZ" sz="1800" i="1" smtClean="0">
                <a:latin typeface="Symbol" panose="05050102010706020507" pitchFamily="18" charset="2"/>
              </a:rPr>
              <a:t>a </a:t>
            </a:r>
            <a:r>
              <a:rPr lang="en-US" altLang="cs-CZ" sz="1800" i="1" smtClean="0"/>
              <a:t>, </a:t>
            </a:r>
            <a:r>
              <a:rPr lang="cs-CZ" altLang="cs-CZ" sz="1800" smtClean="0"/>
              <a:t>pak </a:t>
            </a:r>
            <a:r>
              <a:rPr lang="cs-CZ" altLang="cs-CZ" sz="1800" i="1" smtClean="0"/>
              <a:t>H</a:t>
            </a:r>
            <a:r>
              <a:rPr lang="cs-CZ" altLang="cs-CZ" sz="1800" baseline="-25000" smtClean="0"/>
              <a:t>0</a:t>
            </a:r>
            <a:r>
              <a:rPr lang="cs-CZ" altLang="cs-CZ" sz="1800" smtClean="0"/>
              <a:t> nezamítáme</a:t>
            </a:r>
            <a:endParaRPr lang="en-US" altLang="cs-CZ" sz="1800" smtClean="0">
              <a:latin typeface="Symbol" panose="05050102010706020507" pitchFamily="18" charset="2"/>
            </a:endParaRPr>
          </a:p>
          <a:p>
            <a:pPr marL="966788" lvl="1" indent="-495300" eaLnBrk="1" hangingPunct="1">
              <a:lnSpc>
                <a:spcPct val="90000"/>
              </a:lnSpc>
            </a:pPr>
            <a:endParaRPr lang="en-US" altLang="cs-CZ" sz="180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P</a:t>
            </a:r>
            <a:r>
              <a:rPr lang="cs-CZ" altLang="cs-CZ" smtClean="0"/>
              <a:t>ří</a:t>
            </a:r>
            <a:r>
              <a:rPr lang="en-US" altLang="cs-CZ" smtClean="0"/>
              <a:t>klad</a:t>
            </a:r>
            <a:r>
              <a:rPr lang="cs-CZ" altLang="cs-CZ" smtClean="0"/>
              <a:t> – jednovýběrový </a:t>
            </a:r>
            <a:r>
              <a:rPr lang="cs-CZ" altLang="cs-CZ" i="1" smtClean="0"/>
              <a:t>t</a:t>
            </a:r>
            <a:r>
              <a:rPr lang="cs-CZ" altLang="cs-CZ" smtClean="0"/>
              <a:t>-test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4772025"/>
          </a:xfrm>
        </p:spPr>
        <p:txBody>
          <a:bodyPr/>
          <a:lstStyle/>
          <a:p>
            <a:pPr marL="571500" indent="-571500" eaLnBrk="1" hangingPunct="1">
              <a:buFont typeface="Wingdings" panose="05000000000000000000" pitchFamily="2" charset="2"/>
              <a:buNone/>
            </a:pPr>
            <a:r>
              <a:rPr lang="cs-CZ" altLang="cs-CZ" sz="2000" dirty="0" smtClean="0"/>
              <a:t>Terapie nevhodného chování.</a:t>
            </a:r>
          </a:p>
          <a:p>
            <a:pPr marL="966788" lvl="1" indent="-495300" eaLnBrk="1" hangingPunct="1"/>
            <a:r>
              <a:rPr lang="cs-CZ" altLang="cs-CZ" sz="2000" dirty="0" smtClean="0"/>
              <a:t>Rozdíl před-po: </a:t>
            </a:r>
            <a:r>
              <a:rPr lang="cs-CZ" altLang="cs-CZ" sz="2000" i="1" dirty="0" smtClean="0"/>
              <a:t>m</a:t>
            </a:r>
            <a:r>
              <a:rPr lang="cs-CZ" altLang="cs-CZ" sz="2000" dirty="0" smtClean="0"/>
              <a:t>=2,7; </a:t>
            </a:r>
            <a:r>
              <a:rPr lang="cs-CZ" altLang="cs-CZ" sz="2000" i="1" dirty="0" smtClean="0"/>
              <a:t>s</a:t>
            </a:r>
            <a:r>
              <a:rPr lang="cs-CZ" altLang="cs-CZ" sz="2000" dirty="0" smtClean="0"/>
              <a:t>=3,5; </a:t>
            </a:r>
            <a:r>
              <a:rPr lang="en-US" altLang="cs-CZ" sz="2000" i="1" dirty="0" smtClean="0"/>
              <a:t>N</a:t>
            </a:r>
            <a:r>
              <a:rPr lang="cs-CZ" altLang="cs-CZ" sz="2000" dirty="0" smtClean="0"/>
              <a:t>=10</a:t>
            </a:r>
          </a:p>
          <a:p>
            <a:pPr marL="966788" lvl="1" indent="-495300" eaLnBrk="1" hangingPunct="1"/>
            <a:r>
              <a:rPr lang="cs-CZ" altLang="cs-CZ" sz="2000" i="1" dirty="0" smtClean="0"/>
              <a:t>H </a:t>
            </a:r>
            <a:r>
              <a:rPr lang="cs-CZ" altLang="cs-CZ" sz="2000" dirty="0" smtClean="0"/>
              <a:t>: Terapie má efekt. (</a:t>
            </a:r>
            <a:r>
              <a:rPr lang="cs-CZ" altLang="cs-CZ" sz="2000" i="1" dirty="0" smtClean="0">
                <a:latin typeface="Symbol" panose="05050102010706020507" pitchFamily="18" charset="2"/>
              </a:rPr>
              <a:t>m </a:t>
            </a:r>
            <a:r>
              <a:rPr lang="cs-CZ" altLang="cs-CZ" sz="2000" dirty="0" smtClean="0"/>
              <a:t>≠0) – oboustranná hypotéza</a:t>
            </a:r>
          </a:p>
          <a:p>
            <a:pPr marL="571500" indent="-571500" eaLnBrk="1" hangingPunct="1">
              <a:buFont typeface="Wingdings" panose="05000000000000000000" pitchFamily="2" charset="2"/>
              <a:buAutoNum type="arabicPeriod"/>
            </a:pPr>
            <a:r>
              <a:rPr lang="cs-CZ" altLang="cs-CZ" sz="2000" i="1" dirty="0" smtClean="0"/>
              <a:t>H</a:t>
            </a:r>
            <a:r>
              <a:rPr lang="cs-CZ" altLang="cs-CZ" sz="2000" baseline="-25000" dirty="0" smtClean="0"/>
              <a:t>0 </a:t>
            </a:r>
            <a:r>
              <a:rPr lang="cs-CZ" altLang="cs-CZ" sz="2000" dirty="0" smtClean="0"/>
              <a:t>: Terapie nemá efekt: </a:t>
            </a:r>
            <a:r>
              <a:rPr lang="cs-CZ" altLang="cs-CZ" sz="2000" i="1" dirty="0" smtClean="0">
                <a:latin typeface="Symbol" panose="05050102010706020507" pitchFamily="18" charset="2"/>
              </a:rPr>
              <a:t>m </a:t>
            </a:r>
            <a:r>
              <a:rPr lang="cs-CZ" altLang="cs-CZ" sz="2000" dirty="0" smtClean="0"/>
              <a:t>= 0</a:t>
            </a:r>
          </a:p>
          <a:p>
            <a:pPr marL="571500" indent="-571500" eaLnBrk="1" hangingPunct="1">
              <a:buFont typeface="Wingdings" panose="05000000000000000000" pitchFamily="2" charset="2"/>
              <a:buAutoNum type="arabicPeriod"/>
            </a:pPr>
            <a:r>
              <a:rPr lang="cs-CZ" altLang="cs-CZ" sz="2000" dirty="0" smtClean="0"/>
              <a:t>V sociálních vědách běžně </a:t>
            </a:r>
            <a:r>
              <a:rPr lang="cs-CZ" altLang="cs-CZ" sz="2000" i="1" dirty="0" smtClean="0">
                <a:latin typeface="Symbol" panose="05050102010706020507" pitchFamily="18" charset="2"/>
              </a:rPr>
              <a:t>a</a:t>
            </a:r>
            <a:r>
              <a:rPr lang="cs-CZ" altLang="cs-CZ" sz="2000" dirty="0" smtClean="0"/>
              <a:t>=0,05</a:t>
            </a:r>
          </a:p>
          <a:p>
            <a:pPr marL="571500" indent="-571500" eaLnBrk="1" hangingPunct="1">
              <a:buFont typeface="Wingdings" panose="05000000000000000000" pitchFamily="2" charset="2"/>
              <a:buAutoNum type="arabicPeriod"/>
            </a:pPr>
            <a:r>
              <a:rPr lang="cs-CZ" altLang="cs-CZ" sz="2000" i="1" dirty="0" smtClean="0"/>
              <a:t>P</a:t>
            </a:r>
            <a:r>
              <a:rPr lang="en-US" altLang="cs-CZ" sz="2000" i="1" dirty="0" smtClean="0"/>
              <a:t> </a:t>
            </a:r>
            <a:r>
              <a:rPr lang="cs-CZ" altLang="cs-CZ" sz="2000" dirty="0" smtClean="0"/>
              <a:t>(</a:t>
            </a:r>
            <a:r>
              <a:rPr lang="en-US" altLang="cs-CZ" sz="1600" dirty="0" smtClean="0"/>
              <a:t>|</a:t>
            </a:r>
            <a:r>
              <a:rPr lang="cs-CZ" altLang="cs-CZ" sz="2000" i="1" dirty="0" smtClean="0"/>
              <a:t>m</a:t>
            </a:r>
            <a:r>
              <a:rPr lang="en-US" altLang="cs-CZ" sz="1600" dirty="0" smtClean="0"/>
              <a:t>|</a:t>
            </a:r>
            <a:r>
              <a:rPr lang="cs-CZ" altLang="cs-CZ" sz="2000" dirty="0" smtClean="0"/>
              <a:t>≥2,7</a:t>
            </a:r>
            <a:r>
              <a:rPr lang="en-US" altLang="cs-CZ" sz="2000" dirty="0" smtClean="0"/>
              <a:t>|</a:t>
            </a:r>
            <a:r>
              <a:rPr lang="cs-CZ" altLang="cs-CZ" sz="2000" i="1" dirty="0" smtClean="0">
                <a:latin typeface="Symbol" panose="05050102010706020507" pitchFamily="18" charset="2"/>
              </a:rPr>
              <a:t>m</a:t>
            </a:r>
            <a:r>
              <a:rPr lang="cs-CZ" altLang="cs-CZ" sz="2000" dirty="0" smtClean="0"/>
              <a:t>=0) = ?</a:t>
            </a:r>
          </a:p>
          <a:p>
            <a:pPr marL="1347788" lvl="2" indent="-438150" eaLnBrk="1" hangingPunct="1"/>
            <a:r>
              <a:rPr lang="cs-CZ" altLang="cs-CZ" sz="1700" i="1" dirty="0" err="1" smtClean="0"/>
              <a:t>s</a:t>
            </a:r>
            <a:r>
              <a:rPr lang="cs-CZ" altLang="cs-CZ" sz="1700" baseline="-25000" dirty="0" err="1" smtClean="0"/>
              <a:t>m</a:t>
            </a:r>
            <a:r>
              <a:rPr lang="cs-CZ" altLang="cs-CZ" sz="1700" dirty="0" smtClean="0"/>
              <a:t>=3,5/</a:t>
            </a:r>
            <a:r>
              <a:rPr lang="cs-CZ" altLang="cs-CZ" sz="1700" dirty="0" err="1" smtClean="0"/>
              <a:t>odm</a:t>
            </a:r>
            <a:r>
              <a:rPr lang="cs-CZ" altLang="cs-CZ" sz="1700" dirty="0" smtClean="0"/>
              <a:t>(10)=1,1</a:t>
            </a:r>
          </a:p>
          <a:p>
            <a:pPr marL="1347788" lvl="2" indent="-438150" eaLnBrk="1" hangingPunct="1"/>
            <a:r>
              <a:rPr lang="cs-CZ" altLang="cs-CZ" sz="1700" i="1" dirty="0" smtClean="0"/>
              <a:t>t</a:t>
            </a:r>
            <a:r>
              <a:rPr lang="en-US" altLang="cs-CZ" sz="1700" i="1" dirty="0" smtClean="0"/>
              <a:t> </a:t>
            </a:r>
            <a:r>
              <a:rPr lang="cs-CZ" altLang="cs-CZ" sz="1700" dirty="0" smtClean="0"/>
              <a:t>=(</a:t>
            </a:r>
            <a:r>
              <a:rPr lang="cs-CZ" altLang="cs-CZ" sz="1700" i="1" dirty="0" smtClean="0"/>
              <a:t>m-</a:t>
            </a:r>
            <a:r>
              <a:rPr lang="cs-CZ" altLang="cs-CZ" sz="1700" i="1" dirty="0" smtClean="0">
                <a:latin typeface="Symbol" panose="05050102010706020507" pitchFamily="18" charset="2"/>
              </a:rPr>
              <a:t>m</a:t>
            </a:r>
            <a:r>
              <a:rPr lang="cs-CZ" altLang="cs-CZ" sz="1700" dirty="0" smtClean="0"/>
              <a:t>)/</a:t>
            </a:r>
            <a:r>
              <a:rPr lang="cs-CZ" altLang="cs-CZ" sz="1700" dirty="0" err="1" smtClean="0"/>
              <a:t>s</a:t>
            </a:r>
            <a:r>
              <a:rPr lang="cs-CZ" altLang="cs-CZ" sz="1700" baseline="-25000" dirty="0" err="1" smtClean="0"/>
              <a:t>m</a:t>
            </a:r>
            <a:r>
              <a:rPr lang="cs-CZ" altLang="cs-CZ" sz="1700" dirty="0" smtClean="0"/>
              <a:t>=2,7/1,1= 2,45</a:t>
            </a:r>
            <a:endParaRPr lang="cs-CZ" altLang="cs-CZ" sz="1700" baseline="-25000" dirty="0" smtClean="0"/>
          </a:p>
          <a:p>
            <a:pPr marL="1347788" lvl="2" indent="-438150" eaLnBrk="1" hangingPunct="1"/>
            <a:r>
              <a:rPr lang="cs-CZ" altLang="cs-CZ" sz="1700" i="1" dirty="0" smtClean="0"/>
              <a:t>P</a:t>
            </a:r>
            <a:r>
              <a:rPr lang="en-US" altLang="cs-CZ" sz="1700" i="1" dirty="0" smtClean="0"/>
              <a:t> </a:t>
            </a:r>
            <a:r>
              <a:rPr lang="cs-CZ" altLang="cs-CZ" sz="1700" dirty="0" smtClean="0"/>
              <a:t>(</a:t>
            </a:r>
            <a:r>
              <a:rPr lang="en-US" altLang="cs-CZ" sz="1400" dirty="0" smtClean="0"/>
              <a:t>|</a:t>
            </a:r>
            <a:r>
              <a:rPr lang="cs-CZ" altLang="cs-CZ" sz="1700" i="1" dirty="0" smtClean="0"/>
              <a:t>t</a:t>
            </a:r>
            <a:r>
              <a:rPr lang="cs-CZ" altLang="cs-CZ" sz="1700" dirty="0" smtClean="0"/>
              <a:t> </a:t>
            </a:r>
            <a:r>
              <a:rPr lang="en-US" altLang="cs-CZ" sz="1400" dirty="0" smtClean="0"/>
              <a:t>|</a:t>
            </a:r>
            <a:r>
              <a:rPr lang="cs-CZ" altLang="cs-CZ" sz="1700" dirty="0" smtClean="0"/>
              <a:t>≥2,45 </a:t>
            </a:r>
            <a:r>
              <a:rPr lang="en-US" altLang="cs-CZ" sz="1700" dirty="0" smtClean="0"/>
              <a:t>|</a:t>
            </a:r>
            <a:r>
              <a:rPr lang="cs-CZ" altLang="cs-CZ" sz="1700" i="1" dirty="0" smtClean="0">
                <a:latin typeface="Symbol" panose="05050102010706020507" pitchFamily="18" charset="2"/>
              </a:rPr>
              <a:t>t</a:t>
            </a:r>
            <a:r>
              <a:rPr lang="cs-CZ" altLang="cs-CZ" sz="1700" i="1" dirty="0" smtClean="0"/>
              <a:t> </a:t>
            </a:r>
            <a:r>
              <a:rPr lang="cs-CZ" altLang="cs-CZ" sz="1700" dirty="0" smtClean="0"/>
              <a:t>=0) = </a:t>
            </a:r>
            <a:r>
              <a:rPr lang="en-US" altLang="cs-CZ" sz="1700" dirty="0" smtClean="0"/>
              <a:t>2*(1–</a:t>
            </a:r>
            <a:r>
              <a:rPr lang="cs-CZ" altLang="cs-CZ" sz="1700" dirty="0" smtClean="0"/>
              <a:t>T.DIST(2,45;9;</a:t>
            </a:r>
            <a:r>
              <a:rPr lang="en-US" altLang="cs-CZ" sz="1700" dirty="0" smtClean="0"/>
              <a:t>1</a:t>
            </a:r>
            <a:r>
              <a:rPr lang="cs-CZ" altLang="cs-CZ" sz="1700" dirty="0" smtClean="0"/>
              <a:t>)</a:t>
            </a:r>
            <a:r>
              <a:rPr lang="en-US" altLang="cs-CZ" sz="1700" dirty="0" smtClean="0"/>
              <a:t>)</a:t>
            </a:r>
            <a:r>
              <a:rPr lang="cs-CZ" altLang="cs-CZ" sz="1700" dirty="0" smtClean="0"/>
              <a:t> = 0,04</a:t>
            </a:r>
            <a:r>
              <a:rPr lang="en-US" altLang="cs-CZ" sz="1700" dirty="0" smtClean="0"/>
              <a:t>    </a:t>
            </a:r>
            <a:r>
              <a:rPr lang="cs-CZ" altLang="cs-CZ" sz="1100" dirty="0" smtClean="0"/>
              <a:t>(nebo TDIST(2,45;9;2))</a:t>
            </a:r>
            <a:endParaRPr lang="cs-CZ" altLang="cs-CZ" sz="1700" dirty="0" smtClean="0"/>
          </a:p>
          <a:p>
            <a:pPr marL="571500" indent="-571500" eaLnBrk="1" hangingPunct="1">
              <a:buFont typeface="Wingdings" panose="05000000000000000000" pitchFamily="2" charset="2"/>
              <a:buAutoNum type="arabicPeriod"/>
            </a:pPr>
            <a:r>
              <a:rPr lang="cs-CZ" altLang="cs-CZ" sz="2000" i="1" dirty="0" smtClean="0"/>
              <a:t>P</a:t>
            </a:r>
            <a:r>
              <a:rPr lang="en-US" altLang="cs-CZ" sz="2000" i="1" dirty="0" smtClean="0"/>
              <a:t> </a:t>
            </a:r>
            <a:r>
              <a:rPr lang="cs-CZ" altLang="cs-CZ" sz="2000" dirty="0" smtClean="0"/>
              <a:t>(</a:t>
            </a:r>
            <a:r>
              <a:rPr lang="en-US" altLang="cs-CZ" sz="1600" dirty="0" smtClean="0"/>
              <a:t>|</a:t>
            </a:r>
            <a:r>
              <a:rPr lang="cs-CZ" altLang="cs-CZ" sz="2000" i="1" dirty="0" smtClean="0"/>
              <a:t>m</a:t>
            </a:r>
            <a:r>
              <a:rPr lang="en-US" altLang="cs-CZ" sz="1600" dirty="0" smtClean="0"/>
              <a:t>|</a:t>
            </a:r>
            <a:r>
              <a:rPr lang="cs-CZ" altLang="cs-CZ" sz="2000" dirty="0" smtClean="0"/>
              <a:t>≥2,7</a:t>
            </a:r>
            <a:r>
              <a:rPr lang="en-US" altLang="cs-CZ" sz="2000" dirty="0" smtClean="0"/>
              <a:t>|</a:t>
            </a:r>
            <a:r>
              <a:rPr lang="cs-CZ" altLang="cs-CZ" sz="2000" i="1" dirty="0" smtClean="0">
                <a:latin typeface="Symbol" panose="05050102010706020507" pitchFamily="18" charset="2"/>
              </a:rPr>
              <a:t>m</a:t>
            </a:r>
            <a:r>
              <a:rPr lang="cs-CZ" altLang="cs-CZ" sz="2000" dirty="0" smtClean="0"/>
              <a:t>=0) </a:t>
            </a:r>
            <a:r>
              <a:rPr lang="en-US" altLang="cs-CZ" sz="2000" dirty="0" smtClean="0"/>
              <a:t>&lt; 0,05   &gt;&gt; </a:t>
            </a:r>
            <a:r>
              <a:rPr lang="cs-CZ" altLang="cs-CZ" sz="2000" dirty="0" smtClean="0"/>
              <a:t>zamítáme </a:t>
            </a:r>
            <a:r>
              <a:rPr lang="cs-CZ" altLang="cs-CZ" sz="2000" i="1" dirty="0" smtClean="0"/>
              <a:t>H</a:t>
            </a:r>
            <a:r>
              <a:rPr lang="cs-CZ" altLang="cs-CZ" sz="2000" baseline="-25000" dirty="0" smtClean="0"/>
              <a:t>0 </a:t>
            </a:r>
            <a:r>
              <a:rPr lang="cs-CZ" altLang="cs-CZ" sz="2000" baseline="-25000" dirty="0" smtClean="0"/>
              <a:t> </a:t>
            </a:r>
            <a:r>
              <a:rPr lang="cs-CZ" altLang="cs-CZ" sz="2000" dirty="0" smtClean="0"/>
              <a:t>- rozdíl mezi D a H0 je </a:t>
            </a:r>
            <a:r>
              <a:rPr lang="cs-CZ" altLang="cs-CZ" sz="2000" b="1" dirty="0" smtClean="0"/>
              <a:t>statisticky významný(průkazný, signifikantní)</a:t>
            </a:r>
            <a:endParaRPr lang="cs-CZ" altLang="cs-CZ" sz="2000" b="1" baseline="-25000" dirty="0" smtClean="0"/>
          </a:p>
          <a:p>
            <a:pPr marL="571500" indent="-571500" algn="ctr" eaLnBrk="1" hangingPunct="1">
              <a:buNone/>
            </a:pPr>
            <a:r>
              <a:rPr lang="cs-CZ" altLang="cs-CZ" sz="2000" dirty="0" smtClean="0"/>
              <a:t>Protože </a:t>
            </a:r>
            <a:r>
              <a:rPr lang="cs-CZ" altLang="cs-CZ" sz="2000" dirty="0" smtClean="0"/>
              <a:t>při </a:t>
            </a:r>
            <a:r>
              <a:rPr lang="cs-CZ" altLang="cs-CZ" sz="2000" i="1" dirty="0" smtClean="0"/>
              <a:t>m</a:t>
            </a:r>
            <a:r>
              <a:rPr lang="en-US" altLang="cs-CZ" sz="2000" i="1" dirty="0" smtClean="0"/>
              <a:t> </a:t>
            </a:r>
            <a:r>
              <a:rPr lang="cs-CZ" altLang="cs-CZ" sz="2000" dirty="0" smtClean="0"/>
              <a:t>=2,7 je velmi málo pravděpodobné, že by rozdíl byl 0, tak </a:t>
            </a:r>
            <a:r>
              <a:rPr lang="cs-CZ" altLang="cs-CZ" sz="2000" dirty="0" smtClean="0"/>
              <a:t>nalézáme podporu pro přesvědčení, že</a:t>
            </a:r>
            <a:r>
              <a:rPr lang="cs-CZ" altLang="cs-CZ" sz="2000" dirty="0"/>
              <a:t> </a:t>
            </a:r>
            <a:r>
              <a:rPr lang="cs-CZ" altLang="cs-CZ" sz="2000" i="1" dirty="0">
                <a:latin typeface="Symbol" panose="05050102010706020507" pitchFamily="18" charset="2"/>
              </a:rPr>
              <a:t>m </a:t>
            </a:r>
            <a:r>
              <a:rPr lang="en-GB" altLang="cs-CZ" sz="2000" dirty="0" smtClean="0"/>
              <a:t>&gt;</a:t>
            </a:r>
            <a:r>
              <a:rPr lang="cs-CZ" altLang="cs-CZ" sz="2000" dirty="0" smtClean="0"/>
              <a:t>0</a:t>
            </a:r>
            <a:r>
              <a:rPr lang="cs-CZ" altLang="cs-CZ" sz="2000" dirty="0" smtClean="0"/>
              <a:t>.</a:t>
            </a:r>
            <a:endParaRPr lang="cs-CZ" alt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egoe U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egoe UI" pitchFamily="34" charset="0"/>
          </a:defRPr>
        </a:defPPr>
      </a:lstStyle>
    </a:lnDef>
  </a:objectDefaults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4093</TotalTime>
  <Words>1533</Words>
  <Application>Microsoft Office PowerPoint</Application>
  <PresentationFormat>Předvádění na obrazovce (4:3)</PresentationFormat>
  <Paragraphs>201</Paragraphs>
  <Slides>16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Calibri</vt:lpstr>
      <vt:lpstr>Segoe UI</vt:lpstr>
      <vt:lpstr>Symbol</vt:lpstr>
      <vt:lpstr>Times New Roman</vt:lpstr>
      <vt:lpstr>Wingdings</vt:lpstr>
      <vt:lpstr>Profil</vt:lpstr>
      <vt:lpstr>PSY117 Statistická analýza dat v psychologii Přednáška 9 2016</vt:lpstr>
      <vt:lpstr>Od vzorku k populaci a zpět</vt:lpstr>
      <vt:lpstr>Hypotézy</vt:lpstr>
      <vt:lpstr>Statistický test hypotézy</vt:lpstr>
      <vt:lpstr>Jak vysoká P(D |H ) je nutná k přijetí H?</vt:lpstr>
      <vt:lpstr>Dichotomizace výsledků výzkumu</vt:lpstr>
      <vt:lpstr>Terminologická vložka</vt:lpstr>
      <vt:lpstr>Postup testování statistické hypotézy</vt:lpstr>
      <vt:lpstr>Příklad – jednovýběrový t-test</vt:lpstr>
      <vt:lpstr>Příklad – jednovýběrový t-test</vt:lpstr>
      <vt:lpstr>Příklad – jednovýběrový t-test</vt:lpstr>
      <vt:lpstr>Jednostranné testy</vt:lpstr>
      <vt:lpstr>Test signifikance Pearsonova korelačního koeficientu</vt:lpstr>
      <vt:lpstr>Problémy statistického testování H</vt:lpstr>
      <vt:lpstr>Doporučené čtení</vt:lpstr>
      <vt:lpstr>Shrnutí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PSY117/454 Statistická analýza dat v psychologii</dc:title>
  <dc:subject>Přednáška 8 - Statistické testování hypotéz</dc:subject>
  <dc:creator>Stanislav Ježek</dc:creator>
  <cp:lastModifiedBy>Standa Ježek</cp:lastModifiedBy>
  <cp:revision>119</cp:revision>
  <cp:lastPrinted>1601-01-01T00:00:00Z</cp:lastPrinted>
  <dcterms:created xsi:type="dcterms:W3CDTF">2006-03-20T08:34:43Z</dcterms:created>
  <dcterms:modified xsi:type="dcterms:W3CDTF">2016-04-20T05:56:31Z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