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77" r:id="rId1"/>
  </p:sldMasterIdLst>
  <p:notesMasterIdLst>
    <p:notesMasterId r:id="rId27"/>
  </p:notesMasterIdLst>
  <p:handoutMasterIdLst>
    <p:handoutMasterId r:id="rId28"/>
  </p:handoutMasterIdLst>
  <p:sldIdLst>
    <p:sldId id="256" r:id="rId2"/>
    <p:sldId id="372" r:id="rId3"/>
    <p:sldId id="259" r:id="rId4"/>
    <p:sldId id="275" r:id="rId5"/>
    <p:sldId id="367" r:id="rId6"/>
    <p:sldId id="357" r:id="rId7"/>
    <p:sldId id="374" r:id="rId8"/>
    <p:sldId id="373" r:id="rId9"/>
    <p:sldId id="359" r:id="rId10"/>
    <p:sldId id="361" r:id="rId11"/>
    <p:sldId id="358" r:id="rId12"/>
    <p:sldId id="362" r:id="rId13"/>
    <p:sldId id="363" r:id="rId14"/>
    <p:sldId id="364" r:id="rId15"/>
    <p:sldId id="365" r:id="rId16"/>
    <p:sldId id="369" r:id="rId17"/>
    <p:sldId id="366" r:id="rId18"/>
    <p:sldId id="316" r:id="rId19"/>
    <p:sldId id="350" r:id="rId20"/>
    <p:sldId id="343" r:id="rId21"/>
    <p:sldId id="347" r:id="rId22"/>
    <p:sldId id="346" r:id="rId23"/>
    <p:sldId id="355" r:id="rId24"/>
    <p:sldId id="273" r:id="rId25"/>
    <p:sldId id="272" r:id="rId26"/>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Sevcikova" initials="AS" lastIdx="0" clrIdx="0">
    <p:extLst>
      <p:ext uri="{19B8F6BF-5375-455C-9EA6-DF929625EA0E}">
        <p15:presenceInfo xmlns:p15="http://schemas.microsoft.com/office/powerpoint/2012/main" userId="Anna Sevcik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99CC"/>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9" autoAdjust="0"/>
    <p:restoredTop sz="94660"/>
  </p:normalViewPr>
  <p:slideViewPr>
    <p:cSldViewPr>
      <p:cViewPr>
        <p:scale>
          <a:sx n="100" d="100"/>
          <a:sy n="100" d="100"/>
        </p:scale>
        <p:origin x="462" y="-1416"/>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908" y="-9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AFF5184-953B-4B5E-B1DD-42BDB02E3843}" type="datetimeFigureOut">
              <a:rPr lang="en-US" smtClean="0"/>
              <a:pPr/>
              <a:t>3/7/2016</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F388117-2A70-498C-900F-8C7BEF4F5114}" type="slidenum">
              <a:rPr lang="en-US" smtClean="0"/>
              <a:pPr/>
              <a:t>‹#›</a:t>
            </a:fld>
            <a:endParaRPr lang="en-US"/>
          </a:p>
        </p:txBody>
      </p:sp>
    </p:spTree>
    <p:extLst>
      <p:ext uri="{BB962C8B-B14F-4D97-AF65-F5344CB8AC3E}">
        <p14:creationId xmlns:p14="http://schemas.microsoft.com/office/powerpoint/2010/main" val="409316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91D8409-532C-4D5E-86C1-BD7327FA803B}" type="datetimeFigureOut">
              <a:rPr lang="en-US" smtClean="0"/>
              <a:pPr/>
              <a:t>3/7/2016</a:t>
            </a:fld>
            <a:endParaRPr lang="en-US"/>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9A6C5DE-E60C-4680-BC88-E8E5281B95C3}" type="slidenum">
              <a:rPr lang="en-US" smtClean="0"/>
              <a:pPr/>
              <a:t>‹#›</a:t>
            </a:fld>
            <a:endParaRPr lang="en-US"/>
          </a:p>
        </p:txBody>
      </p:sp>
    </p:spTree>
    <p:extLst>
      <p:ext uri="{BB962C8B-B14F-4D97-AF65-F5344CB8AC3E}">
        <p14:creationId xmlns:p14="http://schemas.microsoft.com/office/powerpoint/2010/main" val="1017114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pornhub.com/insights/2014-year-in-review/"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pornhub.com/insights/pornhub-czech-republic/"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a:t>
            </a:fld>
            <a:endParaRPr lang="en-US"/>
          </a:p>
        </p:txBody>
      </p:sp>
    </p:spTree>
    <p:extLst>
      <p:ext uri="{BB962C8B-B14F-4D97-AF65-F5344CB8AC3E}">
        <p14:creationId xmlns:p14="http://schemas.microsoft.com/office/powerpoint/2010/main" val="154213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Plánovaná aktivita: nejčastěji v pondělí </a:t>
            </a:r>
            <a:endParaRPr lang="cs-CZ" dirty="0"/>
          </a:p>
          <a:p>
            <a:r>
              <a:rPr lang="en-US" dirty="0"/>
              <a:t> </a:t>
            </a:r>
            <a:r>
              <a:rPr lang="en-US" i="1" dirty="0"/>
              <a:t>Data analysis revealed that johns frequent their web-forums mostly on late Monday afternoons, preferably between 5 p.m. and 6 p.m.</a:t>
            </a:r>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13</a:t>
            </a:fld>
            <a:endParaRPr lang="en-US"/>
          </a:p>
        </p:txBody>
      </p:sp>
    </p:spTree>
    <p:extLst>
      <p:ext uri="{BB962C8B-B14F-4D97-AF65-F5344CB8AC3E}">
        <p14:creationId xmlns:p14="http://schemas.microsoft.com/office/powerpoint/2010/main" val="89122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Obdržení žádostí: 25,4 %</a:t>
            </a:r>
          </a:p>
          <a:p>
            <a:endParaRPr lang="cs-CZ" dirty="0"/>
          </a:p>
          <a:p>
            <a:r>
              <a:rPr lang="cs-CZ" dirty="0" smtClean="0"/>
              <a:t>EU </a:t>
            </a:r>
            <a:r>
              <a:rPr lang="cs-CZ" dirty="0" err="1" smtClean="0"/>
              <a:t>Kids</a:t>
            </a:r>
            <a:r>
              <a:rPr lang="cs-CZ" dirty="0" smtClean="0"/>
              <a:t> online II: 15%</a:t>
            </a:r>
          </a:p>
          <a:p>
            <a:endParaRPr lang="cs-CZ" dirty="0"/>
          </a:p>
          <a:p>
            <a:r>
              <a:rPr lang="cs-CZ" dirty="0" smtClean="0"/>
              <a:t>Psychologické proměnné – </a:t>
            </a:r>
            <a:r>
              <a:rPr lang="cs-CZ" dirty="0" err="1" smtClean="0"/>
              <a:t>sensation</a:t>
            </a:r>
            <a:r>
              <a:rPr lang="cs-CZ" dirty="0" smtClean="0"/>
              <a:t> </a:t>
            </a:r>
            <a:r>
              <a:rPr lang="cs-CZ" dirty="0" err="1" smtClean="0"/>
              <a:t>seeking</a:t>
            </a:r>
            <a:r>
              <a:rPr lang="cs-CZ" dirty="0" smtClean="0"/>
              <a:t>, </a:t>
            </a:r>
            <a:r>
              <a:rPr lang="cs-CZ" dirty="0" err="1" smtClean="0"/>
              <a:t>traditionalism</a:t>
            </a:r>
            <a:r>
              <a:rPr lang="cs-CZ" dirty="0" smtClean="0"/>
              <a:t> 2 položky</a:t>
            </a:r>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14</a:t>
            </a:fld>
            <a:endParaRPr lang="en-US"/>
          </a:p>
        </p:txBody>
      </p:sp>
    </p:spTree>
    <p:extLst>
      <p:ext uri="{BB962C8B-B14F-4D97-AF65-F5344CB8AC3E}">
        <p14:creationId xmlns:p14="http://schemas.microsoft.com/office/powerpoint/2010/main" val="2177932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15</a:t>
            </a:fld>
            <a:endParaRPr lang="en-US"/>
          </a:p>
        </p:txBody>
      </p:sp>
    </p:spTree>
    <p:extLst>
      <p:ext uri="{BB962C8B-B14F-4D97-AF65-F5344CB8AC3E}">
        <p14:creationId xmlns:p14="http://schemas.microsoft.com/office/powerpoint/2010/main" val="2432141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16</a:t>
            </a:fld>
            <a:endParaRPr lang="en-US"/>
          </a:p>
        </p:txBody>
      </p:sp>
    </p:spTree>
    <p:extLst>
      <p:ext uri="{BB962C8B-B14F-4D97-AF65-F5344CB8AC3E}">
        <p14:creationId xmlns:p14="http://schemas.microsoft.com/office/powerpoint/2010/main" val="446347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17</a:t>
            </a:fld>
            <a:endParaRPr lang="en-US"/>
          </a:p>
        </p:txBody>
      </p:sp>
    </p:spTree>
    <p:extLst>
      <p:ext uri="{BB962C8B-B14F-4D97-AF65-F5344CB8AC3E}">
        <p14:creationId xmlns:p14="http://schemas.microsoft.com/office/powerpoint/2010/main" val="3754901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18</a:t>
            </a:fld>
            <a:endParaRPr lang="en-US"/>
          </a:p>
        </p:txBody>
      </p:sp>
    </p:spTree>
    <p:extLst>
      <p:ext uri="{BB962C8B-B14F-4D97-AF65-F5344CB8AC3E}">
        <p14:creationId xmlns:p14="http://schemas.microsoft.com/office/powerpoint/2010/main" val="416926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3</a:t>
            </a:fld>
            <a:endParaRPr lang="en-US"/>
          </a:p>
        </p:txBody>
      </p:sp>
    </p:spTree>
    <p:extLst>
      <p:ext uri="{BB962C8B-B14F-4D97-AF65-F5344CB8AC3E}">
        <p14:creationId xmlns:p14="http://schemas.microsoft.com/office/powerpoint/2010/main" val="209531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4</a:t>
            </a:fld>
            <a:endParaRPr lang="en-US"/>
          </a:p>
        </p:txBody>
      </p:sp>
    </p:spTree>
    <p:extLst>
      <p:ext uri="{BB962C8B-B14F-4D97-AF65-F5344CB8AC3E}">
        <p14:creationId xmlns:p14="http://schemas.microsoft.com/office/powerpoint/2010/main" val="984816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5</a:t>
            </a:fld>
            <a:endParaRPr lang="en-US"/>
          </a:p>
        </p:txBody>
      </p:sp>
    </p:spTree>
    <p:extLst>
      <p:ext uri="{BB962C8B-B14F-4D97-AF65-F5344CB8AC3E}">
        <p14:creationId xmlns:p14="http://schemas.microsoft.com/office/powerpoint/2010/main" val="2771754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6</a:t>
            </a:fld>
            <a:endParaRPr lang="en-US"/>
          </a:p>
        </p:txBody>
      </p:sp>
    </p:spTree>
    <p:extLst>
      <p:ext uri="{BB962C8B-B14F-4D97-AF65-F5344CB8AC3E}">
        <p14:creationId xmlns:p14="http://schemas.microsoft.com/office/powerpoint/2010/main" val="1861034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Traen</a:t>
            </a:r>
            <a:r>
              <a:rPr lang="cs-CZ" dirty="0" smtClean="0"/>
              <a:t>: více sexuálních partnerů – častější zkušenost se skupinovým sexem</a:t>
            </a:r>
          </a:p>
          <a:p>
            <a:r>
              <a:rPr lang="cs-CZ" dirty="0"/>
              <a:t>	</a:t>
            </a:r>
            <a:r>
              <a:rPr lang="cs-CZ" dirty="0" smtClean="0"/>
              <a:t>pro tradiční </a:t>
            </a:r>
            <a:r>
              <a:rPr lang="cs-CZ" dirty="0" err="1" smtClean="0"/>
              <a:t>offline</a:t>
            </a:r>
            <a:r>
              <a:rPr lang="cs-CZ" dirty="0" smtClean="0"/>
              <a:t> P filmy stejné charakteristiky, jen mnohem menší podíl neheterosexuálních skupin</a:t>
            </a:r>
          </a:p>
          <a:p>
            <a:endParaRPr lang="cs-CZ" dirty="0"/>
          </a:p>
          <a:p>
            <a:r>
              <a:rPr lang="cs-CZ" dirty="0">
                <a:hlinkClick r:id="rId3"/>
              </a:rPr>
              <a:t>http://www.pornhub.com/insights/2014-year-in-review</a:t>
            </a:r>
            <a:r>
              <a:rPr lang="cs-CZ" dirty="0" smtClean="0">
                <a:hlinkClick r:id="rId3"/>
              </a:rPr>
              <a:t>/</a:t>
            </a:r>
            <a:endParaRPr lang="cs-CZ" dirty="0" smtClean="0"/>
          </a:p>
          <a:p>
            <a:endParaRPr lang="cs-CZ" dirty="0" smtClean="0"/>
          </a:p>
          <a:p>
            <a:r>
              <a:rPr lang="cs-CZ" dirty="0">
                <a:hlinkClick r:id="rId4"/>
              </a:rPr>
              <a:t>http://www.pornhub.com/insights/pornhub-czech-republic</a:t>
            </a:r>
            <a:r>
              <a:rPr lang="cs-CZ" dirty="0" smtClean="0">
                <a:hlinkClick r:id="rId4"/>
              </a:rPr>
              <a:t>/</a:t>
            </a:r>
            <a:endParaRPr lang="cs-CZ" dirty="0" smtClean="0"/>
          </a:p>
          <a:p>
            <a:endParaRPr lang="cs-CZ" dirty="0"/>
          </a:p>
          <a:p>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9</a:t>
            </a:fld>
            <a:endParaRPr lang="en-US"/>
          </a:p>
        </p:txBody>
      </p:sp>
    </p:spTree>
    <p:extLst>
      <p:ext uri="{BB962C8B-B14F-4D97-AF65-F5344CB8AC3E}">
        <p14:creationId xmlns:p14="http://schemas.microsoft.com/office/powerpoint/2010/main" val="3421135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Sensation</a:t>
            </a:r>
            <a:r>
              <a:rPr lang="cs-CZ" dirty="0" smtClean="0"/>
              <a:t> </a:t>
            </a:r>
            <a:r>
              <a:rPr lang="cs-CZ" dirty="0" err="1" smtClean="0"/>
              <a:t>seeking</a:t>
            </a:r>
            <a:r>
              <a:rPr lang="cs-CZ" dirty="0" smtClean="0"/>
              <a:t>: “I </a:t>
            </a:r>
            <a:r>
              <a:rPr lang="en-US" dirty="0" smtClean="0"/>
              <a:t>do </a:t>
            </a:r>
            <a:r>
              <a:rPr lang="en-US" dirty="0"/>
              <a:t>dangerous things for fun” and “I do exciting things, even if</a:t>
            </a:r>
          </a:p>
          <a:p>
            <a:r>
              <a:rPr lang="cs-CZ" dirty="0" err="1"/>
              <a:t>they</a:t>
            </a:r>
            <a:r>
              <a:rPr lang="cs-CZ" dirty="0"/>
              <a:t> are </a:t>
            </a:r>
            <a:r>
              <a:rPr lang="cs-CZ" dirty="0" err="1"/>
              <a:t>dangerous</a:t>
            </a:r>
            <a:r>
              <a:rPr lang="cs-CZ" dirty="0" smtClean="0"/>
              <a:t>”.</a:t>
            </a:r>
          </a:p>
          <a:p>
            <a:endParaRPr lang="cs-CZ" dirty="0"/>
          </a:p>
          <a:p>
            <a:r>
              <a:rPr lang="cs-CZ" dirty="0" err="1" smtClean="0"/>
              <a:t>Liberalism</a:t>
            </a:r>
            <a:r>
              <a:rPr lang="cs-CZ" dirty="0" smtClean="0"/>
              <a:t>: </a:t>
            </a:r>
            <a:r>
              <a:rPr lang="en-US" dirty="0"/>
              <a:t>attitudes toward homosexuality, abortion, divorce,</a:t>
            </a:r>
          </a:p>
          <a:p>
            <a:r>
              <a:rPr lang="en-US" dirty="0"/>
              <a:t>adultery, and having casual </a:t>
            </a:r>
            <a:r>
              <a:rPr lang="en-US" dirty="0" smtClean="0"/>
              <a:t>sex</a:t>
            </a:r>
            <a:r>
              <a:rPr lang="cs-CZ" dirty="0" smtClean="0"/>
              <a:t> (příležitostný sex)</a:t>
            </a:r>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10</a:t>
            </a:fld>
            <a:endParaRPr lang="en-US"/>
          </a:p>
        </p:txBody>
      </p:sp>
    </p:spTree>
    <p:extLst>
      <p:ext uri="{BB962C8B-B14F-4D97-AF65-F5344CB8AC3E}">
        <p14:creationId xmlns:p14="http://schemas.microsoft.com/office/powerpoint/2010/main" val="3284915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cs-CZ" dirty="0" smtClean="0"/>
              <a:t>Švédská studie – internetová populace (18-65 let) – </a:t>
            </a:r>
            <a:r>
              <a:rPr lang="cs-CZ" dirty="0" err="1" smtClean="0"/>
              <a:t>Ross</a:t>
            </a:r>
            <a:r>
              <a:rPr lang="cs-CZ" dirty="0" smtClean="0"/>
              <a:t> </a:t>
            </a:r>
            <a:r>
              <a:rPr lang="cs-CZ" dirty="0" err="1" smtClean="0"/>
              <a:t>bias</a:t>
            </a:r>
            <a:endParaRPr lang="cs-CZ" dirty="0" smtClean="0"/>
          </a:p>
          <a:p>
            <a:endParaRPr lang="cs-CZ" dirty="0"/>
          </a:p>
          <a:p>
            <a:r>
              <a:rPr lang="en-US" dirty="0"/>
              <a:t>On the internet questionnaire, there were significant differences between males and females on all the measured indices. There were no significant differences in proportions of males and females, or nationality, between the two samples. However, the internet samples for both males and females were significantly more likely to be younger, originally from and currently living in a major city, better educated, and more likely to be students and less likely to be retired. Relationship variables were less likely to be significantly different between samples: there were no differences for males or females between the SSS and the internet samples on having been in a committed relationship, and how they met their present partner, nor for males in having discussed separation in the past year. However, there was a higher proportion of people attracted to the same sex, and higher numbers of sex partners (as well as a higher proportion of people reporting no sex) in the past year, in the internet sample. These data suggest that apart from the demographics of age, location, and education, currently being in a committed relationship, and the number of sex partners in the past year, internet samples are comparable for relationship characteristics and history with a national sexual life survey</a:t>
            </a:r>
            <a:r>
              <a:rPr lang="en-US" dirty="0" smtClean="0"/>
              <a:t>.</a:t>
            </a:r>
            <a:endParaRPr lang="cs-CZ" dirty="0" smtClean="0"/>
          </a:p>
          <a:p>
            <a:endParaRPr lang="cs-CZ" dirty="0"/>
          </a:p>
          <a:p>
            <a:r>
              <a:rPr lang="cs-CZ" dirty="0" err="1"/>
              <a:t>Ross</a:t>
            </a:r>
            <a:r>
              <a:rPr lang="cs-CZ" dirty="0"/>
              <a:t>, M. W., </a:t>
            </a:r>
            <a:r>
              <a:rPr lang="cs-CZ" dirty="0" err="1"/>
              <a:t>Månsson</a:t>
            </a:r>
            <a:r>
              <a:rPr lang="cs-CZ" dirty="0"/>
              <a:t>, S. A., </a:t>
            </a:r>
            <a:r>
              <a:rPr lang="cs-CZ" dirty="0" err="1"/>
              <a:t>Daneback</a:t>
            </a:r>
            <a:r>
              <a:rPr lang="cs-CZ" dirty="0"/>
              <a:t>, K., Cooper, A., &amp; </a:t>
            </a:r>
            <a:r>
              <a:rPr lang="cs-CZ" dirty="0" err="1"/>
              <a:t>Tikkanen</a:t>
            </a:r>
            <a:r>
              <a:rPr lang="cs-CZ" dirty="0"/>
              <a:t>, R. (2005). </a:t>
            </a:r>
            <a:r>
              <a:rPr lang="cs-CZ" dirty="0" err="1"/>
              <a:t>Biases</a:t>
            </a:r>
            <a:r>
              <a:rPr lang="cs-CZ" dirty="0"/>
              <a:t> in internet </a:t>
            </a:r>
            <a:r>
              <a:rPr lang="cs-CZ" dirty="0" err="1"/>
              <a:t>sexual</a:t>
            </a:r>
            <a:r>
              <a:rPr lang="cs-CZ" dirty="0"/>
              <a:t> </a:t>
            </a:r>
            <a:r>
              <a:rPr lang="cs-CZ" dirty="0" err="1"/>
              <a:t>health</a:t>
            </a:r>
            <a:r>
              <a:rPr lang="cs-CZ" dirty="0"/>
              <a:t> </a:t>
            </a:r>
            <a:r>
              <a:rPr lang="cs-CZ" dirty="0" err="1"/>
              <a:t>samples</a:t>
            </a:r>
            <a:r>
              <a:rPr lang="cs-CZ" dirty="0"/>
              <a:t>: </a:t>
            </a:r>
            <a:r>
              <a:rPr lang="cs-CZ" dirty="0" err="1"/>
              <a:t>comparison</a:t>
            </a:r>
            <a:r>
              <a:rPr lang="cs-CZ" dirty="0"/>
              <a:t> </a:t>
            </a:r>
            <a:r>
              <a:rPr lang="cs-CZ" dirty="0" err="1"/>
              <a:t>of</a:t>
            </a:r>
            <a:r>
              <a:rPr lang="cs-CZ" dirty="0"/>
              <a:t> </a:t>
            </a:r>
            <a:r>
              <a:rPr lang="cs-CZ" dirty="0" err="1"/>
              <a:t>an</a:t>
            </a:r>
            <a:r>
              <a:rPr lang="cs-CZ" dirty="0"/>
              <a:t> internet sexuality </a:t>
            </a:r>
            <a:r>
              <a:rPr lang="cs-CZ" dirty="0" err="1"/>
              <a:t>survey</a:t>
            </a:r>
            <a:r>
              <a:rPr lang="cs-CZ" dirty="0"/>
              <a:t> and a </a:t>
            </a:r>
            <a:r>
              <a:rPr lang="cs-CZ" dirty="0" err="1"/>
              <a:t>national</a:t>
            </a:r>
            <a:r>
              <a:rPr lang="cs-CZ" dirty="0"/>
              <a:t> </a:t>
            </a:r>
            <a:r>
              <a:rPr lang="cs-CZ" dirty="0" err="1"/>
              <a:t>sexual</a:t>
            </a:r>
            <a:r>
              <a:rPr lang="cs-CZ" dirty="0"/>
              <a:t> </a:t>
            </a:r>
            <a:r>
              <a:rPr lang="cs-CZ" dirty="0" err="1"/>
              <a:t>health</a:t>
            </a:r>
            <a:r>
              <a:rPr lang="cs-CZ" dirty="0"/>
              <a:t> </a:t>
            </a:r>
            <a:r>
              <a:rPr lang="cs-CZ" dirty="0" err="1"/>
              <a:t>survey</a:t>
            </a:r>
            <a:r>
              <a:rPr lang="cs-CZ" dirty="0"/>
              <a:t> in </a:t>
            </a:r>
            <a:r>
              <a:rPr lang="cs-CZ" dirty="0" err="1"/>
              <a:t>Sweden</a:t>
            </a:r>
            <a:r>
              <a:rPr lang="cs-CZ" dirty="0"/>
              <a:t>. </a:t>
            </a:r>
            <a:r>
              <a:rPr lang="cs-CZ" i="1" dirty="0" err="1"/>
              <a:t>Social</a:t>
            </a:r>
            <a:r>
              <a:rPr lang="cs-CZ" i="1" dirty="0"/>
              <a:t> Science &amp; </a:t>
            </a:r>
            <a:r>
              <a:rPr lang="cs-CZ" i="1" dirty="0" err="1"/>
              <a:t>Medicine</a:t>
            </a:r>
            <a:r>
              <a:rPr lang="cs-CZ" dirty="0"/>
              <a:t>, </a:t>
            </a:r>
            <a:r>
              <a:rPr lang="cs-CZ" i="1" dirty="0"/>
              <a:t>61</a:t>
            </a:r>
            <a:r>
              <a:rPr lang="cs-CZ" dirty="0"/>
              <a:t>(1), 245-252.</a:t>
            </a:r>
            <a:endParaRPr lang="cs-CZ" dirty="0" smtClean="0"/>
          </a:p>
          <a:p>
            <a:endParaRPr lang="cs-CZ" dirty="0"/>
          </a:p>
          <a:p>
            <a:r>
              <a:rPr lang="cs-CZ" dirty="0" smtClean="0"/>
              <a:t>Holandská studie – panel plus SNS  -18-60 let</a:t>
            </a:r>
          </a:p>
          <a:p>
            <a:r>
              <a:rPr lang="cs-CZ" dirty="0" smtClean="0"/>
              <a:t>- Sociální úzkost, fyzická atraktivita </a:t>
            </a:r>
            <a:r>
              <a:rPr lang="cs-CZ" dirty="0" err="1" smtClean="0"/>
              <a:t>physical</a:t>
            </a:r>
            <a:r>
              <a:rPr lang="cs-CZ" dirty="0" smtClean="0"/>
              <a:t> </a:t>
            </a:r>
            <a:r>
              <a:rPr lang="cs-CZ" dirty="0" err="1" smtClean="0"/>
              <a:t>self-esteem</a:t>
            </a:r>
            <a:r>
              <a:rPr lang="cs-CZ" dirty="0" smtClean="0"/>
              <a:t>, bez vlivu, vliv anonymity, kontrola nad online komunikací, snížené rozpoznávací charakteristiky v online prostředí…, pozitivní postoj k sexu, </a:t>
            </a:r>
            <a:r>
              <a:rPr lang="cs-CZ" dirty="0" err="1" smtClean="0"/>
              <a:t>sensation</a:t>
            </a:r>
            <a:r>
              <a:rPr lang="cs-CZ" dirty="0" smtClean="0"/>
              <a:t> </a:t>
            </a:r>
            <a:r>
              <a:rPr lang="cs-CZ" dirty="0" err="1" smtClean="0"/>
              <a:t>seeking</a:t>
            </a:r>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11</a:t>
            </a:fld>
            <a:endParaRPr lang="en-US"/>
          </a:p>
        </p:txBody>
      </p:sp>
    </p:spTree>
    <p:extLst>
      <p:ext uri="{BB962C8B-B14F-4D97-AF65-F5344CB8AC3E}">
        <p14:creationId xmlns:p14="http://schemas.microsoft.com/office/powerpoint/2010/main" val="3214300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9A6C5DE-E60C-4680-BC88-E8E5281B95C3}" type="slidenum">
              <a:rPr lang="en-US" smtClean="0"/>
              <a:pPr/>
              <a:t>12</a:t>
            </a:fld>
            <a:endParaRPr lang="en-US"/>
          </a:p>
        </p:txBody>
      </p:sp>
    </p:spTree>
    <p:extLst>
      <p:ext uri="{BB962C8B-B14F-4D97-AF65-F5344CB8AC3E}">
        <p14:creationId xmlns:p14="http://schemas.microsoft.com/office/powerpoint/2010/main" val="1755967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endParaRPr lang="cs-CZ" altLang="en-US"/>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ltLang="en-US"/>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06206E2-C973-44AF-ABD7-45E09F8BAA24}" type="slidenum">
              <a:rPr lang="cs-CZ" altLang="en-US" smtClean="0"/>
              <a:pPr/>
              <a:t>‹#›</a:t>
            </a:fld>
            <a:endParaRPr lang="cs-CZ"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endParaRPr lang="cs-CZ" altLang="en-US"/>
          </a:p>
        </p:txBody>
      </p:sp>
      <p:sp>
        <p:nvSpPr>
          <p:cNvPr id="18" name="Zástupný symbol pro číslo snímku 17"/>
          <p:cNvSpPr>
            <a:spLocks noGrp="1"/>
          </p:cNvSpPr>
          <p:nvPr>
            <p:ph type="sldNum" sz="quarter" idx="11"/>
          </p:nvPr>
        </p:nvSpPr>
        <p:spPr/>
        <p:txBody>
          <a:bodyPr rtlCol="0"/>
          <a:lstStyle/>
          <a:p>
            <a:fld id="{3803CB09-A5EE-4D75-B33D-CE45374C9602}" type="slidenum">
              <a:rPr lang="cs-CZ" altLang="en-US" smtClean="0"/>
              <a:pPr/>
              <a:t>‹#›</a:t>
            </a:fld>
            <a:endParaRPr lang="cs-CZ" altLang="en-US"/>
          </a:p>
        </p:txBody>
      </p:sp>
      <p:sp>
        <p:nvSpPr>
          <p:cNvPr id="21" name="Zástupný symbol pro zápatí 20"/>
          <p:cNvSpPr>
            <a:spLocks noGrp="1"/>
          </p:cNvSpPr>
          <p:nvPr>
            <p:ph type="ftr" sz="quarter" idx="12"/>
          </p:nvPr>
        </p:nvSpPr>
        <p:spPr/>
        <p:txBody>
          <a:bodyPr rtlCol="0"/>
          <a:lstStyle/>
          <a:p>
            <a:endParaRPr lang="cs-CZ"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endParaRPr lang="cs-CZ" altLang="en-US"/>
          </a:p>
        </p:txBody>
      </p:sp>
      <p:sp>
        <p:nvSpPr>
          <p:cNvPr id="5" name="Zástupný symbol pro zápatí 4"/>
          <p:cNvSpPr>
            <a:spLocks noGrp="1"/>
          </p:cNvSpPr>
          <p:nvPr>
            <p:ph type="ftr" sz="quarter" idx="11"/>
          </p:nvPr>
        </p:nvSpPr>
        <p:spPr/>
        <p:txBody>
          <a:bodyPr/>
          <a:lstStyle/>
          <a:p>
            <a:endParaRPr lang="cs-CZ" altLang="en-US"/>
          </a:p>
        </p:txBody>
      </p:sp>
      <p:sp>
        <p:nvSpPr>
          <p:cNvPr id="6" name="Zástupný symbol pro číslo snímku 5"/>
          <p:cNvSpPr>
            <a:spLocks noGrp="1"/>
          </p:cNvSpPr>
          <p:nvPr>
            <p:ph type="sldNum" sz="quarter" idx="12"/>
          </p:nvPr>
        </p:nvSpPr>
        <p:spPr/>
        <p:txBody>
          <a:bodyPr/>
          <a:lstStyle/>
          <a:p>
            <a:fld id="{18F6AF79-7D1C-4FA9-870A-C633E91F957E}" type="slidenum">
              <a:rPr lang="cs-CZ" altLang="en-US" smtClean="0"/>
              <a:pPr/>
              <a:t>‹#›</a:t>
            </a:fld>
            <a:endParaRPr lang="cs-CZ"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endParaRPr lang="cs-CZ" altLang="en-US"/>
          </a:p>
        </p:txBody>
      </p:sp>
      <p:sp>
        <p:nvSpPr>
          <p:cNvPr id="5" name="Zástupný symbol pro zápatí 4"/>
          <p:cNvSpPr>
            <a:spLocks noGrp="1"/>
          </p:cNvSpPr>
          <p:nvPr>
            <p:ph type="ftr" sz="quarter" idx="11"/>
          </p:nvPr>
        </p:nvSpPr>
        <p:spPr/>
        <p:txBody>
          <a:bodyPr/>
          <a:lstStyle/>
          <a:p>
            <a:endParaRPr lang="cs-CZ" altLang="en-US"/>
          </a:p>
        </p:txBody>
      </p:sp>
      <p:sp>
        <p:nvSpPr>
          <p:cNvPr id="6" name="Zástupný symbol pro číslo snímku 5"/>
          <p:cNvSpPr>
            <a:spLocks noGrp="1"/>
          </p:cNvSpPr>
          <p:nvPr>
            <p:ph type="sldNum" sz="quarter" idx="12"/>
          </p:nvPr>
        </p:nvSpPr>
        <p:spPr/>
        <p:txBody>
          <a:bodyPr/>
          <a:lstStyle/>
          <a:p>
            <a:fld id="{D4EC4863-9107-46A8-9EBE-371E6CB3FBEC}" type="slidenum">
              <a:rPr lang="cs-CZ" altLang="en-US" smtClean="0"/>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endParaRPr lang="cs-CZ" altLang="en-US"/>
          </a:p>
        </p:txBody>
      </p:sp>
      <p:sp>
        <p:nvSpPr>
          <p:cNvPr id="9" name="Zástupný symbol pro číslo snímku 8"/>
          <p:cNvSpPr>
            <a:spLocks noGrp="1"/>
          </p:cNvSpPr>
          <p:nvPr>
            <p:ph type="sldNum" sz="quarter" idx="15"/>
          </p:nvPr>
        </p:nvSpPr>
        <p:spPr/>
        <p:txBody>
          <a:bodyPr rtlCol="0"/>
          <a:lstStyle/>
          <a:p>
            <a:fld id="{0F767534-B99E-44C6-9579-F933AB7CDF1C}" type="slidenum">
              <a:rPr lang="cs-CZ" altLang="en-US" smtClean="0"/>
              <a:pPr/>
              <a:t>‹#›</a:t>
            </a:fld>
            <a:endParaRPr lang="cs-CZ" altLang="en-US"/>
          </a:p>
        </p:txBody>
      </p:sp>
      <p:sp>
        <p:nvSpPr>
          <p:cNvPr id="10" name="Zástupný symbol pro zápatí 9"/>
          <p:cNvSpPr>
            <a:spLocks noGrp="1"/>
          </p:cNvSpPr>
          <p:nvPr>
            <p:ph type="ftr" sz="quarter" idx="16"/>
          </p:nvPr>
        </p:nvSpPr>
        <p:spPr/>
        <p:txBody>
          <a:bodyPr rtlCol="0"/>
          <a:lstStyle/>
          <a:p>
            <a:endParaRPr lang="cs-CZ"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endParaRPr lang="cs-CZ" altLang="en-US"/>
          </a:p>
        </p:txBody>
      </p:sp>
      <p:sp>
        <p:nvSpPr>
          <p:cNvPr id="4" name="Zástupný symbol pro zápatí 3"/>
          <p:cNvSpPr>
            <a:spLocks noGrp="1"/>
          </p:cNvSpPr>
          <p:nvPr>
            <p:ph type="ftr" sz="quarter" idx="11"/>
          </p:nvPr>
        </p:nvSpPr>
        <p:spPr/>
        <p:txBody>
          <a:bodyPr/>
          <a:lstStyle/>
          <a:p>
            <a:endParaRPr lang="cs-CZ" altLang="en-US"/>
          </a:p>
        </p:txBody>
      </p:sp>
      <p:sp>
        <p:nvSpPr>
          <p:cNvPr id="5" name="Zástupný symbol pro číslo snímku 4"/>
          <p:cNvSpPr>
            <a:spLocks noGrp="1"/>
          </p:cNvSpPr>
          <p:nvPr>
            <p:ph type="sldNum" sz="quarter" idx="12"/>
          </p:nvPr>
        </p:nvSpPr>
        <p:spPr/>
        <p:txBody>
          <a:bodyPr/>
          <a:lstStyle/>
          <a:p>
            <a:fld id="{FE9D1707-0390-424B-BB3C-F9C575EDE718}" type="slidenum">
              <a:rPr lang="cs-CZ" altLang="en-US" smtClean="0"/>
              <a:pPr/>
              <a:t>‹#›</a:t>
            </a:fld>
            <a:endParaRPr lang="cs-CZ" altLang="en-US"/>
          </a:p>
        </p:txBody>
      </p:sp>
    </p:spTree>
    <p:extLst>
      <p:ext uri="{BB962C8B-B14F-4D97-AF65-F5344CB8AC3E}">
        <p14:creationId xmlns:p14="http://schemas.microsoft.com/office/powerpoint/2010/main" val="397094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endParaRPr lang="cs-CZ" altLang="en-US"/>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ltLang="en-US"/>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476DD6-4F51-4CF0-94A5-A370436CA719}" type="slidenum">
              <a:rPr lang="cs-CZ" altLang="en-US" smtClean="0"/>
              <a:pPr/>
              <a:t>‹#›</a:t>
            </a:fld>
            <a:endParaRPr lang="cs-CZ"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endParaRPr lang="cs-CZ" altLang="en-US"/>
          </a:p>
        </p:txBody>
      </p:sp>
      <p:sp>
        <p:nvSpPr>
          <p:cNvPr id="6" name="Zástupný symbol pro zápatí 5"/>
          <p:cNvSpPr>
            <a:spLocks noGrp="1"/>
          </p:cNvSpPr>
          <p:nvPr>
            <p:ph type="ftr" sz="quarter" idx="11"/>
          </p:nvPr>
        </p:nvSpPr>
        <p:spPr/>
        <p:txBody>
          <a:bodyPr/>
          <a:lstStyle/>
          <a:p>
            <a:endParaRPr lang="cs-CZ" altLang="en-US"/>
          </a:p>
        </p:txBody>
      </p:sp>
      <p:sp>
        <p:nvSpPr>
          <p:cNvPr id="7" name="Zástupný symbol pro číslo snímku 6"/>
          <p:cNvSpPr>
            <a:spLocks noGrp="1"/>
          </p:cNvSpPr>
          <p:nvPr>
            <p:ph type="sldNum" sz="quarter" idx="12"/>
          </p:nvPr>
        </p:nvSpPr>
        <p:spPr/>
        <p:txBody>
          <a:bodyPr/>
          <a:lstStyle/>
          <a:p>
            <a:fld id="{D076AB8D-4DA1-4A87-AF7C-C8D6FE46E215}" type="slidenum">
              <a:rPr lang="cs-CZ" altLang="en-US" smtClean="0"/>
              <a:pPr/>
              <a:t>‹#›</a:t>
            </a:fld>
            <a:endParaRPr lang="cs-CZ" altLang="en-US"/>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endParaRPr lang="cs-CZ" altLang="en-US"/>
          </a:p>
        </p:txBody>
      </p:sp>
      <p:sp>
        <p:nvSpPr>
          <p:cNvPr id="8" name="Zástupný symbol pro zápatí 7"/>
          <p:cNvSpPr>
            <a:spLocks noGrp="1"/>
          </p:cNvSpPr>
          <p:nvPr>
            <p:ph type="ftr" sz="quarter" idx="11"/>
          </p:nvPr>
        </p:nvSpPr>
        <p:spPr/>
        <p:txBody>
          <a:bodyPr/>
          <a:lstStyle/>
          <a:p>
            <a:endParaRPr lang="cs-CZ" altLang="en-US"/>
          </a:p>
        </p:txBody>
      </p:sp>
      <p:sp>
        <p:nvSpPr>
          <p:cNvPr id="9" name="Zástupný symbol pro číslo snímku 8"/>
          <p:cNvSpPr>
            <a:spLocks noGrp="1"/>
          </p:cNvSpPr>
          <p:nvPr>
            <p:ph type="sldNum" sz="quarter" idx="12"/>
          </p:nvPr>
        </p:nvSpPr>
        <p:spPr/>
        <p:txBody>
          <a:bodyPr/>
          <a:lstStyle/>
          <a:p>
            <a:fld id="{BDC31E5C-76F2-4A1E-890F-554B507AB0AB}" type="slidenum">
              <a:rPr lang="cs-CZ" altLang="en-US" smtClean="0"/>
              <a:pPr/>
              <a:t>‹#›</a:t>
            </a:fld>
            <a:endParaRPr lang="cs-CZ" altLang="en-US"/>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endParaRPr lang="cs-CZ" altLang="en-US"/>
          </a:p>
        </p:txBody>
      </p:sp>
      <p:sp>
        <p:nvSpPr>
          <p:cNvPr id="7" name="Zástupný symbol pro číslo snímku 6"/>
          <p:cNvSpPr>
            <a:spLocks noGrp="1"/>
          </p:cNvSpPr>
          <p:nvPr>
            <p:ph type="sldNum" sz="quarter" idx="11"/>
          </p:nvPr>
        </p:nvSpPr>
        <p:spPr/>
        <p:txBody>
          <a:bodyPr rtlCol="0"/>
          <a:lstStyle/>
          <a:p>
            <a:fld id="{1087F7CD-36B8-4F63-A502-6FC01AAE36EE}" type="slidenum">
              <a:rPr lang="cs-CZ" altLang="en-US" smtClean="0"/>
              <a:pPr/>
              <a:t>‹#›</a:t>
            </a:fld>
            <a:endParaRPr lang="cs-CZ" altLang="en-US"/>
          </a:p>
        </p:txBody>
      </p:sp>
      <p:sp>
        <p:nvSpPr>
          <p:cNvPr id="8" name="Zástupný symbol pro zápatí 7"/>
          <p:cNvSpPr>
            <a:spLocks noGrp="1"/>
          </p:cNvSpPr>
          <p:nvPr>
            <p:ph type="ftr" sz="quarter" idx="12"/>
          </p:nvPr>
        </p:nvSpPr>
        <p:spPr/>
        <p:txBody>
          <a:bodyPr rtlCol="0"/>
          <a:lstStyle/>
          <a:p>
            <a:endParaRPr lang="cs-CZ"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ltLang="en-US"/>
          </a:p>
        </p:txBody>
      </p:sp>
      <p:sp>
        <p:nvSpPr>
          <p:cNvPr id="3" name="Zástupný symbol pro zápatí 2"/>
          <p:cNvSpPr>
            <a:spLocks noGrp="1"/>
          </p:cNvSpPr>
          <p:nvPr>
            <p:ph type="ftr" sz="quarter" idx="11"/>
          </p:nvPr>
        </p:nvSpPr>
        <p:spPr/>
        <p:txBody>
          <a:bodyPr/>
          <a:lstStyle/>
          <a:p>
            <a:endParaRPr lang="cs-CZ" altLang="en-US"/>
          </a:p>
        </p:txBody>
      </p:sp>
      <p:sp>
        <p:nvSpPr>
          <p:cNvPr id="4" name="Zástupný symbol pro číslo snímku 3"/>
          <p:cNvSpPr>
            <a:spLocks noGrp="1"/>
          </p:cNvSpPr>
          <p:nvPr>
            <p:ph type="sldNum" sz="quarter" idx="12"/>
          </p:nvPr>
        </p:nvSpPr>
        <p:spPr/>
        <p:txBody>
          <a:bodyPr/>
          <a:lstStyle/>
          <a:p>
            <a:fld id="{C8DC45FB-6686-4011-8A71-26DF8F495ABB}" type="slidenum">
              <a:rPr lang="cs-CZ" altLang="en-US" smtClean="0"/>
              <a:pPr/>
              <a:t>‹#›</a:t>
            </a:fld>
            <a:endParaRPr lang="cs-CZ"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endParaRPr lang="cs-CZ" altLang="en-US"/>
          </a:p>
        </p:txBody>
      </p:sp>
      <p:sp>
        <p:nvSpPr>
          <p:cNvPr id="22" name="Zástupný symbol pro číslo snímku 21"/>
          <p:cNvSpPr>
            <a:spLocks noGrp="1"/>
          </p:cNvSpPr>
          <p:nvPr>
            <p:ph type="sldNum" sz="quarter" idx="15"/>
          </p:nvPr>
        </p:nvSpPr>
        <p:spPr/>
        <p:txBody>
          <a:bodyPr rtlCol="0"/>
          <a:lstStyle/>
          <a:p>
            <a:fld id="{5E81E976-8883-4833-B4E3-40B7A4917C00}" type="slidenum">
              <a:rPr lang="cs-CZ" altLang="en-US" smtClean="0"/>
              <a:pPr/>
              <a:t>‹#›</a:t>
            </a:fld>
            <a:endParaRPr lang="cs-CZ" altLang="en-US"/>
          </a:p>
        </p:txBody>
      </p:sp>
      <p:sp>
        <p:nvSpPr>
          <p:cNvPr id="23" name="Zástupný symbol pro zápatí 22"/>
          <p:cNvSpPr>
            <a:spLocks noGrp="1"/>
          </p:cNvSpPr>
          <p:nvPr>
            <p:ph type="ftr" sz="quarter" idx="16"/>
          </p:nvPr>
        </p:nvSpPr>
        <p:spPr/>
        <p:txBody>
          <a:bodyPr rtlCol="0"/>
          <a:lstStyle/>
          <a:p>
            <a:endParaRPr lang="cs-CZ"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ltLang="en-US"/>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ltLang="en-US"/>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E9D1707-0390-424B-BB3C-F9C575EDE718}" type="slidenum">
              <a:rPr lang="cs-CZ" altLang="en-US" smtClean="0"/>
              <a:pPr/>
              <a:t>‹#›</a:t>
            </a:fld>
            <a:endParaRPr lang="cs-CZ"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cs-CZ" b="1" u="sng" dirty="0" smtClean="0"/>
              <a:t>Internet a sexualita</a:t>
            </a:r>
            <a:br>
              <a:rPr lang="cs-CZ" b="1" u="sng" dirty="0" smtClean="0"/>
            </a:br>
            <a:r>
              <a:rPr lang="cs-CZ" u="sng" dirty="0" smtClean="0"/>
              <a:t/>
            </a:r>
            <a:br>
              <a:rPr lang="cs-CZ" u="sng" dirty="0" smtClean="0"/>
            </a:br>
            <a:endParaRPr lang="cs-CZ" dirty="0"/>
          </a:p>
        </p:txBody>
      </p:sp>
      <p:sp>
        <p:nvSpPr>
          <p:cNvPr id="2051" name="Rectangle 3"/>
          <p:cNvSpPr>
            <a:spLocks noGrp="1" noChangeArrowheads="1"/>
          </p:cNvSpPr>
          <p:nvPr>
            <p:ph type="subTitle" idx="1"/>
          </p:nvPr>
        </p:nvSpPr>
        <p:spPr>
          <a:xfrm>
            <a:off x="1908175" y="3933825"/>
            <a:ext cx="6624638" cy="2490788"/>
          </a:xfrm>
        </p:spPr>
        <p:txBody>
          <a:bodyPr>
            <a:normAutofit lnSpcReduction="10000"/>
          </a:bodyPr>
          <a:lstStyle/>
          <a:p>
            <a:endParaRPr lang="cs-CZ" sz="2000" dirty="0" smtClean="0"/>
          </a:p>
          <a:p>
            <a:endParaRPr lang="cs-CZ" sz="2000" dirty="0" smtClean="0"/>
          </a:p>
          <a:p>
            <a:endParaRPr lang="cs-CZ" sz="2000" dirty="0" smtClean="0"/>
          </a:p>
          <a:p>
            <a:endParaRPr lang="cs-CZ" sz="2000" dirty="0" smtClean="0"/>
          </a:p>
          <a:p>
            <a:endParaRPr lang="cs-CZ" sz="2000" dirty="0" smtClean="0"/>
          </a:p>
          <a:p>
            <a:endParaRPr lang="cs-CZ" sz="2000" dirty="0" smtClean="0"/>
          </a:p>
          <a:p>
            <a:r>
              <a:rPr lang="cs-CZ" sz="2000" dirty="0" smtClean="0"/>
              <a:t>Mgr</a:t>
            </a:r>
            <a:r>
              <a:rPr lang="cs-CZ" sz="2000" dirty="0"/>
              <a:t>. Anna Ševčíková</a:t>
            </a:r>
            <a:endParaRPr lang="en-US" sz="2000" dirty="0"/>
          </a:p>
          <a:p>
            <a:endParaRPr lang="cs-CZ" sz="2000" dirty="0"/>
          </a:p>
          <a:p>
            <a:endParaRPr lang="cs-CZ"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p:cNvPicPr>
            <a:picLocks noChangeAspect="1" noChangeArrowheads="1"/>
          </p:cNvPicPr>
          <p:nvPr/>
        </p:nvPicPr>
        <p:blipFill>
          <a:blip r:embed="rId3" cstate="print"/>
          <a:srcRect/>
          <a:stretch>
            <a:fillRect/>
          </a:stretch>
        </p:blipFill>
        <p:spPr bwMode="auto">
          <a:xfrm>
            <a:off x="539552" y="210815"/>
            <a:ext cx="7704856" cy="63830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0017" y="188640"/>
            <a:ext cx="8568952" cy="6093296"/>
          </a:xfrm>
        </p:spPr>
        <p:txBody>
          <a:bodyPr>
            <a:normAutofit fontScale="92500" lnSpcReduction="10000"/>
          </a:bodyPr>
          <a:lstStyle/>
          <a:p>
            <a:r>
              <a:rPr lang="cs-CZ" dirty="0" smtClean="0"/>
              <a:t>Navazující studie s akcentací na navazování online a offline sexuálních kontaktů</a:t>
            </a:r>
          </a:p>
          <a:p>
            <a:endParaRPr lang="cs-CZ" dirty="0" smtClean="0"/>
          </a:p>
          <a:p>
            <a:pPr lvl="2"/>
            <a:r>
              <a:rPr lang="cs-CZ" b="1" dirty="0" err="1" smtClean="0"/>
              <a:t>Kybersex</a:t>
            </a:r>
            <a:r>
              <a:rPr lang="cs-CZ" b="1" dirty="0" smtClean="0"/>
              <a:t> </a:t>
            </a:r>
            <a:r>
              <a:rPr lang="cs-CZ" dirty="0" smtClean="0"/>
              <a:t>(kromě kompulze/</a:t>
            </a:r>
            <a:r>
              <a:rPr lang="cs-CZ" dirty="0" err="1" smtClean="0"/>
              <a:t>kybersexu</a:t>
            </a:r>
            <a:r>
              <a:rPr lang="cs-CZ" dirty="0" smtClean="0"/>
              <a:t> – nevěra, online sexuální obtěžování, experimentování se sexualitou)</a:t>
            </a:r>
          </a:p>
          <a:p>
            <a:pPr lvl="2"/>
            <a:r>
              <a:rPr lang="cs-CZ" dirty="0" smtClean="0"/>
              <a:t>Kdo? </a:t>
            </a:r>
          </a:p>
          <a:p>
            <a:pPr lvl="3"/>
            <a:r>
              <a:rPr lang="cs-CZ" dirty="0" smtClean="0"/>
              <a:t>Cca 1/3 internetové populace</a:t>
            </a:r>
          </a:p>
          <a:p>
            <a:pPr lvl="3"/>
            <a:r>
              <a:rPr lang="cs-CZ" dirty="0" smtClean="0"/>
              <a:t>S věkem klesá</a:t>
            </a:r>
          </a:p>
          <a:p>
            <a:pPr lvl="3"/>
            <a:r>
              <a:rPr lang="cs-CZ" dirty="0" smtClean="0"/>
              <a:t>Preference </a:t>
            </a:r>
            <a:r>
              <a:rPr lang="cs-CZ" dirty="0" err="1" smtClean="0"/>
              <a:t>kybersexu</a:t>
            </a:r>
            <a:r>
              <a:rPr lang="cs-CZ" dirty="0" smtClean="0"/>
              <a:t>: ženy, gay/bisexuálně zaměření uživatelé </a:t>
            </a:r>
            <a:r>
              <a:rPr lang="cs-CZ" sz="1200" dirty="0" smtClean="0"/>
              <a:t>(</a:t>
            </a:r>
            <a:r>
              <a:rPr lang="en-US" sz="1200" dirty="0" err="1"/>
              <a:t>Daneback</a:t>
            </a:r>
            <a:r>
              <a:rPr lang="en-US" sz="1200" dirty="0" smtClean="0"/>
              <a:t>, </a:t>
            </a:r>
            <a:r>
              <a:rPr lang="en-US" sz="1200" dirty="0"/>
              <a:t>Cooper, </a:t>
            </a:r>
            <a:r>
              <a:rPr lang="en-US" sz="1200" dirty="0" smtClean="0"/>
              <a:t>&amp; </a:t>
            </a:r>
            <a:r>
              <a:rPr lang="en-US" sz="1200" dirty="0" err="1"/>
              <a:t>Månsson</a:t>
            </a:r>
            <a:r>
              <a:rPr lang="en-US" sz="1200" dirty="0"/>
              <a:t>, </a:t>
            </a:r>
            <a:r>
              <a:rPr lang="en-US" sz="1200" dirty="0" smtClean="0"/>
              <a:t>2005</a:t>
            </a:r>
            <a:r>
              <a:rPr lang="cs-CZ" sz="1200" dirty="0" smtClean="0"/>
              <a:t>; </a:t>
            </a:r>
            <a:r>
              <a:rPr lang="en-US" sz="1200" dirty="0"/>
              <a:t>Ross, </a:t>
            </a:r>
            <a:r>
              <a:rPr lang="en-US" sz="1200" dirty="0" smtClean="0"/>
              <a:t>Rosser</a:t>
            </a:r>
            <a:r>
              <a:rPr lang="en-US" sz="1200" dirty="0"/>
              <a:t>, </a:t>
            </a:r>
            <a:r>
              <a:rPr lang="en-US" sz="1200" dirty="0" smtClean="0"/>
              <a:t>&amp; </a:t>
            </a:r>
            <a:r>
              <a:rPr lang="en-US" sz="1200" dirty="0"/>
              <a:t>Stanton, </a:t>
            </a:r>
            <a:r>
              <a:rPr lang="en-US" sz="1200" dirty="0" smtClean="0"/>
              <a:t>2004)</a:t>
            </a:r>
            <a:endParaRPr lang="cs-CZ" sz="1200" dirty="0" smtClean="0"/>
          </a:p>
          <a:p>
            <a:pPr marL="0" indent="0">
              <a:buNone/>
            </a:pPr>
            <a:endParaRPr lang="cs-CZ" dirty="0" smtClean="0"/>
          </a:p>
          <a:p>
            <a:pPr lvl="2"/>
            <a:r>
              <a:rPr lang="cs-CZ" b="1" dirty="0" err="1"/>
              <a:t>O</a:t>
            </a:r>
            <a:r>
              <a:rPr lang="cs-CZ" b="1" dirty="0" err="1" smtClean="0"/>
              <a:t>ffline</a:t>
            </a:r>
            <a:r>
              <a:rPr lang="cs-CZ" b="1" dirty="0" smtClean="0"/>
              <a:t> sexuální kontakty </a:t>
            </a:r>
            <a:r>
              <a:rPr lang="cs-CZ" dirty="0" smtClean="0"/>
              <a:t>(sexuální kompulze/závislost, partnerské problémy spojené s nevěrou, vztah mezi výběrem/filtrováním potenciálních sexuálních partnerů a rizikem sexuálního zneužití, pohlavně přenosných chorob a neplánovaného těhotenství)</a:t>
            </a:r>
          </a:p>
          <a:p>
            <a:pPr lvl="2"/>
            <a:r>
              <a:rPr lang="cs-CZ" dirty="0" smtClean="0"/>
              <a:t>Kdo?</a:t>
            </a:r>
          </a:p>
          <a:p>
            <a:pPr lvl="3"/>
            <a:r>
              <a:rPr lang="cs-CZ" dirty="0" smtClean="0"/>
              <a:t>Sex s někým, koho potkali přes internet: cca </a:t>
            </a:r>
            <a:r>
              <a:rPr lang="en-US" dirty="0" smtClean="0"/>
              <a:t>&gt; 1/3,</a:t>
            </a:r>
            <a:r>
              <a:rPr lang="cs-CZ" dirty="0" smtClean="0"/>
              <a:t> </a:t>
            </a:r>
            <a:r>
              <a:rPr lang="en-US" dirty="0" smtClean="0"/>
              <a:t>s</a:t>
            </a:r>
            <a:r>
              <a:rPr lang="cs-CZ" dirty="0" smtClean="0"/>
              <a:t>píše starší ženy </a:t>
            </a:r>
            <a:r>
              <a:rPr lang="en-US" dirty="0" smtClean="0"/>
              <a:t> &gt; 35 let, u mu</a:t>
            </a:r>
            <a:r>
              <a:rPr lang="cs-CZ" dirty="0" err="1" smtClean="0"/>
              <a:t>žů</a:t>
            </a:r>
            <a:r>
              <a:rPr lang="cs-CZ" dirty="0" smtClean="0"/>
              <a:t> žádná </a:t>
            </a:r>
            <a:r>
              <a:rPr lang="cs-CZ" dirty="0" smtClean="0"/>
              <a:t>souvislost s věkem, </a:t>
            </a:r>
            <a:r>
              <a:rPr lang="cs-CZ" dirty="0" smtClean="0"/>
              <a:t>častěji neheterosexuální skupiny</a:t>
            </a:r>
          </a:p>
          <a:p>
            <a:pPr lvl="3"/>
            <a:r>
              <a:rPr lang="en-US" dirty="0" smtClean="0"/>
              <a:t> </a:t>
            </a:r>
            <a:r>
              <a:rPr lang="en-US" dirty="0" err="1" smtClean="0"/>
              <a:t>Hle</a:t>
            </a:r>
            <a:r>
              <a:rPr lang="cs-CZ" dirty="0" smtClean="0"/>
              <a:t>dání náhodného sexu: 14%,  častěji muži než ženy, neheterosexuální jedinci  </a:t>
            </a:r>
            <a:r>
              <a:rPr lang="cs-CZ" sz="1200" dirty="0" smtClean="0"/>
              <a:t>(</a:t>
            </a:r>
            <a:r>
              <a:rPr lang="en-US" sz="1200" dirty="0" err="1"/>
              <a:t>Daneback</a:t>
            </a:r>
            <a:r>
              <a:rPr lang="en-US" sz="1200" dirty="0" smtClean="0"/>
              <a:t>, </a:t>
            </a:r>
            <a:r>
              <a:rPr lang="en-US" sz="1200" dirty="0" err="1" smtClean="0"/>
              <a:t>Månsson</a:t>
            </a:r>
            <a:r>
              <a:rPr lang="en-US" sz="1200" dirty="0" smtClean="0"/>
              <a:t>, </a:t>
            </a:r>
            <a:r>
              <a:rPr lang="en-US" sz="1200" dirty="0"/>
              <a:t>&amp; Ross, </a:t>
            </a:r>
            <a:r>
              <a:rPr lang="en-US" sz="1200" dirty="0" smtClean="0"/>
              <a:t>2007</a:t>
            </a:r>
            <a:r>
              <a:rPr lang="cs-CZ" sz="1200" dirty="0" smtClean="0"/>
              <a:t>; </a:t>
            </a:r>
            <a:r>
              <a:rPr lang="en-US" sz="1200" dirty="0"/>
              <a:t>Peter, </a:t>
            </a:r>
            <a:r>
              <a:rPr lang="en-US" sz="1200" dirty="0" smtClean="0"/>
              <a:t>&amp; </a:t>
            </a:r>
            <a:r>
              <a:rPr lang="en-US" sz="1200" dirty="0" err="1"/>
              <a:t>Valkenburg</a:t>
            </a:r>
            <a:r>
              <a:rPr lang="en-US" sz="1200" dirty="0"/>
              <a:t>, </a:t>
            </a:r>
            <a:r>
              <a:rPr lang="en-US" sz="1200" dirty="0" smtClean="0"/>
              <a:t>2007)</a:t>
            </a:r>
            <a:endParaRPr lang="cs-CZ" sz="1200" dirty="0" smtClean="0"/>
          </a:p>
          <a:p>
            <a:pPr lvl="3"/>
            <a:endParaRPr lang="cs-CZ" sz="1200" dirty="0" smtClean="0"/>
          </a:p>
          <a:p>
            <a:pPr>
              <a:buNone/>
            </a:pP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332656"/>
            <a:ext cx="8568952" cy="6192688"/>
          </a:xfrm>
        </p:spPr>
        <p:txBody>
          <a:bodyPr>
            <a:normAutofit/>
          </a:bodyPr>
          <a:lstStyle/>
          <a:p>
            <a:pPr lvl="1"/>
            <a:r>
              <a:rPr lang="cs-CZ" b="1" dirty="0" smtClean="0"/>
              <a:t>Získávání sexuálně zaměřených informací </a:t>
            </a:r>
            <a:r>
              <a:rPr lang="cs-CZ" dirty="0" smtClean="0"/>
              <a:t>(problematika motivů, kvality vyhledávaného obsahu a účinnosti online preventivních programů) </a:t>
            </a:r>
          </a:p>
          <a:p>
            <a:pPr lvl="2"/>
            <a:endParaRPr lang="cs-CZ" b="1" dirty="0" smtClean="0"/>
          </a:p>
          <a:p>
            <a:pPr lvl="2"/>
            <a:r>
              <a:rPr lang="cs-CZ" b="1" dirty="0" smtClean="0"/>
              <a:t>Kdo?</a:t>
            </a:r>
          </a:p>
          <a:p>
            <a:pPr lvl="2"/>
            <a:r>
              <a:rPr lang="cs-CZ" u="sng" dirty="0" smtClean="0"/>
              <a:t>Dospělí</a:t>
            </a:r>
            <a:r>
              <a:rPr lang="cs-CZ" dirty="0"/>
              <a:t>: téměř každý druhý uživatel internetu </a:t>
            </a:r>
            <a:r>
              <a:rPr lang="cs-CZ" sz="1200" dirty="0"/>
              <a:t>(</a:t>
            </a:r>
            <a:r>
              <a:rPr lang="en-US" sz="1200" dirty="0" err="1"/>
              <a:t>Daneback</a:t>
            </a:r>
            <a:r>
              <a:rPr lang="en-US" sz="1200" dirty="0"/>
              <a:t>, </a:t>
            </a:r>
            <a:r>
              <a:rPr lang="en-US" sz="1200" dirty="0" err="1"/>
              <a:t>Månsson</a:t>
            </a:r>
            <a:r>
              <a:rPr lang="en-US" sz="1200" dirty="0"/>
              <a:t>, Ross, &amp; Markham, 2012)</a:t>
            </a:r>
            <a:endParaRPr lang="cs-CZ" sz="1200" dirty="0"/>
          </a:p>
          <a:p>
            <a:pPr lvl="3"/>
            <a:r>
              <a:rPr lang="cs-CZ" i="1" dirty="0"/>
              <a:t>kvůli studu </a:t>
            </a:r>
            <a:r>
              <a:rPr lang="cs-CZ" dirty="0"/>
              <a:t>- mužští uživatelé internetu, ti, kteří za poslední rok neměli žádný sex nebo je zřídka</a:t>
            </a:r>
          </a:p>
          <a:p>
            <a:pPr lvl="3"/>
            <a:r>
              <a:rPr lang="cs-CZ" i="1" dirty="0"/>
              <a:t>kvůli rozšíření znalostí (fungování těla) </a:t>
            </a:r>
            <a:r>
              <a:rPr lang="cs-CZ" dirty="0"/>
              <a:t>– ženy, od 35 let a výš – spíše starší uživatelé internetu, heterosexuálové</a:t>
            </a:r>
          </a:p>
          <a:p>
            <a:pPr lvl="3"/>
            <a:r>
              <a:rPr lang="cs-CZ" i="1" dirty="0"/>
              <a:t>kvůli zvědavosti (sexuálního vzrušení) </a:t>
            </a:r>
            <a:r>
              <a:rPr lang="cs-CZ" dirty="0"/>
              <a:t>– heterosexuálové a jedinci, kteří jen zřídka masturbují</a:t>
            </a:r>
          </a:p>
          <a:p>
            <a:pPr marL="731520" lvl="2" indent="0">
              <a:buNone/>
            </a:pPr>
            <a:endParaRPr lang="cs-CZ" dirty="0" smtClean="0"/>
          </a:p>
          <a:p>
            <a:pPr lvl="2"/>
            <a:r>
              <a:rPr lang="cs-CZ" u="sng" dirty="0" smtClean="0"/>
              <a:t>Dospívající</a:t>
            </a:r>
            <a:r>
              <a:rPr lang="cs-CZ" dirty="0" smtClean="0"/>
              <a:t>: chlapci, jejich rodiče s nimi o sexu spíše nehovoří, sexuálně zkušenější</a:t>
            </a:r>
          </a:p>
          <a:p>
            <a:pPr lvl="3"/>
            <a:r>
              <a:rPr lang="cs-CZ" dirty="0" smtClean="0"/>
              <a:t> informace např. pohlavně přenosných chorob, těhotenství, umějí kriticky rozlišovat kvalitu informací </a:t>
            </a:r>
            <a:r>
              <a:rPr lang="cs-CZ" sz="1200" dirty="0" smtClean="0"/>
              <a:t>(</a:t>
            </a:r>
            <a:r>
              <a:rPr lang="en-US" sz="1200" dirty="0"/>
              <a:t>Simon</a:t>
            </a:r>
            <a:r>
              <a:rPr lang="en-US" sz="1200" dirty="0" smtClean="0"/>
              <a:t>, &amp; </a:t>
            </a:r>
            <a:r>
              <a:rPr lang="en-US" sz="1200" dirty="0" err="1"/>
              <a:t>Daneback</a:t>
            </a:r>
            <a:r>
              <a:rPr lang="en-US" sz="1200" dirty="0"/>
              <a:t>, </a:t>
            </a:r>
            <a:r>
              <a:rPr lang="en-US" sz="1200" dirty="0" smtClean="0"/>
              <a:t>2013</a:t>
            </a:r>
            <a:r>
              <a:rPr lang="en-US" sz="1200" dirty="0"/>
              <a:t>)</a:t>
            </a:r>
            <a:endParaRPr lang="cs-CZ" sz="1200" dirty="0" smtClean="0"/>
          </a:p>
          <a:p>
            <a:pPr lvl="2"/>
            <a:endParaRPr lang="cs-CZ" u="sng" dirty="0" smtClean="0"/>
          </a:p>
          <a:p>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764704"/>
            <a:ext cx="8568952" cy="6093296"/>
          </a:xfrm>
        </p:spPr>
        <p:txBody>
          <a:bodyPr>
            <a:normAutofit/>
          </a:bodyPr>
          <a:lstStyle/>
          <a:p>
            <a:pPr lvl="2"/>
            <a:r>
              <a:rPr lang="cs-CZ" b="1" dirty="0" smtClean="0"/>
              <a:t>Navštěvování online sex </a:t>
            </a:r>
            <a:r>
              <a:rPr lang="cs-CZ" b="1" dirty="0" err="1" smtClean="0"/>
              <a:t>shopů</a:t>
            </a:r>
            <a:r>
              <a:rPr lang="cs-CZ" b="1" dirty="0" smtClean="0"/>
              <a:t> </a:t>
            </a:r>
          </a:p>
          <a:p>
            <a:pPr lvl="3"/>
            <a:r>
              <a:rPr lang="cs-CZ" dirty="0" smtClean="0"/>
              <a:t>Primární motiv: jejich dostupnost</a:t>
            </a:r>
          </a:p>
          <a:p>
            <a:pPr lvl="3"/>
            <a:r>
              <a:rPr lang="cs-CZ" dirty="0" smtClean="0"/>
              <a:t> Obsah „košíku“: vibrátory a </a:t>
            </a:r>
            <a:r>
              <a:rPr lang="cs-CZ" dirty="0" err="1" smtClean="0"/>
              <a:t>dilda</a:t>
            </a:r>
            <a:endParaRPr lang="cs-CZ" dirty="0" smtClean="0"/>
          </a:p>
          <a:p>
            <a:pPr lvl="3"/>
            <a:r>
              <a:rPr lang="cs-CZ" b="1" dirty="0" smtClean="0"/>
              <a:t>Kdo? </a:t>
            </a:r>
          </a:p>
          <a:p>
            <a:pPr lvl="3"/>
            <a:r>
              <a:rPr lang="cs-CZ" dirty="0" smtClean="0"/>
              <a:t>Žádné genderové rozdíly, LGB jedinci, starší, ve vztahu,  sex měsíčně, masturbace týdně nebo denně (</a:t>
            </a:r>
            <a:r>
              <a:rPr lang="cs-CZ" dirty="0" err="1" smtClean="0"/>
              <a:t>Daneback</a:t>
            </a:r>
            <a:r>
              <a:rPr lang="cs-CZ" dirty="0" smtClean="0"/>
              <a:t>, </a:t>
            </a:r>
            <a:r>
              <a:rPr lang="cs-CZ" dirty="0" err="1" smtClean="0"/>
              <a:t>Mansson</a:t>
            </a:r>
            <a:r>
              <a:rPr lang="cs-CZ" dirty="0" smtClean="0"/>
              <a:t>, &amp; </a:t>
            </a:r>
            <a:r>
              <a:rPr lang="cs-CZ" dirty="0" err="1" smtClean="0"/>
              <a:t>Ross</a:t>
            </a:r>
            <a:r>
              <a:rPr lang="cs-CZ" dirty="0" smtClean="0"/>
              <a:t>, 2011)</a:t>
            </a:r>
          </a:p>
          <a:p>
            <a:pPr lvl="4"/>
            <a:endParaRPr lang="cs-CZ" dirty="0" smtClean="0"/>
          </a:p>
          <a:p>
            <a:pPr lvl="2"/>
            <a:r>
              <a:rPr lang="cs-CZ" b="1" dirty="0" smtClean="0"/>
              <a:t>Poskytování sexuálních služeb po internetu </a:t>
            </a:r>
          </a:p>
          <a:p>
            <a:pPr lvl="3"/>
            <a:r>
              <a:rPr lang="cs-CZ" dirty="0" smtClean="0"/>
              <a:t>(problematika uživatelů a poskytovatelů sexuálních služeb online, internet jako podněcovatel nabízení sexuálních služeb)</a:t>
            </a:r>
          </a:p>
          <a:p>
            <a:pPr lvl="3"/>
            <a:r>
              <a:rPr lang="cs-CZ" b="1" dirty="0" smtClean="0"/>
              <a:t>Kdo?</a:t>
            </a:r>
          </a:p>
          <a:p>
            <a:pPr lvl="3"/>
            <a:r>
              <a:rPr lang="cs-CZ" i="1" dirty="0" smtClean="0"/>
              <a:t>Poskytovatelé: různorodé skupiny/mladé dívky –dle nálady </a:t>
            </a:r>
            <a:r>
              <a:rPr lang="cs-CZ" sz="1200" dirty="0" smtClean="0"/>
              <a:t>(</a:t>
            </a:r>
            <a:r>
              <a:rPr lang="sv-SE" sz="1200" dirty="0"/>
              <a:t>Jonsson, </a:t>
            </a:r>
            <a:r>
              <a:rPr lang="sv-SE" sz="1200" dirty="0" smtClean="0"/>
              <a:t>Svedin</a:t>
            </a:r>
            <a:r>
              <a:rPr lang="sv-SE" sz="1200" dirty="0"/>
              <a:t>, </a:t>
            </a:r>
            <a:r>
              <a:rPr lang="sv-SE" sz="1200" dirty="0" smtClean="0"/>
              <a:t>&amp; </a:t>
            </a:r>
            <a:r>
              <a:rPr lang="sv-SE" sz="1200" dirty="0"/>
              <a:t>Hydén, </a:t>
            </a:r>
            <a:r>
              <a:rPr lang="sv-SE" sz="1200" dirty="0" smtClean="0"/>
              <a:t>2014)</a:t>
            </a:r>
            <a:endParaRPr lang="cs-CZ" sz="1200" dirty="0" smtClean="0"/>
          </a:p>
          <a:p>
            <a:pPr lvl="3"/>
            <a:r>
              <a:rPr lang="cs-CZ" i="1" dirty="0" smtClean="0"/>
              <a:t>Využívání sexuálních služeb jako plánovaná aktivita </a:t>
            </a:r>
            <a:r>
              <a:rPr lang="cs-CZ" sz="1200" dirty="0" smtClean="0"/>
              <a:t>(</a:t>
            </a:r>
            <a:r>
              <a:rPr lang="en-US" sz="1200" dirty="0" err="1"/>
              <a:t>Langanke</a:t>
            </a:r>
            <a:r>
              <a:rPr lang="en-US" sz="1200" dirty="0" smtClean="0"/>
              <a:t>, </a:t>
            </a:r>
            <a:r>
              <a:rPr lang="en-US" sz="1200" dirty="0" err="1"/>
              <a:t>Månsson</a:t>
            </a:r>
            <a:r>
              <a:rPr lang="en-US" sz="1200" dirty="0" smtClean="0"/>
              <a:t>, </a:t>
            </a:r>
            <a:r>
              <a:rPr lang="en-US" sz="1200" dirty="0"/>
              <a:t>&amp; Ross, </a:t>
            </a:r>
            <a:r>
              <a:rPr lang="en-US" sz="1200" dirty="0" smtClean="0"/>
              <a:t>2014)</a:t>
            </a:r>
            <a:endParaRPr lang="cs-CZ" sz="1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764704"/>
            <a:ext cx="8568952" cy="6093296"/>
          </a:xfrm>
        </p:spPr>
        <p:txBody>
          <a:bodyPr>
            <a:normAutofit/>
          </a:bodyPr>
          <a:lstStyle/>
          <a:p>
            <a:pPr lvl="2"/>
            <a:endParaRPr lang="cs-CZ" b="1" dirty="0" smtClean="0"/>
          </a:p>
          <a:p>
            <a:pPr lvl="2"/>
            <a:r>
              <a:rPr lang="cs-CZ" b="1" dirty="0" smtClean="0"/>
              <a:t>Členství v sexuálních subkulturách </a:t>
            </a:r>
            <a:r>
              <a:rPr lang="cs-CZ" dirty="0" smtClean="0"/>
              <a:t>(problematika typů subkultur a jejich vlivů na členy, emancipace subkultur, podpora kriminální činnosti) </a:t>
            </a:r>
          </a:p>
          <a:p>
            <a:pPr lvl="4"/>
            <a:r>
              <a:rPr lang="en-US" dirty="0" smtClean="0"/>
              <a:t>McKenna, K. Y. A., &amp; </a:t>
            </a:r>
            <a:r>
              <a:rPr lang="en-US" dirty="0" err="1" smtClean="0"/>
              <a:t>Bargh</a:t>
            </a:r>
            <a:r>
              <a:rPr lang="en-US" dirty="0" smtClean="0"/>
              <a:t>, J. A. (1998). Coming out in the age of the internet:</a:t>
            </a:r>
            <a:r>
              <a:rPr lang="cs-CZ" dirty="0" smtClean="0"/>
              <a:t> </a:t>
            </a:r>
            <a:r>
              <a:rPr lang="en-US" dirty="0" smtClean="0"/>
              <a:t>Identity ‘‘</a:t>
            </a:r>
            <a:r>
              <a:rPr lang="en-US" dirty="0" err="1" smtClean="0"/>
              <a:t>demarginalization</a:t>
            </a:r>
            <a:r>
              <a:rPr lang="en-US" dirty="0" smtClean="0"/>
              <a:t>” through virtual group participation.</a:t>
            </a:r>
            <a:r>
              <a:rPr lang="cs-CZ" dirty="0" smtClean="0"/>
              <a:t> </a:t>
            </a:r>
            <a:r>
              <a:rPr lang="en-US" dirty="0" smtClean="0"/>
              <a:t>Journal of</a:t>
            </a:r>
            <a:r>
              <a:rPr lang="cs-CZ" dirty="0" smtClean="0"/>
              <a:t> </a:t>
            </a:r>
            <a:r>
              <a:rPr lang="en-US" dirty="0" smtClean="0"/>
              <a:t>Personality and Social Psychology, 75</a:t>
            </a:r>
            <a:r>
              <a:rPr lang="cs-CZ" dirty="0" smtClean="0"/>
              <a:t> </a:t>
            </a:r>
            <a:r>
              <a:rPr lang="en-US" dirty="0" smtClean="0"/>
              <a:t>(3), 681–694.</a:t>
            </a:r>
            <a:endParaRPr lang="cs-CZ" dirty="0" smtClean="0"/>
          </a:p>
          <a:p>
            <a:pPr lvl="4"/>
            <a:endParaRPr lang="cs-CZ" dirty="0" smtClean="0"/>
          </a:p>
          <a:p>
            <a:pPr lvl="2"/>
            <a:r>
              <a:rPr lang="cs-CZ" b="1" dirty="0" err="1" smtClean="0"/>
              <a:t>Sexting</a:t>
            </a:r>
            <a:r>
              <a:rPr lang="cs-CZ" b="1" dirty="0" smtClean="0"/>
              <a:t> </a:t>
            </a:r>
            <a:r>
              <a:rPr lang="cs-CZ" dirty="0" smtClean="0"/>
              <a:t>(problematika </a:t>
            </a:r>
            <a:r>
              <a:rPr lang="cs-CZ" dirty="0" err="1" smtClean="0"/>
              <a:t>diskurzivního</a:t>
            </a:r>
            <a:r>
              <a:rPr lang="cs-CZ" dirty="0" smtClean="0"/>
              <a:t> zarámování </a:t>
            </a:r>
            <a:r>
              <a:rPr lang="cs-CZ" dirty="0" err="1" smtClean="0"/>
              <a:t>sextingu</a:t>
            </a:r>
            <a:r>
              <a:rPr lang="cs-CZ" dirty="0" smtClean="0"/>
              <a:t>)</a:t>
            </a:r>
          </a:p>
          <a:p>
            <a:pPr lvl="3"/>
            <a:r>
              <a:rPr lang="cs-CZ" dirty="0" smtClean="0"/>
              <a:t>Vývojově a kulturně podmíněná, vzácná  aktivita u dospívajících     (3 %)</a:t>
            </a:r>
          </a:p>
          <a:p>
            <a:pPr lvl="3"/>
            <a:r>
              <a:rPr lang="cs-CZ" dirty="0" smtClean="0"/>
              <a:t>chlapci častěji posílají  </a:t>
            </a:r>
            <a:r>
              <a:rPr lang="cs-CZ" sz="1200" dirty="0" smtClean="0"/>
              <a:t>(</a:t>
            </a:r>
            <a:r>
              <a:rPr lang="en-US" sz="1200" dirty="0" err="1"/>
              <a:t>Kerstens</a:t>
            </a:r>
            <a:r>
              <a:rPr lang="en-US" sz="1200" dirty="0"/>
              <a:t>, </a:t>
            </a:r>
            <a:r>
              <a:rPr lang="en-US" sz="1200" dirty="0" smtClean="0"/>
              <a:t>&amp; </a:t>
            </a:r>
            <a:r>
              <a:rPr lang="en-US" sz="1200" dirty="0" err="1"/>
              <a:t>Stol</a:t>
            </a:r>
            <a:r>
              <a:rPr lang="en-US" sz="1200" dirty="0"/>
              <a:t>, </a:t>
            </a:r>
            <a:r>
              <a:rPr lang="en-US" sz="1200" dirty="0" smtClean="0"/>
              <a:t>2014)</a:t>
            </a:r>
            <a:endParaRPr lang="cs-CZ" sz="1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764704"/>
            <a:ext cx="8568952" cy="504056"/>
          </a:xfrm>
        </p:spPr>
        <p:txBody>
          <a:bodyPr>
            <a:normAutofit fontScale="85000" lnSpcReduction="10000"/>
          </a:bodyPr>
          <a:lstStyle/>
          <a:p>
            <a:r>
              <a:rPr lang="cs-CZ" dirty="0" err="1" smtClean="0"/>
              <a:t>Sexting</a:t>
            </a:r>
            <a:r>
              <a:rPr lang="cs-CZ" dirty="0" smtClean="0"/>
              <a:t> alias obdržení výzev v číslech dle </a:t>
            </a:r>
            <a:r>
              <a:rPr lang="cs-CZ" dirty="0" err="1" smtClean="0"/>
              <a:t>Kerstens</a:t>
            </a:r>
            <a:r>
              <a:rPr lang="cs-CZ" dirty="0" smtClean="0"/>
              <a:t> &amp; Stol (2014) </a:t>
            </a:r>
          </a:p>
        </p:txBody>
      </p:sp>
      <p:pic>
        <p:nvPicPr>
          <p:cNvPr id="2" name="Obrázek 1"/>
          <p:cNvPicPr>
            <a:picLocks noChangeAspect="1"/>
          </p:cNvPicPr>
          <p:nvPr/>
        </p:nvPicPr>
        <p:blipFill>
          <a:blip r:embed="rId3" cstate="print"/>
          <a:stretch>
            <a:fillRect/>
          </a:stretch>
        </p:blipFill>
        <p:spPr>
          <a:xfrm>
            <a:off x="395536" y="1268760"/>
            <a:ext cx="8000996" cy="506306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764704"/>
            <a:ext cx="8568952" cy="504056"/>
          </a:xfrm>
        </p:spPr>
        <p:txBody>
          <a:bodyPr>
            <a:normAutofit fontScale="77500" lnSpcReduction="20000"/>
          </a:bodyPr>
          <a:lstStyle/>
          <a:p>
            <a:r>
              <a:rPr lang="cs-CZ" dirty="0" err="1" smtClean="0"/>
              <a:t>Sexting</a:t>
            </a:r>
            <a:r>
              <a:rPr lang="cs-CZ" dirty="0" smtClean="0"/>
              <a:t> alias aktivní zasílání zpráv v číslech dle </a:t>
            </a:r>
            <a:r>
              <a:rPr lang="cs-CZ" dirty="0" err="1" smtClean="0"/>
              <a:t>Kerstens</a:t>
            </a:r>
            <a:r>
              <a:rPr lang="cs-CZ" dirty="0" smtClean="0"/>
              <a:t> &amp; Stol (2014) </a:t>
            </a:r>
          </a:p>
        </p:txBody>
      </p:sp>
      <p:pic>
        <p:nvPicPr>
          <p:cNvPr id="44034" name="Picture 2"/>
          <p:cNvPicPr>
            <a:picLocks noChangeAspect="1" noChangeArrowheads="1"/>
          </p:cNvPicPr>
          <p:nvPr/>
        </p:nvPicPr>
        <p:blipFill>
          <a:blip r:embed="rId3" cstate="print"/>
          <a:srcRect/>
          <a:stretch>
            <a:fillRect/>
          </a:stretch>
        </p:blipFill>
        <p:spPr bwMode="auto">
          <a:xfrm>
            <a:off x="323528" y="1587500"/>
            <a:ext cx="8280919" cy="5219068"/>
          </a:xfrm>
          <a:prstGeom prst="rect">
            <a:avLst/>
          </a:prstGeom>
          <a:noFill/>
          <a:ln w="9525">
            <a:noFill/>
            <a:miter lim="800000"/>
            <a:headEnd/>
            <a:tailEnd/>
          </a:ln>
          <a:effectLst/>
        </p:spPr>
      </p:pic>
    </p:spTree>
    <p:extLst>
      <p:ext uri="{BB962C8B-B14F-4D97-AF65-F5344CB8AC3E}">
        <p14:creationId xmlns:p14="http://schemas.microsoft.com/office/powerpoint/2010/main" val="1939678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251520" y="188640"/>
            <a:ext cx="8568952" cy="504056"/>
          </a:xfrm>
        </p:spPr>
        <p:txBody>
          <a:bodyPr>
            <a:normAutofit/>
          </a:bodyPr>
          <a:lstStyle/>
          <a:p>
            <a:r>
              <a:rPr lang="cs-CZ" dirty="0" smtClean="0"/>
              <a:t>Prosby o </a:t>
            </a:r>
            <a:r>
              <a:rPr lang="cs-CZ" dirty="0" err="1" smtClean="0"/>
              <a:t>sexting</a:t>
            </a:r>
            <a:r>
              <a:rPr lang="cs-CZ" dirty="0" smtClean="0"/>
              <a:t> v číslech dle </a:t>
            </a:r>
            <a:r>
              <a:rPr lang="cs-CZ" dirty="0" err="1" smtClean="0"/>
              <a:t>Kerstens</a:t>
            </a:r>
            <a:r>
              <a:rPr lang="cs-CZ" dirty="0" smtClean="0"/>
              <a:t> &amp; Stol (2014) </a:t>
            </a:r>
          </a:p>
        </p:txBody>
      </p:sp>
      <p:pic>
        <p:nvPicPr>
          <p:cNvPr id="45059" name="Picture 3"/>
          <p:cNvPicPr>
            <a:picLocks noChangeAspect="1" noChangeArrowheads="1"/>
          </p:cNvPicPr>
          <p:nvPr/>
        </p:nvPicPr>
        <p:blipFill>
          <a:blip r:embed="rId3" cstate="print"/>
          <a:srcRect/>
          <a:stretch>
            <a:fillRect/>
          </a:stretch>
        </p:blipFill>
        <p:spPr bwMode="auto">
          <a:xfrm>
            <a:off x="467544" y="692697"/>
            <a:ext cx="8321443" cy="63296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564904"/>
            <a:ext cx="9144000" cy="1143000"/>
          </a:xfrm>
        </p:spPr>
        <p:txBody>
          <a:bodyPr>
            <a:normAutofit/>
          </a:bodyPr>
          <a:lstStyle/>
          <a:p>
            <a:r>
              <a:rPr lang="cs-CZ" sz="2800" dirty="0" smtClean="0"/>
              <a:t>Online pornografie a obavy společnosti</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395536" y="260648"/>
            <a:ext cx="8219256" cy="1143000"/>
          </a:xfrm>
        </p:spPr>
        <p:txBody>
          <a:bodyPr>
            <a:normAutofit fontScale="90000"/>
          </a:bodyPr>
          <a:lstStyle/>
          <a:p>
            <a:pPr algn="ctr"/>
            <a:r>
              <a:rPr lang="cs-CZ" sz="2700" dirty="0" smtClean="0"/>
              <a:t/>
            </a:r>
            <a:br>
              <a:rPr lang="cs-CZ" sz="2700" dirty="0" smtClean="0"/>
            </a:br>
            <a:r>
              <a:rPr lang="cs-CZ" sz="2700" dirty="0" smtClean="0"/>
              <a:t>Vliv online pornografie na sexuální chování</a:t>
            </a:r>
            <a:r>
              <a:rPr lang="cs-CZ" sz="3800" dirty="0" smtClean="0"/>
              <a:t/>
            </a:r>
            <a:br>
              <a:rPr lang="cs-CZ" sz="3800" dirty="0" smtClean="0"/>
            </a:br>
            <a:endParaRPr lang="cs-CZ" sz="3800" dirty="0"/>
          </a:p>
        </p:txBody>
      </p:sp>
      <p:sp>
        <p:nvSpPr>
          <p:cNvPr id="5" name="Zástupný symbol pro obsah 4"/>
          <p:cNvSpPr>
            <a:spLocks noGrp="1"/>
          </p:cNvSpPr>
          <p:nvPr>
            <p:ph sz="quarter" idx="1"/>
          </p:nvPr>
        </p:nvSpPr>
        <p:spPr>
          <a:xfrm>
            <a:off x="251520" y="980728"/>
            <a:ext cx="8496944" cy="5472608"/>
          </a:xfrm>
        </p:spPr>
        <p:txBody>
          <a:bodyPr>
            <a:normAutofit/>
          </a:bodyPr>
          <a:lstStyle/>
          <a:p>
            <a:endParaRPr lang="cs-CZ" dirty="0" smtClean="0"/>
          </a:p>
          <a:p>
            <a:pPr>
              <a:lnSpc>
                <a:spcPct val="90000"/>
              </a:lnSpc>
            </a:pPr>
            <a:r>
              <a:rPr lang="cs-CZ" i="1" dirty="0" smtClean="0"/>
              <a:t>Zvyšuje konzumace pornografie pravděpodobnost výskytu kriminální činnosti? </a:t>
            </a:r>
            <a:r>
              <a:rPr lang="cs-CZ" sz="2600" dirty="0" smtClean="0"/>
              <a:t>	</a:t>
            </a:r>
          </a:p>
          <a:p>
            <a:pPr lvl="1">
              <a:lnSpc>
                <a:spcPct val="90000"/>
              </a:lnSpc>
            </a:pPr>
            <a:endParaRPr lang="cs-CZ" sz="2200" dirty="0" smtClean="0"/>
          </a:p>
          <a:p>
            <a:pPr lvl="1">
              <a:lnSpc>
                <a:spcPct val="90000"/>
              </a:lnSpc>
            </a:pPr>
            <a:r>
              <a:rPr lang="cs-CZ" sz="2200" dirty="0" smtClean="0"/>
              <a:t>S pedofilním obsahem: může evokovat kriminální sexuální zájmy, které byly jinak hluboko uloženy v psychice jedince </a:t>
            </a:r>
            <a:r>
              <a:rPr lang="en-US" sz="1800" dirty="0" smtClean="0"/>
              <a:t>(Carnes, 2003; Russell &amp; Purcell, 2006)</a:t>
            </a:r>
            <a:endParaRPr lang="cs-CZ" sz="1800" dirty="0" smtClean="0"/>
          </a:p>
          <a:p>
            <a:pPr lvl="1">
              <a:lnSpc>
                <a:spcPct val="90000"/>
              </a:lnSpc>
            </a:pPr>
            <a:endParaRPr lang="cs-CZ" sz="2200" dirty="0" smtClean="0"/>
          </a:p>
          <a:p>
            <a:pPr lvl="1">
              <a:lnSpc>
                <a:spcPct val="90000"/>
              </a:lnSpc>
            </a:pPr>
            <a:r>
              <a:rPr lang="cs-CZ" sz="2200" dirty="0" smtClean="0"/>
              <a:t>Expozice sexuálnímu násilí zvyšuje agresi jen u malé skupiny sexuálně agresivních mužů </a:t>
            </a:r>
            <a:r>
              <a:rPr lang="cs-CZ" sz="1800" dirty="0" smtClean="0"/>
              <a:t>(Hald &amp; </a:t>
            </a:r>
            <a:r>
              <a:rPr lang="cs-CZ" sz="1800" dirty="0" err="1" smtClean="0"/>
              <a:t>Malamuth</a:t>
            </a:r>
            <a:r>
              <a:rPr lang="cs-CZ" sz="1800" dirty="0" smtClean="0"/>
              <a:t>, 2008)</a:t>
            </a:r>
            <a:r>
              <a:rPr lang="cs-CZ" sz="2200" dirty="0" smtClean="0"/>
              <a:t> </a:t>
            </a:r>
          </a:p>
          <a:p>
            <a:pPr lvl="1">
              <a:lnSpc>
                <a:spcPct val="90000"/>
              </a:lnSpc>
            </a:pPr>
            <a:endParaRPr lang="cs-CZ" sz="2200" dirty="0" smtClean="0"/>
          </a:p>
          <a:p>
            <a:pPr lvl="1">
              <a:lnSpc>
                <a:spcPct val="90000"/>
              </a:lnSpc>
            </a:pPr>
            <a:r>
              <a:rPr lang="cs-CZ" sz="2200" dirty="0" smtClean="0"/>
              <a:t>Nebyla zjištěna žádná korelace mezi výskytem pornografie a sexuálního násilí ve společnosti </a:t>
            </a:r>
            <a:r>
              <a:rPr lang="de-DE" sz="1800" dirty="0" smtClean="0"/>
              <a:t>(</a:t>
            </a:r>
            <a:r>
              <a:rPr lang="de-DE" sz="1800" dirty="0" err="1" smtClean="0"/>
              <a:t>Bauserman</a:t>
            </a:r>
            <a:r>
              <a:rPr lang="de-DE" sz="1800" dirty="0" smtClean="0"/>
              <a:t>, 1996; Diamond</a:t>
            </a:r>
            <a:r>
              <a:rPr lang="cs-CZ" sz="1800" dirty="0" smtClean="0"/>
              <a:t> </a:t>
            </a:r>
            <a:r>
              <a:rPr lang="de-DE" sz="1800" dirty="0" smtClean="0"/>
              <a:t>&amp; </a:t>
            </a:r>
            <a:r>
              <a:rPr lang="de-DE" sz="1800" dirty="0" err="1" smtClean="0"/>
              <a:t>Uchiyama</a:t>
            </a:r>
            <a:r>
              <a:rPr lang="de-DE" sz="1800" dirty="0" smtClean="0"/>
              <a:t>, 1999)</a:t>
            </a:r>
            <a:endParaRPr lang="cs-CZ" sz="1800" dirty="0" smtClean="0"/>
          </a:p>
          <a:p>
            <a:pPr lvl="1"/>
            <a:endParaRPr lang="cs-CZ" dirty="0" smtClean="0"/>
          </a:p>
          <a:p>
            <a:endParaRPr lang="cs-CZ" dirty="0" smtClean="0"/>
          </a:p>
          <a:p>
            <a:pPr>
              <a:buNone/>
            </a:pPr>
            <a:endParaRPr lang="cs-CZ" dirty="0" smtClean="0"/>
          </a:p>
          <a:p>
            <a:pPr>
              <a:buNone/>
            </a:pPr>
            <a:endParaRPr lang="cs-CZ" dirty="0" smtClean="0"/>
          </a:p>
        </p:txBody>
      </p:sp>
      <p:pic>
        <p:nvPicPr>
          <p:cNvPr id="4" name="Picture 2" descr="C:\Users\Blinka\Desktop\pornografie-witold-gombrowicz-k147629-thumb.jpg"/>
          <p:cNvPicPr>
            <a:picLocks noChangeAspect="1" noChangeArrowheads="1"/>
          </p:cNvPicPr>
          <p:nvPr/>
        </p:nvPicPr>
        <p:blipFill>
          <a:blip r:embed="rId2" cstate="print"/>
          <a:srcRect/>
          <a:stretch>
            <a:fillRect/>
          </a:stretch>
        </p:blipFill>
        <p:spPr bwMode="auto">
          <a:xfrm>
            <a:off x="8086058" y="224644"/>
            <a:ext cx="892899" cy="1116124"/>
          </a:xfrm>
          <a:prstGeom prst="rect">
            <a:avLst/>
          </a:prstGeom>
          <a:noFill/>
        </p:spPr>
      </p:pic>
    </p:spTree>
    <p:extLst>
      <p:ext uri="{BB962C8B-B14F-4D97-AF65-F5344CB8AC3E}">
        <p14:creationId xmlns:p14="http://schemas.microsoft.com/office/powerpoint/2010/main" val="1216847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Používání internetu pro sexuální účely</a:t>
            </a:r>
            <a:endParaRPr lang="cs-CZ" sz="2800" dirty="0"/>
          </a:p>
        </p:txBody>
      </p:sp>
      <p:sp>
        <p:nvSpPr>
          <p:cNvPr id="3" name="Zástupný symbol pro obsah 2"/>
          <p:cNvSpPr>
            <a:spLocks noGrp="1"/>
          </p:cNvSpPr>
          <p:nvPr>
            <p:ph sz="quarter" idx="1"/>
          </p:nvPr>
        </p:nvSpPr>
        <p:spPr/>
        <p:txBody>
          <a:bodyPr/>
          <a:lstStyle/>
          <a:p>
            <a:r>
              <a:rPr lang="cs-CZ" dirty="0"/>
              <a:t>Sexuální kontakty</a:t>
            </a:r>
          </a:p>
          <a:p>
            <a:pPr lvl="1"/>
            <a:r>
              <a:rPr lang="cs-CZ" dirty="0"/>
              <a:t>Online kontakty (</a:t>
            </a:r>
            <a:r>
              <a:rPr lang="cs-CZ" dirty="0" err="1"/>
              <a:t>kybersex</a:t>
            </a:r>
            <a:r>
              <a:rPr lang="cs-CZ" dirty="0"/>
              <a:t>)</a:t>
            </a:r>
          </a:p>
          <a:p>
            <a:pPr lvl="1"/>
            <a:r>
              <a:rPr lang="cs-CZ" dirty="0" err="1"/>
              <a:t>Offline</a:t>
            </a:r>
            <a:r>
              <a:rPr lang="cs-CZ" dirty="0"/>
              <a:t> sexuální kontakty</a:t>
            </a:r>
          </a:p>
          <a:p>
            <a:r>
              <a:rPr lang="cs-CZ" dirty="0"/>
              <a:t>Získávání sexuálně zaměřených informací </a:t>
            </a:r>
          </a:p>
          <a:p>
            <a:r>
              <a:rPr lang="cs-CZ" dirty="0"/>
              <a:t>Sledování pornografie</a:t>
            </a:r>
          </a:p>
          <a:p>
            <a:r>
              <a:rPr lang="cs-CZ" dirty="0"/>
              <a:t>Navštěvování online sex </a:t>
            </a:r>
            <a:r>
              <a:rPr lang="cs-CZ" dirty="0" err="1"/>
              <a:t>shopů</a:t>
            </a:r>
            <a:endParaRPr lang="cs-CZ" dirty="0"/>
          </a:p>
          <a:p>
            <a:r>
              <a:rPr lang="cs-CZ" dirty="0"/>
              <a:t>Poskytování sexuálních služeb po internetu</a:t>
            </a:r>
          </a:p>
          <a:p>
            <a:r>
              <a:rPr lang="cs-CZ" dirty="0"/>
              <a:t>Členství v sexuálně zaměřených komunitách</a:t>
            </a:r>
          </a:p>
          <a:p>
            <a:r>
              <a:rPr lang="cs-CZ" dirty="0" err="1"/>
              <a:t>Sexting</a:t>
            </a:r>
            <a:endParaRPr lang="cs-CZ" dirty="0"/>
          </a:p>
          <a:p>
            <a:endParaRPr lang="cs-CZ" dirty="0" smtClean="0"/>
          </a:p>
          <a:p>
            <a:pPr lvl="1"/>
            <a:r>
              <a:rPr lang="cs-CZ" dirty="0" smtClean="0"/>
              <a:t>Typologie dle N. </a:t>
            </a:r>
            <a:r>
              <a:rPr lang="cs-CZ" dirty="0" err="1" smtClean="0"/>
              <a:t>Döring</a:t>
            </a:r>
            <a:r>
              <a:rPr lang="cs-CZ" dirty="0" smtClean="0"/>
              <a:t> (2009)</a:t>
            </a:r>
            <a:endParaRPr lang="cs-CZ" dirty="0"/>
          </a:p>
        </p:txBody>
      </p:sp>
    </p:spTree>
    <p:extLst>
      <p:ext uri="{BB962C8B-B14F-4D97-AF65-F5344CB8AC3E}">
        <p14:creationId xmlns:p14="http://schemas.microsoft.com/office/powerpoint/2010/main" val="2357950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395536" y="260648"/>
            <a:ext cx="8219256" cy="1143000"/>
          </a:xfrm>
        </p:spPr>
        <p:txBody>
          <a:bodyPr>
            <a:normAutofit/>
          </a:bodyPr>
          <a:lstStyle/>
          <a:p>
            <a:pPr algn="ctr"/>
            <a:r>
              <a:rPr lang="cs-CZ" sz="2700" dirty="0"/>
              <a:t>Vliv online pornografie na sexuální chování</a:t>
            </a:r>
            <a:r>
              <a:rPr lang="cs-CZ" sz="3800" dirty="0" smtClean="0"/>
              <a:t/>
            </a:r>
            <a:br>
              <a:rPr lang="cs-CZ" sz="3800" dirty="0" smtClean="0"/>
            </a:br>
            <a:endParaRPr lang="cs-CZ" sz="3800" dirty="0"/>
          </a:p>
        </p:txBody>
      </p:sp>
      <p:sp>
        <p:nvSpPr>
          <p:cNvPr id="5" name="Zástupný symbol pro obsah 4"/>
          <p:cNvSpPr>
            <a:spLocks noGrp="1"/>
          </p:cNvSpPr>
          <p:nvPr>
            <p:ph sz="quarter" idx="1"/>
          </p:nvPr>
        </p:nvSpPr>
        <p:spPr>
          <a:xfrm>
            <a:off x="251520" y="980728"/>
            <a:ext cx="8496944" cy="5472608"/>
          </a:xfrm>
        </p:spPr>
        <p:txBody>
          <a:bodyPr>
            <a:normAutofit/>
          </a:bodyPr>
          <a:lstStyle/>
          <a:p>
            <a:pPr marL="365760" lvl="1" indent="0">
              <a:buNone/>
            </a:pPr>
            <a:endParaRPr lang="cs-CZ" dirty="0" smtClean="0"/>
          </a:p>
          <a:p>
            <a:pPr>
              <a:lnSpc>
                <a:spcPct val="90000"/>
              </a:lnSpc>
            </a:pPr>
            <a:r>
              <a:rPr lang="cs-CZ" i="1" dirty="0" smtClean="0"/>
              <a:t>Má konzumace online pornografie nějaký pozitivní dopad na sexuální chování? </a:t>
            </a:r>
            <a:r>
              <a:rPr lang="cs-CZ" sz="2600" dirty="0" smtClean="0"/>
              <a:t>	</a:t>
            </a:r>
          </a:p>
          <a:p>
            <a:pPr lvl="1">
              <a:lnSpc>
                <a:spcPct val="90000"/>
              </a:lnSpc>
            </a:pPr>
            <a:endParaRPr lang="cs-CZ" sz="2200" dirty="0" smtClean="0"/>
          </a:p>
          <a:p>
            <a:pPr lvl="1">
              <a:lnSpc>
                <a:spcPct val="90000"/>
              </a:lnSpc>
            </a:pPr>
            <a:r>
              <a:rPr lang="cs-CZ" sz="2000" dirty="0" smtClean="0"/>
              <a:t>U žen podporuje pozitivní  přístup k sexualitě (zvýšení sexuální aktivity, akceptace sexuality jako součást života, zlepšení znalostí ohledně sexu; Hald &amp; </a:t>
            </a:r>
            <a:r>
              <a:rPr lang="cs-CZ" sz="2000" dirty="0" err="1" smtClean="0"/>
              <a:t>Malamuth</a:t>
            </a:r>
            <a:r>
              <a:rPr lang="cs-CZ" sz="2000" dirty="0" smtClean="0"/>
              <a:t>, 2008)</a:t>
            </a:r>
          </a:p>
          <a:p>
            <a:pPr lvl="1">
              <a:lnSpc>
                <a:spcPct val="90000"/>
              </a:lnSpc>
            </a:pPr>
            <a:endParaRPr lang="cs-CZ" sz="2000" dirty="0" smtClean="0"/>
          </a:p>
          <a:p>
            <a:pPr lvl="1">
              <a:lnSpc>
                <a:spcPct val="90000"/>
              </a:lnSpc>
            </a:pPr>
            <a:r>
              <a:rPr lang="cs-CZ" sz="2000" dirty="0" smtClean="0"/>
              <a:t>Zvýšení radosti, sebe-akceptace, zlepšení komunikace mezi partnery, rozšíření sexuálních rolí a tedy i sexuálních scénářů (</a:t>
            </a:r>
            <a:r>
              <a:rPr lang="cs-CZ" sz="2000" dirty="0" err="1" smtClean="0"/>
              <a:t>Boies</a:t>
            </a:r>
            <a:r>
              <a:rPr lang="cs-CZ" sz="2000" dirty="0" smtClean="0"/>
              <a:t>, 2002; </a:t>
            </a:r>
            <a:r>
              <a:rPr lang="cs-CZ" sz="2000" dirty="0" err="1" smtClean="0"/>
              <a:t>Daneback</a:t>
            </a:r>
            <a:r>
              <a:rPr lang="cs-CZ" sz="2000" dirty="0" smtClean="0"/>
              <a:t> </a:t>
            </a:r>
            <a:r>
              <a:rPr lang="cs-CZ" sz="2000" dirty="0" err="1" smtClean="0"/>
              <a:t>et</a:t>
            </a:r>
            <a:r>
              <a:rPr lang="cs-CZ" sz="2000" dirty="0" smtClean="0"/>
              <a:t> </a:t>
            </a:r>
            <a:r>
              <a:rPr lang="cs-CZ" sz="2000" dirty="0" err="1" smtClean="0"/>
              <a:t>al</a:t>
            </a:r>
            <a:r>
              <a:rPr lang="cs-CZ" sz="2000" dirty="0" smtClean="0"/>
              <a:t>., 2009; </a:t>
            </a:r>
            <a:r>
              <a:rPr lang="cs-CZ" sz="2000" dirty="0" err="1" smtClean="0"/>
              <a:t>Innala</a:t>
            </a:r>
            <a:r>
              <a:rPr lang="cs-CZ" sz="2000" dirty="0" smtClean="0"/>
              <a:t>, 2007)</a:t>
            </a:r>
          </a:p>
          <a:p>
            <a:pPr lvl="1">
              <a:lnSpc>
                <a:spcPct val="90000"/>
              </a:lnSpc>
            </a:pPr>
            <a:endParaRPr lang="cs-CZ" sz="2000" dirty="0" smtClean="0"/>
          </a:p>
          <a:p>
            <a:pPr lvl="1">
              <a:lnSpc>
                <a:spcPct val="90000"/>
              </a:lnSpc>
            </a:pPr>
            <a:r>
              <a:rPr lang="cs-CZ" sz="2000" dirty="0" smtClean="0"/>
              <a:t>Je-li pornografie sledována oběma partnery – podněcuje sexuální život - otevřené erotické klima a sdílení sex.přání/ fantazií </a:t>
            </a:r>
            <a:r>
              <a:rPr lang="cs-CZ" sz="1400" dirty="0" smtClean="0"/>
              <a:t>(</a:t>
            </a:r>
            <a:r>
              <a:rPr lang="en-GB" sz="1400" dirty="0" err="1" smtClean="0"/>
              <a:t>Daneback</a:t>
            </a:r>
            <a:r>
              <a:rPr lang="en-GB" sz="1400" dirty="0" smtClean="0"/>
              <a:t>, </a:t>
            </a:r>
            <a:r>
              <a:rPr lang="en-GB" sz="1400" dirty="0" err="1" smtClean="0"/>
              <a:t>Træen</a:t>
            </a:r>
            <a:r>
              <a:rPr lang="en-GB" sz="1400" dirty="0" smtClean="0"/>
              <a:t>, &amp; </a:t>
            </a:r>
            <a:r>
              <a:rPr lang="en-GB" sz="1400" dirty="0" err="1" smtClean="0"/>
              <a:t>Mansson</a:t>
            </a:r>
            <a:r>
              <a:rPr lang="en-GB" sz="1400" dirty="0" smtClean="0"/>
              <a:t>, 2009</a:t>
            </a:r>
            <a:r>
              <a:rPr lang="cs-CZ" sz="1400" dirty="0" smtClean="0"/>
              <a:t>)</a:t>
            </a:r>
          </a:p>
          <a:p>
            <a:pPr lvl="1"/>
            <a:endParaRPr lang="cs-CZ" dirty="0" smtClean="0"/>
          </a:p>
          <a:p>
            <a:endParaRPr lang="cs-CZ" dirty="0" smtClean="0"/>
          </a:p>
          <a:p>
            <a:pPr>
              <a:buNone/>
            </a:pPr>
            <a:endParaRPr lang="cs-CZ" dirty="0" smtClean="0"/>
          </a:p>
          <a:p>
            <a:pPr>
              <a:buNone/>
            </a:pPr>
            <a:endParaRPr lang="cs-CZ"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395536" y="260648"/>
            <a:ext cx="8219256" cy="1143000"/>
          </a:xfrm>
        </p:spPr>
        <p:txBody>
          <a:bodyPr>
            <a:normAutofit fontScale="90000"/>
          </a:bodyPr>
          <a:lstStyle/>
          <a:p>
            <a:pPr algn="ctr"/>
            <a:r>
              <a:rPr lang="cs-CZ" sz="2700" dirty="0"/>
              <a:t>Vliv online pornografie na sexuální </a:t>
            </a:r>
            <a:r>
              <a:rPr lang="cs-CZ" sz="2700" dirty="0" smtClean="0"/>
              <a:t>chování - dospívající</a:t>
            </a:r>
            <a:r>
              <a:rPr lang="cs-CZ" sz="3800" dirty="0" smtClean="0"/>
              <a:t/>
            </a:r>
            <a:br>
              <a:rPr lang="cs-CZ" sz="3800" dirty="0" smtClean="0"/>
            </a:br>
            <a:endParaRPr lang="cs-CZ" sz="3800" dirty="0"/>
          </a:p>
        </p:txBody>
      </p:sp>
      <p:sp>
        <p:nvSpPr>
          <p:cNvPr id="5" name="Zástupný symbol pro obsah 4"/>
          <p:cNvSpPr>
            <a:spLocks noGrp="1"/>
          </p:cNvSpPr>
          <p:nvPr>
            <p:ph sz="quarter" idx="1"/>
          </p:nvPr>
        </p:nvSpPr>
        <p:spPr>
          <a:xfrm>
            <a:off x="251520" y="980728"/>
            <a:ext cx="8496944" cy="5472608"/>
          </a:xfrm>
        </p:spPr>
        <p:txBody>
          <a:bodyPr>
            <a:normAutofit fontScale="92500" lnSpcReduction="20000"/>
          </a:bodyPr>
          <a:lstStyle/>
          <a:p>
            <a:endParaRPr lang="cs-CZ" dirty="0" smtClean="0"/>
          </a:p>
          <a:p>
            <a:endParaRPr lang="cs-CZ" dirty="0"/>
          </a:p>
          <a:p>
            <a:pPr>
              <a:lnSpc>
                <a:spcPct val="90000"/>
              </a:lnSpc>
            </a:pPr>
            <a:r>
              <a:rPr lang="cs-CZ" i="1" dirty="0"/>
              <a:t>Může stát za předčasným zahájením sexuálního života?</a:t>
            </a:r>
          </a:p>
          <a:p>
            <a:pPr>
              <a:lnSpc>
                <a:spcPct val="90000"/>
              </a:lnSpc>
            </a:pPr>
            <a:endParaRPr lang="cs-CZ" i="1" dirty="0"/>
          </a:p>
          <a:p>
            <a:pPr lvl="1"/>
            <a:r>
              <a:rPr lang="cs-CZ" dirty="0"/>
              <a:t>Podle </a:t>
            </a:r>
            <a:r>
              <a:rPr lang="en-GB" dirty="0"/>
              <a:t>Brown &amp; </a:t>
            </a:r>
            <a:r>
              <a:rPr lang="en-GB" dirty="0" err="1"/>
              <a:t>L’Engle</a:t>
            </a:r>
            <a:r>
              <a:rPr lang="en-GB" dirty="0"/>
              <a:t> </a:t>
            </a:r>
            <a:r>
              <a:rPr lang="cs-CZ" dirty="0"/>
              <a:t>(</a:t>
            </a:r>
            <a:r>
              <a:rPr lang="en-GB" dirty="0"/>
              <a:t>2008)</a:t>
            </a:r>
            <a:r>
              <a:rPr lang="cs-CZ" dirty="0"/>
              <a:t>, </a:t>
            </a:r>
            <a:r>
              <a:rPr lang="cs-CZ" dirty="0" err="1"/>
              <a:t>Bleakley</a:t>
            </a:r>
            <a:r>
              <a:rPr lang="cs-CZ" dirty="0"/>
              <a:t>, </a:t>
            </a:r>
            <a:r>
              <a:rPr lang="cs-CZ" dirty="0" err="1"/>
              <a:t>Hennessy</a:t>
            </a:r>
            <a:r>
              <a:rPr lang="cs-CZ" dirty="0"/>
              <a:t>, </a:t>
            </a:r>
            <a:r>
              <a:rPr lang="cs-CZ" dirty="0" err="1"/>
              <a:t>Fishbein</a:t>
            </a:r>
            <a:r>
              <a:rPr lang="cs-CZ" dirty="0"/>
              <a:t>, &amp; Jordan (2008) – expozice sexuálně explicitním materiálům může uspíšit sexuální </a:t>
            </a:r>
            <a:r>
              <a:rPr lang="cs-CZ" dirty="0" smtClean="0"/>
              <a:t>debut </a:t>
            </a:r>
            <a:r>
              <a:rPr lang="cs-CZ" dirty="0"/>
              <a:t>u </a:t>
            </a:r>
            <a:r>
              <a:rPr lang="cs-CZ" dirty="0" smtClean="0"/>
              <a:t>dospívajících, zvláště dochází-li k expozici v rané adolescenci </a:t>
            </a:r>
            <a:endParaRPr lang="cs-CZ" dirty="0"/>
          </a:p>
          <a:p>
            <a:pPr lvl="1"/>
            <a:endParaRPr lang="cs-CZ" dirty="0" smtClean="0"/>
          </a:p>
          <a:p>
            <a:pPr lvl="1"/>
            <a:endParaRPr lang="cs-CZ" dirty="0" smtClean="0"/>
          </a:p>
          <a:p>
            <a:pPr>
              <a:lnSpc>
                <a:spcPct val="90000"/>
              </a:lnSpc>
            </a:pPr>
            <a:r>
              <a:rPr lang="cs-CZ" i="1" dirty="0"/>
              <a:t>Může podněcovat k rizikovému sexuálnímu chování?</a:t>
            </a:r>
          </a:p>
          <a:p>
            <a:pPr>
              <a:lnSpc>
                <a:spcPct val="90000"/>
              </a:lnSpc>
            </a:pPr>
            <a:endParaRPr lang="cs-CZ" i="1" dirty="0"/>
          </a:p>
          <a:p>
            <a:pPr lvl="1"/>
            <a:r>
              <a:rPr lang="cs-CZ" sz="2000" dirty="0"/>
              <a:t>Ne, v porovnání dospělou populací sledování sexuálně explicitních materiálů nevedlo u dospívajících ke zvýšení výskytu  sexuálnímu styku bez použití kondomu (Peter &amp; </a:t>
            </a:r>
            <a:r>
              <a:rPr lang="cs-CZ" sz="2000" dirty="0" err="1" smtClean="0"/>
              <a:t>Valkenburg</a:t>
            </a:r>
            <a:r>
              <a:rPr lang="cs-CZ" sz="2000" dirty="0"/>
              <a:t>, 2011)</a:t>
            </a:r>
          </a:p>
          <a:p>
            <a:pPr marL="365760" lvl="1" indent="0">
              <a:buNone/>
            </a:pPr>
            <a:endParaRPr lang="cs-CZ" sz="2000" dirty="0" smtClean="0"/>
          </a:p>
          <a:p>
            <a:pPr lvl="1">
              <a:lnSpc>
                <a:spcPct val="90000"/>
              </a:lnSpc>
            </a:pPr>
            <a:endParaRPr lang="cs-CZ" i="1" dirty="0" smtClean="0"/>
          </a:p>
          <a:p>
            <a:pPr>
              <a:lnSpc>
                <a:spcPct val="90000"/>
              </a:lnSpc>
              <a:buNone/>
            </a:pPr>
            <a:r>
              <a:rPr lang="cs-CZ" sz="2600" dirty="0" smtClean="0"/>
              <a:t>	</a:t>
            </a:r>
          </a:p>
          <a:p>
            <a:pPr lvl="1">
              <a:lnSpc>
                <a:spcPct val="90000"/>
              </a:lnSpc>
            </a:pPr>
            <a:endParaRPr lang="cs-CZ" sz="2200" dirty="0" smtClean="0"/>
          </a:p>
          <a:p>
            <a:pPr lvl="1">
              <a:lnSpc>
                <a:spcPct val="90000"/>
              </a:lnSpc>
              <a:buNone/>
            </a:pPr>
            <a:endParaRPr lang="cs-CZ" sz="2000" dirty="0" smtClean="0"/>
          </a:p>
          <a:p>
            <a:pPr lvl="1">
              <a:lnSpc>
                <a:spcPct val="90000"/>
              </a:lnSpc>
            </a:pPr>
            <a:endParaRPr lang="cs-CZ" sz="2000" dirty="0" smtClean="0"/>
          </a:p>
          <a:p>
            <a:pPr lvl="1">
              <a:lnSpc>
                <a:spcPct val="90000"/>
              </a:lnSpc>
            </a:pPr>
            <a:endParaRPr lang="cs-CZ" sz="2000" dirty="0" smtClean="0"/>
          </a:p>
          <a:p>
            <a:pPr lvl="1">
              <a:lnSpc>
                <a:spcPct val="90000"/>
              </a:lnSpc>
            </a:pPr>
            <a:endParaRPr lang="cs-CZ" sz="1400" dirty="0" smtClean="0"/>
          </a:p>
          <a:p>
            <a:pPr lvl="1"/>
            <a:endParaRPr lang="cs-CZ" dirty="0" smtClean="0"/>
          </a:p>
          <a:p>
            <a:endParaRPr lang="cs-CZ" dirty="0" smtClean="0"/>
          </a:p>
          <a:p>
            <a:pPr>
              <a:buNone/>
            </a:pPr>
            <a:endParaRPr lang="cs-CZ" dirty="0" smtClean="0"/>
          </a:p>
          <a:p>
            <a:pPr>
              <a:buNone/>
            </a:pPr>
            <a:endParaRPr lang="cs-CZ"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395536" y="260648"/>
            <a:ext cx="8219256" cy="1143000"/>
          </a:xfrm>
        </p:spPr>
        <p:txBody>
          <a:bodyPr>
            <a:normAutofit fontScale="90000"/>
          </a:bodyPr>
          <a:lstStyle/>
          <a:p>
            <a:pPr algn="ctr"/>
            <a:r>
              <a:rPr lang="cs-CZ" sz="2700" dirty="0"/>
              <a:t>Vliv online pornografie na sexuální </a:t>
            </a:r>
            <a:r>
              <a:rPr lang="cs-CZ" sz="2700" dirty="0" smtClean="0"/>
              <a:t>chování -dospívající</a:t>
            </a:r>
            <a:r>
              <a:rPr lang="cs-CZ" sz="3800" dirty="0" smtClean="0"/>
              <a:t/>
            </a:r>
            <a:br>
              <a:rPr lang="cs-CZ" sz="3800" dirty="0" smtClean="0"/>
            </a:br>
            <a:endParaRPr lang="cs-CZ" sz="3800" dirty="0"/>
          </a:p>
        </p:txBody>
      </p:sp>
      <p:sp>
        <p:nvSpPr>
          <p:cNvPr id="5" name="Zástupný symbol pro obsah 4"/>
          <p:cNvSpPr>
            <a:spLocks noGrp="1"/>
          </p:cNvSpPr>
          <p:nvPr>
            <p:ph sz="quarter" idx="1"/>
          </p:nvPr>
        </p:nvSpPr>
        <p:spPr>
          <a:xfrm>
            <a:off x="251520" y="1052736"/>
            <a:ext cx="8496944" cy="5472608"/>
          </a:xfrm>
        </p:spPr>
        <p:txBody>
          <a:bodyPr>
            <a:normAutofit fontScale="92500" lnSpcReduction="20000"/>
          </a:bodyPr>
          <a:lstStyle/>
          <a:p>
            <a:pPr>
              <a:lnSpc>
                <a:spcPct val="90000"/>
              </a:lnSpc>
            </a:pPr>
            <a:r>
              <a:rPr lang="cs-CZ" i="1" dirty="0"/>
              <a:t>Může podněcovat přesvědčení adolescentů, že žena je sexuálním objektem?</a:t>
            </a:r>
          </a:p>
          <a:p>
            <a:pPr>
              <a:lnSpc>
                <a:spcPct val="90000"/>
              </a:lnSpc>
            </a:pPr>
            <a:endParaRPr lang="cs-CZ" i="1" dirty="0"/>
          </a:p>
          <a:p>
            <a:pPr lvl="1"/>
            <a:r>
              <a:rPr lang="cs-CZ" sz="2000" dirty="0"/>
              <a:t>U obou pohlaví raná expozice sexuálním médiím vedla k méně progresivním  genderovým rolím (</a:t>
            </a:r>
            <a:r>
              <a:rPr lang="en-GB" sz="2000" dirty="0"/>
              <a:t>Brown &amp; </a:t>
            </a:r>
            <a:r>
              <a:rPr lang="en-GB" sz="2000" dirty="0" err="1"/>
              <a:t>L’Engle</a:t>
            </a:r>
            <a:r>
              <a:rPr lang="cs-CZ" sz="2000" dirty="0"/>
              <a:t>,</a:t>
            </a:r>
            <a:r>
              <a:rPr lang="en-GB" sz="2000" dirty="0"/>
              <a:t> 2008)</a:t>
            </a:r>
            <a:endParaRPr lang="cs-CZ" sz="2000" dirty="0"/>
          </a:p>
          <a:p>
            <a:pPr lvl="1"/>
            <a:endParaRPr lang="cs-CZ" sz="2000" dirty="0"/>
          </a:p>
          <a:p>
            <a:pPr lvl="1"/>
            <a:r>
              <a:rPr lang="cs-CZ" sz="2000" dirty="0"/>
              <a:t>Ano, v případě že ty materiály byly považovány za atraktivní (Peter &amp; </a:t>
            </a:r>
            <a:r>
              <a:rPr lang="cs-CZ" sz="2000" dirty="0" err="1"/>
              <a:t>Valkenburg</a:t>
            </a:r>
            <a:r>
              <a:rPr lang="cs-CZ" sz="2000" dirty="0"/>
              <a:t>, 2009)</a:t>
            </a:r>
          </a:p>
          <a:p>
            <a:pPr lvl="1">
              <a:lnSpc>
                <a:spcPct val="90000"/>
              </a:lnSpc>
              <a:buNone/>
            </a:pPr>
            <a:endParaRPr lang="cs-CZ" i="1" dirty="0" smtClean="0"/>
          </a:p>
          <a:p>
            <a:pPr>
              <a:lnSpc>
                <a:spcPct val="90000"/>
              </a:lnSpc>
            </a:pPr>
            <a:r>
              <a:rPr lang="cs-CZ" i="1" dirty="0" smtClean="0"/>
              <a:t>Může </a:t>
            </a:r>
            <a:r>
              <a:rPr lang="cs-CZ" i="1" dirty="0"/>
              <a:t>vést k osvojení permisivních postojů k sexualitě?</a:t>
            </a:r>
          </a:p>
          <a:p>
            <a:pPr>
              <a:lnSpc>
                <a:spcPct val="90000"/>
              </a:lnSpc>
            </a:pPr>
            <a:endParaRPr lang="cs-CZ" i="1" dirty="0"/>
          </a:p>
          <a:p>
            <a:pPr lvl="1"/>
            <a:r>
              <a:rPr lang="en-GB" sz="2000" dirty="0" smtClean="0"/>
              <a:t>Brown </a:t>
            </a:r>
            <a:r>
              <a:rPr lang="en-GB" sz="2000" dirty="0"/>
              <a:t>&amp; </a:t>
            </a:r>
            <a:r>
              <a:rPr lang="en-GB" sz="2000" dirty="0" err="1"/>
              <a:t>L’Engle</a:t>
            </a:r>
            <a:r>
              <a:rPr lang="en-GB" sz="2000" dirty="0"/>
              <a:t> </a:t>
            </a:r>
            <a:r>
              <a:rPr lang="cs-CZ" sz="2000" dirty="0"/>
              <a:t>(</a:t>
            </a:r>
            <a:r>
              <a:rPr lang="en-GB" sz="2000" dirty="0"/>
              <a:t>2008)</a:t>
            </a:r>
            <a:r>
              <a:rPr lang="cs-CZ" sz="2000" dirty="0"/>
              <a:t> – ano, pokud dochází k expozici online sexuálním materiálům v raném věku; pouze u chlapců</a:t>
            </a:r>
          </a:p>
          <a:p>
            <a:pPr lvl="1">
              <a:buNone/>
            </a:pPr>
            <a:endParaRPr lang="cs-CZ" sz="2400" dirty="0"/>
          </a:p>
          <a:p>
            <a:pPr lvl="1"/>
            <a:r>
              <a:rPr lang="cs-CZ" sz="2000" dirty="0" smtClean="0"/>
              <a:t>Peter </a:t>
            </a:r>
            <a:r>
              <a:rPr lang="cs-CZ" sz="2000" dirty="0"/>
              <a:t>&amp; </a:t>
            </a:r>
            <a:r>
              <a:rPr lang="cs-CZ" sz="2000" dirty="0" err="1"/>
              <a:t>Valkenburg</a:t>
            </a:r>
            <a:r>
              <a:rPr lang="cs-CZ" sz="2000" dirty="0"/>
              <a:t> (2006b) – ano, ale za určitých podmínek</a:t>
            </a:r>
          </a:p>
          <a:p>
            <a:pPr lvl="2"/>
            <a:r>
              <a:rPr lang="cs-CZ" dirty="0"/>
              <a:t>  </a:t>
            </a:r>
            <a:r>
              <a:rPr lang="cs-CZ" dirty="0" smtClean="0"/>
              <a:t>Samotné </a:t>
            </a:r>
            <a:r>
              <a:rPr lang="cs-CZ" dirty="0"/>
              <a:t>množství SEM </a:t>
            </a:r>
            <a:r>
              <a:rPr lang="cs-CZ" dirty="0" smtClean="0"/>
              <a:t> (sexuálně explicitní materiály) neovlivňuje </a:t>
            </a:r>
            <a:r>
              <a:rPr lang="cs-CZ" dirty="0"/>
              <a:t>vývoj rekreačního přístupu k sexu </a:t>
            </a:r>
          </a:p>
          <a:p>
            <a:pPr lvl="2"/>
            <a:r>
              <a:rPr lang="cs-CZ" dirty="0"/>
              <a:t>Vývoj rekreačního přístupu je spíš ovlivněn </a:t>
            </a:r>
            <a:r>
              <a:rPr lang="cs-CZ" b="1" dirty="0"/>
              <a:t>percepcí SEM jako realistických</a:t>
            </a:r>
          </a:p>
          <a:p>
            <a:pPr lvl="2"/>
            <a:r>
              <a:rPr lang="cs-CZ" dirty="0"/>
              <a:t>Větší tendenci je vnímat jako realistické </a:t>
            </a:r>
            <a:r>
              <a:rPr lang="cs-CZ" dirty="0" smtClean="0"/>
              <a:t>u dospívajících chlapců</a:t>
            </a:r>
            <a:endParaRPr lang="cs-CZ" dirty="0"/>
          </a:p>
          <a:p>
            <a:pPr>
              <a:lnSpc>
                <a:spcPct val="90000"/>
              </a:lnSpc>
              <a:buNone/>
            </a:pPr>
            <a:endParaRPr lang="cs-CZ" sz="2600" dirty="0" smtClean="0"/>
          </a:p>
          <a:p>
            <a:pPr lvl="1">
              <a:lnSpc>
                <a:spcPct val="90000"/>
              </a:lnSpc>
            </a:pPr>
            <a:endParaRPr lang="cs-CZ" sz="2200" dirty="0" smtClean="0"/>
          </a:p>
          <a:p>
            <a:pPr lvl="1">
              <a:lnSpc>
                <a:spcPct val="90000"/>
              </a:lnSpc>
              <a:buNone/>
            </a:pPr>
            <a:endParaRPr lang="cs-CZ" sz="2000" dirty="0" smtClean="0"/>
          </a:p>
          <a:p>
            <a:pPr lvl="1">
              <a:lnSpc>
                <a:spcPct val="90000"/>
              </a:lnSpc>
            </a:pPr>
            <a:endParaRPr lang="cs-CZ" sz="2000" dirty="0" smtClean="0"/>
          </a:p>
          <a:p>
            <a:pPr lvl="1">
              <a:lnSpc>
                <a:spcPct val="90000"/>
              </a:lnSpc>
            </a:pPr>
            <a:endParaRPr lang="cs-CZ" sz="2000" dirty="0" smtClean="0"/>
          </a:p>
          <a:p>
            <a:pPr lvl="1">
              <a:lnSpc>
                <a:spcPct val="90000"/>
              </a:lnSpc>
            </a:pPr>
            <a:endParaRPr lang="cs-CZ" sz="1400" dirty="0" smtClean="0"/>
          </a:p>
          <a:p>
            <a:pPr lvl="1"/>
            <a:endParaRPr lang="cs-CZ" dirty="0" smtClean="0"/>
          </a:p>
          <a:p>
            <a:endParaRPr lang="cs-CZ" dirty="0" smtClean="0"/>
          </a:p>
          <a:p>
            <a:pPr>
              <a:buNone/>
            </a:pPr>
            <a:endParaRPr lang="cs-CZ" dirty="0" smtClean="0"/>
          </a:p>
          <a:p>
            <a:pPr>
              <a:buNone/>
            </a:pPr>
            <a:endParaRPr lang="cs-CZ"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179512" y="0"/>
            <a:ext cx="8384559" cy="1143000"/>
          </a:xfrm>
        </p:spPr>
        <p:txBody>
          <a:bodyPr>
            <a:normAutofit fontScale="90000"/>
          </a:bodyPr>
          <a:lstStyle/>
          <a:p>
            <a:pPr algn="ctr"/>
            <a:r>
              <a:rPr lang="cs-CZ" sz="2200" b="1" dirty="0" smtClean="0"/>
              <a:t>Model rozdílné náklonosti k vlivům médií </a:t>
            </a:r>
            <a:br>
              <a:rPr lang="cs-CZ" sz="2200" b="1" dirty="0" smtClean="0"/>
            </a:br>
            <a:r>
              <a:rPr lang="cs-CZ" sz="2200" b="1" dirty="0" err="1" smtClean="0"/>
              <a:t>Valkenburg</a:t>
            </a:r>
            <a:r>
              <a:rPr lang="cs-CZ" sz="2200" b="1" dirty="0" smtClean="0"/>
              <a:t> &amp; Peter, 2013)</a:t>
            </a:r>
            <a:r>
              <a:rPr lang="cs-CZ" sz="2400" b="1" dirty="0"/>
              <a:t/>
            </a:r>
            <a:br>
              <a:rPr lang="cs-CZ" sz="2400" b="1" dirty="0"/>
            </a:br>
            <a:endParaRPr lang="cs-CZ" sz="3800" dirty="0"/>
          </a:p>
        </p:txBody>
      </p:sp>
      <p:sp>
        <p:nvSpPr>
          <p:cNvPr id="5" name="Zástupný symbol pro obsah 4"/>
          <p:cNvSpPr>
            <a:spLocks noGrp="1"/>
          </p:cNvSpPr>
          <p:nvPr>
            <p:ph sz="quarter" idx="1"/>
          </p:nvPr>
        </p:nvSpPr>
        <p:spPr>
          <a:xfrm>
            <a:off x="251520" y="980728"/>
            <a:ext cx="8496944" cy="5472608"/>
          </a:xfrm>
        </p:spPr>
        <p:txBody>
          <a:bodyPr>
            <a:normAutofit/>
          </a:bodyPr>
          <a:lstStyle/>
          <a:p>
            <a:endParaRPr lang="cs-CZ" dirty="0" smtClean="0"/>
          </a:p>
          <a:p>
            <a:pPr>
              <a:buNone/>
            </a:pPr>
            <a:endParaRPr lang="cs-CZ" dirty="0" smtClean="0"/>
          </a:p>
          <a:p>
            <a:pPr>
              <a:buNone/>
            </a:pPr>
            <a:endParaRPr lang="cs-CZ" dirty="0" smtClean="0"/>
          </a:p>
        </p:txBody>
      </p:sp>
      <p:pic>
        <p:nvPicPr>
          <p:cNvPr id="8" name="Picture 2"/>
          <p:cNvPicPr>
            <a:picLocks noChangeAspect="1" noChangeArrowheads="1"/>
          </p:cNvPicPr>
          <p:nvPr/>
        </p:nvPicPr>
        <p:blipFill>
          <a:blip r:embed="rId2" cstate="print"/>
          <a:srcRect/>
          <a:stretch>
            <a:fillRect/>
          </a:stretch>
        </p:blipFill>
        <p:spPr bwMode="auto">
          <a:xfrm>
            <a:off x="119365" y="1484784"/>
            <a:ext cx="8905272" cy="3888432"/>
          </a:xfrm>
          <a:prstGeom prst="rect">
            <a:avLst/>
          </a:prstGeom>
          <a:noFill/>
          <a:ln w="9525">
            <a:noFill/>
            <a:miter lim="800000"/>
            <a:headEnd/>
            <a:tailEnd/>
          </a:ln>
        </p:spPr>
      </p:pic>
      <p:sp>
        <p:nvSpPr>
          <p:cNvPr id="9" name="TextovéPole 8"/>
          <p:cNvSpPr txBox="1"/>
          <p:nvPr/>
        </p:nvSpPr>
        <p:spPr>
          <a:xfrm>
            <a:off x="323528" y="5877272"/>
            <a:ext cx="7776864" cy="646331"/>
          </a:xfrm>
          <a:prstGeom prst="rect">
            <a:avLst/>
          </a:prstGeom>
          <a:noFill/>
        </p:spPr>
        <p:txBody>
          <a:bodyPr wrap="square" rtlCol="0">
            <a:spAutoFit/>
          </a:bodyPr>
          <a:lstStyle/>
          <a:p>
            <a:r>
              <a:rPr lang="en-US" dirty="0" err="1" smtClean="0"/>
              <a:t>Valkenburg</a:t>
            </a:r>
            <a:r>
              <a:rPr lang="en-US" dirty="0" smtClean="0"/>
              <a:t>, P. M., &amp; Peter, J. (2013). The differential susceptibility to media effects model. </a:t>
            </a:r>
            <a:r>
              <a:rPr lang="en-US" i="1" dirty="0" smtClean="0"/>
              <a:t>Journal of Communication</a:t>
            </a:r>
            <a:r>
              <a:rPr lang="en-US" dirty="0" smtClean="0"/>
              <a:t>, </a:t>
            </a:r>
            <a:r>
              <a:rPr lang="en-US" i="1" dirty="0" smtClean="0"/>
              <a:t>63</a:t>
            </a:r>
            <a:r>
              <a:rPr lang="en-US" dirty="0" smtClean="0"/>
              <a:t>(2), 221-243.</a:t>
            </a:r>
            <a:endParaRPr lang="cs-CZ" dirty="0"/>
          </a:p>
        </p:txBody>
      </p:sp>
    </p:spTree>
    <p:extLst>
      <p:ext uri="{BB962C8B-B14F-4D97-AF65-F5344CB8AC3E}">
        <p14:creationId xmlns:p14="http://schemas.microsoft.com/office/powerpoint/2010/main" val="286203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ctrTitle"/>
          </p:nvPr>
        </p:nvSpPr>
        <p:spPr/>
        <p:txBody>
          <a:bodyPr>
            <a:normAutofit fontScale="90000"/>
          </a:bodyPr>
          <a:lstStyle/>
          <a:p>
            <a:r>
              <a:rPr lang="cs-CZ" sz="4600" dirty="0"/>
              <a:t>Děkuji za pozornost</a:t>
            </a:r>
            <a:br>
              <a:rPr lang="cs-CZ" sz="4600" dirty="0"/>
            </a:br>
            <a:r>
              <a:rPr lang="cs-CZ" sz="4600" dirty="0"/>
              <a:t/>
            </a:r>
            <a:br>
              <a:rPr lang="cs-CZ" sz="4600" dirty="0"/>
            </a:br>
            <a:endParaRPr lang="cs-CZ" sz="4600" dirty="0"/>
          </a:p>
        </p:txBody>
      </p:sp>
      <p:sp>
        <p:nvSpPr>
          <p:cNvPr id="44037" name="Rectangle 5"/>
          <p:cNvSpPr>
            <a:spLocks noGrp="1" noChangeArrowheads="1"/>
          </p:cNvSpPr>
          <p:nvPr>
            <p:ph type="subTitle" idx="1"/>
          </p:nvPr>
        </p:nvSpPr>
        <p:spPr/>
        <p:txBody>
          <a:bodyPr/>
          <a:lstStyle/>
          <a:p>
            <a:r>
              <a:rPr lang="cs-CZ"/>
              <a:t>asevciko@fss.muni.cz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7467600" cy="418058"/>
          </a:xfrm>
        </p:spPr>
        <p:txBody>
          <a:bodyPr>
            <a:normAutofit fontScale="90000"/>
          </a:bodyPr>
          <a:lstStyle/>
          <a:p>
            <a:r>
              <a:rPr lang="cs-CZ" dirty="0"/>
              <a:t>Literatura</a:t>
            </a:r>
          </a:p>
        </p:txBody>
      </p:sp>
      <p:sp>
        <p:nvSpPr>
          <p:cNvPr id="43011" name="Rectangle 3"/>
          <p:cNvSpPr>
            <a:spLocks noGrp="1" noChangeArrowheads="1"/>
          </p:cNvSpPr>
          <p:nvPr>
            <p:ph sz="quarter" idx="1"/>
          </p:nvPr>
        </p:nvSpPr>
        <p:spPr>
          <a:xfrm>
            <a:off x="457200" y="692696"/>
            <a:ext cx="7467600" cy="5781256"/>
          </a:xfrm>
        </p:spPr>
        <p:txBody>
          <a:bodyPr>
            <a:normAutofit fontScale="62500" lnSpcReduction="20000"/>
          </a:bodyPr>
          <a:lstStyle/>
          <a:p>
            <a:pPr>
              <a:lnSpc>
                <a:spcPct val="80000"/>
              </a:lnSpc>
            </a:pPr>
            <a:r>
              <a:rPr lang="en-US" sz="1100" dirty="0" err="1"/>
              <a:t>Daneback</a:t>
            </a:r>
            <a:r>
              <a:rPr lang="en-US" sz="1100" dirty="0"/>
              <a:t>, K., Cooper, A., &amp; </a:t>
            </a:r>
            <a:r>
              <a:rPr lang="en-US" sz="1100" dirty="0" err="1"/>
              <a:t>Månsson</a:t>
            </a:r>
            <a:r>
              <a:rPr lang="en-US" sz="1100" dirty="0"/>
              <a:t>, S.-A. (2005). An internet study of cybersex participants. Archives of Sexual Behavior, 34, (3), 321–328.</a:t>
            </a:r>
          </a:p>
          <a:p>
            <a:pPr>
              <a:lnSpc>
                <a:spcPct val="80000"/>
              </a:lnSpc>
            </a:pPr>
            <a:r>
              <a:rPr lang="en-US" sz="1100" dirty="0"/>
              <a:t>Ross, M. W., Rosser, B. R. S., &amp; Stanton, J. (2004). Beliefs about cybersex and internet mediated sex of </a:t>
            </a:r>
            <a:r>
              <a:rPr lang="en-US" sz="1100" dirty="0" err="1"/>
              <a:t>latino</a:t>
            </a:r>
            <a:r>
              <a:rPr lang="en-US" sz="1100" dirty="0"/>
              <a:t> men who have internet sex with men: Relationships with sexual practices in cybersex and in real life. AIDS Care, 16(8), 1002–1011</a:t>
            </a:r>
            <a:r>
              <a:rPr lang="en-US" sz="1100" dirty="0" smtClean="0"/>
              <a:t>.</a:t>
            </a:r>
            <a:endParaRPr lang="cs-CZ" sz="1100" dirty="0" smtClean="0"/>
          </a:p>
          <a:p>
            <a:pPr>
              <a:lnSpc>
                <a:spcPct val="80000"/>
              </a:lnSpc>
            </a:pPr>
            <a:r>
              <a:rPr lang="en-US" sz="1100" dirty="0" err="1"/>
              <a:t>Daneback</a:t>
            </a:r>
            <a:r>
              <a:rPr lang="en-US" sz="1100" dirty="0"/>
              <a:t>, K., </a:t>
            </a:r>
            <a:r>
              <a:rPr lang="en-US" sz="1100" dirty="0" err="1"/>
              <a:t>Månsson</a:t>
            </a:r>
            <a:r>
              <a:rPr lang="en-US" sz="1100" dirty="0"/>
              <a:t>, S. A., &amp; Ross, M. (2007). Using the Internet to find offline sex partners. </a:t>
            </a:r>
            <a:r>
              <a:rPr lang="en-US" sz="1100" dirty="0" err="1"/>
              <a:t>CyberPsychology</a:t>
            </a:r>
            <a:r>
              <a:rPr lang="en-US" sz="1100" dirty="0"/>
              <a:t> &amp; Behavior, 10(1), 100-107.</a:t>
            </a:r>
          </a:p>
          <a:p>
            <a:pPr>
              <a:lnSpc>
                <a:spcPct val="80000"/>
              </a:lnSpc>
            </a:pPr>
            <a:r>
              <a:rPr lang="en-US" sz="1100" dirty="0"/>
              <a:t>Peter, J., &amp; </a:t>
            </a:r>
            <a:r>
              <a:rPr lang="en-US" sz="1100" dirty="0" err="1"/>
              <a:t>Valkenburg</a:t>
            </a:r>
            <a:r>
              <a:rPr lang="en-US" sz="1100" dirty="0"/>
              <a:t>, P. M. (2007). Who looks for casual dates on the internet? A test of the compensation and the recreation hypotheses. New Media &amp; Society, 9(3), 455-474.</a:t>
            </a:r>
          </a:p>
          <a:p>
            <a:pPr>
              <a:lnSpc>
                <a:spcPct val="80000"/>
              </a:lnSpc>
            </a:pPr>
            <a:r>
              <a:rPr lang="cs-CZ" sz="1100" dirty="0"/>
              <a:t>Ševčíková, A., Šerek, J., </a:t>
            </a:r>
            <a:r>
              <a:rPr lang="cs-CZ" sz="1100" dirty="0" err="1"/>
              <a:t>Barbovschi</a:t>
            </a:r>
            <a:r>
              <a:rPr lang="cs-CZ" sz="1100" dirty="0"/>
              <a:t>, M., &amp; </a:t>
            </a:r>
            <a:r>
              <a:rPr lang="cs-CZ" sz="1100" dirty="0" err="1"/>
              <a:t>Daneback</a:t>
            </a:r>
            <a:r>
              <a:rPr lang="cs-CZ" sz="1100" dirty="0"/>
              <a:t>, K. (2014). </a:t>
            </a:r>
            <a:r>
              <a:rPr lang="cs-CZ" sz="1100" dirty="0" err="1"/>
              <a:t>The</a:t>
            </a:r>
            <a:r>
              <a:rPr lang="cs-CZ" sz="1100" dirty="0"/>
              <a:t> </a:t>
            </a:r>
            <a:r>
              <a:rPr lang="cs-CZ" sz="1100" dirty="0" err="1"/>
              <a:t>Roles</a:t>
            </a:r>
            <a:r>
              <a:rPr lang="cs-CZ" sz="1100" dirty="0"/>
              <a:t> </a:t>
            </a:r>
            <a:r>
              <a:rPr lang="cs-CZ" sz="1100" dirty="0" err="1"/>
              <a:t>of</a:t>
            </a:r>
            <a:r>
              <a:rPr lang="cs-CZ" sz="1100" dirty="0"/>
              <a:t> </a:t>
            </a:r>
            <a:r>
              <a:rPr lang="cs-CZ" sz="1100" dirty="0" err="1"/>
              <a:t>Individual</a:t>
            </a:r>
            <a:r>
              <a:rPr lang="cs-CZ" sz="1100" dirty="0"/>
              <a:t> </a:t>
            </a:r>
            <a:r>
              <a:rPr lang="cs-CZ" sz="1100" dirty="0" err="1"/>
              <a:t>Characteristics</a:t>
            </a:r>
            <a:r>
              <a:rPr lang="cs-CZ" sz="1100" dirty="0"/>
              <a:t> and </a:t>
            </a:r>
            <a:r>
              <a:rPr lang="cs-CZ" sz="1100" dirty="0" err="1"/>
              <a:t>Liberalism</a:t>
            </a:r>
            <a:r>
              <a:rPr lang="cs-CZ" sz="1100" dirty="0"/>
              <a:t> in </a:t>
            </a:r>
            <a:r>
              <a:rPr lang="cs-CZ" sz="1100" dirty="0" err="1"/>
              <a:t>Intentional</a:t>
            </a:r>
            <a:r>
              <a:rPr lang="cs-CZ" sz="1100" dirty="0"/>
              <a:t> and </a:t>
            </a:r>
            <a:r>
              <a:rPr lang="cs-CZ" sz="1100" dirty="0" err="1"/>
              <a:t>Unintentional</a:t>
            </a:r>
            <a:r>
              <a:rPr lang="cs-CZ" sz="1100" dirty="0"/>
              <a:t> </a:t>
            </a:r>
            <a:r>
              <a:rPr lang="cs-CZ" sz="1100" dirty="0" err="1"/>
              <a:t>Exposure</a:t>
            </a:r>
            <a:r>
              <a:rPr lang="cs-CZ" sz="1100" dirty="0"/>
              <a:t> to Online </a:t>
            </a:r>
            <a:r>
              <a:rPr lang="cs-CZ" sz="1100" dirty="0" err="1"/>
              <a:t>Sexual</a:t>
            </a:r>
            <a:r>
              <a:rPr lang="cs-CZ" sz="1100" dirty="0"/>
              <a:t> </a:t>
            </a:r>
            <a:r>
              <a:rPr lang="cs-CZ" sz="1100" dirty="0" err="1"/>
              <a:t>Material</a:t>
            </a:r>
            <a:r>
              <a:rPr lang="cs-CZ" sz="1100" dirty="0"/>
              <a:t> </a:t>
            </a:r>
            <a:r>
              <a:rPr lang="cs-CZ" sz="1100" dirty="0" err="1"/>
              <a:t>Among</a:t>
            </a:r>
            <a:r>
              <a:rPr lang="cs-CZ" sz="1100" dirty="0"/>
              <a:t> </a:t>
            </a:r>
            <a:r>
              <a:rPr lang="cs-CZ" sz="1100" dirty="0" err="1"/>
              <a:t>European</a:t>
            </a:r>
            <a:r>
              <a:rPr lang="cs-CZ" sz="1100" dirty="0"/>
              <a:t> </a:t>
            </a:r>
            <a:r>
              <a:rPr lang="cs-CZ" sz="1100" dirty="0" err="1"/>
              <a:t>Youth</a:t>
            </a:r>
            <a:r>
              <a:rPr lang="cs-CZ" sz="1100" dirty="0"/>
              <a:t>: A </a:t>
            </a:r>
            <a:r>
              <a:rPr lang="cs-CZ" sz="1100" dirty="0" err="1"/>
              <a:t>Multilevel</a:t>
            </a:r>
            <a:r>
              <a:rPr lang="cs-CZ" sz="1100" dirty="0"/>
              <a:t> </a:t>
            </a:r>
            <a:r>
              <a:rPr lang="cs-CZ" sz="1100" dirty="0" err="1"/>
              <a:t>Approach</a:t>
            </a:r>
            <a:r>
              <a:rPr lang="cs-CZ" sz="1100" dirty="0"/>
              <a:t>. Sexuality </a:t>
            </a:r>
            <a:r>
              <a:rPr lang="cs-CZ" sz="1100" dirty="0" err="1"/>
              <a:t>Research</a:t>
            </a:r>
            <a:r>
              <a:rPr lang="cs-CZ" sz="1100" dirty="0"/>
              <a:t> and </a:t>
            </a:r>
            <a:r>
              <a:rPr lang="cs-CZ" sz="1100" dirty="0" err="1"/>
              <a:t>Social</a:t>
            </a:r>
            <a:r>
              <a:rPr lang="cs-CZ" sz="1100" dirty="0"/>
              <a:t> </a:t>
            </a:r>
            <a:r>
              <a:rPr lang="cs-CZ" sz="1100" dirty="0" err="1"/>
              <a:t>Policy</a:t>
            </a:r>
            <a:r>
              <a:rPr lang="cs-CZ" sz="1100" dirty="0"/>
              <a:t>, 1-12.</a:t>
            </a:r>
          </a:p>
          <a:p>
            <a:pPr>
              <a:lnSpc>
                <a:spcPct val="80000"/>
              </a:lnSpc>
            </a:pPr>
            <a:r>
              <a:rPr lang="cs-CZ" sz="1100" dirty="0" err="1"/>
              <a:t>Wolak</a:t>
            </a:r>
            <a:r>
              <a:rPr lang="cs-CZ" sz="1100" dirty="0"/>
              <a:t>, J., </a:t>
            </a:r>
            <a:r>
              <a:rPr lang="cs-CZ" sz="1100" dirty="0" err="1"/>
              <a:t>Mitchell</a:t>
            </a:r>
            <a:r>
              <a:rPr lang="cs-CZ" sz="1100" dirty="0"/>
              <a:t>, K., &amp; </a:t>
            </a:r>
            <a:r>
              <a:rPr lang="cs-CZ" sz="1100" dirty="0" err="1"/>
              <a:t>Finkelhor</a:t>
            </a:r>
            <a:r>
              <a:rPr lang="cs-CZ" sz="1100" dirty="0"/>
              <a:t>, D. (2007). </a:t>
            </a:r>
            <a:r>
              <a:rPr lang="cs-CZ" sz="1100" dirty="0" err="1"/>
              <a:t>Unwanted</a:t>
            </a:r>
            <a:r>
              <a:rPr lang="cs-CZ" sz="1100" dirty="0"/>
              <a:t> and </a:t>
            </a:r>
            <a:r>
              <a:rPr lang="cs-CZ" sz="1100" dirty="0" err="1"/>
              <a:t>wanted</a:t>
            </a:r>
            <a:r>
              <a:rPr lang="cs-CZ" sz="1100" dirty="0"/>
              <a:t> </a:t>
            </a:r>
            <a:r>
              <a:rPr lang="cs-CZ" sz="1100" dirty="0" err="1"/>
              <a:t>exposure</a:t>
            </a:r>
            <a:r>
              <a:rPr lang="cs-CZ" sz="1100" dirty="0"/>
              <a:t> to online </a:t>
            </a:r>
            <a:r>
              <a:rPr lang="cs-CZ" sz="1100" dirty="0" err="1"/>
              <a:t>pornography</a:t>
            </a:r>
            <a:r>
              <a:rPr lang="cs-CZ" sz="1100" dirty="0"/>
              <a:t> in a </a:t>
            </a:r>
            <a:r>
              <a:rPr lang="cs-CZ" sz="1100" dirty="0" err="1"/>
              <a:t>national</a:t>
            </a:r>
            <a:r>
              <a:rPr lang="cs-CZ" sz="1100" dirty="0"/>
              <a:t> sample </a:t>
            </a:r>
            <a:r>
              <a:rPr lang="cs-CZ" sz="1100" dirty="0" err="1"/>
              <a:t>of</a:t>
            </a:r>
            <a:r>
              <a:rPr lang="cs-CZ" sz="1100" dirty="0"/>
              <a:t> </a:t>
            </a:r>
            <a:r>
              <a:rPr lang="cs-CZ" sz="1100" dirty="0" err="1"/>
              <a:t>youth</a:t>
            </a:r>
            <a:r>
              <a:rPr lang="cs-CZ" sz="1100" dirty="0"/>
              <a:t> Internet </a:t>
            </a:r>
            <a:r>
              <a:rPr lang="cs-CZ" sz="1100" dirty="0" err="1"/>
              <a:t>users</a:t>
            </a:r>
            <a:r>
              <a:rPr lang="cs-CZ" sz="1100" dirty="0"/>
              <a:t>. </a:t>
            </a:r>
            <a:r>
              <a:rPr lang="cs-CZ" sz="1100" dirty="0" err="1"/>
              <a:t>Pediatrics</a:t>
            </a:r>
            <a:r>
              <a:rPr lang="cs-CZ" sz="1100" dirty="0"/>
              <a:t>, 119(2), 247-257.</a:t>
            </a:r>
          </a:p>
          <a:p>
            <a:pPr>
              <a:lnSpc>
                <a:spcPct val="80000"/>
              </a:lnSpc>
            </a:pPr>
            <a:r>
              <a:rPr lang="cs-CZ" sz="1100" dirty="0"/>
              <a:t>Cooper, A. L., </a:t>
            </a:r>
            <a:r>
              <a:rPr lang="cs-CZ" sz="1100" dirty="0" err="1"/>
              <a:t>Månsson</a:t>
            </a:r>
            <a:r>
              <a:rPr lang="cs-CZ" sz="1100" dirty="0"/>
              <a:t>, S. A., </a:t>
            </a:r>
            <a:r>
              <a:rPr lang="cs-CZ" sz="1100" dirty="0" err="1"/>
              <a:t>Daneback</a:t>
            </a:r>
            <a:r>
              <a:rPr lang="cs-CZ" sz="1100" dirty="0"/>
              <a:t>, K., </a:t>
            </a:r>
            <a:r>
              <a:rPr lang="cs-CZ" sz="1100" dirty="0" err="1"/>
              <a:t>Tikkanen</a:t>
            </a:r>
            <a:r>
              <a:rPr lang="cs-CZ" sz="1100" dirty="0"/>
              <a:t>, R., &amp; </a:t>
            </a:r>
            <a:r>
              <a:rPr lang="cs-CZ" sz="1100" dirty="0" err="1"/>
              <a:t>Ross</a:t>
            </a:r>
            <a:r>
              <a:rPr lang="cs-CZ" sz="1100" dirty="0"/>
              <a:t>, M. (2003). </a:t>
            </a:r>
            <a:r>
              <a:rPr lang="cs-CZ" sz="1100" dirty="0" err="1"/>
              <a:t>Predicting</a:t>
            </a:r>
            <a:r>
              <a:rPr lang="cs-CZ" sz="1100" dirty="0"/>
              <a:t> </a:t>
            </a:r>
            <a:r>
              <a:rPr lang="cs-CZ" sz="1100" dirty="0" err="1"/>
              <a:t>the</a:t>
            </a:r>
            <a:r>
              <a:rPr lang="cs-CZ" sz="1100" dirty="0"/>
              <a:t> </a:t>
            </a:r>
            <a:r>
              <a:rPr lang="cs-CZ" sz="1100" dirty="0" err="1"/>
              <a:t>future</a:t>
            </a:r>
            <a:r>
              <a:rPr lang="cs-CZ" sz="1100" dirty="0"/>
              <a:t> </a:t>
            </a:r>
            <a:r>
              <a:rPr lang="cs-CZ" sz="1100" dirty="0" err="1"/>
              <a:t>of</a:t>
            </a:r>
            <a:r>
              <a:rPr lang="cs-CZ" sz="1100" dirty="0"/>
              <a:t> Internet sex: Online </a:t>
            </a:r>
            <a:r>
              <a:rPr lang="cs-CZ" sz="1100" dirty="0" err="1"/>
              <a:t>sexual</a:t>
            </a:r>
            <a:r>
              <a:rPr lang="cs-CZ" sz="1100" dirty="0"/>
              <a:t> </a:t>
            </a:r>
            <a:r>
              <a:rPr lang="cs-CZ" sz="1100" dirty="0" err="1"/>
              <a:t>activities</a:t>
            </a:r>
            <a:r>
              <a:rPr lang="cs-CZ" sz="1100" dirty="0"/>
              <a:t> in </a:t>
            </a:r>
            <a:r>
              <a:rPr lang="cs-CZ" sz="1100" dirty="0" err="1"/>
              <a:t>Sweden</a:t>
            </a:r>
            <a:r>
              <a:rPr lang="cs-CZ" sz="1100" dirty="0"/>
              <a:t>. </a:t>
            </a:r>
            <a:r>
              <a:rPr lang="cs-CZ" sz="1100" dirty="0" err="1"/>
              <a:t>Sexual</a:t>
            </a:r>
            <a:r>
              <a:rPr lang="cs-CZ" sz="1100" dirty="0"/>
              <a:t> and </a:t>
            </a:r>
            <a:r>
              <a:rPr lang="cs-CZ" sz="1100" dirty="0" err="1"/>
              <a:t>Relationship</a:t>
            </a:r>
            <a:r>
              <a:rPr lang="cs-CZ" sz="1100" dirty="0"/>
              <a:t> </a:t>
            </a:r>
            <a:r>
              <a:rPr lang="cs-CZ" sz="1100" dirty="0" err="1"/>
              <a:t>Therapy</a:t>
            </a:r>
            <a:r>
              <a:rPr lang="cs-CZ" sz="1100" dirty="0"/>
              <a:t>, 18(3), 277-291.</a:t>
            </a:r>
          </a:p>
          <a:p>
            <a:pPr>
              <a:lnSpc>
                <a:spcPct val="80000"/>
              </a:lnSpc>
            </a:pPr>
            <a:r>
              <a:rPr lang="cs-CZ" sz="1100" dirty="0" err="1"/>
              <a:t>Træen</a:t>
            </a:r>
            <a:r>
              <a:rPr lang="cs-CZ" sz="1100" dirty="0"/>
              <a:t>, B., </a:t>
            </a:r>
            <a:r>
              <a:rPr lang="cs-CZ" sz="1100" dirty="0" err="1"/>
              <a:t>Nilsen</a:t>
            </a:r>
            <a:r>
              <a:rPr lang="cs-CZ" sz="1100" dirty="0"/>
              <a:t>, T. S. R., &amp; </a:t>
            </a:r>
            <a:r>
              <a:rPr lang="cs-CZ" sz="1100" dirty="0" err="1"/>
              <a:t>Stigum</a:t>
            </a:r>
            <a:r>
              <a:rPr lang="cs-CZ" sz="1100" dirty="0"/>
              <a:t>, H. (2006). Use </a:t>
            </a:r>
            <a:r>
              <a:rPr lang="cs-CZ" sz="1100" dirty="0" err="1"/>
              <a:t>of</a:t>
            </a:r>
            <a:r>
              <a:rPr lang="cs-CZ" sz="1100" dirty="0"/>
              <a:t> </a:t>
            </a:r>
            <a:r>
              <a:rPr lang="cs-CZ" sz="1100" dirty="0" err="1"/>
              <a:t>pornography</a:t>
            </a:r>
            <a:r>
              <a:rPr lang="cs-CZ" sz="1100" dirty="0"/>
              <a:t> in </a:t>
            </a:r>
            <a:r>
              <a:rPr lang="cs-CZ" sz="1100" dirty="0" err="1"/>
              <a:t>traditional</a:t>
            </a:r>
            <a:r>
              <a:rPr lang="cs-CZ" sz="1100" dirty="0"/>
              <a:t> media and on </a:t>
            </a:r>
            <a:r>
              <a:rPr lang="cs-CZ" sz="1100" dirty="0" err="1"/>
              <a:t>the</a:t>
            </a:r>
            <a:r>
              <a:rPr lang="cs-CZ" sz="1100" dirty="0"/>
              <a:t> Internet in </a:t>
            </a:r>
            <a:r>
              <a:rPr lang="cs-CZ" sz="1100" dirty="0" err="1"/>
              <a:t>Norway</a:t>
            </a:r>
            <a:r>
              <a:rPr lang="cs-CZ" sz="1100" dirty="0"/>
              <a:t>. </a:t>
            </a:r>
            <a:r>
              <a:rPr lang="cs-CZ" sz="1100" dirty="0" err="1"/>
              <a:t>Journal</a:t>
            </a:r>
            <a:r>
              <a:rPr lang="cs-CZ" sz="1100" dirty="0"/>
              <a:t> </a:t>
            </a:r>
            <a:r>
              <a:rPr lang="cs-CZ" sz="1100" dirty="0" err="1"/>
              <a:t>of</a:t>
            </a:r>
            <a:r>
              <a:rPr lang="cs-CZ" sz="1100" dirty="0"/>
              <a:t> Sex </a:t>
            </a:r>
            <a:r>
              <a:rPr lang="cs-CZ" sz="1100" dirty="0" err="1"/>
              <a:t>Research</a:t>
            </a:r>
            <a:r>
              <a:rPr lang="cs-CZ" sz="1100" dirty="0"/>
              <a:t>, 43(3), 245-254.</a:t>
            </a:r>
          </a:p>
          <a:p>
            <a:pPr>
              <a:lnSpc>
                <a:spcPct val="80000"/>
              </a:lnSpc>
            </a:pPr>
            <a:r>
              <a:rPr lang="en-US" sz="1100" dirty="0"/>
              <a:t>Simon, L., &amp; </a:t>
            </a:r>
            <a:r>
              <a:rPr lang="en-US" sz="1100" dirty="0" err="1"/>
              <a:t>Daneback</a:t>
            </a:r>
            <a:r>
              <a:rPr lang="en-US" sz="1100" dirty="0"/>
              <a:t>, K. (2013). Adolescents’ use of the Internet for sex education: A thematic and critical review of the literature. International Journal of Sexual Health, 25(4), 305-319.</a:t>
            </a:r>
          </a:p>
          <a:p>
            <a:pPr>
              <a:lnSpc>
                <a:spcPct val="80000"/>
              </a:lnSpc>
            </a:pPr>
            <a:r>
              <a:rPr lang="en-US" sz="1100" dirty="0" err="1"/>
              <a:t>Daneback</a:t>
            </a:r>
            <a:r>
              <a:rPr lang="en-US" sz="1100" dirty="0"/>
              <a:t>, K., </a:t>
            </a:r>
            <a:r>
              <a:rPr lang="en-US" sz="1100" dirty="0" err="1"/>
              <a:t>Månsson</a:t>
            </a:r>
            <a:r>
              <a:rPr lang="en-US" sz="1100" dirty="0"/>
              <a:t>, S. A., Ross, M. W., &amp; Markham, C. M. (2012). The Internet as a source of information about sexuality. Sex Education, 12(5), 583-598.</a:t>
            </a:r>
          </a:p>
          <a:p>
            <a:pPr>
              <a:lnSpc>
                <a:spcPct val="80000"/>
              </a:lnSpc>
            </a:pPr>
            <a:r>
              <a:rPr lang="en-US" sz="1100" dirty="0" err="1"/>
              <a:t>Daneback</a:t>
            </a:r>
            <a:r>
              <a:rPr lang="en-US" sz="1100" dirty="0"/>
              <a:t>, K., </a:t>
            </a:r>
            <a:r>
              <a:rPr lang="en-US" sz="1100" dirty="0" err="1"/>
              <a:t>Mansson</a:t>
            </a:r>
            <a:r>
              <a:rPr lang="en-US" sz="1100" dirty="0"/>
              <a:t>, S. A., &amp; Ross, M. W. (2011). Online sex shops: purchasing sexual merchandise on the Internet. International Journal of Sexual Health, 23(2), 102-110.</a:t>
            </a:r>
          </a:p>
          <a:p>
            <a:pPr>
              <a:lnSpc>
                <a:spcPct val="80000"/>
              </a:lnSpc>
            </a:pPr>
            <a:r>
              <a:rPr lang="en-US" sz="1100" dirty="0" err="1"/>
              <a:t>Jonsson</a:t>
            </a:r>
            <a:r>
              <a:rPr lang="en-US" sz="1100" dirty="0"/>
              <a:t>, L. S., </a:t>
            </a:r>
            <a:r>
              <a:rPr lang="en-US" sz="1100" dirty="0" err="1"/>
              <a:t>Svedin</a:t>
            </a:r>
            <a:r>
              <a:rPr lang="en-US" sz="1100" dirty="0"/>
              <a:t>, C. G., &amp; </a:t>
            </a:r>
            <a:r>
              <a:rPr lang="en-US" sz="1100" dirty="0" err="1"/>
              <a:t>Hydén</a:t>
            </a:r>
            <a:r>
              <a:rPr lang="en-US" sz="1100" dirty="0"/>
              <a:t>, M. (2014). "Without the Internet, I never would have sold sex": Young women selling sex online. </a:t>
            </a:r>
            <a:r>
              <a:rPr lang="en-US" sz="1100" dirty="0" err="1"/>
              <a:t>Cyberpsychology</a:t>
            </a:r>
            <a:r>
              <a:rPr lang="en-US" sz="1100" dirty="0"/>
              <a:t>: Journal of Psychosocial Research on Cyberspace, 8(1).</a:t>
            </a:r>
          </a:p>
          <a:p>
            <a:pPr>
              <a:lnSpc>
                <a:spcPct val="80000"/>
              </a:lnSpc>
            </a:pPr>
            <a:r>
              <a:rPr lang="en-US" sz="1100" dirty="0" err="1"/>
              <a:t>Langanke</a:t>
            </a:r>
            <a:r>
              <a:rPr lang="en-US" sz="1100" dirty="0"/>
              <a:t>, H., </a:t>
            </a:r>
            <a:r>
              <a:rPr lang="en-US" sz="1100" dirty="0" err="1"/>
              <a:t>Månsson</a:t>
            </a:r>
            <a:r>
              <a:rPr lang="en-US" sz="1100" dirty="0"/>
              <a:t>, S.-A., &amp; Ross, M. W. (2014). Planning for pleasure: Time patterns in the use of Internet forums of female sex workers' clients in Germany. </a:t>
            </a:r>
            <a:r>
              <a:rPr lang="en-US" sz="1100" dirty="0" err="1"/>
              <a:t>Cyberpsychology</a:t>
            </a:r>
            <a:r>
              <a:rPr lang="en-US" sz="1100" dirty="0"/>
              <a:t>: Journal of Psychosocial Research on Cyberspace, 8(1).</a:t>
            </a:r>
          </a:p>
          <a:p>
            <a:pPr>
              <a:lnSpc>
                <a:spcPct val="80000"/>
              </a:lnSpc>
            </a:pPr>
            <a:r>
              <a:rPr lang="cs-CZ" sz="1100" dirty="0" err="1"/>
              <a:t>Döring</a:t>
            </a:r>
            <a:r>
              <a:rPr lang="cs-CZ" sz="1100" dirty="0"/>
              <a:t>, N. (2014). </a:t>
            </a:r>
            <a:r>
              <a:rPr lang="cs-CZ" sz="1100" dirty="0" err="1"/>
              <a:t>Consensual</a:t>
            </a:r>
            <a:r>
              <a:rPr lang="cs-CZ" sz="1100" dirty="0"/>
              <a:t> </a:t>
            </a:r>
            <a:r>
              <a:rPr lang="cs-CZ" sz="1100" dirty="0" err="1"/>
              <a:t>sexting</a:t>
            </a:r>
            <a:r>
              <a:rPr lang="cs-CZ" sz="1100" dirty="0"/>
              <a:t> </a:t>
            </a:r>
            <a:r>
              <a:rPr lang="cs-CZ" sz="1100" dirty="0" err="1"/>
              <a:t>among</a:t>
            </a:r>
            <a:r>
              <a:rPr lang="cs-CZ" sz="1100" dirty="0"/>
              <a:t> </a:t>
            </a:r>
            <a:r>
              <a:rPr lang="cs-CZ" sz="1100" dirty="0" err="1"/>
              <a:t>adolescents</a:t>
            </a:r>
            <a:r>
              <a:rPr lang="cs-CZ" sz="1100" dirty="0"/>
              <a:t>: Risk </a:t>
            </a:r>
            <a:r>
              <a:rPr lang="cs-CZ" sz="1100" dirty="0" err="1"/>
              <a:t>prevention</a:t>
            </a:r>
            <a:r>
              <a:rPr lang="cs-CZ" sz="1100" dirty="0"/>
              <a:t> </a:t>
            </a:r>
            <a:r>
              <a:rPr lang="cs-CZ" sz="1100" dirty="0" err="1"/>
              <a:t>through</a:t>
            </a:r>
            <a:r>
              <a:rPr lang="cs-CZ" sz="1100" dirty="0"/>
              <a:t> abstinence </a:t>
            </a:r>
            <a:r>
              <a:rPr lang="cs-CZ" sz="1100" dirty="0" err="1"/>
              <a:t>education</a:t>
            </a:r>
            <a:r>
              <a:rPr lang="cs-CZ" sz="1100" dirty="0"/>
              <a:t> </a:t>
            </a:r>
            <a:r>
              <a:rPr lang="cs-CZ" sz="1100" dirty="0" err="1"/>
              <a:t>or</a:t>
            </a:r>
            <a:r>
              <a:rPr lang="cs-CZ" sz="1100" dirty="0"/>
              <a:t> </a:t>
            </a:r>
            <a:r>
              <a:rPr lang="cs-CZ" sz="1100" dirty="0" err="1"/>
              <a:t>safer</a:t>
            </a:r>
            <a:r>
              <a:rPr lang="cs-CZ" sz="1100" dirty="0"/>
              <a:t> </a:t>
            </a:r>
            <a:r>
              <a:rPr lang="cs-CZ" sz="1100" dirty="0" err="1"/>
              <a:t>sexting</a:t>
            </a:r>
            <a:r>
              <a:rPr lang="cs-CZ" sz="1100" dirty="0"/>
              <a:t>? </a:t>
            </a:r>
            <a:r>
              <a:rPr lang="cs-CZ" sz="1100" dirty="0" err="1"/>
              <a:t>Cyberpsychology</a:t>
            </a:r>
            <a:r>
              <a:rPr lang="cs-CZ" sz="1100" dirty="0"/>
              <a:t>: </a:t>
            </a:r>
            <a:r>
              <a:rPr lang="cs-CZ" sz="1100" dirty="0" err="1"/>
              <a:t>Journal</a:t>
            </a:r>
            <a:r>
              <a:rPr lang="cs-CZ" sz="1100" dirty="0"/>
              <a:t> </a:t>
            </a:r>
            <a:r>
              <a:rPr lang="cs-CZ" sz="1100" dirty="0" err="1"/>
              <a:t>of</a:t>
            </a:r>
            <a:r>
              <a:rPr lang="cs-CZ" sz="1100" dirty="0"/>
              <a:t> </a:t>
            </a:r>
            <a:r>
              <a:rPr lang="cs-CZ" sz="1100" dirty="0" err="1"/>
              <a:t>Psychosocial</a:t>
            </a:r>
            <a:r>
              <a:rPr lang="cs-CZ" sz="1100" dirty="0"/>
              <a:t> </a:t>
            </a:r>
            <a:r>
              <a:rPr lang="cs-CZ" sz="1100" dirty="0" err="1"/>
              <a:t>Research</a:t>
            </a:r>
            <a:r>
              <a:rPr lang="cs-CZ" sz="1100" dirty="0"/>
              <a:t> on </a:t>
            </a:r>
            <a:r>
              <a:rPr lang="cs-CZ" sz="1100" dirty="0" err="1"/>
              <a:t>Cyberspace</a:t>
            </a:r>
            <a:r>
              <a:rPr lang="cs-CZ" sz="1100" dirty="0"/>
              <a:t>, 8(1). </a:t>
            </a:r>
          </a:p>
          <a:p>
            <a:pPr>
              <a:lnSpc>
                <a:spcPct val="80000"/>
              </a:lnSpc>
            </a:pPr>
            <a:r>
              <a:rPr lang="cs-CZ" sz="1100" dirty="0" err="1"/>
              <a:t>Kerstens</a:t>
            </a:r>
            <a:r>
              <a:rPr lang="cs-CZ" sz="1100" dirty="0"/>
              <a:t>, J., &amp; Stol, W. (2014). </a:t>
            </a:r>
            <a:r>
              <a:rPr lang="cs-CZ" sz="1100" dirty="0" err="1"/>
              <a:t>Receiving</a:t>
            </a:r>
            <a:r>
              <a:rPr lang="cs-CZ" sz="1100" dirty="0"/>
              <a:t> online </a:t>
            </a:r>
            <a:r>
              <a:rPr lang="cs-CZ" sz="1100" dirty="0" err="1"/>
              <a:t>sexual</a:t>
            </a:r>
            <a:r>
              <a:rPr lang="cs-CZ" sz="1100" dirty="0"/>
              <a:t> </a:t>
            </a:r>
            <a:r>
              <a:rPr lang="cs-CZ" sz="1100" dirty="0" err="1"/>
              <a:t>requests</a:t>
            </a:r>
            <a:r>
              <a:rPr lang="cs-CZ" sz="1100" dirty="0"/>
              <a:t> and </a:t>
            </a:r>
            <a:r>
              <a:rPr lang="cs-CZ" sz="1100" dirty="0" err="1"/>
              <a:t>producing</a:t>
            </a:r>
            <a:r>
              <a:rPr lang="cs-CZ" sz="1100" dirty="0"/>
              <a:t> online </a:t>
            </a:r>
            <a:r>
              <a:rPr lang="cs-CZ" sz="1100" dirty="0" err="1"/>
              <a:t>sexual</a:t>
            </a:r>
            <a:r>
              <a:rPr lang="cs-CZ" sz="1100" dirty="0"/>
              <a:t> </a:t>
            </a:r>
            <a:r>
              <a:rPr lang="cs-CZ" sz="1100" dirty="0" err="1"/>
              <a:t>images</a:t>
            </a:r>
            <a:r>
              <a:rPr lang="cs-CZ" sz="1100" dirty="0"/>
              <a:t>: </a:t>
            </a:r>
            <a:r>
              <a:rPr lang="cs-CZ" sz="1100" dirty="0" err="1"/>
              <a:t>The</a:t>
            </a:r>
            <a:r>
              <a:rPr lang="cs-CZ" sz="1100" dirty="0"/>
              <a:t> </a:t>
            </a:r>
            <a:r>
              <a:rPr lang="cs-CZ" sz="1100" dirty="0" err="1"/>
              <a:t>multifaceted</a:t>
            </a:r>
            <a:r>
              <a:rPr lang="cs-CZ" sz="1100" dirty="0"/>
              <a:t> and </a:t>
            </a:r>
            <a:r>
              <a:rPr lang="cs-CZ" sz="1100" dirty="0" err="1"/>
              <a:t>dialogic</a:t>
            </a:r>
            <a:r>
              <a:rPr lang="cs-CZ" sz="1100" dirty="0"/>
              <a:t> </a:t>
            </a:r>
            <a:r>
              <a:rPr lang="cs-CZ" sz="1100" dirty="0" err="1"/>
              <a:t>nature</a:t>
            </a:r>
            <a:r>
              <a:rPr lang="cs-CZ" sz="1100" dirty="0"/>
              <a:t> </a:t>
            </a:r>
            <a:r>
              <a:rPr lang="cs-CZ" sz="1100" dirty="0" err="1"/>
              <a:t>of</a:t>
            </a:r>
            <a:r>
              <a:rPr lang="cs-CZ" sz="1100" dirty="0"/>
              <a:t> </a:t>
            </a:r>
            <a:r>
              <a:rPr lang="cs-CZ" sz="1100" dirty="0" err="1"/>
              <a:t>adolescents</a:t>
            </a:r>
            <a:r>
              <a:rPr lang="cs-CZ" sz="1100" dirty="0"/>
              <a:t>' online </a:t>
            </a:r>
            <a:r>
              <a:rPr lang="cs-CZ" sz="1100" dirty="0" err="1"/>
              <a:t>sexual</a:t>
            </a:r>
            <a:r>
              <a:rPr lang="cs-CZ" sz="1100" dirty="0"/>
              <a:t> </a:t>
            </a:r>
            <a:r>
              <a:rPr lang="cs-CZ" sz="1100" dirty="0" err="1"/>
              <a:t>interactions</a:t>
            </a:r>
            <a:r>
              <a:rPr lang="cs-CZ" sz="1100" dirty="0"/>
              <a:t>. </a:t>
            </a:r>
            <a:r>
              <a:rPr lang="cs-CZ" sz="1100" dirty="0" err="1"/>
              <a:t>Cyberpsychology</a:t>
            </a:r>
            <a:r>
              <a:rPr lang="cs-CZ" sz="1100" dirty="0"/>
              <a:t>: </a:t>
            </a:r>
            <a:r>
              <a:rPr lang="cs-CZ" sz="1100" dirty="0" err="1"/>
              <a:t>Journal</a:t>
            </a:r>
            <a:r>
              <a:rPr lang="cs-CZ" sz="1100" dirty="0"/>
              <a:t> </a:t>
            </a:r>
            <a:r>
              <a:rPr lang="cs-CZ" sz="1100" dirty="0" err="1"/>
              <a:t>of</a:t>
            </a:r>
            <a:r>
              <a:rPr lang="cs-CZ" sz="1100" dirty="0"/>
              <a:t> </a:t>
            </a:r>
            <a:r>
              <a:rPr lang="cs-CZ" sz="1100" dirty="0" err="1"/>
              <a:t>Psychosocial</a:t>
            </a:r>
            <a:r>
              <a:rPr lang="cs-CZ" sz="1100" dirty="0"/>
              <a:t> </a:t>
            </a:r>
            <a:r>
              <a:rPr lang="cs-CZ" sz="1100" dirty="0" err="1"/>
              <a:t>Research</a:t>
            </a:r>
            <a:r>
              <a:rPr lang="cs-CZ" sz="1100" dirty="0"/>
              <a:t> on </a:t>
            </a:r>
            <a:r>
              <a:rPr lang="cs-CZ" sz="1100" dirty="0" err="1"/>
              <a:t>Cyberspace</a:t>
            </a:r>
            <a:r>
              <a:rPr lang="cs-CZ" sz="1100" dirty="0"/>
              <a:t>, 8(1).</a:t>
            </a:r>
          </a:p>
          <a:p>
            <a:pPr>
              <a:lnSpc>
                <a:spcPct val="80000"/>
              </a:lnSpc>
            </a:pPr>
            <a:r>
              <a:rPr lang="cs-CZ" sz="1100" dirty="0" err="1"/>
              <a:t>Baumgartner</a:t>
            </a:r>
            <a:r>
              <a:rPr lang="cs-CZ" sz="1100" dirty="0"/>
              <a:t>, S., </a:t>
            </a:r>
            <a:r>
              <a:rPr lang="cs-CZ" sz="1100" dirty="0" err="1"/>
              <a:t>Sumter</a:t>
            </a:r>
            <a:r>
              <a:rPr lang="cs-CZ" sz="1100" dirty="0"/>
              <a:t>, S., Peter, J., &amp; </a:t>
            </a:r>
            <a:r>
              <a:rPr lang="cs-CZ" sz="1100" dirty="0" err="1"/>
              <a:t>Livingstone</a:t>
            </a:r>
            <a:r>
              <a:rPr lang="cs-CZ" sz="1100" dirty="0"/>
              <a:t>, S. (2013). </a:t>
            </a:r>
            <a:r>
              <a:rPr lang="cs-CZ" sz="1100" dirty="0" err="1"/>
              <a:t>Does</a:t>
            </a:r>
            <a:r>
              <a:rPr lang="cs-CZ" sz="1100" dirty="0"/>
              <a:t> country </a:t>
            </a:r>
            <a:r>
              <a:rPr lang="cs-CZ" sz="1100" dirty="0" err="1"/>
              <a:t>context</a:t>
            </a:r>
            <a:r>
              <a:rPr lang="cs-CZ" sz="1100" dirty="0"/>
              <a:t> </a:t>
            </a:r>
            <a:r>
              <a:rPr lang="cs-CZ" sz="1100" dirty="0" err="1"/>
              <a:t>matter</a:t>
            </a:r>
            <a:r>
              <a:rPr lang="cs-CZ" sz="1100" dirty="0"/>
              <a:t>? </a:t>
            </a:r>
            <a:r>
              <a:rPr lang="cs-CZ" sz="1100" dirty="0" err="1"/>
              <a:t>Investigating</a:t>
            </a:r>
            <a:r>
              <a:rPr lang="cs-CZ" sz="1100" dirty="0"/>
              <a:t> </a:t>
            </a:r>
            <a:r>
              <a:rPr lang="cs-CZ" sz="1100" dirty="0" err="1"/>
              <a:t>the</a:t>
            </a:r>
            <a:r>
              <a:rPr lang="cs-CZ" sz="1100" dirty="0"/>
              <a:t> </a:t>
            </a:r>
            <a:r>
              <a:rPr lang="cs-CZ" sz="1100" dirty="0" err="1"/>
              <a:t>predictors</a:t>
            </a:r>
            <a:r>
              <a:rPr lang="cs-CZ" sz="1100" dirty="0"/>
              <a:t> </a:t>
            </a:r>
            <a:r>
              <a:rPr lang="cs-CZ" sz="1100" dirty="0" err="1"/>
              <a:t>of</a:t>
            </a:r>
            <a:r>
              <a:rPr lang="cs-CZ" sz="1100" dirty="0"/>
              <a:t> </a:t>
            </a:r>
            <a:r>
              <a:rPr lang="cs-CZ" sz="1100" dirty="0" err="1"/>
              <a:t>teen</a:t>
            </a:r>
            <a:r>
              <a:rPr lang="cs-CZ" sz="1100" dirty="0"/>
              <a:t> </a:t>
            </a:r>
            <a:r>
              <a:rPr lang="cs-CZ" sz="1100" dirty="0" err="1"/>
              <a:t>sexting</a:t>
            </a:r>
            <a:r>
              <a:rPr lang="cs-CZ" sz="1100" dirty="0"/>
              <a:t> </a:t>
            </a:r>
            <a:r>
              <a:rPr lang="cs-CZ" sz="1100" dirty="0" err="1"/>
              <a:t>across</a:t>
            </a:r>
            <a:r>
              <a:rPr lang="cs-CZ" sz="1100" dirty="0"/>
              <a:t> </a:t>
            </a:r>
            <a:r>
              <a:rPr lang="cs-CZ" sz="1100" dirty="0" err="1"/>
              <a:t>Europe</a:t>
            </a:r>
            <a:r>
              <a:rPr lang="cs-CZ" sz="1100" dirty="0"/>
              <a:t>.</a:t>
            </a:r>
          </a:p>
          <a:p>
            <a:pPr>
              <a:lnSpc>
                <a:spcPct val="80000"/>
              </a:lnSpc>
            </a:pPr>
            <a:endParaRPr lang="cs-CZ" sz="1100" dirty="0" smtClean="0"/>
          </a:p>
          <a:p>
            <a:pPr>
              <a:lnSpc>
                <a:spcPct val="80000"/>
              </a:lnSpc>
            </a:pPr>
            <a:r>
              <a:rPr lang="cs-CZ" sz="1100" dirty="0" err="1" smtClean="0"/>
              <a:t>Carner</a:t>
            </a:r>
            <a:r>
              <a:rPr lang="cs-CZ" sz="1100" dirty="0"/>
              <a:t>, P.J. (2001). </a:t>
            </a:r>
            <a:r>
              <a:rPr lang="cs-CZ" sz="1100" dirty="0" err="1"/>
              <a:t>Cybersex</a:t>
            </a:r>
            <a:r>
              <a:rPr lang="cs-CZ" sz="1100" dirty="0"/>
              <a:t>, </a:t>
            </a:r>
            <a:r>
              <a:rPr lang="cs-CZ" sz="1100" dirty="0" err="1"/>
              <a:t>courtship</a:t>
            </a:r>
            <a:r>
              <a:rPr lang="cs-CZ" sz="1100" dirty="0"/>
              <a:t>, and </a:t>
            </a:r>
            <a:r>
              <a:rPr lang="cs-CZ" sz="1100" dirty="0" err="1"/>
              <a:t>escalating</a:t>
            </a:r>
            <a:r>
              <a:rPr lang="cs-CZ" sz="1100" dirty="0"/>
              <a:t> </a:t>
            </a:r>
            <a:r>
              <a:rPr lang="cs-CZ" sz="1100" dirty="0" err="1"/>
              <a:t>arousal</a:t>
            </a:r>
            <a:r>
              <a:rPr lang="cs-CZ" sz="1100" dirty="0"/>
              <a:t>: </a:t>
            </a:r>
            <a:r>
              <a:rPr lang="cs-CZ" sz="1100" dirty="0" err="1"/>
              <a:t>factors</a:t>
            </a:r>
            <a:r>
              <a:rPr lang="cs-CZ" sz="1100" dirty="0"/>
              <a:t> in </a:t>
            </a:r>
            <a:r>
              <a:rPr lang="cs-CZ" sz="1100" dirty="0" err="1"/>
              <a:t>addictive</a:t>
            </a:r>
            <a:r>
              <a:rPr lang="cs-CZ" sz="1100" dirty="0"/>
              <a:t> </a:t>
            </a:r>
            <a:r>
              <a:rPr lang="cs-CZ" sz="1100" dirty="0" err="1"/>
              <a:t>sexual</a:t>
            </a:r>
            <a:r>
              <a:rPr lang="cs-CZ" sz="1100" dirty="0"/>
              <a:t> </a:t>
            </a:r>
            <a:r>
              <a:rPr lang="cs-CZ" sz="1100" dirty="0" err="1"/>
              <a:t>desire</a:t>
            </a:r>
            <a:r>
              <a:rPr lang="cs-CZ" sz="1100" dirty="0"/>
              <a:t>. </a:t>
            </a:r>
            <a:r>
              <a:rPr lang="cs-CZ" sz="1100" i="1" dirty="0" err="1"/>
              <a:t>Sexual</a:t>
            </a:r>
            <a:r>
              <a:rPr lang="cs-CZ" sz="1100" i="1" dirty="0"/>
              <a:t> </a:t>
            </a:r>
            <a:r>
              <a:rPr lang="cs-CZ" sz="1100" i="1" dirty="0" err="1"/>
              <a:t>Addiction</a:t>
            </a:r>
            <a:r>
              <a:rPr lang="cs-CZ" sz="1100" i="1" dirty="0"/>
              <a:t> &amp; </a:t>
            </a:r>
            <a:r>
              <a:rPr lang="cs-CZ" sz="1100" i="1" dirty="0" err="1"/>
              <a:t>Compulsivity</a:t>
            </a:r>
            <a:r>
              <a:rPr lang="cs-CZ" sz="1100" i="1" dirty="0"/>
              <a:t>, 8</a:t>
            </a:r>
            <a:r>
              <a:rPr lang="cs-CZ" sz="1100" dirty="0"/>
              <a:t>, 45-78. In A. Cooper (Ed.), </a:t>
            </a:r>
            <a:r>
              <a:rPr lang="cs-CZ" sz="1100" i="1" dirty="0" err="1"/>
              <a:t>Cybersex</a:t>
            </a:r>
            <a:r>
              <a:rPr lang="cs-CZ" sz="1100" i="1" dirty="0"/>
              <a:t>: </a:t>
            </a:r>
            <a:r>
              <a:rPr lang="cs-CZ" sz="1100" i="1" dirty="0" err="1"/>
              <a:t>the</a:t>
            </a:r>
            <a:r>
              <a:rPr lang="cs-CZ" sz="1100" i="1" dirty="0"/>
              <a:t> </a:t>
            </a:r>
            <a:r>
              <a:rPr lang="cs-CZ" sz="1100" i="1" dirty="0" err="1"/>
              <a:t>dark</a:t>
            </a:r>
            <a:r>
              <a:rPr lang="cs-CZ" sz="1100" i="1" dirty="0"/>
              <a:t> </a:t>
            </a:r>
            <a:r>
              <a:rPr lang="cs-CZ" sz="1100" i="1" dirty="0" err="1"/>
              <a:t>side</a:t>
            </a:r>
            <a:r>
              <a:rPr lang="cs-CZ" sz="1100" i="1" dirty="0"/>
              <a:t> </a:t>
            </a:r>
            <a:r>
              <a:rPr lang="cs-CZ" sz="1100" i="1" dirty="0" err="1"/>
              <a:t>of</a:t>
            </a:r>
            <a:r>
              <a:rPr lang="cs-CZ" sz="1100" i="1" dirty="0"/>
              <a:t> </a:t>
            </a:r>
            <a:r>
              <a:rPr lang="cs-CZ" sz="1100" i="1" dirty="0" err="1"/>
              <a:t>the</a:t>
            </a:r>
            <a:r>
              <a:rPr lang="cs-CZ" sz="1100" i="1" dirty="0"/>
              <a:t> </a:t>
            </a:r>
            <a:r>
              <a:rPr lang="cs-CZ" sz="1100" i="1" dirty="0" err="1"/>
              <a:t>force</a:t>
            </a:r>
            <a:r>
              <a:rPr lang="cs-CZ" sz="1100" i="1" dirty="0"/>
              <a:t> </a:t>
            </a:r>
            <a:r>
              <a:rPr lang="cs-CZ" sz="1100" dirty="0"/>
              <a:t>(pp. 127-144).  Philadelphia: Brunner – </a:t>
            </a:r>
            <a:r>
              <a:rPr lang="cs-CZ" sz="1100" dirty="0" err="1"/>
              <a:t>Routledge</a:t>
            </a:r>
            <a:r>
              <a:rPr lang="cs-CZ" sz="1100" dirty="0"/>
              <a:t>.</a:t>
            </a:r>
          </a:p>
          <a:p>
            <a:pPr>
              <a:lnSpc>
                <a:spcPct val="80000"/>
              </a:lnSpc>
            </a:pPr>
            <a:r>
              <a:rPr lang="cs-CZ" sz="1100" dirty="0" err="1"/>
              <a:t>Chaney</a:t>
            </a:r>
            <a:r>
              <a:rPr lang="cs-CZ" sz="1100" dirty="0"/>
              <a:t>, M.P., </a:t>
            </a:r>
            <a:r>
              <a:rPr lang="cs-CZ" sz="1100" dirty="0" err="1"/>
              <a:t>Dew</a:t>
            </a:r>
            <a:r>
              <a:rPr lang="cs-CZ" sz="1100" dirty="0"/>
              <a:t>, B.J. (2003). Online </a:t>
            </a:r>
            <a:r>
              <a:rPr lang="cs-CZ" sz="1100" dirty="0" err="1"/>
              <a:t>experiences</a:t>
            </a:r>
            <a:r>
              <a:rPr lang="cs-CZ" sz="1100" dirty="0"/>
              <a:t> </a:t>
            </a:r>
            <a:r>
              <a:rPr lang="cs-CZ" sz="1100" dirty="0" err="1"/>
              <a:t>oh</a:t>
            </a:r>
            <a:r>
              <a:rPr lang="cs-CZ" sz="1100" dirty="0"/>
              <a:t> </a:t>
            </a:r>
            <a:r>
              <a:rPr lang="cs-CZ" sz="1100" dirty="0" err="1"/>
              <a:t>sexually</a:t>
            </a:r>
            <a:r>
              <a:rPr lang="cs-CZ" sz="1100" dirty="0"/>
              <a:t> </a:t>
            </a:r>
            <a:r>
              <a:rPr lang="cs-CZ" sz="1100" dirty="0" err="1"/>
              <a:t>compulsive</a:t>
            </a:r>
            <a:r>
              <a:rPr lang="cs-CZ" sz="1100" dirty="0"/>
              <a:t> </a:t>
            </a:r>
            <a:r>
              <a:rPr lang="cs-CZ" sz="1100" dirty="0" err="1"/>
              <a:t>men</a:t>
            </a:r>
            <a:r>
              <a:rPr lang="cs-CZ" sz="1100" dirty="0"/>
              <a:t> </a:t>
            </a:r>
            <a:r>
              <a:rPr lang="cs-CZ" sz="1100" dirty="0" err="1"/>
              <a:t>who</a:t>
            </a:r>
            <a:r>
              <a:rPr lang="cs-CZ" sz="1100" dirty="0"/>
              <a:t> </a:t>
            </a:r>
            <a:r>
              <a:rPr lang="cs-CZ" sz="1100" dirty="0" err="1"/>
              <a:t>have</a:t>
            </a:r>
            <a:r>
              <a:rPr lang="cs-CZ" sz="1100" dirty="0"/>
              <a:t> sex </a:t>
            </a:r>
            <a:r>
              <a:rPr lang="cs-CZ" sz="1100" dirty="0" err="1"/>
              <a:t>sex</a:t>
            </a:r>
            <a:r>
              <a:rPr lang="cs-CZ" sz="1100" dirty="0"/>
              <a:t> </a:t>
            </a:r>
            <a:r>
              <a:rPr lang="cs-CZ" sz="1100" dirty="0" err="1"/>
              <a:t>with</a:t>
            </a:r>
            <a:r>
              <a:rPr lang="cs-CZ" sz="1100" dirty="0"/>
              <a:t> </a:t>
            </a:r>
            <a:r>
              <a:rPr lang="cs-CZ" sz="1100" dirty="0" err="1"/>
              <a:t>men</a:t>
            </a:r>
            <a:r>
              <a:rPr lang="cs-CZ" sz="1100" dirty="0"/>
              <a:t>. </a:t>
            </a:r>
            <a:r>
              <a:rPr lang="cs-CZ" sz="1100" i="1" dirty="0" err="1"/>
              <a:t>Sexual</a:t>
            </a:r>
            <a:r>
              <a:rPr lang="cs-CZ" sz="1100" i="1" dirty="0"/>
              <a:t> </a:t>
            </a:r>
            <a:r>
              <a:rPr lang="cs-CZ" sz="1100" i="1" dirty="0" err="1"/>
              <a:t>Addiction</a:t>
            </a:r>
            <a:r>
              <a:rPr lang="cs-CZ" sz="1100" i="1" dirty="0"/>
              <a:t> &amp; </a:t>
            </a:r>
            <a:r>
              <a:rPr lang="cs-CZ" sz="1100" i="1" dirty="0" err="1"/>
              <a:t>Compulsivity</a:t>
            </a:r>
            <a:r>
              <a:rPr lang="cs-CZ" sz="1100" i="1" dirty="0"/>
              <a:t>, 10</a:t>
            </a:r>
            <a:r>
              <a:rPr lang="cs-CZ" sz="1100" dirty="0"/>
              <a:t>, 259-274.</a:t>
            </a:r>
          </a:p>
          <a:p>
            <a:pPr>
              <a:lnSpc>
                <a:spcPct val="80000"/>
              </a:lnSpc>
            </a:pPr>
            <a:r>
              <a:rPr lang="cs-CZ" sz="1100" dirty="0"/>
              <a:t>Cooper, A. (1998). Sexuality and </a:t>
            </a:r>
            <a:r>
              <a:rPr lang="cs-CZ" sz="1100" dirty="0" err="1"/>
              <a:t>the</a:t>
            </a:r>
            <a:r>
              <a:rPr lang="cs-CZ" sz="1100" dirty="0"/>
              <a:t> Internet: Surfing </a:t>
            </a:r>
            <a:r>
              <a:rPr lang="cs-CZ" sz="1100" dirty="0" err="1"/>
              <a:t>its</a:t>
            </a:r>
            <a:r>
              <a:rPr lang="cs-CZ" sz="1100" dirty="0"/>
              <a:t> </a:t>
            </a:r>
            <a:r>
              <a:rPr lang="cs-CZ" sz="1100" dirty="0" err="1"/>
              <a:t>way</a:t>
            </a:r>
            <a:r>
              <a:rPr lang="cs-CZ" sz="1100" dirty="0"/>
              <a:t> </a:t>
            </a:r>
            <a:r>
              <a:rPr lang="cs-CZ" sz="1100" dirty="0" err="1"/>
              <a:t>into</a:t>
            </a:r>
            <a:r>
              <a:rPr lang="cs-CZ" sz="1100" dirty="0"/>
              <a:t> </a:t>
            </a:r>
            <a:r>
              <a:rPr lang="cs-CZ" sz="1100" dirty="0" err="1"/>
              <a:t>the</a:t>
            </a:r>
            <a:r>
              <a:rPr lang="cs-CZ" sz="1100" dirty="0"/>
              <a:t> </a:t>
            </a:r>
            <a:r>
              <a:rPr lang="cs-CZ" sz="1100" dirty="0" err="1"/>
              <a:t>new</a:t>
            </a:r>
            <a:r>
              <a:rPr lang="cs-CZ" sz="1100" dirty="0"/>
              <a:t> </a:t>
            </a:r>
            <a:r>
              <a:rPr lang="cs-CZ" sz="1100" dirty="0" err="1"/>
              <a:t>millennium</a:t>
            </a:r>
            <a:r>
              <a:rPr lang="cs-CZ" sz="1100" dirty="0"/>
              <a:t>. </a:t>
            </a:r>
            <a:r>
              <a:rPr lang="cs-CZ" sz="1100" dirty="0" err="1"/>
              <a:t>CyberPsychology</a:t>
            </a:r>
            <a:r>
              <a:rPr lang="cs-CZ" sz="1100" dirty="0"/>
              <a:t> and </a:t>
            </a:r>
            <a:r>
              <a:rPr lang="cs-CZ" sz="1100" dirty="0" err="1"/>
              <a:t>Behavior</a:t>
            </a:r>
            <a:r>
              <a:rPr lang="cs-CZ" sz="1100" dirty="0"/>
              <a:t>, 1, 181–187.</a:t>
            </a:r>
          </a:p>
          <a:p>
            <a:pPr>
              <a:lnSpc>
                <a:spcPct val="80000"/>
              </a:lnSpc>
            </a:pPr>
            <a:r>
              <a:rPr lang="cs-CZ" sz="1100" dirty="0"/>
              <a:t>Cooper, A., </a:t>
            </a:r>
            <a:r>
              <a:rPr lang="cs-CZ" sz="1100" dirty="0" err="1"/>
              <a:t>Scherer</a:t>
            </a:r>
            <a:r>
              <a:rPr lang="cs-CZ" sz="1100" dirty="0"/>
              <a:t>, C.R., Blues, S., &amp; </a:t>
            </a:r>
            <a:r>
              <a:rPr lang="cs-CZ" sz="1100" dirty="0" err="1"/>
              <a:t>Gordon</a:t>
            </a:r>
            <a:r>
              <a:rPr lang="cs-CZ" sz="1100" dirty="0"/>
              <a:t>, B.L. (1999). Sexuality on </a:t>
            </a:r>
            <a:r>
              <a:rPr lang="cs-CZ" sz="1100" dirty="0" err="1"/>
              <a:t>the</a:t>
            </a:r>
            <a:r>
              <a:rPr lang="cs-CZ" sz="1100" dirty="0"/>
              <a:t> Internet: </a:t>
            </a:r>
            <a:r>
              <a:rPr lang="cs-CZ" sz="1100" dirty="0" err="1"/>
              <a:t>from</a:t>
            </a:r>
            <a:r>
              <a:rPr lang="cs-CZ" sz="1100" dirty="0"/>
              <a:t> </a:t>
            </a:r>
            <a:r>
              <a:rPr lang="cs-CZ" sz="1100" dirty="0" err="1"/>
              <a:t>sexual</a:t>
            </a:r>
            <a:r>
              <a:rPr lang="cs-CZ" sz="1100" dirty="0"/>
              <a:t> </a:t>
            </a:r>
            <a:r>
              <a:rPr lang="cs-CZ" sz="1100" dirty="0" err="1"/>
              <a:t>exploration</a:t>
            </a:r>
            <a:r>
              <a:rPr lang="cs-CZ" sz="1100" dirty="0"/>
              <a:t> to </a:t>
            </a:r>
            <a:r>
              <a:rPr lang="cs-CZ" sz="1100" dirty="0" err="1"/>
              <a:t>pathological</a:t>
            </a:r>
            <a:r>
              <a:rPr lang="cs-CZ" sz="1100" dirty="0"/>
              <a:t> </a:t>
            </a:r>
            <a:r>
              <a:rPr lang="cs-CZ" sz="1100" dirty="0" err="1"/>
              <a:t>expression</a:t>
            </a:r>
            <a:r>
              <a:rPr lang="cs-CZ" sz="1100" dirty="0"/>
              <a:t>. Professional Psychology: </a:t>
            </a:r>
            <a:r>
              <a:rPr lang="cs-CZ" sz="1100" dirty="0" err="1"/>
              <a:t>Research</a:t>
            </a:r>
            <a:r>
              <a:rPr lang="cs-CZ" sz="1100" dirty="0"/>
              <a:t> and Praktice, 30, 154-164.</a:t>
            </a:r>
          </a:p>
          <a:p>
            <a:pPr>
              <a:lnSpc>
                <a:spcPct val="80000"/>
              </a:lnSpc>
            </a:pPr>
            <a:r>
              <a:rPr lang="cs-CZ" sz="1100" dirty="0"/>
              <a:t>Cooper, A, </a:t>
            </a:r>
            <a:r>
              <a:rPr lang="cs-CZ" sz="1100" dirty="0" err="1"/>
              <a:t>Delminico</a:t>
            </a:r>
            <a:r>
              <a:rPr lang="cs-CZ" sz="1100" dirty="0"/>
              <a:t>, D.L., </a:t>
            </a:r>
            <a:r>
              <a:rPr lang="cs-CZ" sz="1100" dirty="0" err="1"/>
              <a:t>Burg</a:t>
            </a:r>
            <a:r>
              <a:rPr lang="cs-CZ" sz="1100" dirty="0"/>
              <a:t>, R. (2000). </a:t>
            </a:r>
            <a:r>
              <a:rPr lang="cs-CZ" sz="1100" dirty="0" err="1"/>
              <a:t>Cybersex</a:t>
            </a:r>
            <a:r>
              <a:rPr lang="cs-CZ" sz="1100" dirty="0"/>
              <a:t> </a:t>
            </a:r>
            <a:r>
              <a:rPr lang="cs-CZ" sz="1100" dirty="0" err="1"/>
              <a:t>users</a:t>
            </a:r>
            <a:r>
              <a:rPr lang="cs-CZ" sz="1100" dirty="0"/>
              <a:t>, </a:t>
            </a:r>
            <a:r>
              <a:rPr lang="cs-CZ" sz="1100" dirty="0" err="1"/>
              <a:t>abusers</a:t>
            </a:r>
            <a:r>
              <a:rPr lang="cs-CZ" sz="1100" dirty="0"/>
              <a:t>, and </a:t>
            </a:r>
            <a:r>
              <a:rPr lang="cs-CZ" sz="1100" dirty="0" err="1"/>
              <a:t>compulsives</a:t>
            </a:r>
            <a:r>
              <a:rPr lang="cs-CZ" sz="1100" dirty="0"/>
              <a:t>: </a:t>
            </a:r>
            <a:r>
              <a:rPr lang="cs-CZ" sz="1100" dirty="0" err="1"/>
              <a:t>new</a:t>
            </a:r>
            <a:r>
              <a:rPr lang="cs-CZ" sz="1100" dirty="0"/>
              <a:t> </a:t>
            </a:r>
            <a:r>
              <a:rPr lang="cs-CZ" sz="1100" dirty="0" err="1"/>
              <a:t>findings</a:t>
            </a:r>
            <a:r>
              <a:rPr lang="cs-CZ" sz="1100" dirty="0"/>
              <a:t> and </a:t>
            </a:r>
            <a:r>
              <a:rPr lang="cs-CZ" sz="1100" dirty="0" err="1"/>
              <a:t>implication</a:t>
            </a:r>
            <a:r>
              <a:rPr lang="cs-CZ" sz="1100" dirty="0"/>
              <a:t>.</a:t>
            </a:r>
          </a:p>
          <a:p>
            <a:pPr>
              <a:lnSpc>
                <a:spcPct val="80000"/>
              </a:lnSpc>
            </a:pPr>
            <a:r>
              <a:rPr lang="cs-CZ" sz="1100" dirty="0" err="1"/>
              <a:t>Daneback</a:t>
            </a:r>
            <a:r>
              <a:rPr lang="cs-CZ" sz="1100" dirty="0"/>
              <a:t>, K., </a:t>
            </a:r>
            <a:r>
              <a:rPr lang="cs-CZ" sz="1100" dirty="0" err="1"/>
              <a:t>Ross</a:t>
            </a:r>
            <a:r>
              <a:rPr lang="cs-CZ" sz="1100" dirty="0"/>
              <a:t>, M.W., &amp; </a:t>
            </a:r>
            <a:r>
              <a:rPr lang="cs-CZ" sz="1100" dirty="0" err="1"/>
              <a:t>Månsson</a:t>
            </a:r>
            <a:r>
              <a:rPr lang="cs-CZ" sz="1100" dirty="0"/>
              <a:t>, S.-A. (2006). </a:t>
            </a:r>
            <a:r>
              <a:rPr lang="cs-CZ" sz="1100" dirty="0" err="1"/>
              <a:t>Characteristics</a:t>
            </a:r>
            <a:r>
              <a:rPr lang="cs-CZ" sz="1100" dirty="0"/>
              <a:t> and </a:t>
            </a:r>
            <a:r>
              <a:rPr lang="cs-CZ" sz="1100" dirty="0" err="1"/>
              <a:t>behaviors</a:t>
            </a:r>
            <a:r>
              <a:rPr lang="cs-CZ" sz="1100" dirty="0"/>
              <a:t> </a:t>
            </a:r>
            <a:r>
              <a:rPr lang="cs-CZ" sz="1100" dirty="0" err="1"/>
              <a:t>of</a:t>
            </a:r>
            <a:r>
              <a:rPr lang="cs-CZ" sz="1100" dirty="0"/>
              <a:t> </a:t>
            </a:r>
            <a:r>
              <a:rPr lang="cs-CZ" sz="1100" dirty="0" err="1"/>
              <a:t>sexual</a:t>
            </a:r>
            <a:r>
              <a:rPr lang="cs-CZ" sz="1100" dirty="0"/>
              <a:t> </a:t>
            </a:r>
            <a:r>
              <a:rPr lang="cs-CZ" sz="1100" dirty="0" err="1"/>
              <a:t>compulsives</a:t>
            </a:r>
            <a:r>
              <a:rPr lang="cs-CZ" sz="1100" dirty="0"/>
              <a:t> </a:t>
            </a:r>
            <a:r>
              <a:rPr lang="cs-CZ" sz="1100" dirty="0" err="1"/>
              <a:t>who</a:t>
            </a:r>
            <a:r>
              <a:rPr lang="cs-CZ" sz="1100" dirty="0"/>
              <a:t> use </a:t>
            </a:r>
            <a:r>
              <a:rPr lang="cs-CZ" sz="1100" dirty="0" err="1"/>
              <a:t>the</a:t>
            </a:r>
            <a:r>
              <a:rPr lang="cs-CZ" sz="1100" dirty="0"/>
              <a:t> Internet </a:t>
            </a:r>
            <a:r>
              <a:rPr lang="cs-CZ" sz="1100" dirty="0" err="1"/>
              <a:t>for</a:t>
            </a:r>
            <a:r>
              <a:rPr lang="cs-CZ" sz="1100" dirty="0"/>
              <a:t> </a:t>
            </a:r>
            <a:r>
              <a:rPr lang="cs-CZ" sz="1100" dirty="0" err="1"/>
              <a:t>sexual</a:t>
            </a:r>
            <a:r>
              <a:rPr lang="cs-CZ" sz="1100" dirty="0"/>
              <a:t> </a:t>
            </a:r>
            <a:r>
              <a:rPr lang="cs-CZ" sz="1100" dirty="0" err="1"/>
              <a:t>purposes</a:t>
            </a:r>
            <a:r>
              <a:rPr lang="cs-CZ" sz="1100" dirty="0"/>
              <a:t>. </a:t>
            </a:r>
            <a:r>
              <a:rPr lang="cs-CZ" sz="1100" i="1" dirty="0" err="1"/>
              <a:t>Sexual</a:t>
            </a:r>
            <a:r>
              <a:rPr lang="cs-CZ" sz="1100" i="1" dirty="0"/>
              <a:t> </a:t>
            </a:r>
            <a:r>
              <a:rPr lang="cs-CZ" sz="1100" i="1" dirty="0" err="1"/>
              <a:t>Addiction</a:t>
            </a:r>
            <a:r>
              <a:rPr lang="cs-CZ" sz="1100" i="1" dirty="0"/>
              <a:t> &amp; </a:t>
            </a:r>
            <a:r>
              <a:rPr lang="cs-CZ" sz="1100" i="1" dirty="0" err="1"/>
              <a:t>Compulsivity</a:t>
            </a:r>
            <a:r>
              <a:rPr lang="cs-CZ" sz="1100" i="1" dirty="0"/>
              <a:t>, 13</a:t>
            </a:r>
            <a:r>
              <a:rPr lang="cs-CZ" sz="1100" dirty="0"/>
              <a:t>, 53-67.</a:t>
            </a:r>
          </a:p>
          <a:p>
            <a:pPr>
              <a:lnSpc>
                <a:spcPct val="80000"/>
              </a:lnSpc>
            </a:pPr>
            <a:r>
              <a:rPr lang="cs-CZ" sz="1100" dirty="0" err="1"/>
              <a:t>Irons</a:t>
            </a:r>
            <a:r>
              <a:rPr lang="cs-CZ" sz="1100" dirty="0"/>
              <a:t>, R., &amp; Schneider, J.P. (1996). </a:t>
            </a:r>
            <a:r>
              <a:rPr lang="cs-CZ" sz="1100" dirty="0" err="1"/>
              <a:t>Differential</a:t>
            </a:r>
            <a:r>
              <a:rPr lang="cs-CZ" sz="1100" dirty="0"/>
              <a:t> </a:t>
            </a:r>
            <a:r>
              <a:rPr lang="cs-CZ" sz="1100" dirty="0" err="1"/>
              <a:t>diagnosis</a:t>
            </a:r>
            <a:r>
              <a:rPr lang="cs-CZ" sz="1100" dirty="0"/>
              <a:t> </a:t>
            </a:r>
            <a:r>
              <a:rPr lang="cs-CZ" sz="1100" dirty="0" err="1"/>
              <a:t>of</a:t>
            </a:r>
            <a:r>
              <a:rPr lang="cs-CZ" sz="1100" dirty="0"/>
              <a:t> </a:t>
            </a:r>
            <a:r>
              <a:rPr lang="cs-CZ" sz="1100" dirty="0" err="1"/>
              <a:t>addictive</a:t>
            </a:r>
            <a:r>
              <a:rPr lang="cs-CZ" sz="1100" dirty="0"/>
              <a:t> </a:t>
            </a:r>
            <a:r>
              <a:rPr lang="cs-CZ" sz="1100" dirty="0" err="1"/>
              <a:t>sexual</a:t>
            </a:r>
            <a:r>
              <a:rPr lang="cs-CZ" sz="1100" dirty="0"/>
              <a:t> </a:t>
            </a:r>
            <a:r>
              <a:rPr lang="cs-CZ" sz="1100" dirty="0" err="1"/>
              <a:t>disorders</a:t>
            </a:r>
            <a:r>
              <a:rPr lang="cs-CZ" sz="1100" dirty="0"/>
              <a:t> </a:t>
            </a:r>
            <a:r>
              <a:rPr lang="cs-CZ" sz="1100" dirty="0" err="1"/>
              <a:t>using</a:t>
            </a:r>
            <a:r>
              <a:rPr lang="cs-CZ" sz="1100" dirty="0"/>
              <a:t> </a:t>
            </a:r>
            <a:r>
              <a:rPr lang="cs-CZ" sz="1100" dirty="0" err="1"/>
              <a:t>the</a:t>
            </a:r>
            <a:r>
              <a:rPr lang="cs-CZ" sz="1100" dirty="0"/>
              <a:t> DSM-IV. </a:t>
            </a:r>
            <a:r>
              <a:rPr lang="cs-CZ" sz="1100" i="1" dirty="0" err="1"/>
              <a:t>Sexual</a:t>
            </a:r>
            <a:r>
              <a:rPr lang="cs-CZ" sz="1100" i="1" dirty="0"/>
              <a:t> </a:t>
            </a:r>
            <a:r>
              <a:rPr lang="cs-CZ" sz="1100" i="1" dirty="0" err="1"/>
              <a:t>Addiction</a:t>
            </a:r>
            <a:r>
              <a:rPr lang="cs-CZ" sz="1100" i="1" dirty="0"/>
              <a:t> &amp; </a:t>
            </a:r>
            <a:r>
              <a:rPr lang="cs-CZ" sz="1100" i="1" dirty="0" err="1"/>
              <a:t>Compulsivity</a:t>
            </a:r>
            <a:r>
              <a:rPr lang="cs-CZ" sz="1100" i="1" dirty="0"/>
              <a:t>, 3</a:t>
            </a:r>
            <a:r>
              <a:rPr lang="cs-CZ" sz="1100" dirty="0"/>
              <a:t>, 7-21.</a:t>
            </a:r>
          </a:p>
          <a:p>
            <a:pPr>
              <a:lnSpc>
                <a:spcPct val="80000"/>
              </a:lnSpc>
            </a:pPr>
            <a:r>
              <a:rPr lang="cs-CZ" sz="1100" dirty="0" err="1"/>
              <a:t>Kalichman</a:t>
            </a:r>
            <a:r>
              <a:rPr lang="cs-CZ" sz="1100" dirty="0"/>
              <a:t>, S.C., &amp; </a:t>
            </a:r>
            <a:r>
              <a:rPr lang="cs-CZ" sz="1100" dirty="0" err="1"/>
              <a:t>Cain</a:t>
            </a:r>
            <a:r>
              <a:rPr lang="cs-CZ" sz="1100" dirty="0"/>
              <a:t>, D. (2004). </a:t>
            </a:r>
            <a:r>
              <a:rPr lang="cs-CZ" sz="1100" dirty="0" err="1"/>
              <a:t>The</a:t>
            </a:r>
            <a:r>
              <a:rPr lang="cs-CZ" sz="1100" dirty="0"/>
              <a:t> </a:t>
            </a:r>
            <a:r>
              <a:rPr lang="cs-CZ" sz="1100" dirty="0" err="1"/>
              <a:t>relationship</a:t>
            </a:r>
            <a:r>
              <a:rPr lang="cs-CZ" sz="1100" dirty="0"/>
              <a:t> </a:t>
            </a:r>
            <a:r>
              <a:rPr lang="cs-CZ" sz="1100" dirty="0" err="1"/>
              <a:t>between</a:t>
            </a:r>
            <a:r>
              <a:rPr lang="cs-CZ" sz="1100" dirty="0"/>
              <a:t> </a:t>
            </a:r>
            <a:r>
              <a:rPr lang="cs-CZ" sz="1100" dirty="0" err="1"/>
              <a:t>the</a:t>
            </a:r>
            <a:r>
              <a:rPr lang="cs-CZ" sz="1100" dirty="0"/>
              <a:t> </a:t>
            </a:r>
            <a:r>
              <a:rPr lang="cs-CZ" sz="1100" dirty="0" err="1"/>
              <a:t>indicators</a:t>
            </a:r>
            <a:r>
              <a:rPr lang="cs-CZ" sz="1100" dirty="0"/>
              <a:t> </a:t>
            </a:r>
            <a:r>
              <a:rPr lang="cs-CZ" sz="1100" dirty="0" err="1"/>
              <a:t>of</a:t>
            </a:r>
            <a:r>
              <a:rPr lang="cs-CZ" sz="1100" dirty="0"/>
              <a:t> </a:t>
            </a:r>
            <a:r>
              <a:rPr lang="cs-CZ" sz="1100" dirty="0" err="1"/>
              <a:t>sexual</a:t>
            </a:r>
            <a:r>
              <a:rPr lang="cs-CZ" sz="1100" dirty="0"/>
              <a:t> </a:t>
            </a:r>
            <a:r>
              <a:rPr lang="cs-CZ" sz="1100" dirty="0" err="1"/>
              <a:t>compulsivity</a:t>
            </a:r>
            <a:r>
              <a:rPr lang="cs-CZ" sz="1100" dirty="0"/>
              <a:t> and </a:t>
            </a:r>
            <a:r>
              <a:rPr lang="cs-CZ" sz="1100" dirty="0" err="1"/>
              <a:t>high</a:t>
            </a:r>
            <a:r>
              <a:rPr lang="cs-CZ" sz="1100" dirty="0"/>
              <a:t> risk </a:t>
            </a:r>
            <a:r>
              <a:rPr lang="cs-CZ" sz="1100" dirty="0" err="1"/>
              <a:t>sexual</a:t>
            </a:r>
            <a:r>
              <a:rPr lang="cs-CZ" sz="1100" dirty="0"/>
              <a:t> </a:t>
            </a:r>
            <a:r>
              <a:rPr lang="cs-CZ" sz="1100" dirty="0" err="1"/>
              <a:t>practicesamong</a:t>
            </a:r>
            <a:r>
              <a:rPr lang="cs-CZ" sz="1100" dirty="0"/>
              <a:t> </a:t>
            </a:r>
            <a:r>
              <a:rPr lang="cs-CZ" sz="1100" dirty="0" err="1"/>
              <a:t>men</a:t>
            </a:r>
            <a:r>
              <a:rPr lang="cs-CZ" sz="1100" dirty="0"/>
              <a:t> and </a:t>
            </a:r>
            <a:r>
              <a:rPr lang="cs-CZ" sz="1100" dirty="0" err="1"/>
              <a:t>women</a:t>
            </a:r>
            <a:r>
              <a:rPr lang="cs-CZ" sz="1100" dirty="0"/>
              <a:t> </a:t>
            </a:r>
            <a:r>
              <a:rPr lang="cs-CZ" sz="1100" dirty="0" err="1"/>
              <a:t>receiving</a:t>
            </a:r>
            <a:r>
              <a:rPr lang="cs-CZ" sz="1100" dirty="0"/>
              <a:t> </a:t>
            </a:r>
            <a:r>
              <a:rPr lang="cs-CZ" sz="1100" dirty="0" err="1"/>
              <a:t>the</a:t>
            </a:r>
            <a:r>
              <a:rPr lang="cs-CZ" sz="1100" dirty="0"/>
              <a:t> </a:t>
            </a:r>
            <a:r>
              <a:rPr lang="cs-CZ" sz="1100" dirty="0" err="1"/>
              <a:t>services</a:t>
            </a:r>
            <a:r>
              <a:rPr lang="cs-CZ" sz="1100" dirty="0"/>
              <a:t> </a:t>
            </a:r>
            <a:r>
              <a:rPr lang="cs-CZ" sz="1100" dirty="0" err="1"/>
              <a:t>from</a:t>
            </a:r>
            <a:r>
              <a:rPr lang="cs-CZ" sz="1100" dirty="0"/>
              <a:t> a </a:t>
            </a:r>
            <a:r>
              <a:rPr lang="cs-CZ" sz="1100" dirty="0" err="1"/>
              <a:t>sexually</a:t>
            </a:r>
            <a:r>
              <a:rPr lang="cs-CZ" sz="1100" dirty="0"/>
              <a:t> </a:t>
            </a:r>
            <a:r>
              <a:rPr lang="cs-CZ" sz="1100" dirty="0" err="1"/>
              <a:t>transmitted</a:t>
            </a:r>
            <a:r>
              <a:rPr lang="cs-CZ" sz="1100" dirty="0"/>
              <a:t> </a:t>
            </a:r>
            <a:r>
              <a:rPr lang="cs-CZ" sz="1100" dirty="0" err="1"/>
              <a:t>infection</a:t>
            </a:r>
            <a:r>
              <a:rPr lang="cs-CZ" sz="1100" dirty="0"/>
              <a:t> cloníc. </a:t>
            </a:r>
            <a:r>
              <a:rPr lang="cs-CZ" sz="1100" i="1" dirty="0" err="1"/>
              <a:t>Journal</a:t>
            </a:r>
            <a:r>
              <a:rPr lang="cs-CZ" sz="1100" i="1" dirty="0"/>
              <a:t> </a:t>
            </a:r>
            <a:r>
              <a:rPr lang="cs-CZ" sz="1100" i="1" dirty="0" err="1"/>
              <a:t>of</a:t>
            </a:r>
            <a:r>
              <a:rPr lang="cs-CZ" sz="1100" i="1" dirty="0"/>
              <a:t> Sex </a:t>
            </a:r>
            <a:r>
              <a:rPr lang="cs-CZ" sz="1100" i="1" dirty="0" err="1"/>
              <a:t>Research</a:t>
            </a:r>
            <a:r>
              <a:rPr lang="cs-CZ" sz="1100" i="1" dirty="0"/>
              <a:t>, 41</a:t>
            </a:r>
            <a:r>
              <a:rPr lang="cs-CZ" sz="1100" dirty="0"/>
              <a:t>, 235-241. </a:t>
            </a:r>
          </a:p>
          <a:p>
            <a:pPr>
              <a:lnSpc>
                <a:spcPct val="80000"/>
              </a:lnSpc>
            </a:pPr>
            <a:r>
              <a:rPr lang="cs-CZ" sz="1100" dirty="0" err="1"/>
              <a:t>Kalichman</a:t>
            </a:r>
            <a:r>
              <a:rPr lang="cs-CZ" sz="1100" dirty="0"/>
              <a:t>, S.C., </a:t>
            </a:r>
            <a:r>
              <a:rPr lang="cs-CZ" sz="1100" dirty="0" err="1"/>
              <a:t>Cherry</a:t>
            </a:r>
            <a:r>
              <a:rPr lang="cs-CZ" sz="1100" dirty="0"/>
              <a:t>, Ch., </a:t>
            </a:r>
            <a:r>
              <a:rPr lang="cs-CZ" sz="1100" dirty="0" err="1"/>
              <a:t>Cain</a:t>
            </a:r>
            <a:r>
              <a:rPr lang="cs-CZ" sz="1100" dirty="0"/>
              <a:t>, D., Pope, H., </a:t>
            </a:r>
            <a:r>
              <a:rPr lang="cs-CZ" sz="1100" dirty="0" err="1"/>
              <a:t>Kalichman</a:t>
            </a:r>
            <a:r>
              <a:rPr lang="cs-CZ" sz="1100" dirty="0"/>
              <a:t>, M. (2005). </a:t>
            </a:r>
            <a:r>
              <a:rPr lang="cs-CZ" sz="1100" dirty="0" err="1"/>
              <a:t>Psychosocial</a:t>
            </a:r>
            <a:r>
              <a:rPr lang="cs-CZ" sz="1100" dirty="0"/>
              <a:t> and </a:t>
            </a:r>
            <a:r>
              <a:rPr lang="cs-CZ" sz="1100" dirty="0" err="1"/>
              <a:t>Behavioral</a:t>
            </a:r>
            <a:r>
              <a:rPr lang="cs-CZ" sz="1100" dirty="0"/>
              <a:t> </a:t>
            </a:r>
            <a:r>
              <a:rPr lang="cs-CZ" sz="1100" dirty="0" err="1"/>
              <a:t>correlates</a:t>
            </a:r>
            <a:r>
              <a:rPr lang="cs-CZ" sz="1100" dirty="0"/>
              <a:t> </a:t>
            </a:r>
            <a:r>
              <a:rPr lang="cs-CZ" sz="1100" dirty="0" err="1"/>
              <a:t>of</a:t>
            </a:r>
            <a:r>
              <a:rPr lang="cs-CZ" sz="1100" dirty="0"/>
              <a:t> </a:t>
            </a:r>
            <a:r>
              <a:rPr lang="cs-CZ" sz="1100" dirty="0" err="1"/>
              <a:t>seeking</a:t>
            </a:r>
            <a:r>
              <a:rPr lang="cs-CZ" sz="1100" dirty="0"/>
              <a:t> sex </a:t>
            </a:r>
            <a:r>
              <a:rPr lang="cs-CZ" sz="1100" dirty="0" err="1"/>
              <a:t>partners</a:t>
            </a:r>
            <a:r>
              <a:rPr lang="cs-CZ" sz="1100" dirty="0"/>
              <a:t> on </a:t>
            </a:r>
            <a:r>
              <a:rPr lang="cs-CZ" sz="1100" dirty="0" err="1"/>
              <a:t>the</a:t>
            </a:r>
            <a:r>
              <a:rPr lang="cs-CZ" sz="1100" dirty="0"/>
              <a:t> Internet aminy HIV-positive </a:t>
            </a:r>
            <a:r>
              <a:rPr lang="cs-CZ" sz="1100" dirty="0" err="1"/>
              <a:t>men</a:t>
            </a:r>
            <a:r>
              <a:rPr lang="cs-CZ" sz="1100" dirty="0"/>
              <a:t>. </a:t>
            </a:r>
            <a:r>
              <a:rPr lang="cs-CZ" sz="1100" i="1" dirty="0" err="1"/>
              <a:t>Annals</a:t>
            </a:r>
            <a:r>
              <a:rPr lang="cs-CZ" sz="1100" i="1" dirty="0"/>
              <a:t> </a:t>
            </a:r>
            <a:r>
              <a:rPr lang="cs-CZ" sz="1100" i="1" dirty="0" err="1"/>
              <a:t>of</a:t>
            </a:r>
            <a:r>
              <a:rPr lang="cs-CZ" sz="1100" i="1" dirty="0"/>
              <a:t> </a:t>
            </a:r>
            <a:r>
              <a:rPr lang="cs-CZ" sz="1100" i="1" dirty="0" err="1"/>
              <a:t>Behavioral</a:t>
            </a:r>
            <a:r>
              <a:rPr lang="cs-CZ" sz="1100" i="1" dirty="0"/>
              <a:t> </a:t>
            </a:r>
            <a:r>
              <a:rPr lang="cs-CZ" sz="1100" i="1" dirty="0" err="1"/>
              <a:t>Medicine</a:t>
            </a:r>
            <a:r>
              <a:rPr lang="cs-CZ" sz="1100" i="1" dirty="0"/>
              <a:t>, 30</a:t>
            </a:r>
            <a:r>
              <a:rPr lang="cs-CZ" sz="1100" dirty="0"/>
              <a:t>, 243-250.</a:t>
            </a:r>
          </a:p>
          <a:p>
            <a:pPr>
              <a:lnSpc>
                <a:spcPct val="80000"/>
              </a:lnSpc>
            </a:pPr>
            <a:r>
              <a:rPr lang="cs-CZ" sz="1100" dirty="0"/>
              <a:t>King, S.A. (1999).  Internet </a:t>
            </a:r>
            <a:r>
              <a:rPr lang="cs-CZ" sz="1100" dirty="0" err="1"/>
              <a:t>gambling</a:t>
            </a:r>
            <a:r>
              <a:rPr lang="cs-CZ" sz="1100" dirty="0"/>
              <a:t> and </a:t>
            </a:r>
            <a:r>
              <a:rPr lang="cs-CZ" sz="1100" dirty="0" err="1"/>
              <a:t>pornography</a:t>
            </a:r>
            <a:r>
              <a:rPr lang="cs-CZ" sz="1100" dirty="0"/>
              <a:t>: </a:t>
            </a:r>
            <a:r>
              <a:rPr lang="cs-CZ" sz="1100" dirty="0" err="1"/>
              <a:t>illustrative</a:t>
            </a:r>
            <a:r>
              <a:rPr lang="cs-CZ" sz="1100" dirty="0"/>
              <a:t> </a:t>
            </a:r>
            <a:r>
              <a:rPr lang="cs-CZ" sz="1100" dirty="0" err="1"/>
              <a:t>examples</a:t>
            </a:r>
            <a:r>
              <a:rPr lang="cs-CZ" sz="1100" dirty="0"/>
              <a:t> </a:t>
            </a:r>
            <a:r>
              <a:rPr lang="cs-CZ" sz="1100" dirty="0" err="1"/>
              <a:t>of</a:t>
            </a:r>
            <a:r>
              <a:rPr lang="cs-CZ" sz="1100" dirty="0"/>
              <a:t> </a:t>
            </a:r>
            <a:r>
              <a:rPr lang="cs-CZ" sz="1100" dirty="0" err="1"/>
              <a:t>psychological</a:t>
            </a:r>
            <a:r>
              <a:rPr lang="cs-CZ" sz="1100" dirty="0"/>
              <a:t> </a:t>
            </a:r>
            <a:r>
              <a:rPr lang="cs-CZ" sz="1100" dirty="0" err="1"/>
              <a:t>consequences</a:t>
            </a:r>
            <a:r>
              <a:rPr lang="cs-CZ" sz="1100" dirty="0"/>
              <a:t> </a:t>
            </a:r>
            <a:r>
              <a:rPr lang="cs-CZ" sz="1100" dirty="0" err="1"/>
              <a:t>of</a:t>
            </a:r>
            <a:r>
              <a:rPr lang="cs-CZ" sz="1100" dirty="0"/>
              <a:t> </a:t>
            </a:r>
            <a:r>
              <a:rPr lang="cs-CZ" sz="1100" dirty="0" err="1"/>
              <a:t>communication</a:t>
            </a:r>
            <a:r>
              <a:rPr lang="cs-CZ" sz="1100" dirty="0"/>
              <a:t> </a:t>
            </a:r>
            <a:r>
              <a:rPr lang="cs-CZ" sz="1100" dirty="0" err="1"/>
              <a:t>anarchy</a:t>
            </a:r>
            <a:r>
              <a:rPr lang="cs-CZ" sz="1100" dirty="0"/>
              <a:t>. </a:t>
            </a:r>
            <a:r>
              <a:rPr lang="cs-CZ" sz="1100" i="1" dirty="0" err="1"/>
              <a:t>Cyberpsychology</a:t>
            </a:r>
            <a:r>
              <a:rPr lang="cs-CZ" sz="1100" i="1" dirty="0"/>
              <a:t> &amp; </a:t>
            </a:r>
            <a:r>
              <a:rPr lang="cs-CZ" sz="1100" i="1" dirty="0" err="1"/>
              <a:t>Behavior</a:t>
            </a:r>
            <a:r>
              <a:rPr lang="cs-CZ" sz="1100" i="1" dirty="0"/>
              <a:t>, 2</a:t>
            </a:r>
            <a:r>
              <a:rPr lang="cs-CZ" sz="1100" dirty="0"/>
              <a:t>, 175-193.</a:t>
            </a:r>
          </a:p>
          <a:p>
            <a:pPr>
              <a:lnSpc>
                <a:spcPct val="80000"/>
              </a:lnSpc>
            </a:pPr>
            <a:r>
              <a:rPr lang="cs-CZ" sz="1100" dirty="0" err="1"/>
              <a:t>Meerkerk</a:t>
            </a:r>
            <a:r>
              <a:rPr lang="cs-CZ" sz="1100" dirty="0"/>
              <a:t>, G.-J., van den </a:t>
            </a:r>
            <a:r>
              <a:rPr lang="cs-CZ" sz="1100" dirty="0" err="1"/>
              <a:t>Eijnden</a:t>
            </a:r>
            <a:r>
              <a:rPr lang="cs-CZ" sz="1100" dirty="0"/>
              <a:t>, R.J.J., &amp; </a:t>
            </a:r>
            <a:r>
              <a:rPr lang="cs-CZ" sz="1100" dirty="0" err="1"/>
              <a:t>Garretsen</a:t>
            </a:r>
            <a:r>
              <a:rPr lang="cs-CZ" sz="1100" dirty="0"/>
              <a:t>, H.F.L. (2006). </a:t>
            </a:r>
            <a:r>
              <a:rPr lang="cs-CZ" sz="1100" dirty="0" err="1"/>
              <a:t>Predicting</a:t>
            </a:r>
            <a:r>
              <a:rPr lang="cs-CZ" sz="1100" dirty="0"/>
              <a:t> </a:t>
            </a:r>
            <a:r>
              <a:rPr lang="cs-CZ" sz="1100" dirty="0" err="1"/>
              <a:t>compulsive</a:t>
            </a:r>
            <a:r>
              <a:rPr lang="cs-CZ" sz="1100" dirty="0"/>
              <a:t> Internet use: </a:t>
            </a:r>
            <a:r>
              <a:rPr lang="cs-CZ" sz="1100" dirty="0" err="1"/>
              <a:t>it´s</a:t>
            </a:r>
            <a:r>
              <a:rPr lang="cs-CZ" sz="1100" dirty="0"/>
              <a:t> </a:t>
            </a:r>
            <a:r>
              <a:rPr lang="cs-CZ" sz="1100" dirty="0" err="1"/>
              <a:t>all</a:t>
            </a:r>
            <a:r>
              <a:rPr lang="cs-CZ" sz="1100" dirty="0"/>
              <a:t> </a:t>
            </a:r>
            <a:r>
              <a:rPr lang="cs-CZ" sz="1100" dirty="0" err="1"/>
              <a:t>about</a:t>
            </a:r>
            <a:r>
              <a:rPr lang="cs-CZ" sz="1100" dirty="0"/>
              <a:t> sex! </a:t>
            </a:r>
            <a:r>
              <a:rPr lang="cs-CZ" sz="1100" i="1" dirty="0" err="1"/>
              <a:t>Cyberpsychology</a:t>
            </a:r>
            <a:r>
              <a:rPr lang="cs-CZ" sz="1100" i="1" dirty="0"/>
              <a:t> &amp; </a:t>
            </a:r>
            <a:r>
              <a:rPr lang="cs-CZ" sz="1100" i="1" dirty="0" err="1"/>
              <a:t>Behavior</a:t>
            </a:r>
            <a:r>
              <a:rPr lang="cs-CZ" sz="1100" i="1" dirty="0"/>
              <a:t>, 9</a:t>
            </a:r>
            <a:r>
              <a:rPr lang="cs-CZ" sz="1100" dirty="0"/>
              <a:t>, 95-103.</a:t>
            </a:r>
          </a:p>
          <a:p>
            <a:pPr>
              <a:lnSpc>
                <a:spcPct val="80000"/>
              </a:lnSpc>
            </a:pPr>
            <a:r>
              <a:rPr lang="cs-CZ" sz="1100" dirty="0" err="1"/>
              <a:t>Schwartz</a:t>
            </a:r>
            <a:r>
              <a:rPr lang="cs-CZ" sz="1100" dirty="0"/>
              <a:t>, M.F, &amp; </a:t>
            </a:r>
            <a:r>
              <a:rPr lang="cs-CZ" sz="1100" dirty="0" err="1"/>
              <a:t>Southern</a:t>
            </a:r>
            <a:r>
              <a:rPr lang="cs-CZ" sz="1100" dirty="0"/>
              <a:t>, S. (2000). </a:t>
            </a:r>
            <a:r>
              <a:rPr lang="cs-CZ" sz="1100" dirty="0" err="1"/>
              <a:t>Compulsive</a:t>
            </a:r>
            <a:r>
              <a:rPr lang="cs-CZ" sz="1100" dirty="0"/>
              <a:t> </a:t>
            </a:r>
            <a:r>
              <a:rPr lang="cs-CZ" sz="1100" dirty="0" err="1"/>
              <a:t>cybersex</a:t>
            </a:r>
            <a:r>
              <a:rPr lang="cs-CZ" sz="1100" dirty="0"/>
              <a:t>: </a:t>
            </a:r>
            <a:r>
              <a:rPr lang="cs-CZ" sz="1100" dirty="0" err="1"/>
              <a:t>the</a:t>
            </a:r>
            <a:r>
              <a:rPr lang="cs-CZ" sz="1100" dirty="0"/>
              <a:t> </a:t>
            </a:r>
            <a:r>
              <a:rPr lang="cs-CZ" sz="1100" dirty="0" err="1"/>
              <a:t>new</a:t>
            </a:r>
            <a:r>
              <a:rPr lang="cs-CZ" sz="1100" dirty="0"/>
              <a:t> </a:t>
            </a:r>
            <a:r>
              <a:rPr lang="cs-CZ" sz="1100" dirty="0" err="1"/>
              <a:t>tea</a:t>
            </a:r>
            <a:r>
              <a:rPr lang="cs-CZ" sz="1100" dirty="0"/>
              <a:t> </a:t>
            </a:r>
            <a:r>
              <a:rPr lang="cs-CZ" sz="1100" dirty="0" err="1"/>
              <a:t>room</a:t>
            </a:r>
            <a:r>
              <a:rPr lang="cs-CZ" sz="1100" dirty="0"/>
              <a:t>. In A. Cooper (Ed.), </a:t>
            </a:r>
            <a:r>
              <a:rPr lang="cs-CZ" sz="1100" i="1" dirty="0" err="1"/>
              <a:t>Cybersex</a:t>
            </a:r>
            <a:r>
              <a:rPr lang="cs-CZ" sz="1100" i="1" dirty="0"/>
              <a:t>: </a:t>
            </a:r>
            <a:r>
              <a:rPr lang="cs-CZ" sz="1100" i="1" dirty="0" err="1"/>
              <a:t>the</a:t>
            </a:r>
            <a:r>
              <a:rPr lang="cs-CZ" sz="1100" i="1" dirty="0"/>
              <a:t> </a:t>
            </a:r>
            <a:r>
              <a:rPr lang="cs-CZ" sz="1100" i="1" dirty="0" err="1"/>
              <a:t>dark</a:t>
            </a:r>
            <a:r>
              <a:rPr lang="cs-CZ" sz="1100" i="1" dirty="0"/>
              <a:t> </a:t>
            </a:r>
            <a:r>
              <a:rPr lang="cs-CZ" sz="1100" i="1" dirty="0" err="1"/>
              <a:t>side</a:t>
            </a:r>
            <a:r>
              <a:rPr lang="cs-CZ" sz="1100" i="1" dirty="0"/>
              <a:t> </a:t>
            </a:r>
            <a:r>
              <a:rPr lang="cs-CZ" sz="1100" i="1" dirty="0" err="1"/>
              <a:t>of</a:t>
            </a:r>
            <a:r>
              <a:rPr lang="cs-CZ" sz="1100" i="1" dirty="0"/>
              <a:t> </a:t>
            </a:r>
            <a:r>
              <a:rPr lang="cs-CZ" sz="1100" i="1" dirty="0" err="1"/>
              <a:t>the</a:t>
            </a:r>
            <a:r>
              <a:rPr lang="cs-CZ" sz="1100" i="1" dirty="0"/>
              <a:t> </a:t>
            </a:r>
            <a:r>
              <a:rPr lang="cs-CZ" sz="1100" i="1" dirty="0" err="1"/>
              <a:t>force</a:t>
            </a:r>
            <a:r>
              <a:rPr lang="cs-CZ" sz="1100" i="1" dirty="0"/>
              <a:t> </a:t>
            </a:r>
            <a:r>
              <a:rPr lang="cs-CZ" sz="1100" dirty="0"/>
              <a:t>(pp. 127-144).  Philadelphia: Brunner – </a:t>
            </a:r>
            <a:r>
              <a:rPr lang="cs-CZ" sz="1100" dirty="0" err="1"/>
              <a:t>Routledge</a:t>
            </a:r>
            <a:r>
              <a:rPr lang="cs-CZ" sz="1100" dirty="0"/>
              <a:t>. </a:t>
            </a:r>
            <a:endParaRPr lang="en-GB" sz="1100" dirty="0"/>
          </a:p>
          <a:p>
            <a:pPr>
              <a:lnSpc>
                <a:spcPct val="80000"/>
              </a:lnSpc>
            </a:pPr>
            <a:r>
              <a:rPr lang="en-GB" sz="1100" dirty="0" err="1"/>
              <a:t>Tikkanen</a:t>
            </a:r>
            <a:r>
              <a:rPr lang="en-GB" sz="1100" dirty="0"/>
              <a:t>, R., Ross, M.W. (2003). Technological tearoom trade: Characteristics of Swedish men visiting gay internet chat rooms. </a:t>
            </a:r>
            <a:r>
              <a:rPr lang="en-GB" sz="1100" i="1" dirty="0"/>
              <a:t>AIDS Education and Prevention, 15</a:t>
            </a:r>
            <a:r>
              <a:rPr lang="en-GB" sz="1100" dirty="0"/>
              <a:t>, 122-132.</a:t>
            </a:r>
            <a:endParaRPr lang="cs-CZ"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cs-CZ" sz="3800" dirty="0" smtClean="0"/>
              <a:t>Teoretická východiska ke studiu sexuality na internetu</a:t>
            </a:r>
            <a:endParaRPr lang="cs-CZ" sz="2000" dirty="0"/>
          </a:p>
        </p:txBody>
      </p:sp>
      <p:sp>
        <p:nvSpPr>
          <p:cNvPr id="26627" name="Rectangle 3"/>
          <p:cNvSpPr>
            <a:spLocks noGrp="1" noChangeArrowheads="1"/>
          </p:cNvSpPr>
          <p:nvPr>
            <p:ph sz="quarter" idx="1"/>
          </p:nvPr>
        </p:nvSpPr>
        <p:spPr>
          <a:xfrm>
            <a:off x="179512" y="1600200"/>
            <a:ext cx="8496944" cy="4873752"/>
          </a:xfrm>
        </p:spPr>
        <p:txBody>
          <a:bodyPr>
            <a:normAutofit/>
          </a:bodyPr>
          <a:lstStyle/>
          <a:p>
            <a:pPr lvl="1"/>
            <a:r>
              <a:rPr lang="cs-CZ" sz="2400" dirty="0" smtClean="0"/>
              <a:t>Teorie pěti podněcovatelů „</a:t>
            </a:r>
            <a:r>
              <a:rPr lang="cs-CZ" sz="2400" dirty="0" err="1" smtClean="0"/>
              <a:t>quin</a:t>
            </a:r>
            <a:r>
              <a:rPr lang="cs-CZ" sz="2400" dirty="0" smtClean="0"/>
              <a:t> A </a:t>
            </a:r>
            <a:r>
              <a:rPr lang="cs-CZ" sz="2400" dirty="0" err="1" smtClean="0"/>
              <a:t>engine</a:t>
            </a:r>
            <a:r>
              <a:rPr lang="cs-CZ" sz="2400" dirty="0" smtClean="0"/>
              <a:t>“ (</a:t>
            </a:r>
            <a:r>
              <a:rPr lang="cs-CZ" sz="2400" dirty="0" err="1" smtClean="0"/>
              <a:t>Cooper</a:t>
            </a:r>
            <a:r>
              <a:rPr lang="cs-CZ" sz="2400" dirty="0" smtClean="0"/>
              <a:t>, 1998) </a:t>
            </a:r>
            <a:endParaRPr lang="cs-CZ" dirty="0" smtClean="0"/>
          </a:p>
          <a:p>
            <a:pPr lvl="2"/>
            <a:r>
              <a:rPr lang="cs-CZ" dirty="0" smtClean="0"/>
              <a:t>Anonymita (Anonymity)</a:t>
            </a:r>
          </a:p>
          <a:p>
            <a:pPr lvl="2"/>
            <a:r>
              <a:rPr lang="cs-CZ" dirty="0" smtClean="0"/>
              <a:t>Přístup (</a:t>
            </a:r>
            <a:r>
              <a:rPr lang="cs-CZ" dirty="0" err="1" smtClean="0"/>
              <a:t>Accessibility</a:t>
            </a:r>
            <a:r>
              <a:rPr lang="cs-CZ" dirty="0" smtClean="0"/>
              <a:t>)</a:t>
            </a:r>
          </a:p>
          <a:p>
            <a:pPr lvl="2"/>
            <a:r>
              <a:rPr lang="cs-CZ" dirty="0" smtClean="0"/>
              <a:t>Dostupnost (</a:t>
            </a:r>
            <a:r>
              <a:rPr lang="cs-CZ" dirty="0" err="1" smtClean="0"/>
              <a:t>Affordability</a:t>
            </a:r>
            <a:r>
              <a:rPr lang="cs-CZ" dirty="0" smtClean="0"/>
              <a:t>)</a:t>
            </a:r>
          </a:p>
          <a:p>
            <a:pPr lvl="1"/>
            <a:endParaRPr lang="cs-CZ" dirty="0" smtClean="0"/>
          </a:p>
          <a:p>
            <a:pPr lvl="2"/>
            <a:r>
              <a:rPr lang="cs-CZ" dirty="0" smtClean="0"/>
              <a:t>Přijatelnost (</a:t>
            </a:r>
            <a:r>
              <a:rPr lang="cs-CZ" dirty="0" err="1" smtClean="0"/>
              <a:t>Acceptability</a:t>
            </a:r>
            <a:r>
              <a:rPr lang="cs-CZ" dirty="0" smtClean="0"/>
              <a:t>) </a:t>
            </a:r>
          </a:p>
          <a:p>
            <a:pPr lvl="2"/>
            <a:r>
              <a:rPr lang="cs-CZ" dirty="0" smtClean="0"/>
              <a:t>Přiblížení se (</a:t>
            </a:r>
            <a:r>
              <a:rPr lang="cs-CZ" dirty="0" err="1" smtClean="0"/>
              <a:t>Approximation</a:t>
            </a:r>
            <a:r>
              <a:rPr lang="cs-CZ" dirty="0" smtClean="0"/>
              <a:t>) </a:t>
            </a:r>
          </a:p>
          <a:p>
            <a:pPr lvl="2"/>
            <a:endParaRPr lang="cs-CZ" dirty="0" smtClean="0"/>
          </a:p>
          <a:p>
            <a:pPr lvl="2">
              <a:buNone/>
            </a:pPr>
            <a:endParaRPr lang="cs-CZ" dirty="0" smtClean="0"/>
          </a:p>
          <a:p>
            <a:pPr lvl="2"/>
            <a:endParaRPr lang="cs-CZ" dirty="0" smtClean="0"/>
          </a:p>
          <a:p>
            <a:pPr lvl="2">
              <a:buNone/>
            </a:pPr>
            <a:endParaRPr lang="cs-CZ" dirty="0" smtClean="0"/>
          </a:p>
          <a:p>
            <a:pPr>
              <a:lnSpc>
                <a:spcPct val="80000"/>
              </a:lnSpc>
              <a:buFont typeface="Wingdings" pitchFamily="2" charset="2"/>
              <a:buNone/>
            </a:pPr>
            <a:endParaRPr lang="cs-CZ" sz="2600" dirty="0" smtClean="0"/>
          </a:p>
          <a:p>
            <a:pPr>
              <a:lnSpc>
                <a:spcPct val="80000"/>
              </a:lnSpc>
              <a:buFont typeface="Wingdings" pitchFamily="2" charset="2"/>
              <a:buNone/>
            </a:pPr>
            <a:endParaRPr lang="cs-CZ" sz="2600" dirty="0" smtClean="0"/>
          </a:p>
          <a:p>
            <a:pPr>
              <a:lnSpc>
                <a:spcPct val="80000"/>
              </a:lnSpc>
              <a:buFont typeface="Wingdings" pitchFamily="2" charset="2"/>
              <a:buNone/>
            </a:pPr>
            <a:endParaRPr lang="cs-CZ" sz="2600" dirty="0" smtClean="0"/>
          </a:p>
          <a:p>
            <a:pPr>
              <a:lnSpc>
                <a:spcPct val="80000"/>
              </a:lnSpc>
              <a:buFont typeface="Wingdings" pitchFamily="2" charset="2"/>
              <a:buNone/>
            </a:pPr>
            <a:endParaRPr lang="cs-CZ" sz="2600" dirty="0" smtClean="0"/>
          </a:p>
          <a:p>
            <a:pPr>
              <a:lnSpc>
                <a:spcPct val="80000"/>
              </a:lnSpc>
              <a:buFont typeface="Wingdings" pitchFamily="2" charset="2"/>
              <a:buNone/>
            </a:pPr>
            <a:endParaRPr lang="cs-CZ" sz="2600" dirty="0"/>
          </a:p>
        </p:txBody>
      </p:sp>
      <p:pic>
        <p:nvPicPr>
          <p:cNvPr id="26628" name="Picture 4" descr="C:\Users\Blinka\Desktop\134294_28.jpg"/>
          <p:cNvPicPr>
            <a:picLocks noChangeAspect="1" noChangeArrowheads="1"/>
          </p:cNvPicPr>
          <p:nvPr/>
        </p:nvPicPr>
        <p:blipFill>
          <a:blip r:embed="rId3" cstate="print"/>
          <a:srcRect/>
          <a:stretch>
            <a:fillRect/>
          </a:stretch>
        </p:blipFill>
        <p:spPr bwMode="auto">
          <a:xfrm>
            <a:off x="5940152" y="2060848"/>
            <a:ext cx="1920638" cy="26466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95536" y="0"/>
            <a:ext cx="7467600" cy="1143000"/>
          </a:xfrm>
        </p:spPr>
        <p:txBody>
          <a:bodyPr>
            <a:normAutofit fontScale="90000"/>
          </a:bodyPr>
          <a:lstStyle/>
          <a:p>
            <a:r>
              <a:rPr lang="cs-CZ" sz="3600" dirty="0" smtClean="0"/>
              <a:t>Teoretická východiska ke studiu sexuality na internetu </a:t>
            </a:r>
            <a:endParaRPr lang="en-US" sz="3600" dirty="0"/>
          </a:p>
        </p:txBody>
      </p:sp>
      <p:sp>
        <p:nvSpPr>
          <p:cNvPr id="47107" name="Rectangle 3"/>
          <p:cNvSpPr>
            <a:spLocks noGrp="1" noChangeArrowheads="1"/>
          </p:cNvSpPr>
          <p:nvPr>
            <p:ph sz="quarter" idx="1"/>
          </p:nvPr>
        </p:nvSpPr>
        <p:spPr>
          <a:xfrm>
            <a:off x="323528" y="1196752"/>
            <a:ext cx="7601272" cy="5400600"/>
          </a:xfrm>
        </p:spPr>
        <p:txBody>
          <a:bodyPr>
            <a:normAutofit fontScale="85000" lnSpcReduction="20000"/>
          </a:bodyPr>
          <a:lstStyle/>
          <a:p>
            <a:endParaRPr lang="cs-CZ" dirty="0" smtClean="0"/>
          </a:p>
          <a:p>
            <a:r>
              <a:rPr lang="cs-CZ" dirty="0" smtClean="0"/>
              <a:t>Teorie disociovaného jednání: „</a:t>
            </a:r>
            <a:r>
              <a:rPr lang="cs-CZ" dirty="0" err="1" smtClean="0"/>
              <a:t>Typing</a:t>
            </a:r>
            <a:r>
              <a:rPr lang="cs-CZ" dirty="0"/>
              <a:t>, </a:t>
            </a:r>
            <a:r>
              <a:rPr lang="cs-CZ" dirty="0" err="1"/>
              <a:t>doing</a:t>
            </a:r>
            <a:r>
              <a:rPr lang="cs-CZ" dirty="0"/>
              <a:t>, &amp; </a:t>
            </a:r>
            <a:r>
              <a:rPr lang="cs-CZ" dirty="0" err="1"/>
              <a:t>being</a:t>
            </a:r>
            <a:r>
              <a:rPr lang="cs-CZ" dirty="0"/>
              <a:t>“ </a:t>
            </a:r>
            <a:r>
              <a:rPr lang="cs-CZ" sz="2000" dirty="0" smtClean="0"/>
              <a:t>(</a:t>
            </a:r>
            <a:r>
              <a:rPr lang="cs-CZ" sz="2000" dirty="0" err="1" smtClean="0"/>
              <a:t>Ross</a:t>
            </a:r>
            <a:r>
              <a:rPr lang="cs-CZ" sz="2000" dirty="0" smtClean="0"/>
              <a:t>, 2005)</a:t>
            </a:r>
          </a:p>
          <a:p>
            <a:pPr lvl="1"/>
            <a:r>
              <a:rPr lang="cs-CZ" sz="1700" dirty="0" smtClean="0"/>
              <a:t>Možnost se angažovat v různých sexuálních aktivitách, aniž by to vyžadovalo změnu sexuální identity</a:t>
            </a:r>
          </a:p>
          <a:p>
            <a:pPr lvl="1"/>
            <a:r>
              <a:rPr lang="cs-CZ" sz="1700" dirty="0" smtClean="0"/>
              <a:t>Větší tendence experimentovat v sexuálním životě</a:t>
            </a:r>
          </a:p>
          <a:p>
            <a:r>
              <a:rPr lang="cs-CZ" dirty="0" smtClean="0"/>
              <a:t>Riziko:</a:t>
            </a:r>
          </a:p>
          <a:p>
            <a:pPr lvl="1"/>
            <a:r>
              <a:rPr lang="cs-CZ" dirty="0" smtClean="0"/>
              <a:t>Zvláště při hledání sexuálních partnerů online:</a:t>
            </a:r>
          </a:p>
          <a:p>
            <a:pPr lvl="1"/>
            <a:r>
              <a:rPr lang="cs-CZ" sz="2200" dirty="0" smtClean="0"/>
              <a:t>Využívají online seznamky k nalezení sexuálního partnera se stejným </a:t>
            </a:r>
            <a:r>
              <a:rPr lang="cs-CZ" sz="2200" dirty="0" err="1" smtClean="0"/>
              <a:t>serostatutem</a:t>
            </a:r>
            <a:r>
              <a:rPr lang="cs-CZ" sz="2200" dirty="0" smtClean="0"/>
              <a:t> </a:t>
            </a:r>
            <a:r>
              <a:rPr lang="cs-CZ" sz="2000" dirty="0" smtClean="0"/>
              <a:t>(Davis </a:t>
            </a:r>
            <a:r>
              <a:rPr lang="cs-CZ" sz="2000" dirty="0" err="1" smtClean="0"/>
              <a:t>et</a:t>
            </a:r>
            <a:r>
              <a:rPr lang="cs-CZ" sz="2000" dirty="0" smtClean="0"/>
              <a:t> </a:t>
            </a:r>
            <a:r>
              <a:rPr lang="cs-CZ" sz="2000" dirty="0" err="1" smtClean="0"/>
              <a:t>al</a:t>
            </a:r>
            <a:r>
              <a:rPr lang="cs-CZ" sz="2000" dirty="0" smtClean="0"/>
              <a:t>., 2006)</a:t>
            </a:r>
          </a:p>
          <a:p>
            <a:pPr lvl="1"/>
            <a:r>
              <a:rPr lang="cs-CZ" sz="2200" dirty="0" smtClean="0"/>
              <a:t>ne vždy HIV+ jasně definují HIV </a:t>
            </a:r>
            <a:r>
              <a:rPr lang="cs-CZ" sz="2200" dirty="0" err="1" smtClean="0"/>
              <a:t>serostatus</a:t>
            </a:r>
            <a:r>
              <a:rPr lang="cs-CZ" sz="2200" dirty="0" smtClean="0"/>
              <a:t> a spoléhají se na to, že ostatní pochopí jejich strategie zvládání rizik</a:t>
            </a:r>
          </a:p>
          <a:p>
            <a:pPr lvl="1"/>
            <a:endParaRPr lang="cs-CZ" sz="2200" dirty="0" smtClean="0"/>
          </a:p>
          <a:p>
            <a:pPr lvl="2"/>
            <a:r>
              <a:rPr lang="cs-CZ" sz="2000" dirty="0" smtClean="0"/>
              <a:t>. . . I </a:t>
            </a:r>
            <a:r>
              <a:rPr lang="cs-CZ" sz="2000" dirty="0" err="1" smtClean="0"/>
              <a:t>mean</a:t>
            </a:r>
            <a:r>
              <a:rPr lang="cs-CZ" sz="2000" dirty="0" smtClean="0"/>
              <a:t> on my profile </a:t>
            </a:r>
            <a:r>
              <a:rPr lang="cs-CZ" sz="2000" dirty="0" err="1" smtClean="0"/>
              <a:t>it</a:t>
            </a:r>
            <a:r>
              <a:rPr lang="cs-CZ" sz="2000" dirty="0" smtClean="0"/>
              <a:t> </a:t>
            </a:r>
            <a:r>
              <a:rPr lang="cs-CZ" sz="2000" dirty="0" err="1" smtClean="0"/>
              <a:t>says</a:t>
            </a:r>
            <a:r>
              <a:rPr lang="cs-CZ" sz="2000" dirty="0" smtClean="0"/>
              <a:t> I </a:t>
            </a:r>
            <a:r>
              <a:rPr lang="cs-CZ" sz="2000" dirty="0" err="1" smtClean="0"/>
              <a:t>only</a:t>
            </a:r>
            <a:r>
              <a:rPr lang="cs-CZ" sz="2000" dirty="0" smtClean="0"/>
              <a:t> do </a:t>
            </a:r>
            <a:r>
              <a:rPr lang="cs-CZ" sz="2000" dirty="0" err="1" smtClean="0"/>
              <a:t>safer</a:t>
            </a:r>
            <a:r>
              <a:rPr lang="cs-CZ" sz="2000" dirty="0" smtClean="0"/>
              <a:t> sex ‘</a:t>
            </a:r>
            <a:r>
              <a:rPr lang="cs-CZ" sz="2000" dirty="0" err="1" smtClean="0"/>
              <a:t>sometimes’</a:t>
            </a:r>
            <a:r>
              <a:rPr lang="cs-CZ" sz="2000" dirty="0" smtClean="0"/>
              <a:t>. </a:t>
            </a:r>
            <a:r>
              <a:rPr lang="cs-CZ" sz="2000" dirty="0" err="1" smtClean="0"/>
              <a:t>It</a:t>
            </a:r>
            <a:r>
              <a:rPr lang="cs-CZ" sz="2000" dirty="0" smtClean="0"/>
              <a:t> </a:t>
            </a:r>
            <a:r>
              <a:rPr lang="cs-CZ" sz="2000" dirty="0" err="1" smtClean="0"/>
              <a:t>is</a:t>
            </a:r>
            <a:r>
              <a:rPr lang="cs-CZ" sz="2000" dirty="0" smtClean="0"/>
              <a:t> </a:t>
            </a:r>
            <a:r>
              <a:rPr lang="cs-CZ" sz="2000" dirty="0" err="1" smtClean="0"/>
              <a:t>quite</a:t>
            </a:r>
            <a:r>
              <a:rPr lang="cs-CZ" sz="2000" dirty="0" smtClean="0"/>
              <a:t> </a:t>
            </a:r>
            <a:r>
              <a:rPr lang="cs-CZ" sz="2000" dirty="0" err="1" smtClean="0"/>
              <a:t>clear</a:t>
            </a:r>
            <a:r>
              <a:rPr lang="cs-CZ" sz="2000" dirty="0" smtClean="0"/>
              <a:t> </a:t>
            </a:r>
            <a:r>
              <a:rPr lang="cs-CZ" sz="2000" dirty="0" err="1" smtClean="0"/>
              <a:t>what</a:t>
            </a:r>
            <a:r>
              <a:rPr lang="cs-CZ" sz="2000" dirty="0" smtClean="0"/>
              <a:t> I </a:t>
            </a:r>
            <a:r>
              <a:rPr lang="cs-CZ" sz="2000" dirty="0" err="1" smtClean="0"/>
              <a:t>am</a:t>
            </a:r>
            <a:r>
              <a:rPr lang="cs-CZ" sz="2000" dirty="0" smtClean="0"/>
              <a:t> </a:t>
            </a:r>
            <a:r>
              <a:rPr lang="cs-CZ" sz="2000" dirty="0" err="1" smtClean="0"/>
              <a:t>into</a:t>
            </a:r>
            <a:r>
              <a:rPr lang="cs-CZ" sz="2000" dirty="0" smtClean="0"/>
              <a:t> </a:t>
            </a:r>
            <a:r>
              <a:rPr lang="cs-CZ" sz="2000" dirty="0" err="1" smtClean="0"/>
              <a:t>and</a:t>
            </a:r>
            <a:r>
              <a:rPr lang="cs-CZ" sz="2000" dirty="0" smtClean="0"/>
              <a:t> </a:t>
            </a:r>
            <a:r>
              <a:rPr lang="cs-CZ" sz="2000" dirty="0" err="1" smtClean="0"/>
              <a:t>if</a:t>
            </a:r>
            <a:r>
              <a:rPr lang="cs-CZ" sz="2000" dirty="0" smtClean="0"/>
              <a:t> </a:t>
            </a:r>
            <a:r>
              <a:rPr lang="cs-CZ" sz="2000" dirty="0" err="1" smtClean="0"/>
              <a:t>you</a:t>
            </a:r>
            <a:r>
              <a:rPr lang="cs-CZ" sz="2000" dirty="0" smtClean="0"/>
              <a:t> are a positive </a:t>
            </a:r>
            <a:r>
              <a:rPr lang="cs-CZ" sz="2000" dirty="0" err="1" smtClean="0"/>
              <a:t>guy</a:t>
            </a:r>
            <a:r>
              <a:rPr lang="cs-CZ" sz="2000" dirty="0" smtClean="0"/>
              <a:t> </a:t>
            </a:r>
            <a:r>
              <a:rPr lang="cs-CZ" sz="2000" dirty="0" err="1" smtClean="0"/>
              <a:t>yourself</a:t>
            </a:r>
            <a:r>
              <a:rPr lang="cs-CZ" sz="2000" dirty="0" smtClean="0"/>
              <a:t> </a:t>
            </a:r>
            <a:r>
              <a:rPr lang="cs-CZ" sz="2000" dirty="0" err="1" smtClean="0"/>
              <a:t>you</a:t>
            </a:r>
            <a:r>
              <a:rPr lang="cs-CZ" sz="2000" dirty="0" smtClean="0"/>
              <a:t> </a:t>
            </a:r>
            <a:r>
              <a:rPr lang="cs-CZ" sz="2000" dirty="0" err="1" smtClean="0"/>
              <a:t>will</a:t>
            </a:r>
            <a:r>
              <a:rPr lang="cs-CZ" sz="2000" dirty="0" smtClean="0"/>
              <a:t> </a:t>
            </a:r>
            <a:r>
              <a:rPr lang="cs-CZ" sz="2000" dirty="0" err="1" smtClean="0"/>
              <a:t>know</a:t>
            </a:r>
            <a:r>
              <a:rPr lang="cs-CZ" sz="2000" dirty="0" smtClean="0"/>
              <a:t>. Negative </a:t>
            </a:r>
            <a:r>
              <a:rPr lang="cs-CZ" sz="2000" dirty="0" err="1" smtClean="0"/>
              <a:t>guys</a:t>
            </a:r>
            <a:r>
              <a:rPr lang="cs-CZ" sz="2000" dirty="0" smtClean="0"/>
              <a:t> </a:t>
            </a:r>
            <a:r>
              <a:rPr lang="cs-CZ" sz="2000" dirty="0" err="1" smtClean="0"/>
              <a:t>know</a:t>
            </a:r>
            <a:r>
              <a:rPr lang="cs-CZ" sz="2000" dirty="0" smtClean="0"/>
              <a:t> </a:t>
            </a:r>
            <a:r>
              <a:rPr lang="cs-CZ" sz="2000" dirty="0" err="1" smtClean="0"/>
              <a:t>what</a:t>
            </a:r>
            <a:r>
              <a:rPr lang="cs-CZ" sz="2000" dirty="0" smtClean="0"/>
              <a:t> </a:t>
            </a:r>
            <a:r>
              <a:rPr lang="cs-CZ" sz="2000" dirty="0" err="1" smtClean="0"/>
              <a:t>it</a:t>
            </a:r>
            <a:r>
              <a:rPr lang="cs-CZ" sz="2000" dirty="0" smtClean="0"/>
              <a:t> </a:t>
            </a:r>
            <a:r>
              <a:rPr lang="cs-CZ" sz="2000" dirty="0" err="1" smtClean="0"/>
              <a:t>means</a:t>
            </a:r>
            <a:r>
              <a:rPr lang="cs-CZ" sz="2000" dirty="0" smtClean="0"/>
              <a:t> as </a:t>
            </a:r>
            <a:r>
              <a:rPr lang="cs-CZ" sz="2000" dirty="0" err="1" smtClean="0"/>
              <a:t>well</a:t>
            </a:r>
            <a:r>
              <a:rPr lang="cs-CZ" sz="2000" dirty="0" smtClean="0"/>
              <a:t> </a:t>
            </a:r>
            <a:r>
              <a:rPr lang="cs-CZ" sz="2000" dirty="0" err="1" smtClean="0"/>
              <a:t>but</a:t>
            </a:r>
            <a:r>
              <a:rPr lang="cs-CZ" sz="2000" dirty="0" smtClean="0"/>
              <a:t> </a:t>
            </a:r>
            <a:r>
              <a:rPr lang="cs-CZ" sz="2000" dirty="0" err="1" smtClean="0"/>
              <a:t>that</a:t>
            </a:r>
            <a:r>
              <a:rPr lang="cs-CZ" sz="2000" dirty="0" smtClean="0"/>
              <a:t> </a:t>
            </a:r>
            <a:r>
              <a:rPr lang="cs-CZ" sz="2000" dirty="0" err="1" smtClean="0"/>
              <a:t>isn’t</a:t>
            </a:r>
            <a:r>
              <a:rPr lang="cs-CZ" sz="2000" dirty="0" smtClean="0"/>
              <a:t> </a:t>
            </a:r>
            <a:r>
              <a:rPr lang="cs-CZ" sz="2000" dirty="0" err="1" smtClean="0"/>
              <a:t>necessarily</a:t>
            </a:r>
            <a:r>
              <a:rPr lang="cs-CZ" sz="2000" dirty="0" smtClean="0"/>
              <a:t> </a:t>
            </a:r>
            <a:r>
              <a:rPr lang="cs-CZ" sz="2000" dirty="0" err="1" smtClean="0"/>
              <a:t>something</a:t>
            </a:r>
            <a:r>
              <a:rPr lang="cs-CZ" sz="2000" dirty="0" smtClean="0"/>
              <a:t> </a:t>
            </a:r>
            <a:r>
              <a:rPr lang="cs-CZ" sz="2000" dirty="0" err="1" smtClean="0"/>
              <a:t>that</a:t>
            </a:r>
            <a:r>
              <a:rPr lang="cs-CZ" sz="2000" dirty="0" smtClean="0"/>
              <a:t> </a:t>
            </a:r>
            <a:r>
              <a:rPr lang="cs-CZ" sz="2000" dirty="0" err="1" smtClean="0"/>
              <a:t>stops</a:t>
            </a:r>
            <a:r>
              <a:rPr lang="cs-CZ" sz="2000" dirty="0" smtClean="0"/>
              <a:t> </a:t>
            </a:r>
            <a:r>
              <a:rPr lang="cs-CZ" sz="2000" dirty="0" err="1" smtClean="0"/>
              <a:t>them</a:t>
            </a:r>
            <a:r>
              <a:rPr lang="cs-CZ" sz="2000" dirty="0" smtClean="0"/>
              <a:t> </a:t>
            </a:r>
            <a:r>
              <a:rPr lang="cs-CZ" sz="2000" dirty="0" err="1" smtClean="0"/>
              <a:t>from</a:t>
            </a:r>
            <a:r>
              <a:rPr lang="cs-CZ" sz="2000" dirty="0" smtClean="0"/>
              <a:t> </a:t>
            </a:r>
            <a:r>
              <a:rPr lang="cs-CZ" sz="2000" dirty="0" err="1" smtClean="0"/>
              <a:t>sending</a:t>
            </a:r>
            <a:r>
              <a:rPr lang="cs-CZ" sz="2000" dirty="0" smtClean="0"/>
              <a:t> </a:t>
            </a:r>
            <a:r>
              <a:rPr lang="cs-CZ" sz="2000" dirty="0" err="1" smtClean="0"/>
              <a:t>messages</a:t>
            </a:r>
            <a:r>
              <a:rPr lang="cs-CZ" sz="2000" dirty="0" smtClean="0"/>
              <a:t> </a:t>
            </a:r>
            <a:r>
              <a:rPr lang="cs-CZ" sz="2000" dirty="0" err="1" smtClean="0"/>
              <a:t>and</a:t>
            </a:r>
            <a:r>
              <a:rPr lang="cs-CZ" sz="2000" dirty="0" smtClean="0"/>
              <a:t> </a:t>
            </a:r>
            <a:r>
              <a:rPr lang="cs-CZ" sz="2000" dirty="0" err="1" smtClean="0"/>
              <a:t>having</a:t>
            </a:r>
            <a:r>
              <a:rPr lang="cs-CZ" sz="2000" dirty="0" smtClean="0"/>
              <a:t> sex </a:t>
            </a:r>
            <a:r>
              <a:rPr lang="cs-CZ" sz="2000" dirty="0" err="1" smtClean="0"/>
              <a:t>with</a:t>
            </a:r>
            <a:r>
              <a:rPr lang="cs-CZ" sz="2000" dirty="0" smtClean="0"/>
              <a:t> </a:t>
            </a:r>
            <a:r>
              <a:rPr lang="cs-CZ" sz="2000" dirty="0" err="1" smtClean="0"/>
              <a:t>me</a:t>
            </a:r>
            <a:r>
              <a:rPr lang="cs-CZ" sz="2000" dirty="0" smtClean="0"/>
              <a:t>. </a:t>
            </a:r>
            <a:r>
              <a:rPr lang="cs-CZ" sz="2000" dirty="0" err="1" smtClean="0"/>
              <a:t>If</a:t>
            </a:r>
            <a:r>
              <a:rPr lang="cs-CZ" sz="2000" dirty="0" smtClean="0"/>
              <a:t> </a:t>
            </a:r>
            <a:r>
              <a:rPr lang="cs-CZ" sz="2000" dirty="0" err="1" smtClean="0"/>
              <a:t>somebody</a:t>
            </a:r>
            <a:r>
              <a:rPr lang="cs-CZ" sz="2000" dirty="0" smtClean="0"/>
              <a:t> </a:t>
            </a:r>
            <a:r>
              <a:rPr lang="cs-CZ" sz="2000" dirty="0" err="1" smtClean="0"/>
              <a:t>sent</a:t>
            </a:r>
            <a:r>
              <a:rPr lang="cs-CZ" sz="2000" dirty="0" smtClean="0"/>
              <a:t> </a:t>
            </a:r>
            <a:r>
              <a:rPr lang="cs-CZ" sz="2000" dirty="0" err="1" smtClean="0"/>
              <a:t>me</a:t>
            </a:r>
            <a:r>
              <a:rPr lang="cs-CZ" sz="2000" dirty="0" smtClean="0"/>
              <a:t> a </a:t>
            </a:r>
            <a:r>
              <a:rPr lang="cs-CZ" sz="2000" dirty="0" err="1" smtClean="0"/>
              <a:t>message</a:t>
            </a:r>
            <a:r>
              <a:rPr lang="cs-CZ" sz="2000" dirty="0" smtClean="0"/>
              <a:t> on </a:t>
            </a:r>
            <a:r>
              <a:rPr lang="cs-CZ" sz="2000" dirty="0" err="1" smtClean="0"/>
              <a:t>the</a:t>
            </a:r>
            <a:r>
              <a:rPr lang="cs-CZ" sz="2000" dirty="0" smtClean="0"/>
              <a:t> </a:t>
            </a:r>
            <a:r>
              <a:rPr lang="cs-CZ" sz="2000" dirty="0" err="1" smtClean="0"/>
              <a:t>website</a:t>
            </a:r>
            <a:r>
              <a:rPr lang="cs-CZ" sz="2000" dirty="0" smtClean="0"/>
              <a:t> </a:t>
            </a:r>
            <a:r>
              <a:rPr lang="cs-CZ" sz="2000" dirty="0" err="1" smtClean="0"/>
              <a:t>after</a:t>
            </a:r>
            <a:r>
              <a:rPr lang="cs-CZ" sz="2000" dirty="0" smtClean="0"/>
              <a:t> </a:t>
            </a:r>
            <a:r>
              <a:rPr lang="cs-CZ" sz="2000" dirty="0" err="1" smtClean="0"/>
              <a:t>seeing</a:t>
            </a:r>
            <a:r>
              <a:rPr lang="cs-CZ" sz="2000" dirty="0" smtClean="0"/>
              <a:t> </a:t>
            </a:r>
            <a:r>
              <a:rPr lang="cs-CZ" sz="2000" dirty="0" err="1" smtClean="0"/>
              <a:t>that</a:t>
            </a:r>
            <a:r>
              <a:rPr lang="cs-CZ" sz="2000" dirty="0" smtClean="0"/>
              <a:t> I </a:t>
            </a:r>
            <a:r>
              <a:rPr lang="cs-CZ" sz="2000" dirty="0" err="1" smtClean="0"/>
              <a:t>am</a:t>
            </a:r>
            <a:r>
              <a:rPr lang="cs-CZ" sz="2000" dirty="0" smtClean="0"/>
              <a:t> </a:t>
            </a:r>
            <a:r>
              <a:rPr lang="cs-CZ" sz="2000" dirty="0" err="1" smtClean="0"/>
              <a:t>into</a:t>
            </a:r>
            <a:r>
              <a:rPr lang="cs-CZ" sz="2000" dirty="0" smtClean="0"/>
              <a:t> </a:t>
            </a:r>
            <a:r>
              <a:rPr lang="cs-CZ" sz="2000" dirty="0" err="1" smtClean="0"/>
              <a:t>bareback</a:t>
            </a:r>
            <a:r>
              <a:rPr lang="cs-CZ" sz="2000" dirty="0" smtClean="0"/>
              <a:t> </a:t>
            </a:r>
            <a:r>
              <a:rPr lang="cs-CZ" sz="2000" dirty="0" err="1" smtClean="0"/>
              <a:t>and</a:t>
            </a:r>
            <a:r>
              <a:rPr lang="cs-CZ" sz="2000" dirty="0" smtClean="0"/>
              <a:t> he </a:t>
            </a:r>
            <a:r>
              <a:rPr lang="cs-CZ" sz="2000" dirty="0" err="1" smtClean="0"/>
              <a:t>is</a:t>
            </a:r>
            <a:r>
              <a:rPr lang="cs-CZ" sz="2000" dirty="0" smtClean="0"/>
              <a:t> </a:t>
            </a:r>
            <a:r>
              <a:rPr lang="cs-CZ" sz="2000" dirty="0" err="1" smtClean="0"/>
              <a:t>quite</a:t>
            </a:r>
            <a:r>
              <a:rPr lang="cs-CZ" sz="2000" dirty="0" smtClean="0"/>
              <a:t> happy to </a:t>
            </a:r>
            <a:r>
              <a:rPr lang="cs-CZ" sz="2000" dirty="0" err="1" smtClean="0"/>
              <a:t>have</a:t>
            </a:r>
            <a:r>
              <a:rPr lang="cs-CZ" sz="2000" dirty="0" smtClean="0"/>
              <a:t> </a:t>
            </a:r>
            <a:r>
              <a:rPr lang="cs-CZ" sz="2000" dirty="0" err="1" smtClean="0"/>
              <a:t>bareback</a:t>
            </a:r>
            <a:r>
              <a:rPr lang="cs-CZ" sz="2000" dirty="0" smtClean="0"/>
              <a:t>. I </a:t>
            </a:r>
            <a:r>
              <a:rPr lang="cs-CZ" sz="2000" dirty="0" err="1" smtClean="0"/>
              <a:t>will</a:t>
            </a:r>
            <a:r>
              <a:rPr lang="cs-CZ" sz="2000" dirty="0" smtClean="0"/>
              <a:t> not </a:t>
            </a:r>
            <a:r>
              <a:rPr lang="cs-CZ" sz="2000" dirty="0" err="1" smtClean="0"/>
              <a:t>be</a:t>
            </a:r>
            <a:r>
              <a:rPr lang="cs-CZ" sz="2000" dirty="0" smtClean="0"/>
              <a:t> </a:t>
            </a:r>
            <a:r>
              <a:rPr lang="cs-CZ" sz="2000" dirty="0" err="1" smtClean="0"/>
              <a:t>asking</a:t>
            </a:r>
            <a:r>
              <a:rPr lang="cs-CZ" sz="2000" dirty="0" smtClean="0"/>
              <a:t> </a:t>
            </a:r>
            <a:r>
              <a:rPr lang="cs-CZ" sz="2000" dirty="0" err="1" smtClean="0"/>
              <a:t>them</a:t>
            </a:r>
            <a:r>
              <a:rPr lang="cs-CZ" sz="2000" dirty="0" smtClean="0"/>
              <a:t>: ‘Are </a:t>
            </a:r>
            <a:r>
              <a:rPr lang="cs-CZ" sz="2000" dirty="0" err="1" smtClean="0"/>
              <a:t>you</a:t>
            </a:r>
            <a:r>
              <a:rPr lang="cs-CZ" sz="2000" dirty="0" smtClean="0"/>
              <a:t> positive </a:t>
            </a:r>
            <a:r>
              <a:rPr lang="cs-CZ" sz="2000" dirty="0" err="1" smtClean="0"/>
              <a:t>or</a:t>
            </a:r>
            <a:r>
              <a:rPr lang="cs-CZ" sz="2000" dirty="0" smtClean="0"/>
              <a:t> negative’. I </a:t>
            </a:r>
            <a:r>
              <a:rPr lang="cs-CZ" sz="2000" dirty="0" err="1" smtClean="0"/>
              <a:t>will</a:t>
            </a:r>
            <a:r>
              <a:rPr lang="cs-CZ" sz="2000" dirty="0" smtClean="0"/>
              <a:t> </a:t>
            </a:r>
            <a:r>
              <a:rPr lang="cs-CZ" sz="2000" dirty="0" err="1" smtClean="0"/>
              <a:t>make</a:t>
            </a:r>
            <a:r>
              <a:rPr lang="cs-CZ" sz="2000" dirty="0" smtClean="0"/>
              <a:t> </a:t>
            </a:r>
            <a:r>
              <a:rPr lang="cs-CZ" sz="2000" dirty="0" err="1" smtClean="0"/>
              <a:t>an</a:t>
            </a:r>
            <a:r>
              <a:rPr lang="cs-CZ" sz="2000" dirty="0" smtClean="0"/>
              <a:t> </a:t>
            </a:r>
            <a:r>
              <a:rPr lang="cs-CZ" sz="2000" dirty="0" err="1" smtClean="0"/>
              <a:t>assumption</a:t>
            </a:r>
            <a:r>
              <a:rPr lang="cs-CZ" sz="2000" dirty="0" smtClean="0"/>
              <a:t> </a:t>
            </a:r>
            <a:r>
              <a:rPr lang="cs-CZ" sz="2000" dirty="0" err="1" smtClean="0"/>
              <a:t>that</a:t>
            </a:r>
            <a:r>
              <a:rPr lang="cs-CZ" sz="2000" dirty="0" smtClean="0"/>
              <a:t> </a:t>
            </a:r>
            <a:r>
              <a:rPr lang="cs-CZ" sz="2000" dirty="0" err="1" smtClean="0"/>
              <a:t>they</a:t>
            </a:r>
            <a:r>
              <a:rPr lang="cs-CZ" sz="2000" dirty="0" smtClean="0"/>
              <a:t> are [positive] (P2, HIV </a:t>
            </a:r>
            <a:r>
              <a:rPr lang="cs-CZ" sz="2000" dirty="0" err="1" smtClean="0"/>
              <a:t>pos</a:t>
            </a:r>
            <a:r>
              <a:rPr lang="cs-CZ" sz="2000" dirty="0" smtClean="0"/>
              <a:t>).</a:t>
            </a:r>
          </a:p>
          <a:p>
            <a:pPr>
              <a:buNone/>
            </a:pPr>
            <a:endParaRPr lang="cs-CZ" sz="2000" dirty="0"/>
          </a:p>
        </p:txBody>
      </p:sp>
      <p:pic>
        <p:nvPicPr>
          <p:cNvPr id="47109" name="Picture 5" descr="http://www.wasvisual.com/images/presenters/wv-119.jpg"/>
          <p:cNvPicPr>
            <a:picLocks noChangeAspect="1" noChangeArrowheads="1"/>
          </p:cNvPicPr>
          <p:nvPr/>
        </p:nvPicPr>
        <p:blipFill>
          <a:blip r:embed="rId3" cstate="print"/>
          <a:srcRect/>
          <a:stretch>
            <a:fillRect/>
          </a:stretch>
        </p:blipFill>
        <p:spPr bwMode="auto">
          <a:xfrm>
            <a:off x="7524328" y="188640"/>
            <a:ext cx="1301528" cy="138040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95536" y="0"/>
            <a:ext cx="7467600" cy="1143000"/>
          </a:xfrm>
        </p:spPr>
        <p:txBody>
          <a:bodyPr>
            <a:normAutofit fontScale="90000"/>
          </a:bodyPr>
          <a:lstStyle/>
          <a:p>
            <a:r>
              <a:rPr lang="cs-CZ" sz="3600" dirty="0" smtClean="0"/>
              <a:t>Teoretická východiska ke studiu sexuality na internetu </a:t>
            </a:r>
            <a:endParaRPr lang="en-US" sz="3600" dirty="0"/>
          </a:p>
        </p:txBody>
      </p:sp>
      <p:sp>
        <p:nvSpPr>
          <p:cNvPr id="47107" name="Rectangle 3"/>
          <p:cNvSpPr>
            <a:spLocks noGrp="1" noChangeArrowheads="1"/>
          </p:cNvSpPr>
          <p:nvPr>
            <p:ph sz="quarter" idx="1"/>
          </p:nvPr>
        </p:nvSpPr>
        <p:spPr>
          <a:xfrm>
            <a:off x="323528" y="1196752"/>
            <a:ext cx="7601272" cy="5400600"/>
          </a:xfrm>
        </p:spPr>
        <p:txBody>
          <a:bodyPr>
            <a:normAutofit/>
          </a:bodyPr>
          <a:lstStyle/>
          <a:p>
            <a:endParaRPr lang="cs-CZ" dirty="0" smtClean="0"/>
          </a:p>
          <a:p>
            <a:r>
              <a:rPr lang="cs-CZ" dirty="0" smtClean="0"/>
              <a:t>Teorie disociovaného jednání: „</a:t>
            </a:r>
            <a:r>
              <a:rPr lang="cs-CZ" dirty="0" err="1" smtClean="0"/>
              <a:t>Typing</a:t>
            </a:r>
            <a:r>
              <a:rPr lang="cs-CZ" dirty="0"/>
              <a:t>, </a:t>
            </a:r>
            <a:r>
              <a:rPr lang="cs-CZ" dirty="0" err="1"/>
              <a:t>doing</a:t>
            </a:r>
            <a:r>
              <a:rPr lang="cs-CZ" dirty="0"/>
              <a:t>, &amp; </a:t>
            </a:r>
            <a:r>
              <a:rPr lang="cs-CZ" dirty="0" err="1"/>
              <a:t>being</a:t>
            </a:r>
            <a:r>
              <a:rPr lang="cs-CZ" dirty="0"/>
              <a:t>“ </a:t>
            </a:r>
            <a:r>
              <a:rPr lang="cs-CZ" sz="2000" dirty="0" smtClean="0"/>
              <a:t>(</a:t>
            </a:r>
            <a:r>
              <a:rPr lang="cs-CZ" sz="2000" dirty="0" err="1" smtClean="0"/>
              <a:t>Ross</a:t>
            </a:r>
            <a:r>
              <a:rPr lang="cs-CZ" sz="2000" dirty="0" smtClean="0"/>
              <a:t>, 2005)</a:t>
            </a:r>
          </a:p>
          <a:p>
            <a:pPr lvl="1"/>
            <a:endParaRPr lang="cs-CZ" dirty="0" smtClean="0"/>
          </a:p>
          <a:p>
            <a:pPr lvl="1"/>
            <a:r>
              <a:rPr lang="cs-CZ" dirty="0" smtClean="0"/>
              <a:t>Spíše je tu bariéra mezi virtuálním sexuálním kontaktem a offline kontaktem (</a:t>
            </a:r>
            <a:r>
              <a:rPr lang="cs-CZ" dirty="0" err="1" smtClean="0"/>
              <a:t>Sevcikova</a:t>
            </a:r>
            <a:r>
              <a:rPr lang="cs-CZ" dirty="0" smtClean="0"/>
              <a:t> &amp; </a:t>
            </a:r>
            <a:r>
              <a:rPr lang="cs-CZ" dirty="0" err="1" smtClean="0"/>
              <a:t>Daneback</a:t>
            </a:r>
            <a:r>
              <a:rPr lang="cs-CZ" dirty="0" smtClean="0"/>
              <a:t>, 2011)</a:t>
            </a:r>
          </a:p>
          <a:p>
            <a:pPr lvl="2"/>
            <a:r>
              <a:rPr lang="en-US" i="1" dirty="0" smtClean="0"/>
              <a:t>Well, we like it more when the couple has experience, at least in the sense that they have already met someone and spoken about it with them. The most terrible groups are those who </a:t>
            </a:r>
            <a:r>
              <a:rPr lang="cs-CZ" i="1" dirty="0" err="1" smtClean="0"/>
              <a:t>have</a:t>
            </a:r>
            <a:r>
              <a:rPr lang="cs-CZ" i="1" dirty="0" smtClean="0"/>
              <a:t> no </a:t>
            </a:r>
            <a:r>
              <a:rPr lang="cs-CZ" i="1" dirty="0" err="1" smtClean="0"/>
              <a:t>experience</a:t>
            </a:r>
            <a:r>
              <a:rPr lang="cs-CZ" i="1" dirty="0" smtClean="0"/>
              <a:t> </a:t>
            </a:r>
            <a:r>
              <a:rPr lang="cs-CZ" i="1" dirty="0" err="1" smtClean="0"/>
              <a:t>with</a:t>
            </a:r>
            <a:r>
              <a:rPr lang="cs-CZ" i="1" dirty="0" smtClean="0"/>
              <a:t> </a:t>
            </a:r>
            <a:r>
              <a:rPr lang="cs-CZ" i="1" dirty="0" err="1" smtClean="0"/>
              <a:t>this</a:t>
            </a:r>
            <a:r>
              <a:rPr lang="cs-CZ" i="1" dirty="0" smtClean="0"/>
              <a:t> </a:t>
            </a:r>
            <a:r>
              <a:rPr lang="cs-CZ" i="1" dirty="0" err="1" smtClean="0"/>
              <a:t>kind</a:t>
            </a:r>
            <a:r>
              <a:rPr lang="cs-CZ" i="1" dirty="0" smtClean="0"/>
              <a:t> </a:t>
            </a:r>
            <a:r>
              <a:rPr lang="cs-CZ" i="1" dirty="0" err="1" smtClean="0"/>
              <a:t>of</a:t>
            </a:r>
            <a:r>
              <a:rPr lang="en-US" i="1" dirty="0" smtClean="0"/>
              <a:t> </a:t>
            </a:r>
            <a:r>
              <a:rPr lang="en-US" i="1" dirty="0" err="1" smtClean="0"/>
              <a:t>dat</a:t>
            </a:r>
            <a:r>
              <a:rPr lang="cs-CZ" i="1" dirty="0" err="1" smtClean="0"/>
              <a:t>ing</a:t>
            </a:r>
            <a:r>
              <a:rPr lang="en-US" i="1" dirty="0" smtClean="0"/>
              <a:t>. Then we cannot speak about sex on the date…So it is the worst group. We can’t say no. We try to find out their attitudes and views over the phone: if there is any jealousy, what they want, what their notions are.</a:t>
            </a:r>
            <a:r>
              <a:rPr lang="en-US" dirty="0" smtClean="0"/>
              <a:t> (female, 47 years)</a:t>
            </a:r>
            <a:endParaRPr lang="cs-CZ" dirty="0" smtClean="0"/>
          </a:p>
          <a:p>
            <a:pPr>
              <a:buNone/>
            </a:pPr>
            <a:endParaRPr lang="cs-CZ" sz="2000" dirty="0"/>
          </a:p>
        </p:txBody>
      </p:sp>
      <p:pic>
        <p:nvPicPr>
          <p:cNvPr id="47109" name="Picture 5" descr="http://www.wasvisual.com/images/presenters/wv-119.jpg"/>
          <p:cNvPicPr>
            <a:picLocks noChangeAspect="1" noChangeArrowheads="1"/>
          </p:cNvPicPr>
          <p:nvPr/>
        </p:nvPicPr>
        <p:blipFill>
          <a:blip r:embed="rId3" cstate="print"/>
          <a:srcRect/>
          <a:stretch>
            <a:fillRect/>
          </a:stretch>
        </p:blipFill>
        <p:spPr bwMode="auto">
          <a:xfrm>
            <a:off x="7572375" y="302659"/>
            <a:ext cx="1464121" cy="155285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95288" y="277813"/>
            <a:ext cx="8748712" cy="1139825"/>
          </a:xfrm>
        </p:spPr>
        <p:txBody>
          <a:bodyPr>
            <a:normAutofit/>
          </a:bodyPr>
          <a:lstStyle/>
          <a:p>
            <a:pPr algn="ctr"/>
            <a:r>
              <a:rPr lang="cs-CZ" sz="2400" b="1" dirty="0" smtClean="0"/>
              <a:t>Historie výzkumu online sexuálně zaměřených aktivit</a:t>
            </a:r>
            <a:endParaRPr lang="cs-CZ" sz="2400" dirty="0"/>
          </a:p>
        </p:txBody>
      </p:sp>
      <p:sp>
        <p:nvSpPr>
          <p:cNvPr id="51203" name="Rectangle 3"/>
          <p:cNvSpPr>
            <a:spLocks noGrp="1" noChangeArrowheads="1"/>
          </p:cNvSpPr>
          <p:nvPr>
            <p:ph sz="quarter" idx="1"/>
          </p:nvPr>
        </p:nvSpPr>
        <p:spPr>
          <a:xfrm>
            <a:off x="467544" y="1268413"/>
            <a:ext cx="8280920" cy="5184923"/>
          </a:xfrm>
        </p:spPr>
        <p:txBody>
          <a:bodyPr>
            <a:normAutofit/>
          </a:bodyPr>
          <a:lstStyle/>
          <a:p>
            <a:endParaRPr lang="cs-CZ" dirty="0"/>
          </a:p>
          <a:p>
            <a:r>
              <a:rPr lang="cs-CZ" dirty="0" smtClean="0"/>
              <a:t>1. studie (1998): 9,265 respondentů</a:t>
            </a:r>
          </a:p>
          <a:p>
            <a:pPr lvl="1"/>
            <a:r>
              <a:rPr lang="en-US" dirty="0" smtClean="0"/>
              <a:t>Cooper, A., Delmonico, D. L., &amp; Burg, R. (2000). Cybersex users, abusers, and compulsives: New findings and implications. </a:t>
            </a:r>
            <a:r>
              <a:rPr lang="en-US" i="1" dirty="0" smtClean="0"/>
              <a:t>Sexual Addiction &amp; Compulsivity: The Journal of Treatment and Prevention, 7</a:t>
            </a:r>
            <a:r>
              <a:rPr lang="en-US" dirty="0" smtClean="0"/>
              <a:t>(1-2), 5-29.</a:t>
            </a:r>
            <a:endParaRPr lang="cs-CZ" dirty="0" smtClean="0"/>
          </a:p>
          <a:p>
            <a:pPr lvl="1"/>
            <a:r>
              <a:rPr lang="cs-CZ" dirty="0" smtClean="0"/>
              <a:t>Identifikovala skupinu tzv. </a:t>
            </a:r>
            <a:r>
              <a:rPr lang="cs-CZ" dirty="0" err="1" smtClean="0"/>
              <a:t>kybersexuálně</a:t>
            </a:r>
            <a:r>
              <a:rPr lang="cs-CZ" dirty="0" smtClean="0"/>
              <a:t> závislých jedinců (cca 1%) </a:t>
            </a:r>
          </a:p>
          <a:p>
            <a:pPr lvl="1"/>
            <a:endParaRPr lang="cs-CZ" dirty="0" smtClean="0"/>
          </a:p>
          <a:p>
            <a:endParaRPr lang="cs-CZ" dirty="0" smtClean="0"/>
          </a:p>
          <a:p>
            <a:endParaRPr lang="cs-CZ" dirty="0" smtClean="0"/>
          </a:p>
          <a:p>
            <a:pPr>
              <a:buNone/>
            </a:pPr>
            <a:endParaRPr lang="cs-CZ" dirty="0"/>
          </a:p>
        </p:txBody>
      </p:sp>
      <p:sp>
        <p:nvSpPr>
          <p:cNvPr id="6" name="Elipsa 5"/>
          <p:cNvSpPr/>
          <p:nvPr/>
        </p:nvSpPr>
        <p:spPr>
          <a:xfrm>
            <a:off x="7740352" y="5805264"/>
            <a:ext cx="64807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1230491774"/>
              </p:ext>
            </p:extLst>
          </p:nvPr>
        </p:nvGraphicFramePr>
        <p:xfrm>
          <a:off x="395536" y="404664"/>
          <a:ext cx="8568952" cy="5565361"/>
        </p:xfrm>
        <a:graphic>
          <a:graphicData uri="http://schemas.openxmlformats.org/drawingml/2006/table">
            <a:tbl>
              <a:tblPr firstRow="1" bandRow="1">
                <a:tableStyleId>{5C22544A-7EE6-4342-B048-85BDC9FD1C3A}</a:tableStyleId>
              </a:tblPr>
              <a:tblGrid>
                <a:gridCol w="8568952"/>
              </a:tblGrid>
              <a:tr h="754784">
                <a:tc>
                  <a:txBody>
                    <a:bodyPr/>
                    <a:lstStyle/>
                    <a:p>
                      <a:r>
                        <a:rPr lang="cs-CZ" dirty="0" err="1" smtClean="0"/>
                        <a:t>Kalichmanova</a:t>
                      </a:r>
                      <a:r>
                        <a:rPr lang="cs-CZ" dirty="0" smtClean="0"/>
                        <a:t> škála sexuální kompulze</a:t>
                      </a:r>
                      <a:endParaRPr lang="cs-CZ" dirty="0"/>
                    </a:p>
                  </a:txBody>
                  <a:tcPr/>
                </a:tc>
              </a:tr>
              <a:tr h="4693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Myšlenky na sex a sexuální chování mi v reálném životě způsobují potíže.</a:t>
                      </a:r>
                      <a:endParaRPr lang="cs-CZ" dirty="0"/>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Touha po sexu mi narušuje každodenní život.</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Můj sexuální apetit mi způsobuje problémy ve vztazích.</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Kvůli sexuálnímu chování někdy selhávám naplňovat své závazky a chovat se zodpovědně.</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Myslím na sex častěji, než bych chtěl/-a.</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Někdy se přistihnu, že na sex myslím i v pracovní době.</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Mám potíže najít takového sexuálního partnera/-ku, který/-á touží po sexu stejně jako já.</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Cítím, že moje myšlenky na sex a pocity jsou mnohdy silnější než já. </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Někdy toužím po sexu natolik, že ztrácím nad sebou kontrolu.</a:t>
                      </a:r>
                    </a:p>
                  </a:txBody>
                  <a:tcPr/>
                </a:tc>
              </a:tr>
              <a:tr h="437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Musím se namáhat, abych své myšlenky na sex a chování ovládl/-a.</a:t>
                      </a:r>
                    </a:p>
                  </a:txBody>
                  <a:tcPr/>
                </a:tc>
              </a:tr>
            </a:tbl>
          </a:graphicData>
        </a:graphic>
      </p:graphicFrame>
    </p:spTree>
    <p:extLst>
      <p:ext uri="{BB962C8B-B14F-4D97-AF65-F5344CB8AC3E}">
        <p14:creationId xmlns:p14="http://schemas.microsoft.com/office/powerpoint/2010/main" val="401973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490066"/>
          </a:xfrm>
        </p:spPr>
        <p:txBody>
          <a:bodyPr>
            <a:normAutofit fontScale="90000"/>
          </a:bodyPr>
          <a:lstStyle/>
          <a:p>
            <a:r>
              <a:rPr lang="cs-CZ" dirty="0" smtClean="0"/>
              <a:t>Závislost a její kritéria</a:t>
            </a:r>
            <a:endParaRPr lang="cs-CZ" dirty="0"/>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2718739478"/>
              </p:ext>
            </p:extLst>
          </p:nvPr>
        </p:nvGraphicFramePr>
        <p:xfrm>
          <a:off x="179512" y="1052736"/>
          <a:ext cx="8784976" cy="5303520"/>
        </p:xfrm>
        <a:graphic>
          <a:graphicData uri="http://schemas.openxmlformats.org/drawingml/2006/table">
            <a:tbl>
              <a:tblPr firstRow="1" bandRow="1">
                <a:tableStyleId>{5C22544A-7EE6-4342-B048-85BDC9FD1C3A}</a:tableStyleId>
              </a:tblPr>
              <a:tblGrid>
                <a:gridCol w="3411640"/>
                <a:gridCol w="5373336"/>
              </a:tblGrid>
              <a:tr h="504052">
                <a:tc>
                  <a:txBody>
                    <a:bodyPr/>
                    <a:lstStyle/>
                    <a:p>
                      <a:r>
                        <a:rPr lang="cs-CZ" sz="1600" dirty="0" smtClean="0"/>
                        <a:t>6 kritérií</a:t>
                      </a:r>
                      <a:r>
                        <a:rPr lang="cs-CZ" sz="1600" baseline="0" dirty="0" smtClean="0"/>
                        <a:t> (</a:t>
                      </a:r>
                      <a:r>
                        <a:rPr lang="cs-CZ" sz="1600" dirty="0" err="1" smtClean="0"/>
                        <a:t>Griffiths</a:t>
                      </a:r>
                      <a:r>
                        <a:rPr lang="cs-CZ" sz="1600" dirty="0" smtClean="0"/>
                        <a:t>, 2005)</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b="1" kern="1200" dirty="0" err="1" smtClean="0">
                          <a:solidFill>
                            <a:schemeClr val="lt1"/>
                          </a:solidFill>
                          <a:effectLst/>
                          <a:latin typeface="+mn-lt"/>
                          <a:ea typeface="+mn-ea"/>
                          <a:cs typeface="+mn-cs"/>
                        </a:rPr>
                        <a:t>Wölfling</a:t>
                      </a:r>
                      <a:r>
                        <a:rPr kumimoji="0" lang="cs-CZ" sz="1800" b="1" kern="1200" dirty="0" smtClean="0">
                          <a:solidFill>
                            <a:schemeClr val="lt1"/>
                          </a:solidFill>
                          <a:effectLst/>
                          <a:latin typeface="+mn-lt"/>
                          <a:ea typeface="+mn-ea"/>
                          <a:cs typeface="+mn-cs"/>
                        </a:rPr>
                        <a:t>, </a:t>
                      </a:r>
                      <a:r>
                        <a:rPr kumimoji="0" lang="cs-CZ" sz="1800" b="1" kern="1200" dirty="0" err="1" smtClean="0">
                          <a:solidFill>
                            <a:schemeClr val="lt1"/>
                          </a:solidFill>
                          <a:effectLst/>
                          <a:latin typeface="+mn-lt"/>
                          <a:ea typeface="+mn-ea"/>
                          <a:cs typeface="+mn-cs"/>
                        </a:rPr>
                        <a:t>Beutel</a:t>
                      </a:r>
                      <a:r>
                        <a:rPr kumimoji="0" lang="cs-CZ" sz="1800" b="1" kern="1200" dirty="0" smtClean="0">
                          <a:solidFill>
                            <a:schemeClr val="lt1"/>
                          </a:solidFill>
                          <a:effectLst/>
                          <a:latin typeface="+mn-lt"/>
                          <a:ea typeface="+mn-ea"/>
                          <a:cs typeface="+mn-cs"/>
                        </a:rPr>
                        <a:t> a Müller (2012)</a:t>
                      </a:r>
                      <a:endParaRPr lang="cs-CZ" dirty="0" smtClean="0"/>
                    </a:p>
                    <a:p>
                      <a:endParaRPr lang="cs-CZ" dirty="0"/>
                    </a:p>
                  </a:txBody>
                  <a:tcPr/>
                </a:tc>
              </a:tr>
              <a:tr h="440036">
                <a:tc>
                  <a:txBody>
                    <a:bodyPr/>
                    <a:lstStyle/>
                    <a:p>
                      <a:r>
                        <a:rPr kumimoji="0" lang="cs-CZ" sz="1800" kern="1200" dirty="0" err="1" smtClean="0">
                          <a:solidFill>
                            <a:schemeClr val="dk1"/>
                          </a:solidFill>
                          <a:effectLst/>
                          <a:latin typeface="+mn-lt"/>
                          <a:ea typeface="+mn-ea"/>
                          <a:cs typeface="+mn-cs"/>
                        </a:rPr>
                        <a:t>salience</a:t>
                      </a:r>
                      <a:r>
                        <a:rPr kumimoji="0" lang="cs-CZ" sz="1800" kern="1200" dirty="0" smtClean="0">
                          <a:solidFill>
                            <a:schemeClr val="dk1"/>
                          </a:solidFill>
                          <a:effectLst/>
                          <a:latin typeface="+mn-lt"/>
                          <a:ea typeface="+mn-ea"/>
                          <a:cs typeface="+mn-cs"/>
                        </a:rPr>
                        <a:t> </a:t>
                      </a:r>
                      <a:endParaRPr kumimoji="0" lang="cs-CZ" sz="180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kern="1200" dirty="0" smtClean="0">
                          <a:solidFill>
                            <a:schemeClr val="dk1"/>
                          </a:solidFill>
                          <a:effectLst/>
                          <a:latin typeface="+mn-lt"/>
                          <a:ea typeface="+mn-ea"/>
                          <a:cs typeface="+mn-cs"/>
                        </a:rPr>
                        <a:t>Bažení (nutkání být online, vracející se myšlenky o online aktivitách)</a:t>
                      </a:r>
                    </a:p>
                  </a:txBody>
                  <a:tcPr/>
                </a:tc>
              </a:tr>
              <a:tr h="437295">
                <a:tc>
                  <a:txBody>
                    <a:bodyPr/>
                    <a:lstStyle/>
                    <a:p>
                      <a:r>
                        <a:rPr kumimoji="0" lang="cs-CZ" sz="1800" kern="1200" dirty="0" smtClean="0">
                          <a:solidFill>
                            <a:schemeClr val="dk1"/>
                          </a:solidFill>
                          <a:effectLst/>
                          <a:latin typeface="+mn-lt"/>
                          <a:ea typeface="+mn-ea"/>
                          <a:cs typeface="+mn-cs"/>
                        </a:rPr>
                        <a:t>změny nálady </a:t>
                      </a:r>
                      <a:endParaRPr kumimoji="0" lang="cs-CZ" sz="1800" kern="1200" dirty="0">
                        <a:solidFill>
                          <a:schemeClr val="dk1"/>
                        </a:solidFill>
                        <a:effectLst/>
                        <a:latin typeface="+mn-lt"/>
                        <a:ea typeface="+mn-ea"/>
                        <a:cs typeface="+mn-cs"/>
                      </a:endParaRPr>
                    </a:p>
                  </a:txBody>
                  <a:tcPr/>
                </a:tc>
                <a:tc>
                  <a:txBody>
                    <a:bodyPr/>
                    <a:lstStyle/>
                    <a:p>
                      <a:r>
                        <a:rPr kumimoji="0" lang="cs-CZ" sz="1800" kern="1200" dirty="0" smtClean="0">
                          <a:solidFill>
                            <a:schemeClr val="dk1"/>
                          </a:solidFill>
                          <a:effectLst/>
                          <a:latin typeface="+mn-lt"/>
                          <a:ea typeface="+mn-ea"/>
                          <a:cs typeface="+mn-cs"/>
                        </a:rPr>
                        <a:t>ztráta kontroly (neúspěšné pokusy obejít se bez internetu,</a:t>
                      </a:r>
                      <a:r>
                        <a:rPr kumimoji="0" lang="cs-CZ" sz="1800" kern="1200" baseline="0" dirty="0" smtClean="0">
                          <a:solidFill>
                            <a:schemeClr val="dk1"/>
                          </a:solidFill>
                          <a:effectLst/>
                          <a:latin typeface="+mn-lt"/>
                          <a:ea typeface="+mn-ea"/>
                          <a:cs typeface="+mn-cs"/>
                        </a:rPr>
                        <a:t> v</a:t>
                      </a:r>
                      <a:r>
                        <a:rPr kumimoji="0" lang="cs-CZ" sz="1800" kern="1200" dirty="0" smtClean="0">
                          <a:solidFill>
                            <a:schemeClr val="dk1"/>
                          </a:solidFill>
                          <a:effectLst/>
                          <a:latin typeface="+mn-lt"/>
                          <a:ea typeface="+mn-ea"/>
                          <a:cs typeface="+mn-cs"/>
                        </a:rPr>
                        <a:t>íce času stráveného online, než původně zamýšleno)</a:t>
                      </a:r>
                      <a:endParaRPr lang="cs-CZ" sz="1800" dirty="0" smtClean="0"/>
                    </a:p>
                  </a:txBody>
                  <a:tcPr/>
                </a:tc>
              </a:tr>
              <a:tr h="437295">
                <a:tc>
                  <a:txBody>
                    <a:bodyPr/>
                    <a:lstStyle/>
                    <a:p>
                      <a:r>
                        <a:rPr kumimoji="0" lang="cs-CZ" sz="1800" kern="1200" dirty="0" smtClean="0">
                          <a:solidFill>
                            <a:schemeClr val="dk1"/>
                          </a:solidFill>
                          <a:effectLst/>
                          <a:latin typeface="+mn-lt"/>
                          <a:ea typeface="+mn-ea"/>
                          <a:cs typeface="+mn-cs"/>
                        </a:rPr>
                        <a:t>tolerance</a:t>
                      </a:r>
                      <a:endParaRPr kumimoji="0" lang="cs-CZ" sz="1800" kern="1200" dirty="0">
                        <a:solidFill>
                          <a:schemeClr val="dk1"/>
                        </a:solidFill>
                        <a:effectLst/>
                        <a:latin typeface="+mn-lt"/>
                        <a:ea typeface="+mn-ea"/>
                        <a:cs typeface="+mn-cs"/>
                      </a:endParaRPr>
                    </a:p>
                  </a:txBody>
                  <a:tcPr/>
                </a:tc>
                <a:tc>
                  <a:txBody>
                    <a:bodyPr/>
                    <a:lstStyle/>
                    <a:p>
                      <a:r>
                        <a:rPr kumimoji="0" lang="cs-CZ" sz="1800" kern="1200" dirty="0" smtClean="0">
                          <a:solidFill>
                            <a:schemeClr val="dk1"/>
                          </a:solidFill>
                          <a:effectLst/>
                          <a:latin typeface="+mn-lt"/>
                          <a:ea typeface="+mn-ea"/>
                          <a:cs typeface="+mn-cs"/>
                        </a:rPr>
                        <a:t>negativní důsledky (psychosociální konflikty,</a:t>
                      </a:r>
                    </a:p>
                    <a:p>
                      <a:r>
                        <a:rPr kumimoji="0" lang="cs-CZ" sz="1800" kern="1200" dirty="0" smtClean="0">
                          <a:solidFill>
                            <a:schemeClr val="dk1"/>
                          </a:solidFill>
                          <a:effectLst/>
                          <a:latin typeface="+mn-lt"/>
                          <a:ea typeface="+mn-ea"/>
                          <a:cs typeface="+mn-cs"/>
                        </a:rPr>
                        <a:t>zhoršené výkony) </a:t>
                      </a:r>
                      <a:endParaRPr lang="cs-CZ" sz="1800" dirty="0" smtClean="0"/>
                    </a:p>
                  </a:txBody>
                  <a:tcPr/>
                </a:tc>
              </a:tr>
              <a:tr h="437295">
                <a:tc>
                  <a:txBody>
                    <a:bodyPr/>
                    <a:lstStyle/>
                    <a:p>
                      <a:r>
                        <a:rPr kumimoji="0" lang="cs-CZ" sz="1800" kern="1200" dirty="0" smtClean="0">
                          <a:solidFill>
                            <a:schemeClr val="dk1"/>
                          </a:solidFill>
                          <a:effectLst/>
                          <a:latin typeface="+mn-lt"/>
                          <a:ea typeface="+mn-ea"/>
                          <a:cs typeface="+mn-cs"/>
                        </a:rPr>
                        <a:t>syndrom odnětí</a:t>
                      </a:r>
                      <a:endParaRPr kumimoji="0" lang="cs-CZ" sz="1800" kern="1200" dirty="0">
                        <a:solidFill>
                          <a:schemeClr val="dk1"/>
                        </a:solidFill>
                        <a:effectLst/>
                        <a:latin typeface="+mn-lt"/>
                        <a:ea typeface="+mn-ea"/>
                        <a:cs typeface="+mn-cs"/>
                      </a:endParaRPr>
                    </a:p>
                  </a:txBody>
                  <a:tcPr/>
                </a:tc>
                <a:tc>
                  <a:txBody>
                    <a:bodyPr/>
                    <a:lstStyle/>
                    <a:p>
                      <a:r>
                        <a:rPr kumimoji="0" lang="cs-CZ" sz="1800" kern="1200" dirty="0" smtClean="0">
                          <a:solidFill>
                            <a:schemeClr val="dk1"/>
                          </a:solidFill>
                          <a:effectLst/>
                          <a:latin typeface="+mn-lt"/>
                          <a:ea typeface="+mn-ea"/>
                          <a:cs typeface="+mn-cs"/>
                        </a:rPr>
                        <a:t>Tolerance (nárůst času stráveného online .</a:t>
                      </a:r>
                    </a:p>
                    <a:p>
                      <a:r>
                        <a:rPr kumimoji="0" lang="cs-CZ" sz="1800" kern="1200" dirty="0" smtClean="0">
                          <a:solidFill>
                            <a:schemeClr val="dk1"/>
                          </a:solidFill>
                          <a:effectLst/>
                          <a:latin typeface="+mn-lt"/>
                          <a:ea typeface="+mn-ea"/>
                          <a:cs typeface="+mn-cs"/>
                        </a:rPr>
                        <a:t>(2)Rostoucí frekvence online aktivit či online seancí (např. správa online profilu).</a:t>
                      </a:r>
                      <a:endParaRPr kumimoji="0" lang="cs-CZ" sz="1800" kern="1200" dirty="0">
                        <a:solidFill>
                          <a:schemeClr val="dk1"/>
                        </a:solidFill>
                        <a:effectLst/>
                        <a:latin typeface="+mn-lt"/>
                        <a:ea typeface="+mn-ea"/>
                        <a:cs typeface="+mn-cs"/>
                      </a:endParaRPr>
                    </a:p>
                  </a:txBody>
                  <a:tcPr/>
                </a:tc>
              </a:tr>
              <a:tr h="437295">
                <a:tc>
                  <a:txBody>
                    <a:bodyPr/>
                    <a:lstStyle/>
                    <a:p>
                      <a:r>
                        <a:rPr kumimoji="0" lang="cs-CZ" sz="1800" kern="1200" dirty="0" smtClean="0">
                          <a:solidFill>
                            <a:schemeClr val="dk1"/>
                          </a:solidFill>
                          <a:effectLst/>
                          <a:latin typeface="+mn-lt"/>
                          <a:ea typeface="+mn-ea"/>
                          <a:cs typeface="+mn-cs"/>
                        </a:rPr>
                        <a:t>konflikt </a:t>
                      </a:r>
                      <a:endParaRPr kumimoji="0" lang="cs-CZ" sz="1800" kern="1200" dirty="0">
                        <a:solidFill>
                          <a:schemeClr val="dk1"/>
                        </a:solidFill>
                        <a:effectLst/>
                        <a:latin typeface="+mn-lt"/>
                        <a:ea typeface="+mn-ea"/>
                        <a:cs typeface="+mn-cs"/>
                      </a:endParaRPr>
                    </a:p>
                  </a:txBody>
                  <a:tcPr/>
                </a:tc>
                <a:tc>
                  <a:txBody>
                    <a:bodyPr/>
                    <a:lstStyle/>
                    <a:p>
                      <a:r>
                        <a:rPr kumimoji="0" lang="cs-CZ" sz="1800" kern="1200" dirty="0" smtClean="0">
                          <a:solidFill>
                            <a:schemeClr val="dk1"/>
                          </a:solidFill>
                          <a:effectLst/>
                          <a:latin typeface="+mn-lt"/>
                          <a:ea typeface="+mn-ea"/>
                          <a:cs typeface="+mn-cs"/>
                        </a:rPr>
                        <a:t>syndrom odnětí (</a:t>
                      </a:r>
                      <a:r>
                        <a:rPr kumimoji="0" lang="cs-CZ" sz="1800" kern="1200" dirty="0" err="1" smtClean="0">
                          <a:solidFill>
                            <a:schemeClr val="dk1"/>
                          </a:solidFill>
                          <a:effectLst/>
                          <a:latin typeface="+mn-lt"/>
                          <a:ea typeface="+mn-ea"/>
                          <a:cs typeface="+mn-cs"/>
                        </a:rPr>
                        <a:t>psycho-vegetativní</a:t>
                      </a:r>
                      <a:r>
                        <a:rPr kumimoji="0" lang="cs-CZ" sz="1800" kern="1200" dirty="0" smtClean="0">
                          <a:solidFill>
                            <a:schemeClr val="dk1"/>
                          </a:solidFill>
                          <a:effectLst/>
                          <a:latin typeface="+mn-lt"/>
                          <a:ea typeface="+mn-ea"/>
                          <a:cs typeface="+mn-cs"/>
                        </a:rPr>
                        <a:t> symptomy,</a:t>
                      </a:r>
                      <a:r>
                        <a:rPr kumimoji="0" lang="cs-CZ" sz="1800" kern="1200" baseline="0" dirty="0" smtClean="0">
                          <a:solidFill>
                            <a:schemeClr val="dk1"/>
                          </a:solidFill>
                          <a:effectLst/>
                          <a:latin typeface="+mn-lt"/>
                          <a:ea typeface="+mn-ea"/>
                          <a:cs typeface="+mn-cs"/>
                        </a:rPr>
                        <a:t> </a:t>
                      </a:r>
                      <a:r>
                        <a:rPr kumimoji="0" lang="cs-CZ" sz="1800" kern="1200" baseline="0" dirty="0" err="1" smtClean="0">
                          <a:solidFill>
                            <a:schemeClr val="dk1"/>
                          </a:solidFill>
                          <a:effectLst/>
                          <a:latin typeface="+mn-lt"/>
                          <a:ea typeface="+mn-ea"/>
                          <a:cs typeface="+mn-cs"/>
                        </a:rPr>
                        <a:t>e</a:t>
                      </a:r>
                      <a:r>
                        <a:rPr kumimoji="0" lang="cs-CZ" sz="1800" kern="1200" dirty="0" err="1" smtClean="0">
                          <a:solidFill>
                            <a:schemeClr val="dk1"/>
                          </a:solidFill>
                          <a:effectLst/>
                          <a:latin typeface="+mn-lt"/>
                          <a:ea typeface="+mn-ea"/>
                          <a:cs typeface="+mn-cs"/>
                        </a:rPr>
                        <a:t>xternalizace</a:t>
                      </a:r>
                      <a:r>
                        <a:rPr kumimoji="0" lang="cs-CZ" sz="1800" kern="1200" dirty="0" smtClean="0">
                          <a:solidFill>
                            <a:schemeClr val="dk1"/>
                          </a:solidFill>
                          <a:effectLst/>
                          <a:latin typeface="+mn-lt"/>
                          <a:ea typeface="+mn-ea"/>
                          <a:cs typeface="+mn-cs"/>
                        </a:rPr>
                        <a:t>)</a:t>
                      </a:r>
                      <a:endParaRPr kumimoji="0" lang="cs-CZ" sz="1800" kern="1200" dirty="0">
                        <a:solidFill>
                          <a:schemeClr val="dk1"/>
                        </a:solidFill>
                        <a:effectLst/>
                        <a:latin typeface="+mn-lt"/>
                        <a:ea typeface="+mn-ea"/>
                        <a:cs typeface="+mn-cs"/>
                      </a:endParaRPr>
                    </a:p>
                  </a:txBody>
                  <a:tcPr/>
                </a:tc>
              </a:tr>
              <a:tr h="437295">
                <a:tc>
                  <a:txBody>
                    <a:bodyPr/>
                    <a:lstStyle/>
                    <a:p>
                      <a:r>
                        <a:rPr kumimoji="0" lang="cs-CZ" sz="1800" kern="1200" dirty="0" smtClean="0">
                          <a:solidFill>
                            <a:schemeClr val="dk1"/>
                          </a:solidFill>
                          <a:effectLst/>
                          <a:latin typeface="+mn-lt"/>
                          <a:ea typeface="+mn-ea"/>
                          <a:cs typeface="+mn-cs"/>
                        </a:rPr>
                        <a:t>relaps</a:t>
                      </a:r>
                      <a:endParaRPr kumimoji="0" lang="cs-CZ" sz="1800" kern="1200" dirty="0">
                        <a:solidFill>
                          <a:schemeClr val="dk1"/>
                        </a:solidFill>
                        <a:effectLst/>
                        <a:latin typeface="+mn-lt"/>
                        <a:ea typeface="+mn-ea"/>
                        <a:cs typeface="+mn-cs"/>
                      </a:endParaRPr>
                    </a:p>
                  </a:txBody>
                  <a:tcPr/>
                </a:tc>
                <a:tc>
                  <a:txBody>
                    <a:bodyPr/>
                    <a:lstStyle/>
                    <a:p>
                      <a:r>
                        <a:rPr kumimoji="0" lang="cs-CZ" sz="1800" kern="1200" dirty="0" err="1" smtClean="0">
                          <a:solidFill>
                            <a:schemeClr val="dk1"/>
                          </a:solidFill>
                          <a:effectLst/>
                          <a:latin typeface="+mn-lt"/>
                          <a:ea typeface="+mn-ea"/>
                          <a:cs typeface="+mn-cs"/>
                        </a:rPr>
                        <a:t>salience</a:t>
                      </a:r>
                      <a:r>
                        <a:rPr kumimoji="0" lang="cs-CZ" sz="1800" kern="1200" dirty="0" smtClean="0">
                          <a:solidFill>
                            <a:schemeClr val="dk1"/>
                          </a:solidFill>
                          <a:effectLst/>
                          <a:latin typeface="+mn-lt"/>
                          <a:ea typeface="+mn-ea"/>
                          <a:cs typeface="+mn-cs"/>
                        </a:rPr>
                        <a:t> (upřednostňování online aktivit,</a:t>
                      </a:r>
                      <a:r>
                        <a:rPr kumimoji="0" lang="cs-CZ" sz="1800" kern="1200" baseline="0" dirty="0" smtClean="0">
                          <a:solidFill>
                            <a:schemeClr val="dk1"/>
                          </a:solidFill>
                          <a:effectLst/>
                          <a:latin typeface="+mn-lt"/>
                          <a:ea typeface="+mn-ea"/>
                          <a:cs typeface="+mn-cs"/>
                        </a:rPr>
                        <a:t> o</a:t>
                      </a:r>
                      <a:r>
                        <a:rPr kumimoji="0" lang="cs-CZ" sz="1800" kern="1200" dirty="0" smtClean="0">
                          <a:solidFill>
                            <a:schemeClr val="dk1"/>
                          </a:solidFill>
                          <a:effectLst/>
                          <a:latin typeface="+mn-lt"/>
                          <a:ea typeface="+mn-ea"/>
                          <a:cs typeface="+mn-cs"/>
                        </a:rPr>
                        <a:t>mezování ostatních aktivit či zájmů ve prospěch internetu)</a:t>
                      </a:r>
                      <a:endParaRPr kumimoji="0" lang="cs-CZ" sz="180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244966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107504" y="332656"/>
            <a:ext cx="8568952" cy="6408712"/>
          </a:xfrm>
        </p:spPr>
        <p:txBody>
          <a:bodyPr>
            <a:normAutofit/>
          </a:bodyPr>
          <a:lstStyle/>
          <a:p>
            <a:pPr lvl="1"/>
            <a:r>
              <a:rPr lang="cs-CZ" b="1" dirty="0" smtClean="0"/>
              <a:t>Online pornografie </a:t>
            </a:r>
            <a:r>
              <a:rPr lang="cs-CZ" dirty="0" smtClean="0"/>
              <a:t>(problematika záměrného a nezáměrného zhlédnutí online pornografie v mladém věku) </a:t>
            </a:r>
          </a:p>
          <a:p>
            <a:pPr lvl="2"/>
            <a:endParaRPr lang="cs-CZ" dirty="0" smtClean="0"/>
          </a:p>
          <a:p>
            <a:pPr lvl="2"/>
            <a:r>
              <a:rPr lang="cs-CZ" dirty="0" smtClean="0"/>
              <a:t>Kdo?</a:t>
            </a:r>
          </a:p>
          <a:p>
            <a:pPr marL="731520" lvl="2" indent="0">
              <a:buNone/>
            </a:pPr>
            <a:endParaRPr lang="cs-CZ" u="sng" dirty="0" smtClean="0"/>
          </a:p>
          <a:p>
            <a:pPr lvl="2"/>
            <a:r>
              <a:rPr lang="cs-CZ" u="sng" dirty="0" smtClean="0"/>
              <a:t>Dospělí</a:t>
            </a:r>
            <a:r>
              <a:rPr lang="cs-CZ" dirty="0" smtClean="0"/>
              <a:t>: </a:t>
            </a:r>
          </a:p>
          <a:p>
            <a:pPr lvl="3"/>
            <a:r>
              <a:rPr lang="cs-CZ" dirty="0" smtClean="0"/>
              <a:t> 34% - (sběr dat 2002!, 18-49 let)</a:t>
            </a:r>
          </a:p>
          <a:p>
            <a:pPr lvl="3"/>
            <a:r>
              <a:rPr lang="cs-CZ" dirty="0" smtClean="0"/>
              <a:t>Muži, mladší, více sexuálních partnerů, neheterosexuální skupiny</a:t>
            </a:r>
            <a:endParaRPr lang="cs-CZ" dirty="0"/>
          </a:p>
          <a:p>
            <a:pPr marL="1005840" lvl="3" indent="0">
              <a:buNone/>
            </a:pPr>
            <a:r>
              <a:rPr lang="cs-CZ" dirty="0" smtClean="0"/>
              <a:t> </a:t>
            </a:r>
            <a:r>
              <a:rPr lang="cs-CZ" sz="1200" dirty="0" smtClean="0"/>
              <a:t>(</a:t>
            </a:r>
            <a:r>
              <a:rPr lang="sv-SE" sz="1200" dirty="0"/>
              <a:t>Cooper, </a:t>
            </a:r>
            <a:r>
              <a:rPr lang="sv-SE" sz="1200" dirty="0" smtClean="0"/>
              <a:t>Månsson</a:t>
            </a:r>
            <a:r>
              <a:rPr lang="sv-SE" sz="1200" dirty="0"/>
              <a:t>, </a:t>
            </a:r>
            <a:r>
              <a:rPr lang="sv-SE" sz="1200" dirty="0" smtClean="0"/>
              <a:t>Daneback</a:t>
            </a:r>
            <a:r>
              <a:rPr lang="sv-SE" sz="1200" dirty="0"/>
              <a:t>, </a:t>
            </a:r>
            <a:r>
              <a:rPr lang="sv-SE" sz="1200" dirty="0" smtClean="0"/>
              <a:t>Tikkanen</a:t>
            </a:r>
            <a:r>
              <a:rPr lang="sv-SE" sz="1200" dirty="0"/>
              <a:t>, </a:t>
            </a:r>
            <a:r>
              <a:rPr lang="sv-SE" sz="1200" dirty="0" smtClean="0"/>
              <a:t>&amp; </a:t>
            </a:r>
            <a:r>
              <a:rPr lang="sv-SE" sz="1200" dirty="0"/>
              <a:t>Ross, </a:t>
            </a:r>
            <a:r>
              <a:rPr lang="sv-SE" sz="1200" dirty="0" smtClean="0"/>
              <a:t>2003</a:t>
            </a:r>
            <a:r>
              <a:rPr lang="cs-CZ" sz="1200" dirty="0" smtClean="0"/>
              <a:t>; </a:t>
            </a:r>
            <a:r>
              <a:rPr lang="en-US" sz="1200" dirty="0" err="1"/>
              <a:t>Træen</a:t>
            </a:r>
            <a:r>
              <a:rPr lang="en-US" sz="1200" dirty="0"/>
              <a:t>, </a:t>
            </a:r>
            <a:r>
              <a:rPr lang="en-US" sz="1200" dirty="0" err="1" smtClean="0"/>
              <a:t>Nilsen</a:t>
            </a:r>
            <a:r>
              <a:rPr lang="en-US" sz="1200" dirty="0"/>
              <a:t>, </a:t>
            </a:r>
            <a:r>
              <a:rPr lang="en-US" sz="1200" dirty="0" smtClean="0"/>
              <a:t>&amp; </a:t>
            </a:r>
            <a:r>
              <a:rPr lang="en-US" sz="1200" dirty="0" err="1"/>
              <a:t>Stigum</a:t>
            </a:r>
            <a:r>
              <a:rPr lang="en-US" sz="1200" dirty="0"/>
              <a:t>, </a:t>
            </a:r>
            <a:r>
              <a:rPr lang="en-US" sz="1200" dirty="0" smtClean="0"/>
              <a:t>2006</a:t>
            </a:r>
            <a:r>
              <a:rPr lang="cs-CZ" sz="1200" dirty="0" smtClean="0"/>
              <a:t>)</a:t>
            </a:r>
          </a:p>
          <a:p>
            <a:pPr marL="1005840" lvl="3" indent="0">
              <a:buNone/>
            </a:pPr>
            <a:endParaRPr lang="cs-CZ" sz="1200" dirty="0" smtClean="0"/>
          </a:p>
          <a:p>
            <a:pPr lvl="2"/>
            <a:r>
              <a:rPr lang="cs-CZ" u="sng" dirty="0"/>
              <a:t>Dospívající</a:t>
            </a:r>
            <a:r>
              <a:rPr lang="cs-CZ" dirty="0"/>
              <a:t>: </a:t>
            </a:r>
          </a:p>
          <a:p>
            <a:pPr lvl="3"/>
            <a:r>
              <a:rPr lang="cs-CZ" dirty="0"/>
              <a:t>14</a:t>
            </a:r>
            <a:r>
              <a:rPr lang="en-US" dirty="0"/>
              <a:t>/</a:t>
            </a:r>
            <a:r>
              <a:rPr lang="cs-CZ" dirty="0"/>
              <a:t>28%-50% </a:t>
            </a:r>
          </a:p>
          <a:p>
            <a:pPr lvl="3"/>
            <a:r>
              <a:rPr lang="cs-CZ" dirty="0"/>
              <a:t>Nezáměrná expozice: téměř žádné genderové rozdíly </a:t>
            </a:r>
            <a:r>
              <a:rPr lang="cs-CZ" sz="1200" dirty="0"/>
              <a:t>(</a:t>
            </a:r>
            <a:r>
              <a:rPr lang="cs-CZ" sz="1200" dirty="0" err="1"/>
              <a:t>Wolak</a:t>
            </a:r>
            <a:r>
              <a:rPr lang="cs-CZ" sz="1200" dirty="0"/>
              <a:t>, </a:t>
            </a:r>
            <a:r>
              <a:rPr lang="cs-CZ" sz="1200" dirty="0" err="1"/>
              <a:t>Mitchell</a:t>
            </a:r>
            <a:r>
              <a:rPr lang="cs-CZ" sz="1200" dirty="0"/>
              <a:t>,  &amp; </a:t>
            </a:r>
            <a:r>
              <a:rPr lang="cs-CZ" sz="1200" dirty="0" err="1"/>
              <a:t>Finkelhor</a:t>
            </a:r>
            <a:r>
              <a:rPr lang="cs-CZ" sz="1200" dirty="0"/>
              <a:t>, 2007)</a:t>
            </a:r>
          </a:p>
          <a:p>
            <a:pPr lvl="3"/>
            <a:r>
              <a:rPr lang="cs-CZ" dirty="0"/>
              <a:t>Záměrná: primárně dospívající chlapci </a:t>
            </a:r>
            <a:r>
              <a:rPr lang="cs-CZ" sz="1200" dirty="0"/>
              <a:t>(Ševčíková, A., Šerek, </a:t>
            </a:r>
            <a:r>
              <a:rPr lang="cs-CZ" sz="1200" dirty="0" err="1"/>
              <a:t>Barbovschi</a:t>
            </a:r>
            <a:r>
              <a:rPr lang="cs-CZ" sz="1200" dirty="0"/>
              <a:t>, &amp; </a:t>
            </a:r>
            <a:r>
              <a:rPr lang="cs-CZ" sz="1200" dirty="0" err="1"/>
              <a:t>Daneback</a:t>
            </a:r>
            <a:r>
              <a:rPr lang="cs-CZ" sz="1200" dirty="0"/>
              <a:t>, 2014) </a:t>
            </a:r>
          </a:p>
          <a:p>
            <a:endParaRPr lang="cs-CZ" dirty="0" smtClean="0"/>
          </a:p>
          <a:p>
            <a:pPr>
              <a:buNone/>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6179</TotalTime>
  <Words>3352</Words>
  <Application>Microsoft Office PowerPoint</Application>
  <PresentationFormat>Předvádění na obrazovce (4:3)</PresentationFormat>
  <Paragraphs>288</Paragraphs>
  <Slides>25</Slides>
  <Notes>15</Notes>
  <HiddenSlides>1</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Century Schoolbook</vt:lpstr>
      <vt:lpstr>Wingdings</vt:lpstr>
      <vt:lpstr>Wingdings 2</vt:lpstr>
      <vt:lpstr>Arkýř</vt:lpstr>
      <vt:lpstr>Internet a sexualita  </vt:lpstr>
      <vt:lpstr>Používání internetu pro sexuální účely</vt:lpstr>
      <vt:lpstr>Teoretická východiska ke studiu sexuality na internetu</vt:lpstr>
      <vt:lpstr>Teoretická východiska ke studiu sexuality na internetu </vt:lpstr>
      <vt:lpstr>Teoretická východiska ke studiu sexuality na internetu </vt:lpstr>
      <vt:lpstr>Historie výzkumu online sexuálně zaměřených aktivit</vt:lpstr>
      <vt:lpstr>Prezentace aplikace PowerPoint</vt:lpstr>
      <vt:lpstr>Závislost a její kritéria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Online pornografie a obavy společnosti</vt:lpstr>
      <vt:lpstr> Vliv online pornografie na sexuální chování </vt:lpstr>
      <vt:lpstr>Vliv online pornografie na sexuální chování </vt:lpstr>
      <vt:lpstr>Vliv online pornografie na sexuální chování - dospívající </vt:lpstr>
      <vt:lpstr>Vliv online pornografie na sexuální chování -dospívající </vt:lpstr>
      <vt:lpstr>Model rozdílné náklonosti k vlivům médií  Valkenburg &amp; Peter, 2013) </vt:lpstr>
      <vt:lpstr>Děkuji za pozornost  </vt:lpstr>
      <vt:lpstr>Literatura</vt:lpstr>
    </vt:vector>
  </TitlesOfParts>
  <Company>FSS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Sexuální kompulze: stinná stránka online sexuálních aktivit</dc:title>
  <dc:creator>sevcikova319690</dc:creator>
  <cp:lastModifiedBy>Anna Sevcikova</cp:lastModifiedBy>
  <cp:revision>598</cp:revision>
  <dcterms:created xsi:type="dcterms:W3CDTF">2008-11-10T13:45:35Z</dcterms:created>
  <dcterms:modified xsi:type="dcterms:W3CDTF">2016-03-07T22:11:04Z</dcterms:modified>
</cp:coreProperties>
</file>