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64"/>
  </p:notesMasterIdLst>
  <p:sldIdLst>
    <p:sldId id="256" r:id="rId2"/>
    <p:sldId id="342" r:id="rId3"/>
    <p:sldId id="369" r:id="rId4"/>
    <p:sldId id="348" r:id="rId5"/>
    <p:sldId id="351" r:id="rId6"/>
    <p:sldId id="352" r:id="rId7"/>
    <p:sldId id="371" r:id="rId8"/>
    <p:sldId id="353" r:id="rId9"/>
    <p:sldId id="344" r:id="rId10"/>
    <p:sldId id="264" r:id="rId11"/>
    <p:sldId id="265" r:id="rId12"/>
    <p:sldId id="372" r:id="rId13"/>
    <p:sldId id="375" r:id="rId14"/>
    <p:sldId id="408" r:id="rId15"/>
    <p:sldId id="410" r:id="rId16"/>
    <p:sldId id="411" r:id="rId17"/>
    <p:sldId id="412" r:id="rId18"/>
    <p:sldId id="409" r:id="rId19"/>
    <p:sldId id="391" r:id="rId20"/>
    <p:sldId id="392" r:id="rId21"/>
    <p:sldId id="393" r:id="rId22"/>
    <p:sldId id="388" r:id="rId23"/>
    <p:sldId id="373" r:id="rId24"/>
    <p:sldId id="374" r:id="rId25"/>
    <p:sldId id="378" r:id="rId26"/>
    <p:sldId id="379" r:id="rId27"/>
    <p:sldId id="381" r:id="rId28"/>
    <p:sldId id="382" r:id="rId29"/>
    <p:sldId id="383" r:id="rId30"/>
    <p:sldId id="384" r:id="rId31"/>
    <p:sldId id="385" r:id="rId32"/>
    <p:sldId id="386" r:id="rId33"/>
    <p:sldId id="271" r:id="rId34"/>
    <p:sldId id="330" r:id="rId35"/>
    <p:sldId id="272" r:id="rId36"/>
    <p:sldId id="310" r:id="rId37"/>
    <p:sldId id="389" r:id="rId38"/>
    <p:sldId id="395" r:id="rId39"/>
    <p:sldId id="396" r:id="rId40"/>
    <p:sldId id="397" r:id="rId41"/>
    <p:sldId id="316" r:id="rId42"/>
    <p:sldId id="398" r:id="rId43"/>
    <p:sldId id="399" r:id="rId44"/>
    <p:sldId id="400" r:id="rId45"/>
    <p:sldId id="407" r:id="rId46"/>
    <p:sldId id="401" r:id="rId47"/>
    <p:sldId id="402" r:id="rId48"/>
    <p:sldId id="403" r:id="rId49"/>
    <p:sldId id="404" r:id="rId50"/>
    <p:sldId id="267" r:id="rId51"/>
    <p:sldId id="315" r:id="rId52"/>
    <p:sldId id="356" r:id="rId53"/>
    <p:sldId id="357" r:id="rId54"/>
    <p:sldId id="358" r:id="rId55"/>
    <p:sldId id="359" r:id="rId56"/>
    <p:sldId id="361" r:id="rId57"/>
    <p:sldId id="363" r:id="rId58"/>
    <p:sldId id="365" r:id="rId59"/>
    <p:sldId id="406" r:id="rId60"/>
    <p:sldId id="366" r:id="rId61"/>
    <p:sldId id="341" r:id="rId62"/>
    <p:sldId id="306" r:id="rId6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32" autoAdjust="0"/>
  </p:normalViewPr>
  <p:slideViewPr>
    <p:cSldViewPr>
      <p:cViewPr varScale="1">
        <p:scale>
          <a:sx n="103" d="100"/>
          <a:sy n="103" d="100"/>
        </p:scale>
        <p:origin x="169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07CB2-9805-4929-92A0-6C66750369B4}" type="datetimeFigureOut">
              <a:rPr lang="cs-CZ" smtClean="0"/>
              <a:t>22.3.2016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CEBF8-3EE0-4D3E-845B-599CE29BDE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385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Male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female</a:t>
            </a:r>
            <a:r>
              <a:rPr lang="cs-CZ" dirty="0" smtClean="0"/>
              <a:t>,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age</a:t>
            </a:r>
            <a:r>
              <a:rPr lang="cs-CZ" baseline="0" dirty="0" smtClean="0"/>
              <a:t>/sex/</a:t>
            </a:r>
            <a:r>
              <a:rPr lang="cs-CZ" baseline="0" dirty="0" err="1" smtClean="0"/>
              <a:t>location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EBF8-3EE0-4D3E-845B-599CE29BDE6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1379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Stimulus-Value-Role Model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select our friends and close partners through a three-stage model, filtering out those who do not fit at each stage. All elements may well be important throughout the relationship, but their relative importance changes.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stimulus stage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we evaluate the other person in terms of physical attributes. A man, for example, may be struck by the beauty of a buxom, blonde woman. We are generally attracted to people of a similar age, appearance and ethnicity.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 stage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we compare their values with ours and decide whether we are sufficiently compatible to continue the relationship. In particular, we look at attitudes towards religion, sex, careers, families and gender differences.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role stage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we share out the activities to build a working relationship. It helps if preferences for these are complementary (you do this and I’ll do that), although role attitudes need to be similar.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EBF8-3EE0-4D3E-845B-599CE29BDE69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412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57 w 64000"/>
                <a:gd name="T1" fmla="*/ -38 h 64000"/>
                <a:gd name="T2" fmla="*/ 83 w 64000"/>
                <a:gd name="T3" fmla="*/ 0 h 64000"/>
                <a:gd name="T4" fmla="*/ 57 w 64000"/>
                <a:gd name="T5" fmla="*/ 38 h 64000"/>
                <a:gd name="T6" fmla="*/ 57 w 64000"/>
                <a:gd name="T7" fmla="*/ 38 h 64000"/>
                <a:gd name="T8" fmla="*/ 57 w 64000"/>
                <a:gd name="T9" fmla="*/ 38 h 64000"/>
                <a:gd name="T10" fmla="*/ 57 w 64000"/>
                <a:gd name="T11" fmla="*/ 38 h 64000"/>
                <a:gd name="T12" fmla="*/ 57 w 64000"/>
                <a:gd name="T13" fmla="*/ -38 h 64000"/>
                <a:gd name="T14" fmla="*/ 57 w 64000"/>
                <a:gd name="T15" fmla="*/ -38 h 64000"/>
                <a:gd name="T16" fmla="*/ 57 w 64000"/>
                <a:gd name="T17" fmla="*/ -3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81 w 64000"/>
                <a:gd name="T1" fmla="*/ -41 h 64000"/>
                <a:gd name="T2" fmla="*/ 101 w 64000"/>
                <a:gd name="T3" fmla="*/ 0 h 64000"/>
                <a:gd name="T4" fmla="*/ 81 w 64000"/>
                <a:gd name="T5" fmla="*/ 41 h 64000"/>
                <a:gd name="T6" fmla="*/ 81 w 64000"/>
                <a:gd name="T7" fmla="*/ 41 h 64000"/>
                <a:gd name="T8" fmla="*/ 81 w 64000"/>
                <a:gd name="T9" fmla="*/ 41 h 64000"/>
                <a:gd name="T10" fmla="*/ 81 w 64000"/>
                <a:gd name="T11" fmla="*/ 41 h 64000"/>
                <a:gd name="T12" fmla="*/ 81 w 64000"/>
                <a:gd name="T13" fmla="*/ -41 h 64000"/>
                <a:gd name="T14" fmla="*/ 81 w 64000"/>
                <a:gd name="T15" fmla="*/ -41 h 64000"/>
                <a:gd name="T16" fmla="*/ 81 w 64000"/>
                <a:gd name="T17" fmla="*/ -4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451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15C78-986E-4EB5-B0F0-7045A7841E16}" type="datetimeFigureOut">
              <a:rPr lang="cs-CZ" altLang="cs-CZ"/>
              <a:pPr>
                <a:defRPr/>
              </a:pPr>
              <a:t>22.3.2016</a:t>
            </a:fld>
            <a:endParaRPr lang="cs-CZ" alt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7BDAE-B835-4FCD-A0A1-4CF3322D95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8090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2EDBD-B071-4421-9DFB-F4BD4B0EFA01}" type="datetimeFigureOut">
              <a:rPr lang="cs-CZ" altLang="cs-CZ"/>
              <a:pPr>
                <a:defRPr/>
              </a:pPr>
              <a:t>22.3.2016</a:t>
            </a:fld>
            <a:endParaRPr lang="cs-CZ" alt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D508D-73EF-4510-925D-461BA8E277A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469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F7C3D-3F18-41DE-9C4D-A36A0712B67C}" type="datetimeFigureOut">
              <a:rPr lang="cs-CZ" altLang="cs-CZ"/>
              <a:pPr>
                <a:defRPr/>
              </a:pPr>
              <a:t>22.3.2016</a:t>
            </a:fld>
            <a:endParaRPr lang="cs-CZ" alt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B9835-78D0-44A6-ABE0-8F52F0EF5F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5111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60E5B-6242-4D44-A48C-76BBE748E8D7}" type="datetimeFigureOut">
              <a:rPr lang="cs-CZ" altLang="cs-CZ"/>
              <a:pPr>
                <a:defRPr/>
              </a:pPr>
              <a:t>22.3.2016</a:t>
            </a:fld>
            <a:endParaRPr lang="cs-CZ" alt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735A0-2EED-4331-BEDB-EECCABABB33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841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69B5F-CC4C-4B87-826C-713858C07352}" type="datetimeFigureOut">
              <a:rPr lang="cs-CZ" altLang="cs-CZ"/>
              <a:pPr>
                <a:defRPr/>
              </a:pPr>
              <a:t>22.3.2016</a:t>
            </a:fld>
            <a:endParaRPr lang="cs-CZ" alt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86F58-A3ED-4B03-B5CA-084B91AD627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483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CDE23-1C87-4CB7-9E1A-61B997330214}" type="datetimeFigureOut">
              <a:rPr lang="cs-CZ" altLang="cs-CZ"/>
              <a:pPr>
                <a:defRPr/>
              </a:pPr>
              <a:t>22.3.2016</a:t>
            </a:fld>
            <a:endParaRPr lang="cs-CZ" alt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583C5-EE23-4D93-9F01-085F75DDC11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228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A5AF4-03C4-40A0-98CB-06CF29271520}" type="datetimeFigureOut">
              <a:rPr lang="cs-CZ" altLang="cs-CZ"/>
              <a:pPr>
                <a:defRPr/>
              </a:pPr>
              <a:t>22.3.2016</a:t>
            </a:fld>
            <a:endParaRPr lang="cs-CZ" alt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AFD32-FE28-4C2C-87A2-75BC7FD3FF3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973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3BA25-FC13-4330-B86E-199882421643}" type="datetimeFigureOut">
              <a:rPr lang="cs-CZ" altLang="cs-CZ"/>
              <a:pPr>
                <a:defRPr/>
              </a:pPr>
              <a:t>22.3.2016</a:t>
            </a:fld>
            <a:endParaRPr lang="cs-CZ" alt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CA534-7774-4FB4-A5CF-41867F459A8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175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B0074-20BB-4223-A7C1-0039453B268C}" type="datetimeFigureOut">
              <a:rPr lang="cs-CZ" altLang="cs-CZ"/>
              <a:pPr>
                <a:defRPr/>
              </a:pPr>
              <a:t>22.3.2016</a:t>
            </a:fld>
            <a:endParaRPr lang="cs-CZ" alt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5904F-E8C3-49BC-86D2-85E36174660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661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3DF7A-D4D7-4ADA-B24D-AEB2CE6787D0}" type="datetimeFigureOut">
              <a:rPr lang="cs-CZ" altLang="cs-CZ"/>
              <a:pPr>
                <a:defRPr/>
              </a:pPr>
              <a:t>22.3.2016</a:t>
            </a:fld>
            <a:endParaRPr lang="cs-CZ" alt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F7B42-97C1-42A3-A0E5-ACD15E9A73E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713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68FD9-D7FE-4690-87EA-E674DE1450F1}" type="datetimeFigureOut">
              <a:rPr lang="cs-CZ" altLang="cs-CZ"/>
              <a:pPr>
                <a:defRPr/>
              </a:pPr>
              <a:t>22.3.2016</a:t>
            </a:fld>
            <a:endParaRPr lang="cs-CZ" alt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88DF0-DD3C-46EF-9988-18D2AA09588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031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7C4D2-593E-4A56-AA1E-060A622AE0B6}" type="datetimeFigureOut">
              <a:rPr lang="cs-CZ" altLang="cs-CZ"/>
              <a:pPr>
                <a:defRPr/>
              </a:pPr>
              <a:t>22.3.2016</a:t>
            </a:fld>
            <a:endParaRPr lang="cs-CZ" alt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42577-ADCA-4011-A05C-863B45973B8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288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82 w 64000"/>
                <a:gd name="T1" fmla="*/ -25 h 64000"/>
                <a:gd name="T2" fmla="*/ 105 w 64000"/>
                <a:gd name="T3" fmla="*/ 0 h 64000"/>
                <a:gd name="T4" fmla="*/ 82 w 64000"/>
                <a:gd name="T5" fmla="*/ 25 h 64000"/>
                <a:gd name="T6" fmla="*/ 82 w 64000"/>
                <a:gd name="T7" fmla="*/ 25 h 64000"/>
                <a:gd name="T8" fmla="*/ 82 w 64000"/>
                <a:gd name="T9" fmla="*/ 25 h 64000"/>
                <a:gd name="T10" fmla="*/ 82 w 64000"/>
                <a:gd name="T11" fmla="*/ 25 h 64000"/>
                <a:gd name="T12" fmla="*/ 82 w 64000"/>
                <a:gd name="T13" fmla="*/ -25 h 64000"/>
                <a:gd name="T14" fmla="*/ 82 w 64000"/>
                <a:gd name="T15" fmla="*/ -25 h 64000"/>
                <a:gd name="T16" fmla="*/ 82 w 64000"/>
                <a:gd name="T17" fmla="*/ -2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46 w 64000"/>
                <a:gd name="T1" fmla="*/ -25 h 64000"/>
                <a:gd name="T2" fmla="*/ 59 w 64000"/>
                <a:gd name="T3" fmla="*/ 0 h 64000"/>
                <a:gd name="T4" fmla="*/ 46 w 64000"/>
                <a:gd name="T5" fmla="*/ 25 h 64000"/>
                <a:gd name="T6" fmla="*/ 46 w 64000"/>
                <a:gd name="T7" fmla="*/ 25 h 64000"/>
                <a:gd name="T8" fmla="*/ 46 w 64000"/>
                <a:gd name="T9" fmla="*/ 25 h 64000"/>
                <a:gd name="T10" fmla="*/ 46 w 64000"/>
                <a:gd name="T11" fmla="*/ 25 h 64000"/>
                <a:gd name="T12" fmla="*/ 46 w 64000"/>
                <a:gd name="T13" fmla="*/ -25 h 64000"/>
                <a:gd name="T14" fmla="*/ 46 w 64000"/>
                <a:gd name="T15" fmla="*/ -25 h 64000"/>
                <a:gd name="T16" fmla="*/ 46 w 64000"/>
                <a:gd name="T17" fmla="*/ -2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349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2DAD5204-14AB-4AC2-A2B0-C57778A748A7}" type="datetimeFigureOut">
              <a:rPr lang="cs-CZ" altLang="cs-CZ"/>
              <a:pPr>
                <a:defRPr/>
              </a:pPr>
              <a:t>22.3.2016</a:t>
            </a:fld>
            <a:endParaRPr lang="cs-CZ" altLang="cs-CZ"/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34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59D919-6CF1-4377-8F56-0C6D493CECC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-usr.rider.edu/~suler/psycyber/disinhibit.html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42988" y="1700213"/>
            <a:ext cx="7772400" cy="1470025"/>
          </a:xfrm>
        </p:spPr>
        <p:txBody>
          <a:bodyPr/>
          <a:lstStyle/>
          <a:p>
            <a:pPr eaLnBrk="1" hangingPunct="1"/>
            <a:r>
              <a:rPr lang="cs-CZ" altLang="cs-CZ" sz="4400" smtClean="0"/>
              <a:t>Komunikace na internetu</a:t>
            </a:r>
            <a:br>
              <a:rPr lang="cs-CZ" altLang="cs-CZ" sz="4400" smtClean="0"/>
            </a:br>
            <a:r>
              <a:rPr lang="cs-CZ" altLang="cs-CZ" sz="4400" smtClean="0"/>
              <a:t>Vztahy na internetu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859338" y="5516563"/>
            <a:ext cx="3952875" cy="1341437"/>
          </a:xfrm>
        </p:spPr>
        <p:txBody>
          <a:bodyPr/>
          <a:lstStyle/>
          <a:p>
            <a:pPr marL="0" indent="0" algn="r" eaLnBrk="1" hangingPunct="1">
              <a:buFont typeface="Wingdings" pitchFamily="2" charset="2"/>
              <a:buNone/>
            </a:pPr>
            <a:r>
              <a:rPr lang="cs-CZ" altLang="cs-CZ" sz="3100" dirty="0" smtClean="0"/>
              <a:t>PSY174    </a:t>
            </a:r>
            <a:r>
              <a:rPr lang="cs-CZ" altLang="cs-CZ" sz="3100" dirty="0" smtClean="0"/>
              <a:t>2016</a:t>
            </a:r>
            <a:endParaRPr lang="cs-CZ" altLang="cs-CZ" sz="3100" dirty="0" smtClean="0"/>
          </a:p>
          <a:p>
            <a:pPr marL="0" indent="0" algn="r" eaLnBrk="1" hangingPunct="1">
              <a:buFont typeface="Wingdings" pitchFamily="2" charset="2"/>
              <a:buNone/>
            </a:pPr>
            <a:r>
              <a:rPr lang="cs-CZ" altLang="cs-CZ" sz="3100" dirty="0" smtClean="0"/>
              <a:t>Věra Kontríková</a:t>
            </a:r>
            <a:endParaRPr lang="cs-CZ" altLang="cs-CZ" sz="31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400425"/>
            <a:ext cx="34575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0"/>
            <a:ext cx="4926012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Vztahy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Vztah (</a:t>
            </a:r>
            <a:r>
              <a:rPr lang="cs-CZ" altLang="cs-CZ" dirty="0" err="1" smtClean="0"/>
              <a:t>Döring</a:t>
            </a:r>
            <a:r>
              <a:rPr lang="cs-CZ" altLang="cs-CZ" dirty="0" smtClean="0"/>
              <a:t>): </a:t>
            </a:r>
            <a:r>
              <a:rPr lang="cs-CZ" altLang="cs-CZ" dirty="0" smtClean="0"/>
              <a:t>opakovaný kontakt lidí v průběhu </a:t>
            </a:r>
            <a:r>
              <a:rPr lang="cs-CZ" altLang="cs-CZ" dirty="0" smtClean="0"/>
              <a:t>času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Blízké vztahy (</a:t>
            </a:r>
            <a:r>
              <a:rPr lang="cs-CZ" altLang="cs-CZ" dirty="0" err="1" smtClean="0"/>
              <a:t>Kelley</a:t>
            </a:r>
            <a:r>
              <a:rPr lang="cs-CZ" altLang="cs-CZ" dirty="0" smtClean="0"/>
              <a:t>): takové, </a:t>
            </a:r>
            <a:r>
              <a:rPr lang="cs-CZ" altLang="cs-CZ" dirty="0" smtClean="0"/>
              <a:t>jejichž prostřednictvím osoba ovlivňuje jiné osoby často, silně, v různých sférách činnosti a relativně dlouhou </a:t>
            </a:r>
            <a:r>
              <a:rPr lang="cs-CZ" altLang="cs-CZ" dirty="0" smtClean="0"/>
              <a:t>dobu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Potřeby afiliace a intimity 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Online vztahy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Vztahy vzniklé v RL udržované na internetu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Vzniklé </a:t>
            </a:r>
            <a:r>
              <a:rPr lang="cs-CZ" altLang="cs-CZ" sz="2800" dirty="0" smtClean="0"/>
              <a:t>a udržované na internetu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V</a:t>
            </a:r>
            <a:r>
              <a:rPr lang="cs-CZ" altLang="cs-CZ" sz="2800" dirty="0" smtClean="0"/>
              <a:t>zniklé </a:t>
            </a:r>
            <a:r>
              <a:rPr lang="cs-CZ" altLang="cs-CZ" sz="2800" dirty="0" smtClean="0"/>
              <a:t>na internetu s přenosem do RL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Přátelské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Partnerské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 smtClean="0"/>
              <a:t>Sexuální vztahy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Kvalita online vztahů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816100"/>
            <a:ext cx="7870825" cy="4708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500" dirty="0" smtClean="0"/>
              <a:t>Dvě základní hypotézy ve výzkumu:</a:t>
            </a:r>
          </a:p>
          <a:p>
            <a:pPr eaLnBrk="1" hangingPunct="1">
              <a:lnSpc>
                <a:spcPct val="80000"/>
              </a:lnSpc>
            </a:pPr>
            <a:endParaRPr lang="cs-CZ" altLang="cs-CZ" sz="25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500" dirty="0" err="1" smtClean="0">
                <a:solidFill>
                  <a:schemeClr val="tx2"/>
                </a:solidFill>
              </a:rPr>
              <a:t>Displacement</a:t>
            </a:r>
            <a:r>
              <a:rPr lang="cs-CZ" altLang="cs-CZ" sz="2500" dirty="0" smtClean="0">
                <a:solidFill>
                  <a:schemeClr val="tx2"/>
                </a:solidFill>
              </a:rPr>
              <a:t> </a:t>
            </a:r>
            <a:r>
              <a:rPr lang="cs-CZ" altLang="cs-CZ" sz="2500" dirty="0" err="1" smtClean="0">
                <a:solidFill>
                  <a:schemeClr val="tx2"/>
                </a:solidFill>
              </a:rPr>
              <a:t>hypothesis</a:t>
            </a:r>
            <a:endParaRPr lang="cs-CZ" altLang="cs-CZ" sz="2500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cs-CZ" sz="2100" dirty="0" smtClean="0"/>
              <a:t>Online vztahy zabírají čas a jsou povrchní, proto ve výsledku snižují kvalitu stávajících vztahů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dirty="0" err="1" smtClean="0">
                <a:solidFill>
                  <a:schemeClr val="tx2"/>
                </a:solidFill>
              </a:rPr>
              <a:t>Stimulation</a:t>
            </a:r>
            <a:r>
              <a:rPr lang="cs-CZ" altLang="cs-CZ" sz="2500" dirty="0" smtClean="0">
                <a:solidFill>
                  <a:schemeClr val="tx2"/>
                </a:solidFill>
              </a:rPr>
              <a:t> </a:t>
            </a:r>
            <a:r>
              <a:rPr lang="cs-CZ" altLang="cs-CZ" sz="2500" dirty="0" err="1" smtClean="0">
                <a:solidFill>
                  <a:schemeClr val="tx2"/>
                </a:solidFill>
              </a:rPr>
              <a:t>hypothesis</a:t>
            </a:r>
            <a:endParaRPr lang="cs-CZ" altLang="cs-CZ" sz="2500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cs-CZ" sz="2100" dirty="0" smtClean="0"/>
              <a:t>ICT podporuje komunikaci i mezi stávajícími přáteli – poskytuje další prostor, kde se daný vztah může </a:t>
            </a:r>
            <a:r>
              <a:rPr lang="cs-CZ" altLang="cs-CZ" sz="2100" dirty="0" smtClean="0"/>
              <a:t>rozvíjet</a:t>
            </a:r>
            <a:endParaRPr lang="cs-CZ" altLang="cs-CZ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Kvantita online vztahů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28775"/>
            <a:ext cx="8037512" cy="4498975"/>
          </a:xfrm>
        </p:spPr>
        <p:txBody>
          <a:bodyPr/>
          <a:lstStyle/>
          <a:p>
            <a:pPr eaLnBrk="1" hangingPunct="1"/>
            <a:r>
              <a:rPr lang="cs-CZ" altLang="cs-CZ" smtClean="0"/>
              <a:t>Dvě základní hypotézy ve výzkumu: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>
                <a:solidFill>
                  <a:schemeClr val="tx2"/>
                </a:solidFill>
              </a:rPr>
              <a:t>Rich get richer</a:t>
            </a:r>
          </a:p>
          <a:p>
            <a:pPr lvl="1" eaLnBrk="1" hangingPunct="1"/>
            <a:r>
              <a:rPr lang="cs-CZ" altLang="cs-CZ" smtClean="0"/>
              <a:t>Více vztahů na internetu budou utvářet ti, kdo mají dostatečné sociální dovednosti </a:t>
            </a:r>
          </a:p>
          <a:p>
            <a:pPr eaLnBrk="1" hangingPunct="1"/>
            <a:r>
              <a:rPr lang="cs-CZ" altLang="cs-CZ" smtClean="0">
                <a:solidFill>
                  <a:schemeClr val="tx2"/>
                </a:solidFill>
              </a:rPr>
              <a:t>Social compensation </a:t>
            </a:r>
          </a:p>
          <a:p>
            <a:pPr lvl="1" eaLnBrk="1" hangingPunct="1"/>
            <a:r>
              <a:rPr lang="cs-CZ" altLang="cs-CZ" smtClean="0"/>
              <a:t>Více vztahů na internetu budou vytvářet ti, kdo jsou v RL osamělejší, sociálně úzkostní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0012" y="301625"/>
            <a:ext cx="7666484" cy="1143000"/>
          </a:xfrm>
        </p:spPr>
        <p:txBody>
          <a:bodyPr/>
          <a:lstStyle/>
          <a:p>
            <a:r>
              <a:rPr lang="cs-CZ" dirty="0" smtClean="0"/>
              <a:t>Udržování vztahů z RL pomocí internetu 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Reich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Subrahmanyam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&amp;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Espinoza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, 2012)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251 amerických adolescentů (13-19 let)</a:t>
            </a:r>
          </a:p>
          <a:p>
            <a:r>
              <a:rPr lang="cs-CZ" dirty="0" smtClean="0"/>
              <a:t>Uváděli vždy 10 lidí, se kterými nejvíce komunikují </a:t>
            </a:r>
            <a:r>
              <a:rPr lang="cs-CZ" dirty="0" err="1" smtClean="0"/>
              <a:t>FtF</a:t>
            </a:r>
            <a:r>
              <a:rPr lang="cs-CZ" dirty="0" smtClean="0"/>
              <a:t>, přes IM a SNS</a:t>
            </a:r>
          </a:p>
          <a:p>
            <a:r>
              <a:rPr lang="cs-CZ" dirty="0" smtClean="0"/>
              <a:t>V průměru 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91% / 95 % kontaktů </a:t>
            </a:r>
            <a:r>
              <a:rPr lang="cs-CZ" dirty="0" smtClean="0"/>
              <a:t>na IM / SNS se překrývá s kontakty z reality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9462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SNS a psychosociální vývoj</a:t>
            </a:r>
            <a:br>
              <a:rPr lang="cs-CZ" dirty="0" smtClean="0"/>
            </a:b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Spies Shapiro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&amp;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Margolin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2014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cs-CZ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Dospívající a mladí dospělí</a:t>
            </a:r>
          </a:p>
          <a:p>
            <a:r>
              <a:rPr lang="cs-CZ" dirty="0" smtClean="0"/>
              <a:t>Motivace k používání SNS se neliší od tradičnějších forem komunikace</a:t>
            </a:r>
          </a:p>
          <a:p>
            <a:pPr lvl="1"/>
            <a:r>
              <a:rPr lang="cs-CZ" dirty="0" smtClean="0"/>
              <a:t>Zůstat v kontaktu s přáteli, plánovat setkání, prohlubovat kontakt</a:t>
            </a:r>
          </a:p>
          <a:p>
            <a:r>
              <a:rPr lang="cs-CZ" dirty="0" smtClean="0"/>
              <a:t>Obsah komunikace: každodenní zážitky, společní přátelé, nadcházející události</a:t>
            </a:r>
          </a:p>
          <a:p>
            <a:r>
              <a:rPr lang="cs-CZ" dirty="0" smtClean="0"/>
              <a:t>Používání SNS pozitivně koreluje vnímanou 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kvalitou vztahů </a:t>
            </a:r>
            <a:r>
              <a:rPr lang="cs-CZ" dirty="0" smtClean="0"/>
              <a:t>(</a:t>
            </a:r>
            <a:r>
              <a:rPr lang="cs-CZ" dirty="0" err="1" smtClean="0"/>
              <a:t>stimulation</a:t>
            </a:r>
            <a:r>
              <a:rPr lang="cs-CZ" dirty="0" smtClean="0"/>
              <a:t> </a:t>
            </a:r>
            <a:r>
              <a:rPr lang="cs-CZ" dirty="0" err="1" smtClean="0"/>
              <a:t>hypothesis</a:t>
            </a:r>
            <a:r>
              <a:rPr lang="cs-CZ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79275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SNS a psychosociální vývoj</a:t>
            </a:r>
            <a:br>
              <a:rPr lang="cs-CZ" dirty="0" smtClean="0"/>
            </a:b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Spies Shapiro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&amp;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Margolin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2014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cs-CZ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Větší kontrola nad online sebeprezentací:</a:t>
            </a:r>
          </a:p>
          <a:p>
            <a:pPr lvl="1"/>
            <a:r>
              <a:rPr lang="cs-CZ" dirty="0" smtClean="0"/>
              <a:t>Profily neodráží ideální </a:t>
            </a:r>
            <a:r>
              <a:rPr lang="cs-CZ" dirty="0" err="1" smtClean="0"/>
              <a:t>self</a:t>
            </a:r>
            <a:r>
              <a:rPr lang="cs-CZ" dirty="0" smtClean="0"/>
              <a:t>, dospívající „jen“ 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zdůrazňují nebo potlačují </a:t>
            </a:r>
            <a:r>
              <a:rPr lang="cs-CZ" dirty="0" smtClean="0"/>
              <a:t>různé aspekty své osobnosti</a:t>
            </a:r>
          </a:p>
          <a:p>
            <a:r>
              <a:rPr lang="cs-CZ" dirty="0" smtClean="0"/>
              <a:t>Sociální srovnávání:</a:t>
            </a:r>
          </a:p>
          <a:p>
            <a:pPr lvl="1"/>
            <a:r>
              <a:rPr lang="cs-CZ" dirty="0" smtClean="0"/>
              <a:t>Čím větší používání FB, tím silnější přesvědčení, že 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druzí jsou šťastnější</a:t>
            </a:r>
          </a:p>
          <a:p>
            <a:pPr lvl="1"/>
            <a:r>
              <a:rPr lang="cs-CZ" dirty="0" smtClean="0"/>
              <a:t>Sledování atraktivních fotek druhých vede k 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negativnějšímu body image </a:t>
            </a:r>
            <a:r>
              <a:rPr lang="cs-CZ" dirty="0" smtClean="0"/>
              <a:t>(ženy)</a:t>
            </a:r>
          </a:p>
          <a:p>
            <a:pPr lvl="1"/>
            <a:r>
              <a:rPr lang="cs-CZ" dirty="0" smtClean="0"/>
              <a:t>Vystavení kariérním úspěchům druhých 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snižuje spokojenost</a:t>
            </a:r>
            <a:r>
              <a:rPr lang="cs-CZ" dirty="0" smtClean="0"/>
              <a:t> s vlastním postupem (muži)</a:t>
            </a:r>
          </a:p>
        </p:txBody>
      </p:sp>
    </p:spTree>
    <p:extLst>
      <p:ext uri="{BB962C8B-B14F-4D97-AF65-F5344CB8AC3E}">
        <p14:creationId xmlns:p14="http://schemas.microsoft.com/office/powerpoint/2010/main" val="2466583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SNS a psychosociální vývoj</a:t>
            </a:r>
            <a:endParaRPr lang="cs-CZ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Vrstevnický vliv:</a:t>
            </a:r>
          </a:p>
          <a:p>
            <a:pPr lvl="1"/>
            <a:r>
              <a:rPr lang="cs-CZ" dirty="0" smtClean="0"/>
              <a:t>Rizikové chování: kouření, konzumace alkoholu</a:t>
            </a:r>
          </a:p>
          <a:p>
            <a:pPr lvl="1"/>
            <a:r>
              <a:rPr lang="cs-CZ" dirty="0" smtClean="0"/>
              <a:t>Nákupní chování</a:t>
            </a:r>
          </a:p>
          <a:p>
            <a:pPr lvl="1"/>
            <a:r>
              <a:rPr lang="cs-CZ" dirty="0" smtClean="0"/>
              <a:t>Studijní výsledky</a:t>
            </a:r>
          </a:p>
        </p:txBody>
      </p:sp>
    </p:spTree>
    <p:extLst>
      <p:ext uri="{BB962C8B-B14F-4D97-AF65-F5344CB8AC3E}">
        <p14:creationId xmlns:p14="http://schemas.microsoft.com/office/powerpoint/2010/main" val="2825999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Fear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missing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402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Jak často lidé </a:t>
            </a:r>
            <a:r>
              <a:rPr lang="cs-CZ" altLang="cs-CZ" dirty="0" smtClean="0"/>
              <a:t>začínají </a:t>
            </a:r>
            <a:r>
              <a:rPr lang="cs-CZ" altLang="cs-CZ" dirty="0" smtClean="0"/>
              <a:t>online vztahy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00213"/>
            <a:ext cx="7964487" cy="4498975"/>
          </a:xfrm>
        </p:spPr>
        <p:txBody>
          <a:bodyPr/>
          <a:lstStyle/>
          <a:p>
            <a:pPr eaLnBrk="1" hangingPunct="1"/>
            <a:r>
              <a:rPr lang="cs-CZ" altLang="cs-CZ" sz="2500" smtClean="0"/>
              <a:t>Parks a Floyd (1996) - diskusních fóra: 60,7 % našlo na internetu přítele, z toho 41 % přátelství „blízkých“ a 26 % romantických vztahů</a:t>
            </a:r>
          </a:p>
          <a:p>
            <a:pPr eaLnBrk="1" hangingPunct="1"/>
            <a:r>
              <a:rPr lang="cs-CZ" altLang="cs-CZ" sz="2500" smtClean="0"/>
              <a:t>Utz (2000) - MUDy (textově založená hra více hráčů): 73,6 % našlo na internetu přítele</a:t>
            </a:r>
          </a:p>
          <a:p>
            <a:pPr eaLnBrk="1" hangingPunct="1"/>
            <a:r>
              <a:rPr lang="cs-CZ" altLang="cs-CZ" sz="2500" smtClean="0"/>
              <a:t>Parks a Roberts (1998) - MOO (další textová hra): 93,6 %</a:t>
            </a:r>
          </a:p>
          <a:p>
            <a:pPr eaLnBrk="1" hangingPunct="1"/>
            <a:endParaRPr lang="cs-CZ" altLang="cs-CZ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Komunikace na internetu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79475" y="1719263"/>
            <a:ext cx="8229600" cy="4589462"/>
          </a:xfrm>
        </p:spPr>
        <p:txBody>
          <a:bodyPr/>
          <a:lstStyle/>
          <a:p>
            <a:pPr eaLnBrk="1" hangingPunct="1"/>
            <a:r>
              <a:rPr lang="cs-CZ" altLang="cs-CZ" sz="2500" smtClean="0">
                <a:solidFill>
                  <a:schemeClr val="tx2"/>
                </a:solidFill>
              </a:rPr>
              <a:t>HCI</a:t>
            </a:r>
            <a:r>
              <a:rPr lang="cs-CZ" altLang="cs-CZ" sz="2500" smtClean="0"/>
              <a:t> – human-computer interaction</a:t>
            </a:r>
          </a:p>
          <a:p>
            <a:pPr eaLnBrk="1" hangingPunct="1"/>
            <a:r>
              <a:rPr lang="cs-CZ" altLang="cs-CZ" sz="2500" smtClean="0">
                <a:solidFill>
                  <a:schemeClr val="tx2"/>
                </a:solidFill>
              </a:rPr>
              <a:t>CMC</a:t>
            </a:r>
            <a:r>
              <a:rPr lang="cs-CZ" altLang="cs-CZ" sz="2500" smtClean="0"/>
              <a:t> – computer-mediated communication</a:t>
            </a:r>
          </a:p>
          <a:p>
            <a:pPr eaLnBrk="1" hangingPunct="1"/>
            <a:endParaRPr lang="cs-CZ" altLang="cs-CZ" sz="2500" smtClean="0"/>
          </a:p>
          <a:p>
            <a:pPr eaLnBrk="1" hangingPunct="1"/>
            <a:r>
              <a:rPr lang="cs-CZ" altLang="cs-CZ" sz="2500" smtClean="0"/>
              <a:t>Journal of CMC – zal. 1995</a:t>
            </a:r>
          </a:p>
          <a:p>
            <a:pPr eaLnBrk="1" hangingPunct="1"/>
            <a:endParaRPr lang="cs-CZ" altLang="cs-CZ" sz="2500" smtClean="0"/>
          </a:p>
          <a:p>
            <a:pPr eaLnBrk="1" hangingPunct="1"/>
            <a:r>
              <a:rPr lang="cs-CZ" altLang="cs-CZ" sz="2500" smtClean="0"/>
              <a:t>Specifika online komunikace souvisejí s rysy internetu</a:t>
            </a:r>
          </a:p>
          <a:p>
            <a:pPr lvl="1" eaLnBrk="1" hangingPunct="1"/>
            <a:r>
              <a:rPr lang="cs-CZ" altLang="cs-CZ" sz="2100" smtClean="0"/>
              <a:t>omezené vnímání</a:t>
            </a:r>
          </a:p>
          <a:p>
            <a:pPr lvl="1" eaLnBrk="1" hangingPunct="1"/>
            <a:r>
              <a:rPr lang="cs-CZ" altLang="cs-CZ" sz="2100" smtClean="0"/>
              <a:t>prostředí založené na textu</a:t>
            </a:r>
          </a:p>
          <a:p>
            <a:pPr lvl="1" eaLnBrk="1" hangingPunct="1"/>
            <a:r>
              <a:rPr lang="cs-CZ" altLang="cs-CZ" sz="2100" smtClean="0"/>
              <a:t>fyzická nepřítomnost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Jak často lidé začínají online vztahy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sz="2800" dirty="0" smtClean="0"/>
              <a:t>(YISS, 2008)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964487" cy="4498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National survey US: 25 % dětí (10-17 let) příležitostné online přátelství, 14 % blízké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100" smtClean="0"/>
              <a:t>Většina s vrstevníky (70 %) a </a:t>
            </a:r>
            <a:r>
              <a:rPr lang="cs-CZ" altLang="cs-CZ" sz="2100" smtClean="0">
                <a:solidFill>
                  <a:schemeClr val="tx2"/>
                </a:solidFill>
              </a:rPr>
              <a:t>lidmi opačného pohlaví</a:t>
            </a:r>
            <a:r>
              <a:rPr lang="cs-CZ" altLang="cs-CZ" sz="2100" smtClean="0"/>
              <a:t> (71 %)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100" smtClean="0">
                <a:solidFill>
                  <a:schemeClr val="tx2"/>
                </a:solidFill>
              </a:rPr>
              <a:t>Dívky</a:t>
            </a:r>
            <a:r>
              <a:rPr lang="cs-CZ" altLang="cs-CZ" sz="2100" smtClean="0"/>
              <a:t> utvářejí online přátelství častěji (29 % x 23 %) a </a:t>
            </a:r>
            <a:r>
              <a:rPr lang="cs-CZ" altLang="cs-CZ" sz="2100" smtClean="0">
                <a:solidFill>
                  <a:schemeClr val="tx2"/>
                </a:solidFill>
              </a:rPr>
              <a:t>častěji je hodnotí jako „blízké“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59 % z chatu, 30 % IM, 5 % hry, 6 % jinak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100" smtClean="0"/>
              <a:t>Online přátelství častěji navazují starší adolescenti a lidé s konflikty v rodině</a:t>
            </a:r>
          </a:p>
          <a:p>
            <a:pPr eaLnBrk="1" hangingPunct="1">
              <a:lnSpc>
                <a:spcPct val="80000"/>
              </a:lnSpc>
            </a:pPr>
            <a:endParaRPr lang="cs-CZ" altLang="cs-CZ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Jak často lidé začínají online vztahy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sz="2800" dirty="0" smtClean="0"/>
              <a:t>(EUKO II, 2010)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89138"/>
            <a:ext cx="3384550" cy="4067175"/>
          </a:xfrm>
        </p:spPr>
        <p:txBody>
          <a:bodyPr/>
          <a:lstStyle/>
          <a:p>
            <a:pPr eaLnBrk="1" hangingPunct="1"/>
            <a:r>
              <a:rPr lang="cs-CZ" altLang="cs-CZ" smtClean="0"/>
              <a:t>Komunikace na internetu s neznámými lidmi</a:t>
            </a:r>
          </a:p>
          <a:p>
            <a:pPr eaLnBrk="1" hangingPunct="1"/>
            <a:r>
              <a:rPr lang="cs-CZ" altLang="cs-CZ" smtClean="0"/>
              <a:t>Setkání s neznámými z internetu v realitě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57338"/>
            <a:ext cx="4392612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0"/>
            <a:ext cx="8229600" cy="1371600"/>
          </a:xfrm>
        </p:spPr>
        <p:txBody>
          <a:bodyPr/>
          <a:lstStyle/>
          <a:p>
            <a:pPr eaLnBrk="1" hangingPunct="1"/>
            <a:r>
              <a:rPr lang="cs-CZ" altLang="cs-CZ" smtClean="0"/>
              <a:t>(Ne)Výhody vztahů na internetu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1846263"/>
            <a:ext cx="4032250" cy="44624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300" b="1" smtClean="0"/>
              <a:t>Výhody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smtClean="0"/>
              <a:t>Velké množství připojených lidí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smtClean="0"/>
              <a:t>napříč geografickou vzdáleností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smtClean="0"/>
              <a:t>se specifickými zájmy či vlastnostmi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smtClean="0"/>
              <a:t>První dojmy se utváří na základě jiných vodítek než audiovizuálních (</a:t>
            </a:r>
            <a:r>
              <a:rPr lang="cs-CZ" altLang="cs-CZ" sz="1900" i="1" smtClean="0"/>
              <a:t>true self</a:t>
            </a:r>
            <a:r>
              <a:rPr lang="cs-CZ" altLang="cs-CZ" sz="190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smtClean="0"/>
              <a:t>Odmítnutí na internetu je „snesitelnější“ než v realitě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smtClean="0"/>
              <a:t>Disinhibice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smtClean="0"/>
              <a:t>Snadnější sebeodhalování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smtClean="0"/>
              <a:t>Zaznamenávání komunikace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smtClean="0"/>
              <a:t>....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1700" smtClean="0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70475" y="1844675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300" b="1" smtClean="0"/>
              <a:t>Nevýhody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i="1" smtClean="0"/>
              <a:t>On the internet, nobody knows you‘re a dog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smtClean="0"/>
              <a:t>Chybějící audiovizuální vodítka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smtClean="0"/>
              <a:t>Zaznamenávání komunikace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smtClean="0"/>
              <a:t>Idealizace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smtClean="0"/>
              <a:t>Projekce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smtClean="0"/>
              <a:t>Lži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smtClean="0"/>
              <a:t>...</a:t>
            </a:r>
          </a:p>
          <a:p>
            <a:pPr eaLnBrk="1" hangingPunct="1">
              <a:lnSpc>
                <a:spcPct val="80000"/>
              </a:lnSpc>
            </a:pPr>
            <a:endParaRPr lang="cs-CZ" altLang="cs-CZ" sz="1900" smtClean="0"/>
          </a:p>
          <a:p>
            <a:pPr eaLnBrk="1" hangingPunct="1">
              <a:lnSpc>
                <a:spcPct val="80000"/>
              </a:lnSpc>
            </a:pPr>
            <a:endParaRPr lang="cs-CZ" altLang="cs-CZ" sz="1700" b="1" i="1" smtClean="0"/>
          </a:p>
          <a:p>
            <a:pPr eaLnBrk="1" hangingPunct="1">
              <a:lnSpc>
                <a:spcPct val="80000"/>
              </a:lnSpc>
            </a:pPr>
            <a:endParaRPr lang="cs-CZ" altLang="cs-CZ" sz="1700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8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8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8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8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8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80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80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80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80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80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80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80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80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smtClean="0"/>
              <a:t>Online vs. RL vztahy</a:t>
            </a:r>
            <a:r>
              <a:rPr lang="cs-CZ" altLang="cs-CZ" sz="3200" dirty="0" smtClean="0"/>
              <a:t/>
            </a:r>
            <a:br>
              <a:rPr lang="cs-CZ" altLang="cs-CZ" sz="3200" dirty="0" smtClean="0"/>
            </a:br>
            <a:r>
              <a:rPr lang="cs-CZ" altLang="cs-CZ" sz="2000" dirty="0" err="1" smtClean="0"/>
              <a:t>Mesch</a:t>
            </a:r>
            <a:r>
              <a:rPr lang="cs-CZ" altLang="cs-CZ" sz="2000" dirty="0" smtClean="0"/>
              <a:t> &amp; Talmud (2006)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981200"/>
            <a:ext cx="7786687" cy="4543425"/>
          </a:xfrm>
        </p:spPr>
        <p:txBody>
          <a:bodyPr/>
          <a:lstStyle/>
          <a:p>
            <a:pPr eaLnBrk="1" hangingPunct="1"/>
            <a:r>
              <a:rPr lang="cs-CZ" altLang="cs-CZ" sz="2500" smtClean="0"/>
              <a:t>987 adolescentů (</a:t>
            </a:r>
            <a:r>
              <a:rPr lang="cs-CZ" altLang="cs-CZ" sz="2500" i="1" smtClean="0"/>
              <a:t>M</a:t>
            </a:r>
            <a:r>
              <a:rPr lang="cs-CZ" altLang="cs-CZ" sz="2500" smtClean="0"/>
              <a:t> = 15.5 let) </a:t>
            </a:r>
          </a:p>
          <a:p>
            <a:pPr eaLnBrk="1" hangingPunct="1"/>
            <a:r>
              <a:rPr lang="cs-CZ" altLang="cs-CZ" sz="2500" smtClean="0"/>
              <a:t>Porovnání online a RL přátelství:</a:t>
            </a:r>
          </a:p>
          <a:p>
            <a:pPr lvl="1" eaLnBrk="1" hangingPunct="1"/>
            <a:r>
              <a:rPr lang="cs-CZ" altLang="cs-CZ" sz="2100" smtClean="0"/>
              <a:t>s online přáteli se </a:t>
            </a:r>
            <a:r>
              <a:rPr lang="cs-CZ" altLang="cs-CZ" sz="2100" smtClean="0">
                <a:solidFill>
                  <a:schemeClr val="tx2"/>
                </a:solidFill>
              </a:rPr>
              <a:t>znají kratší dobu</a:t>
            </a:r>
            <a:r>
              <a:rPr lang="cs-CZ" altLang="cs-CZ" sz="2100" smtClean="0"/>
              <a:t>, sdílejí </a:t>
            </a:r>
            <a:r>
              <a:rPr lang="cs-CZ" altLang="cs-CZ" sz="2100" smtClean="0">
                <a:solidFill>
                  <a:schemeClr val="tx2"/>
                </a:solidFill>
              </a:rPr>
              <a:t>méně společných aktivit</a:t>
            </a:r>
            <a:r>
              <a:rPr lang="cs-CZ" altLang="cs-CZ" sz="2100" smtClean="0"/>
              <a:t>, mají </a:t>
            </a:r>
            <a:r>
              <a:rPr lang="cs-CZ" altLang="cs-CZ" sz="2100" smtClean="0">
                <a:solidFill>
                  <a:schemeClr val="tx2"/>
                </a:solidFill>
              </a:rPr>
              <a:t>méně diskuzí o různých tématech</a:t>
            </a:r>
            <a:r>
              <a:rPr lang="cs-CZ" altLang="cs-CZ" sz="2100" smtClean="0"/>
              <a:t> a </a:t>
            </a:r>
            <a:r>
              <a:rPr lang="cs-CZ" altLang="cs-CZ" sz="2100" smtClean="0">
                <a:solidFill>
                  <a:schemeClr val="tx2"/>
                </a:solidFill>
              </a:rPr>
              <a:t>méně osobní</a:t>
            </a:r>
            <a:r>
              <a:rPr lang="cs-CZ" altLang="cs-CZ" sz="2100" smtClean="0"/>
              <a:t> témata; často s online přáteli sdílejí specifické téma nebo koníčka</a:t>
            </a:r>
          </a:p>
          <a:p>
            <a:pPr lvl="1" eaLnBrk="1" hangingPunct="1"/>
            <a:r>
              <a:rPr lang="cs-CZ" altLang="cs-CZ" sz="2100" smtClean="0"/>
              <a:t>Celkově respondenti vnímali online přátelství jako méně blízká než FtF</a:t>
            </a:r>
          </a:p>
          <a:p>
            <a:pPr eaLnBrk="1" hangingPunct="1"/>
            <a:endParaRPr lang="cs-CZ" altLang="cs-CZ" sz="2500" smtClean="0"/>
          </a:p>
          <a:p>
            <a:pPr eaLnBrk="1" hangingPunct="1"/>
            <a:r>
              <a:rPr lang="cs-CZ" altLang="cs-CZ" sz="2500" smtClean="0">
                <a:solidFill>
                  <a:schemeClr val="tx2"/>
                </a:solidFill>
              </a:rPr>
              <a:t>Online vztahy mají jiný charakter než offline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Online vs. RL vztahy</a:t>
            </a:r>
            <a:r>
              <a:rPr lang="cs-CZ" altLang="cs-CZ" sz="3200" dirty="0" smtClean="0"/>
              <a:t/>
            </a:r>
            <a:br>
              <a:rPr lang="cs-CZ" altLang="cs-CZ" sz="3200" dirty="0" smtClean="0"/>
            </a:br>
            <a:r>
              <a:rPr lang="cs-CZ" altLang="cs-CZ" sz="2000" dirty="0" err="1" smtClean="0"/>
              <a:t>Chan</a:t>
            </a:r>
            <a:r>
              <a:rPr lang="cs-CZ" altLang="cs-CZ" sz="2000" dirty="0" smtClean="0"/>
              <a:t> &amp; </a:t>
            </a:r>
            <a:r>
              <a:rPr lang="cs-CZ" altLang="cs-CZ" sz="2000" dirty="0" err="1" smtClean="0"/>
              <a:t>Cheng</a:t>
            </a:r>
            <a:r>
              <a:rPr lang="cs-CZ" altLang="cs-CZ" sz="2000" dirty="0" smtClean="0"/>
              <a:t> (2004)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700213"/>
            <a:ext cx="8037512" cy="4498975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porovnání kvalit online a RL přátelství </a:t>
            </a:r>
            <a:r>
              <a:rPr lang="cs-CZ" altLang="cs-CZ" dirty="0" smtClean="0">
                <a:solidFill>
                  <a:schemeClr val="tx2"/>
                </a:solidFill>
              </a:rPr>
              <a:t>v průběhu času</a:t>
            </a:r>
          </a:p>
          <a:p>
            <a:pPr lvl="1" eaLnBrk="1" hangingPunct="1"/>
            <a:r>
              <a:rPr lang="cs-CZ" altLang="cs-CZ" dirty="0" smtClean="0"/>
              <a:t>zpočátku RL přátelství - větší vzájemná závislost, šíře a hloubka komunikace, pochopení a závazek než vztahy internetové </a:t>
            </a:r>
          </a:p>
          <a:p>
            <a:pPr lvl="1" eaLnBrk="1" hangingPunct="1"/>
            <a:r>
              <a:rPr lang="cs-CZ" altLang="cs-CZ" dirty="0" smtClean="0"/>
              <a:t>po roce minimální rozdíly </a:t>
            </a:r>
            <a:r>
              <a:rPr lang="cs-CZ" altLang="cs-CZ" dirty="0"/>
              <a:t>→ podpora </a:t>
            </a:r>
            <a:r>
              <a:rPr lang="cs-CZ" altLang="cs-CZ" dirty="0" err="1"/>
              <a:t>Waltherovy</a:t>
            </a:r>
            <a:r>
              <a:rPr lang="cs-CZ" altLang="cs-CZ" dirty="0"/>
              <a:t> hypotézy, že online přátelství jen potřebují více času</a:t>
            </a:r>
          </a:p>
          <a:p>
            <a:pPr lvl="2" eaLnBrk="1" hangingPunct="1">
              <a:buFont typeface="Wingdings" pitchFamily="2" charset="2"/>
              <a:buNone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Online vs. RL vztahy</a:t>
            </a:r>
            <a:r>
              <a:rPr lang="cs-CZ" altLang="cs-CZ" sz="3200" dirty="0" smtClean="0"/>
              <a:t/>
            </a:r>
            <a:br>
              <a:rPr lang="cs-CZ" altLang="cs-CZ" sz="3200" dirty="0" smtClean="0"/>
            </a:br>
            <a:r>
              <a:rPr lang="nl-NL" altLang="cs-CZ" sz="2000" dirty="0" smtClean="0"/>
              <a:t>Anthenunis, Valkenburg, &amp; Peter (2012</a:t>
            </a:r>
            <a:r>
              <a:rPr lang="cs-CZ" altLang="cs-CZ" sz="2000" dirty="0" smtClean="0"/>
              <a:t>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844675"/>
            <a:ext cx="8172450" cy="4824413"/>
          </a:xfrm>
        </p:spPr>
        <p:txBody>
          <a:bodyPr/>
          <a:lstStyle/>
          <a:p>
            <a:pPr eaLnBrk="1" hangingPunct="1"/>
            <a:r>
              <a:rPr lang="en-US" altLang="cs-CZ" sz="2500" smtClean="0"/>
              <a:t>N = 2,188, M age 22.95, Hyves SNS</a:t>
            </a:r>
          </a:p>
          <a:p>
            <a:pPr eaLnBrk="1" hangingPunct="1"/>
            <a:r>
              <a:rPr lang="cs-CZ" altLang="cs-CZ" sz="2500" smtClean="0"/>
              <a:t>3 typy vztahů:</a:t>
            </a:r>
          </a:p>
          <a:p>
            <a:pPr lvl="1" eaLnBrk="1" hangingPunct="1"/>
            <a:r>
              <a:rPr lang="cs-CZ" altLang="cs-CZ" sz="2800" smtClean="0"/>
              <a:t>se začátkem i pokračováním jen online </a:t>
            </a:r>
          </a:p>
          <a:p>
            <a:pPr lvl="1" eaLnBrk="1" hangingPunct="1"/>
            <a:r>
              <a:rPr lang="cs-CZ" altLang="cs-CZ" sz="2800" smtClean="0"/>
              <a:t>se začátkem online, ale přechodem do RL  </a:t>
            </a:r>
          </a:p>
          <a:p>
            <a:pPr lvl="1" eaLnBrk="1" hangingPunct="1"/>
            <a:r>
              <a:rPr lang="cs-CZ" altLang="cs-CZ" sz="2800" smtClean="0"/>
              <a:t>se začátkem v RL, ale využíváním netu</a:t>
            </a:r>
          </a:p>
          <a:p>
            <a:pPr lvl="1" eaLnBrk="1" hangingPunct="1"/>
            <a:endParaRPr lang="cs-CZ" altLang="cs-CZ" sz="1000" smtClean="0"/>
          </a:p>
          <a:p>
            <a:pPr eaLnBrk="1" hangingPunct="1"/>
            <a:r>
              <a:rPr lang="cs-CZ" altLang="cs-CZ" sz="2500" smtClean="0">
                <a:solidFill>
                  <a:schemeClr val="tx2"/>
                </a:solidFill>
              </a:rPr>
              <a:t>Trvání vztahu</a:t>
            </a:r>
            <a:r>
              <a:rPr lang="cs-CZ" altLang="cs-CZ" sz="2500" smtClean="0"/>
              <a:t>: s délkou se kvalita vylepšuje, mixed-mode jsou po čase srovnatelné s RL, ale online vztahy jsou i po dvou letech kvalitní méně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Online vs. RL vztahy</a:t>
            </a:r>
            <a:r>
              <a:rPr lang="cs-CZ" altLang="cs-CZ" dirty="0" smtClean="0">
                <a:sym typeface="Wingdings" pitchFamily="2" charset="2"/>
              </a:rPr>
              <a:t/>
            </a:r>
            <a:br>
              <a:rPr lang="cs-CZ" altLang="cs-CZ" dirty="0" smtClean="0">
                <a:sym typeface="Wingdings" pitchFamily="2" charset="2"/>
              </a:rPr>
            </a:br>
            <a:r>
              <a:rPr lang="cs-CZ" altLang="cs-CZ" sz="2400" dirty="0" err="1" smtClean="0">
                <a:sym typeface="Wingdings" pitchFamily="2" charset="2"/>
              </a:rPr>
              <a:t>Bessière</a:t>
            </a:r>
            <a:r>
              <a:rPr lang="cs-CZ" altLang="cs-CZ" sz="2400" dirty="0" smtClean="0">
                <a:sym typeface="Wingdings" pitchFamily="2" charset="2"/>
              </a:rPr>
              <a:t> a kol. (2008)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500" dirty="0" err="1" smtClean="0"/>
              <a:t>Longitudinál</a:t>
            </a:r>
            <a:endParaRPr lang="cs-CZ" altLang="cs-CZ" sz="2500" dirty="0" smtClean="0"/>
          </a:p>
          <a:p>
            <a:pPr eaLnBrk="1" hangingPunct="1"/>
            <a:r>
              <a:rPr lang="cs-CZ" altLang="cs-CZ" sz="2500" dirty="0" smtClean="0"/>
              <a:t>Míra </a:t>
            </a:r>
            <a:r>
              <a:rPr lang="cs-CZ" altLang="cs-CZ" sz="2500" dirty="0" err="1" smtClean="0"/>
              <a:t>depresivity</a:t>
            </a:r>
            <a:r>
              <a:rPr lang="cs-CZ" altLang="cs-CZ" sz="2500" dirty="0" smtClean="0"/>
              <a:t> se při užívání internetu k hledání nových přátel zvyšuje </a:t>
            </a:r>
          </a:p>
          <a:p>
            <a:pPr eaLnBrk="1" hangingPunct="1"/>
            <a:r>
              <a:rPr lang="cs-CZ" altLang="cs-CZ" sz="2500" dirty="0" smtClean="0"/>
              <a:t>Ale! Vztah závisí na míře sociální opory:</a:t>
            </a:r>
          </a:p>
          <a:p>
            <a:pPr lvl="1" eaLnBrk="1" hangingPunct="1"/>
            <a:r>
              <a:rPr lang="cs-CZ" altLang="cs-CZ" sz="2100" dirty="0" smtClean="0"/>
              <a:t>Ti s vyšší SO jsou depresivnější (</a:t>
            </a:r>
            <a:r>
              <a:rPr lang="cs-CZ" altLang="cs-CZ" sz="2100" dirty="0" err="1" smtClean="0">
                <a:solidFill>
                  <a:schemeClr val="tx2"/>
                </a:solidFill>
              </a:rPr>
              <a:t>replacement</a:t>
            </a:r>
            <a:r>
              <a:rPr lang="cs-CZ" altLang="cs-CZ" sz="2100" dirty="0" smtClean="0">
                <a:solidFill>
                  <a:schemeClr val="tx2"/>
                </a:solidFill>
              </a:rPr>
              <a:t> </a:t>
            </a:r>
            <a:r>
              <a:rPr lang="cs-CZ" altLang="cs-CZ" sz="2100" dirty="0" err="1" smtClean="0">
                <a:solidFill>
                  <a:schemeClr val="tx2"/>
                </a:solidFill>
              </a:rPr>
              <a:t>hypothesis</a:t>
            </a:r>
            <a:r>
              <a:rPr lang="cs-CZ" altLang="cs-CZ" sz="2100" dirty="0" smtClean="0"/>
              <a:t>)</a:t>
            </a:r>
          </a:p>
          <a:p>
            <a:pPr lvl="1" eaLnBrk="1" hangingPunct="1"/>
            <a:r>
              <a:rPr lang="cs-CZ" altLang="cs-CZ" sz="2100" dirty="0" smtClean="0"/>
              <a:t>Těm s malou SO se </a:t>
            </a:r>
            <a:r>
              <a:rPr lang="cs-CZ" altLang="cs-CZ" sz="2100" dirty="0" err="1" smtClean="0"/>
              <a:t>depresivita</a:t>
            </a:r>
            <a:r>
              <a:rPr lang="cs-CZ" altLang="cs-CZ" sz="2100" dirty="0" smtClean="0"/>
              <a:t> nezměnila</a:t>
            </a:r>
          </a:p>
          <a:p>
            <a:pPr lvl="1" eaLnBrk="1" hangingPunct="1"/>
            <a:r>
              <a:rPr lang="cs-CZ" altLang="cs-CZ" sz="2100" dirty="0" smtClean="0"/>
              <a:t>Ti s velmi nízkou SO byli depresivní méně (</a:t>
            </a:r>
            <a:r>
              <a:rPr lang="cs-CZ" altLang="cs-CZ" sz="2100" dirty="0" err="1" smtClean="0">
                <a:solidFill>
                  <a:schemeClr val="tx2"/>
                </a:solidFill>
              </a:rPr>
              <a:t>stimulation</a:t>
            </a:r>
            <a:r>
              <a:rPr lang="cs-CZ" altLang="cs-CZ" sz="2100" dirty="0" smtClean="0">
                <a:solidFill>
                  <a:schemeClr val="tx2"/>
                </a:solidFill>
              </a:rPr>
              <a:t> </a:t>
            </a:r>
            <a:r>
              <a:rPr lang="cs-CZ" altLang="cs-CZ" sz="2100" dirty="0" err="1" smtClean="0">
                <a:solidFill>
                  <a:schemeClr val="tx2"/>
                </a:solidFill>
              </a:rPr>
              <a:t>hypothesis</a:t>
            </a:r>
            <a:r>
              <a:rPr lang="cs-CZ" altLang="cs-CZ" sz="2100" dirty="0" smtClean="0"/>
              <a:t>)</a:t>
            </a:r>
          </a:p>
          <a:p>
            <a:pPr eaLnBrk="1" hangingPunct="1"/>
            <a:r>
              <a:rPr lang="cs-CZ" altLang="cs-CZ" sz="2500" dirty="0" smtClean="0">
                <a:solidFill>
                  <a:schemeClr val="tx2"/>
                </a:solidFill>
              </a:rPr>
              <a:t>Dopady interakce závisí na kontextu!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Rich get richer VS. social compensation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cs-CZ" smtClean="0"/>
              <a:t>Peter, Valkenburg &amp; Schouten (2005)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5"/>
            <a:ext cx="9144000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Metoda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600 adolescentů, 9-18 let (</a:t>
            </a:r>
            <a:r>
              <a:rPr lang="cs-CZ" altLang="cs-CZ" sz="2500" i="1" smtClean="0"/>
              <a:t>M</a:t>
            </a:r>
            <a:r>
              <a:rPr lang="cs-CZ" altLang="cs-CZ" sz="2500" smtClean="0"/>
              <a:t> = 13, </a:t>
            </a:r>
            <a:r>
              <a:rPr lang="cs-CZ" altLang="cs-CZ" sz="2500" i="1" smtClean="0"/>
              <a:t>SD</a:t>
            </a:r>
            <a:r>
              <a:rPr lang="cs-CZ" altLang="cs-CZ" sz="2500" smtClean="0"/>
              <a:t> = 1.98), Nizozemí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Škála introverze – 10 položek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Ti, co někdy použili chat nebo IM (</a:t>
            </a:r>
            <a:r>
              <a:rPr lang="cs-CZ" altLang="cs-CZ" sz="2500" i="1" smtClean="0"/>
              <a:t>n</a:t>
            </a:r>
            <a:r>
              <a:rPr lang="cs-CZ" altLang="cs-CZ" sz="2500" smtClean="0"/>
              <a:t> = 493, 82 %) – sebeodhalování, potřeba sociální kompenzace, frekvence online komunikace, online přátelství</a:t>
            </a:r>
          </a:p>
          <a:p>
            <a:pPr eaLnBrk="1" hangingPunct="1">
              <a:lnSpc>
                <a:spcPct val="80000"/>
              </a:lnSpc>
            </a:pPr>
            <a:endParaRPr lang="cs-CZ" altLang="cs-CZ" sz="25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Frekvence komunikace – (1-4) od méně než jednou denně – každodenně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Online přátelství – zda mají díky online komunikaci nějakého blízkého kamaráda (ne, jednoho, víc)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Proměnné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500" smtClean="0"/>
              <a:t>Sebeodhalování</a:t>
            </a:r>
          </a:p>
          <a:p>
            <a:pPr eaLnBrk="1" hangingPunct="1"/>
            <a:r>
              <a:rPr lang="cs-CZ" altLang="cs-CZ" sz="2500" smtClean="0"/>
              <a:t>4 položky o tématech, o kterých adolescenti na internetu mluví</a:t>
            </a:r>
          </a:p>
          <a:p>
            <a:pPr lvl="1" eaLnBrk="1" hangingPunct="1"/>
            <a:r>
              <a:rPr lang="cs-CZ" altLang="cs-CZ" sz="2100" smtClean="0"/>
              <a:t>Romantická láska, tajemství, zamilování se a randění</a:t>
            </a:r>
          </a:p>
          <a:p>
            <a:pPr eaLnBrk="1" hangingPunct="1"/>
            <a:r>
              <a:rPr lang="cs-CZ" altLang="cs-CZ" sz="2500" smtClean="0"/>
              <a:t>Sociální kompenzace</a:t>
            </a:r>
          </a:p>
          <a:p>
            <a:pPr eaLnBrk="1" hangingPunct="1"/>
            <a:r>
              <a:rPr lang="cs-CZ" altLang="cs-CZ" sz="2500" smtClean="0"/>
              <a:t>3 položky – jak často komunikují online, protože..</a:t>
            </a:r>
          </a:p>
          <a:p>
            <a:pPr lvl="1" eaLnBrk="1" hangingPunct="1"/>
            <a:r>
              <a:rPr lang="cs-CZ" altLang="cs-CZ" sz="2100" smtClean="0"/>
              <a:t>they can talk more comfortably</a:t>
            </a:r>
          </a:p>
          <a:p>
            <a:pPr lvl="1" eaLnBrk="1" hangingPunct="1"/>
            <a:r>
              <a:rPr lang="cs-CZ" altLang="cs-CZ" sz="2100" smtClean="0"/>
              <a:t>they dare to say more</a:t>
            </a:r>
          </a:p>
          <a:p>
            <a:pPr lvl="1" eaLnBrk="1" hangingPunct="1"/>
            <a:r>
              <a:rPr lang="cs-CZ" altLang="cs-CZ" sz="2100" smtClean="0"/>
              <a:t>they feel less shy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4550" y="0"/>
            <a:ext cx="7543800" cy="1295400"/>
          </a:xfrm>
        </p:spPr>
        <p:txBody>
          <a:bodyPr/>
          <a:lstStyle/>
          <a:p>
            <a:pPr eaLnBrk="1" hangingPunct="1"/>
            <a:r>
              <a:rPr lang="cs-CZ" altLang="cs-CZ" smtClean="0"/>
              <a:t>Disinhibice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584325"/>
            <a:ext cx="8229600" cy="51577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„online </a:t>
            </a:r>
            <a:r>
              <a:rPr lang="cs-CZ" altLang="cs-CZ" sz="2100" dirty="0" err="1" smtClean="0"/>
              <a:t>disinhibition</a:t>
            </a:r>
            <a:r>
              <a:rPr lang="cs-CZ" altLang="cs-CZ" sz="2100" dirty="0" smtClean="0"/>
              <a:t> </a:t>
            </a:r>
            <a:r>
              <a:rPr lang="cs-CZ" altLang="cs-CZ" sz="2100" dirty="0" err="1" smtClean="0"/>
              <a:t>effect</a:t>
            </a:r>
            <a:r>
              <a:rPr lang="cs-CZ" altLang="cs-CZ" sz="2100" dirty="0" smtClean="0"/>
              <a:t>“ (</a:t>
            </a:r>
            <a:r>
              <a:rPr lang="cs-CZ" altLang="cs-CZ" sz="2100" dirty="0" err="1" smtClean="0"/>
              <a:t>Suler</a:t>
            </a:r>
            <a:r>
              <a:rPr lang="cs-CZ" altLang="cs-CZ" sz="2100" dirty="0" smtClean="0"/>
              <a:t>: </a:t>
            </a:r>
            <a:r>
              <a:rPr lang="cs-CZ" altLang="cs-CZ" sz="2100" dirty="0" smtClean="0">
                <a:hlinkClick r:id="rId2"/>
              </a:rPr>
              <a:t>http://www-usr.rider.edu/~</a:t>
            </a:r>
            <a:r>
              <a:rPr lang="cs-CZ" altLang="cs-CZ" sz="2100" dirty="0" err="1" smtClean="0">
                <a:hlinkClick r:id="rId2"/>
              </a:rPr>
              <a:t>suler</a:t>
            </a:r>
            <a:r>
              <a:rPr lang="cs-CZ" altLang="cs-CZ" sz="2100" dirty="0" smtClean="0">
                <a:hlinkClick r:id="rId2"/>
              </a:rPr>
              <a:t>/</a:t>
            </a:r>
            <a:r>
              <a:rPr lang="cs-CZ" altLang="cs-CZ" sz="2100" dirty="0" err="1" smtClean="0">
                <a:hlinkClick r:id="rId2"/>
              </a:rPr>
              <a:t>psycyber</a:t>
            </a:r>
            <a:r>
              <a:rPr lang="cs-CZ" altLang="cs-CZ" sz="2100" dirty="0" smtClean="0">
                <a:hlinkClick r:id="rId2"/>
              </a:rPr>
              <a:t>/disinhibit.html</a:t>
            </a:r>
            <a:r>
              <a:rPr lang="cs-CZ" altLang="cs-CZ" sz="21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„prostředí bez zábran“ (</a:t>
            </a:r>
            <a:r>
              <a:rPr lang="cs-CZ" altLang="cs-CZ" sz="2100" dirty="0" smtClean="0"/>
              <a:t>Šmahel) </a:t>
            </a:r>
            <a:endParaRPr lang="cs-CZ" altLang="cs-CZ" sz="2100" dirty="0" smtClean="0"/>
          </a:p>
          <a:p>
            <a:pPr lvl="1" eaLnBrk="1" hangingPunct="1">
              <a:lnSpc>
                <a:spcPct val="90000"/>
              </a:lnSpc>
            </a:pPr>
            <a:endParaRPr lang="cs-CZ" altLang="cs-CZ" sz="17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Anonymita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Neviditelnost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 err="1" smtClean="0"/>
              <a:t>Asynchronicita</a:t>
            </a:r>
            <a:endParaRPr lang="cs-CZ" altLang="cs-CZ" sz="21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Minimalizování autorit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Disociace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Solipsistické introjekce</a:t>
            </a:r>
          </a:p>
          <a:p>
            <a:pPr eaLnBrk="1" hangingPunct="1">
              <a:lnSpc>
                <a:spcPct val="90000"/>
              </a:lnSpc>
            </a:pPr>
            <a:endParaRPr lang="cs-CZ" altLang="cs-CZ" sz="21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Míra závisí na vlastnostech jednotlivce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Ovlivňuje naše chování online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Výsledky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Původní model neseděl dobře na data</a:t>
            </a:r>
          </a:p>
          <a:p>
            <a:pPr eaLnBrk="1" hangingPunct="1"/>
            <a:r>
              <a:rPr lang="cs-CZ" altLang="cs-CZ" smtClean="0"/>
              <a:t>Další analýza – model fit se zlepší přidáním cesty od sociální kompenzace k sebeodhalování</a:t>
            </a:r>
          </a:p>
          <a:p>
            <a:pPr eaLnBrk="1" hangingPunct="1"/>
            <a:r>
              <a:rPr lang="cs-CZ" altLang="cs-CZ" smtClean="0"/>
              <a:t>Pozměněný model seděl dobře, vysvětloval </a:t>
            </a:r>
            <a:r>
              <a:rPr lang="cs-CZ" altLang="cs-CZ" smtClean="0">
                <a:solidFill>
                  <a:schemeClr val="tx2"/>
                </a:solidFill>
              </a:rPr>
              <a:t>14 % rozptylu</a:t>
            </a:r>
            <a:r>
              <a:rPr lang="cs-CZ" altLang="cs-CZ" smtClean="0"/>
              <a:t> závislé proměnné (online přátelství)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3250" y="260350"/>
            <a:ext cx="854075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Finální model</a:t>
            </a: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73238"/>
            <a:ext cx="9274175" cy="4325937"/>
          </a:xfrm>
          <a:noFill/>
        </p:spPr>
      </p:pic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1476375" y="2852738"/>
            <a:ext cx="504825" cy="431800"/>
          </a:xfrm>
          <a:prstGeom prst="flowChartConnector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1835150" y="3429000"/>
            <a:ext cx="504825" cy="431800"/>
          </a:xfrm>
          <a:prstGeom prst="flowChartConnector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2700338" y="3789363"/>
            <a:ext cx="504825" cy="503237"/>
          </a:xfrm>
          <a:prstGeom prst="ellips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Rich get richer VS. social compensation 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Obě hypotézy mají své opodstatnění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Lidé s dobrými sociálními dovednostmi je využívají k seznamování i na internetu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Nesmělí lidé preferují online komunikaci, protože je pro ně snazší než komunikace v RL</a:t>
            </a:r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Avšak celkově – stejně jako v RL – na internetu více vztahů utvářejí lidé, kteří nejsou sociálně úzkostní</a:t>
            </a:r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Začátky vztahů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28775"/>
            <a:ext cx="8229600" cy="5184775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Jak začíná vztah v RL?</a:t>
            </a:r>
            <a:endParaRPr lang="cs-CZ" altLang="cs-CZ" sz="2800" dirty="0" smtClean="0"/>
          </a:p>
          <a:p>
            <a:pPr eaLnBrk="1" hangingPunct="1"/>
            <a:r>
              <a:rPr lang="cs-CZ" altLang="cs-CZ" sz="2800" dirty="0" smtClean="0"/>
              <a:t>Proč konkrétní vztah v RL pokračuje?</a:t>
            </a:r>
          </a:p>
          <a:p>
            <a:pPr lvl="1" eaLnBrk="1" hangingPunct="1"/>
            <a:r>
              <a:rPr lang="cs-CZ" altLang="cs-CZ" sz="2700" dirty="0" smtClean="0"/>
              <a:t>SVR model, </a:t>
            </a:r>
            <a:r>
              <a:rPr lang="cs-CZ" altLang="cs-CZ" sz="2700" dirty="0" err="1" smtClean="0"/>
              <a:t>Murstein</a:t>
            </a:r>
            <a:r>
              <a:rPr lang="cs-CZ" altLang="cs-CZ" sz="2700" dirty="0" smtClean="0"/>
              <a:t> </a:t>
            </a:r>
          </a:p>
          <a:p>
            <a:pPr eaLnBrk="1" hangingPunct="1"/>
            <a:r>
              <a:rPr lang="cs-CZ" altLang="cs-CZ" sz="2800" dirty="0" smtClean="0"/>
              <a:t>Co na internetu?</a:t>
            </a:r>
          </a:p>
          <a:p>
            <a:pPr lvl="1" eaLnBrk="1" hangingPunct="1"/>
            <a:r>
              <a:rPr lang="cs-CZ" altLang="cs-CZ" dirty="0" smtClean="0"/>
              <a:t>Obrácený postup než v RL– nejdříve poznáváme názory, postoje, osobnost, až poté fyzický vzhled</a:t>
            </a:r>
          </a:p>
          <a:p>
            <a:pPr lvl="1" eaLnBrk="1" hangingPunct="1"/>
            <a:r>
              <a:rPr lang="cs-CZ" altLang="cs-CZ" dirty="0" smtClean="0"/>
              <a:t>„Vztah“ může začít před samotným seznámením – jak to? </a:t>
            </a:r>
          </a:p>
          <a:p>
            <a:pPr lvl="1" eaLnBrk="1" hangingPunct="1"/>
            <a:r>
              <a:rPr lang="cs-CZ" altLang="cs-CZ" dirty="0" smtClean="0"/>
              <a:t>Převrácení soukromého a veřejného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500" smtClean="0"/>
              <a:t>Virtuální atraktivita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Levine (2000) – převedení aspektů atraktivity do internetového prostředí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300" smtClean="0"/>
              <a:t>fyzický vzhled → styl psaní, schopnost vyjadřování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300" smtClean="0"/>
              <a:t>fyzická přítomnost → stejný kyber-prostor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300" smtClean="0"/>
              <a:t>frekvence kontaktu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300" smtClean="0"/>
              <a:t>reciprocita sebeodhalování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300" smtClean="0"/>
              <a:t>sebenaplňující se proroctví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300" smtClean="0"/>
              <a:t>vnímaná podobnost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Výzkumy (Šmahel, Veselá, 2006; Albright, 2001) – humor, význačnost/zajímavost, kreativita, písemný projev, inteligence</a:t>
            </a:r>
          </a:p>
          <a:p>
            <a:pPr eaLnBrk="1" hangingPunct="1">
              <a:lnSpc>
                <a:spcPct val="90000"/>
              </a:lnSpc>
            </a:pPr>
            <a:endParaRPr lang="cs-CZ" altLang="cs-CZ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Rozvíjení vztahu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Čím se vztah prohlubuje?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Liší se to online a </a:t>
            </a:r>
            <a:r>
              <a:rPr lang="cs-CZ" altLang="cs-CZ" dirty="0" err="1" smtClean="0"/>
              <a:t>offline</a:t>
            </a:r>
            <a:r>
              <a:rPr lang="cs-CZ" altLang="cs-CZ" dirty="0" smtClean="0"/>
              <a:t>?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Vývoj vztahu souvisí s..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vývojem důvěry (</a:t>
            </a:r>
            <a:r>
              <a:rPr lang="cs-CZ" altLang="cs-CZ" dirty="0" err="1" smtClean="0"/>
              <a:t>Whitty</a:t>
            </a:r>
            <a:r>
              <a:rPr lang="cs-CZ" altLang="cs-CZ" dirty="0" smtClean="0"/>
              <a:t>); vzájemným sebeodhalováním (Altman </a:t>
            </a:r>
            <a:r>
              <a:rPr lang="en-US" altLang="cs-CZ" dirty="0" smtClean="0"/>
              <a:t>&amp;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Taylor</a:t>
            </a:r>
            <a:r>
              <a:rPr lang="cs-CZ" altLang="cs-CZ" dirty="0" smtClean="0"/>
              <a:t>); s vyrovnaným poměrem nákladů a zisků ve vztahu (</a:t>
            </a:r>
            <a:r>
              <a:rPr lang="cs-CZ" altLang="cs-CZ" dirty="0" err="1" smtClean="0"/>
              <a:t>Thibaut</a:t>
            </a:r>
            <a:r>
              <a:rPr lang="cs-CZ" altLang="cs-CZ" dirty="0" smtClean="0"/>
              <a:t> </a:t>
            </a:r>
            <a:r>
              <a:rPr lang="en-US" altLang="cs-CZ" dirty="0" smtClean="0"/>
              <a:t>&amp;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Kelley</a:t>
            </a:r>
            <a:r>
              <a:rPr lang="cs-CZ" altLang="cs-CZ" dirty="0" smtClean="0"/>
              <a:t>)...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Nic z toho není závislé na médiu, ve kterém se vztah odehrává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Na internetu..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700213"/>
            <a:ext cx="8229600" cy="3509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500" dirty="0" smtClean="0"/>
              <a:t>Sebeodhalování na internetu - </a:t>
            </a:r>
            <a:r>
              <a:rPr lang="cs-CZ" altLang="cs-CZ" sz="2500" i="1" dirty="0" err="1" smtClean="0"/>
              <a:t>Stranger</a:t>
            </a:r>
            <a:r>
              <a:rPr lang="cs-CZ" altLang="cs-CZ" sz="2500" i="1" dirty="0" smtClean="0"/>
              <a:t> on </a:t>
            </a:r>
            <a:r>
              <a:rPr lang="cs-CZ" altLang="cs-CZ" sz="2500" i="1" dirty="0" err="1" smtClean="0"/>
              <a:t>the</a:t>
            </a:r>
            <a:r>
              <a:rPr lang="cs-CZ" altLang="cs-CZ" sz="2500" i="1" dirty="0" smtClean="0"/>
              <a:t> </a:t>
            </a:r>
            <a:r>
              <a:rPr lang="cs-CZ" altLang="cs-CZ" sz="2500" i="1" dirty="0" err="1" smtClean="0"/>
              <a:t>train</a:t>
            </a:r>
            <a:r>
              <a:rPr lang="cs-CZ" altLang="cs-CZ" sz="2500" i="1" dirty="0" smtClean="0"/>
              <a:t>, </a:t>
            </a:r>
            <a:r>
              <a:rPr lang="cs-CZ" altLang="cs-CZ" sz="2500" i="1" dirty="0" err="1" smtClean="0"/>
              <a:t>Passing</a:t>
            </a:r>
            <a:r>
              <a:rPr lang="cs-CZ" altLang="cs-CZ" sz="2500" i="1" dirty="0" smtClean="0"/>
              <a:t> </a:t>
            </a:r>
            <a:r>
              <a:rPr lang="cs-CZ" altLang="cs-CZ" sz="2500" i="1" dirty="0" err="1" smtClean="0"/>
              <a:t>stranger</a:t>
            </a:r>
            <a:endParaRPr lang="cs-CZ" altLang="cs-CZ" sz="2500" i="1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500" dirty="0" smtClean="0"/>
              <a:t>Řada výzkumů, které potvrzují vyšší míru sebeodhalování na internetu než v realitě – </a:t>
            </a:r>
            <a:r>
              <a:rPr lang="cs-CZ" altLang="cs-CZ" sz="2500" dirty="0" err="1" smtClean="0"/>
              <a:t>disinhibice</a:t>
            </a:r>
            <a:r>
              <a:rPr lang="cs-CZ" altLang="cs-CZ" sz="2500" dirty="0" smtClean="0"/>
              <a:t>?</a:t>
            </a:r>
          </a:p>
          <a:p>
            <a:pPr eaLnBrk="1" hangingPunct="1">
              <a:lnSpc>
                <a:spcPct val="90000"/>
              </a:lnSpc>
            </a:pPr>
            <a:endParaRPr lang="cs-CZ" altLang="cs-CZ" sz="25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500" dirty="0" smtClean="0"/>
              <a:t>Vnější znaky postupujícího vztahu – počet kanálů, postup od veřejného k soukromému (</a:t>
            </a:r>
            <a:r>
              <a:rPr lang="cs-CZ" altLang="cs-CZ" sz="2500" dirty="0" err="1" smtClean="0"/>
              <a:t>Baker</a:t>
            </a:r>
            <a:r>
              <a:rPr lang="cs-CZ" altLang="cs-CZ" sz="2500" dirty="0" smtClean="0"/>
              <a:t>, 1998)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cs-CZ" sz="2500" dirty="0" smtClean="0"/>
              <a:t>McKenna, Green, &amp; Gleason, (2002</a:t>
            </a:r>
            <a:r>
              <a:rPr lang="cs-CZ" altLang="cs-CZ" sz="2500" dirty="0" smtClean="0"/>
              <a:t>):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084763"/>
            <a:ext cx="7488237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Velké téma online vztahů…</a:t>
            </a:r>
          </a:p>
        </p:txBody>
      </p:sp>
      <p:pic>
        <p:nvPicPr>
          <p:cNvPr id="38915" name="Picture 5" descr="Internet_d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773238"/>
            <a:ext cx="436245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AutoShape 6"/>
          <p:cNvSpPr>
            <a:spLocks noChangeArrowheads="1"/>
          </p:cNvSpPr>
          <p:nvPr/>
        </p:nvSpPr>
        <p:spPr bwMode="auto">
          <a:xfrm>
            <a:off x="827088" y="1773238"/>
            <a:ext cx="3744912" cy="20891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cs-CZ" altLang="cs-CZ" sz="2400"/>
              <a:t>…je komunikace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z="2400"/>
              <a:t> a vztahy s neznámými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z="2400"/>
              <a:t> lidmi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/>
          </a:p>
        </p:txBody>
      </p:sp>
      <p:pic>
        <p:nvPicPr>
          <p:cNvPr id="88074" name="Picture 10" descr="talking_strang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4338"/>
            <a:ext cx="4787900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113" y="0"/>
            <a:ext cx="5101391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6netdangers_copy_wideweb__470x317,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1932043"/>
            <a:ext cx="44767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Komunikace s cizími lidmi</a:t>
            </a:r>
            <a:br>
              <a:rPr lang="cs-CZ" altLang="cs-CZ" sz="3200" smtClean="0"/>
            </a:br>
            <a:r>
              <a:rPr lang="cs-CZ" altLang="cs-CZ" sz="2000" smtClean="0"/>
              <a:t>Wolak, Finkelhor </a:t>
            </a:r>
            <a:r>
              <a:rPr lang="en-US" altLang="cs-CZ" sz="2000" smtClean="0"/>
              <a:t>&amp;</a:t>
            </a:r>
            <a:r>
              <a:rPr lang="cs-CZ" altLang="cs-CZ" sz="2000" smtClean="0"/>
              <a:t> Mitchell (2008)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00213"/>
            <a:ext cx="7797800" cy="4967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100" smtClean="0"/>
              <a:t>Sexuální obtěžování a adolescenti</a:t>
            </a:r>
          </a:p>
          <a:p>
            <a:pPr eaLnBrk="1" hangingPunct="1">
              <a:lnSpc>
                <a:spcPct val="80000"/>
              </a:lnSpc>
            </a:pPr>
            <a:endParaRPr lang="cs-CZ" altLang="cs-CZ" sz="21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100" smtClean="0"/>
              <a:t>Adolescenti 10-17 let (</a:t>
            </a:r>
            <a:r>
              <a:rPr lang="cs-CZ" altLang="cs-CZ" sz="2100" i="1" smtClean="0"/>
              <a:t>N</a:t>
            </a:r>
            <a:r>
              <a:rPr lang="cs-CZ" altLang="cs-CZ" sz="2100" smtClean="0"/>
              <a:t>=1501)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smtClean="0"/>
              <a:t>S kým se baví online – jak dobře dané lidi znají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smtClean="0"/>
              <a:t>3 skupiny: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900" smtClean="0"/>
              <a:t>Opatrní – jen RL známí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900" smtClean="0"/>
              <a:t>Zprostředkovaní přáteli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900" smtClean="0"/>
              <a:t>Neomezení – ti dále dělení na high – low risk podle počtu potenciálně rizikových aktivit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19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100" smtClean="0">
                <a:solidFill>
                  <a:schemeClr val="tx2"/>
                </a:solidFill>
              </a:rPr>
              <a:t>Agresivní sexuální obtěžování online</a:t>
            </a:r>
            <a:r>
              <a:rPr lang="cs-CZ" altLang="cs-CZ" sz="2100" smtClean="0"/>
              <a:t> – nevyžádané sex.návrhy zahrnující pokus o setkání nebo skutečné setkání offline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Potenciálně rizikové aktivity</a:t>
            </a:r>
            <a:br>
              <a:rPr lang="cs-CZ" altLang="cs-CZ" sz="3200" smtClean="0"/>
            </a:br>
            <a:r>
              <a:rPr lang="cs-CZ" altLang="cs-CZ" sz="3200" smtClean="0"/>
              <a:t> </a:t>
            </a:r>
            <a:r>
              <a:rPr lang="cs-CZ" altLang="cs-CZ" sz="2000" smtClean="0"/>
              <a:t>Wolak, Finkelhor </a:t>
            </a:r>
            <a:r>
              <a:rPr lang="en-US" altLang="cs-CZ" sz="2000" smtClean="0"/>
              <a:t>&amp;</a:t>
            </a:r>
            <a:r>
              <a:rPr lang="cs-CZ" altLang="cs-CZ" sz="2000" smtClean="0"/>
              <a:t> Mitchell (2008)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Interakce online s neznámými lidmi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Zveřejňování osobních informací nebo fotografií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Zasílání fotografie neznámým lidem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V seznamu přátel lidé, které nezná osobně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Psaní hrubých nebo urážlivých komentářů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Stahování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Vědomé navštěvování „X-rated“ stránek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Obtěžování nebo ztrapňování lidí,na které je naštvaný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Bavení se o sexu s neznámými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4550" y="0"/>
            <a:ext cx="7543800" cy="1295400"/>
          </a:xfrm>
        </p:spPr>
        <p:txBody>
          <a:bodyPr/>
          <a:lstStyle/>
          <a:p>
            <a:pPr eaLnBrk="1" hangingPunct="1"/>
            <a:r>
              <a:rPr lang="cs-CZ" altLang="cs-CZ" dirty="0" err="1" smtClean="0"/>
              <a:t>Disinhibice</a:t>
            </a:r>
            <a:r>
              <a:rPr lang="cs-CZ" altLang="cs-CZ" dirty="0" smtClean="0"/>
              <a:t> – pozitivní i negativní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12875"/>
            <a:ext cx="8229600" cy="5157788"/>
          </a:xfrm>
        </p:spPr>
        <p:txBody>
          <a:bodyPr/>
          <a:lstStyle/>
          <a:p>
            <a:pPr eaLnBrk="1" hangingPunct="1"/>
            <a:endParaRPr lang="cs-CZ" altLang="cs-CZ" sz="2100" smtClean="0"/>
          </a:p>
        </p:txBody>
      </p:sp>
      <p:pic>
        <p:nvPicPr>
          <p:cNvPr id="6148" name="Picture 5" descr="1511242-dickwad_theory_2_su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0500"/>
            <a:ext cx="9144000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Výsledky</a:t>
            </a:r>
            <a:br>
              <a:rPr lang="cs-CZ" altLang="cs-CZ" sz="3200" smtClean="0"/>
            </a:br>
            <a:r>
              <a:rPr lang="cs-CZ" altLang="cs-CZ" sz="3200" smtClean="0"/>
              <a:t> </a:t>
            </a:r>
            <a:r>
              <a:rPr lang="cs-CZ" altLang="cs-CZ" sz="2000" smtClean="0"/>
              <a:t>Wolak, Finkelhor </a:t>
            </a:r>
            <a:r>
              <a:rPr lang="en-US" altLang="cs-CZ" sz="2000" smtClean="0"/>
              <a:t>&amp;</a:t>
            </a:r>
            <a:r>
              <a:rPr lang="cs-CZ" altLang="cs-CZ" sz="2000" smtClean="0"/>
              <a:t> Mitchell (2008)</a:t>
            </a:r>
          </a:p>
        </p:txBody>
      </p:sp>
      <p:graphicFrame>
        <p:nvGraphicFramePr>
          <p:cNvPr id="96286" name="Group 30"/>
          <p:cNvGraphicFramePr>
            <a:graphicFrameLocks noGrp="1"/>
          </p:cNvGraphicFramePr>
          <p:nvPr>
            <p:ph idx="1"/>
          </p:nvPr>
        </p:nvGraphicFramePr>
        <p:xfrm>
          <a:off x="457200" y="2327275"/>
          <a:ext cx="8229600" cy="3743325"/>
        </p:xfrm>
        <a:graphic>
          <a:graphicData uri="http://schemas.openxmlformats.org/drawingml/2006/table">
            <a:tbl>
              <a:tblPr/>
              <a:tblGrid>
                <a:gridCol w="3970338"/>
                <a:gridCol w="1516062"/>
                <a:gridCol w="2743200"/>
              </a:tblGrid>
              <a:tr h="9297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altLang="cs-CZ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altLang="cs-CZ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%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Sexuální návrhy (%)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Neomezení - high risk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17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2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Neomezení - low risk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Zprostředkovaní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5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Opatrní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5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17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287" name="AutoShape 31"/>
          <p:cNvSpPr>
            <a:spLocks noChangeArrowheads="1"/>
          </p:cNvSpPr>
          <p:nvPr/>
        </p:nvSpPr>
        <p:spPr bwMode="auto">
          <a:xfrm>
            <a:off x="1331913" y="3573463"/>
            <a:ext cx="6624637" cy="30241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/>
              <a:t>Většina online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/>
              <a:t>komunikace adolescentů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/>
              <a:t>probíhá naprosto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/>
              <a:t>normálně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8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Kdy komunikujeme online s neznámými lidmi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771650"/>
            <a:ext cx="8229600" cy="46815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Gross (2004) – adolescenti, kteří se daný den cítili osamělí nebo úzkostní, ten den častěji komunikovali online s lidmi, které dobře neznali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err="1" smtClean="0"/>
              <a:t>Ybarra</a:t>
            </a:r>
            <a:r>
              <a:rPr lang="cs-CZ" altLang="cs-CZ" sz="2000" dirty="0" smtClean="0"/>
              <a:t>, Alexander a </a:t>
            </a:r>
            <a:r>
              <a:rPr lang="cs-CZ" altLang="cs-CZ" sz="2000" dirty="0" err="1" smtClean="0"/>
              <a:t>Mitchell</a:t>
            </a:r>
            <a:r>
              <a:rPr lang="cs-CZ" altLang="cs-CZ" sz="2000" dirty="0" smtClean="0"/>
              <a:t> (2005) –</a:t>
            </a:r>
            <a:r>
              <a:rPr lang="cs-CZ" altLang="cs-CZ" sz="2000" dirty="0" err="1" smtClean="0"/>
              <a:t>Youth</a:t>
            </a:r>
            <a:r>
              <a:rPr lang="cs-CZ" altLang="cs-CZ" sz="2000" dirty="0" smtClean="0"/>
              <a:t> Internet </a:t>
            </a:r>
            <a:r>
              <a:rPr lang="cs-CZ" altLang="cs-CZ" sz="2000" dirty="0" err="1" smtClean="0"/>
              <a:t>Safety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Survey</a:t>
            </a:r>
            <a:r>
              <a:rPr lang="cs-CZ" altLang="cs-CZ" sz="2000" dirty="0" smtClean="0"/>
              <a:t> (N = 1501, 10-17 let)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Adolescenti se symptomy deprese častěji komunikují online s cizími lidmi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100" dirty="0" smtClean="0"/>
              <a:t>80 % s výraznými depresivními symptomy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100" dirty="0" smtClean="0"/>
              <a:t>62 % se středními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100" dirty="0" smtClean="0"/>
              <a:t>53 % s mírnými nebo žádnými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Není to kauzalita!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724400"/>
            <a:ext cx="2376487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Elisheva Gross (2009)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3213" y="2051050"/>
            <a:ext cx="7048500" cy="3763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500" smtClean="0"/>
              <a:t>Cíl – zjistit bezprostřední dopad online komunikace s neznámým člověkem (zjistit kauzalitu)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500" smtClean="0">
                <a:solidFill>
                  <a:schemeClr val="hlink"/>
                </a:solidFill>
              </a:rPr>
              <a:t>Experiment</a:t>
            </a:r>
          </a:p>
          <a:p>
            <a:pPr eaLnBrk="1" hangingPunct="1">
              <a:lnSpc>
                <a:spcPct val="90000"/>
              </a:lnSpc>
            </a:pPr>
            <a:endParaRPr lang="cs-CZ" altLang="cs-CZ" sz="250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500" smtClean="0"/>
              <a:t>Základní lidská potřeba – náležet (belonging)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500" smtClean="0"/>
              <a:t>Ohrožení této potřeby – exkluze (vyčlenění), odmítnutí → „poplach“ ve formě sníženého sebevědomí → potřeba navrátit rovnováhu</a:t>
            </a:r>
          </a:p>
          <a:p>
            <a:pPr eaLnBrk="1" hangingPunct="1">
              <a:lnSpc>
                <a:spcPct val="90000"/>
              </a:lnSpc>
            </a:pPr>
            <a:endParaRPr lang="cs-CZ" altLang="cs-CZ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Postup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80645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500" smtClean="0"/>
              <a:t>Účastníci – dva nezávislé výběry mladších a starších adolescentů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100" smtClean="0"/>
              <a:t>Mladší: </a:t>
            </a:r>
            <a:r>
              <a:rPr lang="cs-CZ" altLang="cs-CZ" sz="2100" i="1" smtClean="0"/>
              <a:t>N</a:t>
            </a:r>
            <a:r>
              <a:rPr lang="cs-CZ" altLang="cs-CZ" sz="2100" smtClean="0"/>
              <a:t> = 50, 27 (54 %) dívky, 11-15 let (</a:t>
            </a:r>
            <a:r>
              <a:rPr lang="cs-CZ" altLang="cs-CZ" sz="2100" i="1" smtClean="0"/>
              <a:t>M</a:t>
            </a:r>
            <a:r>
              <a:rPr lang="cs-CZ" altLang="cs-CZ" sz="2100" smtClean="0"/>
              <a:t>=12.5, </a:t>
            </a:r>
            <a:r>
              <a:rPr lang="cs-CZ" altLang="cs-CZ" sz="2100" i="1" smtClean="0"/>
              <a:t>SD</a:t>
            </a:r>
            <a:r>
              <a:rPr lang="cs-CZ" altLang="cs-CZ" sz="2100" smtClean="0"/>
              <a:t>=1.2)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500" smtClean="0"/>
              <a:t>Starší: </a:t>
            </a:r>
            <a:r>
              <a:rPr lang="cs-CZ" altLang="cs-CZ" sz="2500" i="1" smtClean="0"/>
              <a:t>N =</a:t>
            </a:r>
            <a:r>
              <a:rPr lang="cs-CZ" altLang="cs-CZ" sz="2500" smtClean="0"/>
              <a:t> 60, 32 (53 %) dívky, 18-23 let (</a:t>
            </a:r>
            <a:r>
              <a:rPr lang="cs-CZ" altLang="cs-CZ" sz="2500" i="1" smtClean="0"/>
              <a:t>M</a:t>
            </a:r>
            <a:r>
              <a:rPr lang="cs-CZ" altLang="cs-CZ" sz="2500" smtClean="0"/>
              <a:t>=18.4, </a:t>
            </a:r>
            <a:r>
              <a:rPr lang="cs-CZ" altLang="cs-CZ" sz="2500" i="1" smtClean="0"/>
              <a:t>SD</a:t>
            </a:r>
            <a:r>
              <a:rPr lang="cs-CZ" altLang="cs-CZ" sz="2500" smtClean="0"/>
              <a:t>=0.9)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5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500" smtClean="0"/>
              <a:t>Alespoň 3 dny před experimentem vyplnili účastníci dotazník s demografickými otázkami, používání internetu, psychologické přizpůsobení (osamělost, self-esteem, sociální úzkostnost)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371600"/>
          </a:xfrm>
        </p:spPr>
        <p:txBody>
          <a:bodyPr/>
          <a:lstStyle/>
          <a:p>
            <a:pPr eaLnBrk="1" hangingPunct="1"/>
            <a:r>
              <a:rPr lang="cs-CZ" altLang="cs-CZ" smtClean="0"/>
              <a:t>Postup II.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557338"/>
            <a:ext cx="7726363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100" dirty="0" smtClean="0"/>
              <a:t>Před experimentem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900" dirty="0" smtClean="0"/>
              <a:t>Měření: aktuální sebevědomí, “</a:t>
            </a:r>
            <a:r>
              <a:rPr lang="cs-CZ" altLang="cs-CZ" sz="1900" dirty="0" err="1" smtClean="0"/>
              <a:t>How</a:t>
            </a:r>
            <a:r>
              <a:rPr lang="cs-CZ" altLang="cs-CZ" sz="1900" dirty="0" smtClean="0"/>
              <a:t> are </a:t>
            </a:r>
            <a:r>
              <a:rPr lang="cs-CZ" altLang="cs-CZ" sz="1900" dirty="0" err="1" smtClean="0"/>
              <a:t>you</a:t>
            </a:r>
            <a:r>
              <a:rPr lang="cs-CZ" altLang="cs-CZ" sz="1900" dirty="0" smtClean="0"/>
              <a:t> feeling </a:t>
            </a:r>
            <a:r>
              <a:rPr lang="cs-CZ" altLang="cs-CZ" sz="1900" dirty="0" err="1" smtClean="0"/>
              <a:t>about</a:t>
            </a:r>
            <a:r>
              <a:rPr lang="cs-CZ" altLang="cs-CZ" sz="1900" dirty="0" smtClean="0"/>
              <a:t> </a:t>
            </a:r>
            <a:r>
              <a:rPr lang="cs-CZ" altLang="cs-CZ" sz="1900" dirty="0" err="1" smtClean="0"/>
              <a:t>yourself</a:t>
            </a:r>
            <a:r>
              <a:rPr lang="cs-CZ" altLang="cs-CZ" sz="1900" dirty="0" smtClean="0"/>
              <a:t> </a:t>
            </a:r>
            <a:r>
              <a:rPr lang="cs-CZ" altLang="cs-CZ" sz="1900" dirty="0" err="1" smtClean="0"/>
              <a:t>right</a:t>
            </a:r>
            <a:r>
              <a:rPr lang="cs-CZ" altLang="cs-CZ" sz="1900" dirty="0" smtClean="0"/>
              <a:t> </a:t>
            </a:r>
            <a:r>
              <a:rPr lang="cs-CZ" altLang="cs-CZ" sz="1900" dirty="0" err="1" smtClean="0"/>
              <a:t>now</a:t>
            </a:r>
            <a:r>
              <a:rPr lang="cs-CZ" altLang="cs-CZ" sz="1900" dirty="0" smtClean="0"/>
              <a:t>“, škála od „terrible“ (-7) k „</a:t>
            </a:r>
            <a:r>
              <a:rPr lang="cs-CZ" altLang="cs-CZ" sz="1900" dirty="0" err="1" smtClean="0"/>
              <a:t>terrific</a:t>
            </a:r>
            <a:r>
              <a:rPr lang="cs-CZ" altLang="cs-CZ" sz="1900" dirty="0" smtClean="0"/>
              <a:t>“ (+7)</a:t>
            </a:r>
          </a:p>
        </p:txBody>
      </p:sp>
      <p:sp>
        <p:nvSpPr>
          <p:cNvPr id="2" name="Zaoblený obdélník 1"/>
          <p:cNvSpPr/>
          <p:nvPr/>
        </p:nvSpPr>
        <p:spPr>
          <a:xfrm>
            <a:off x="2267744" y="2780928"/>
            <a:ext cx="5688632" cy="3672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Jaký experiment byste navrhli?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371600"/>
          </a:xfrm>
        </p:spPr>
        <p:txBody>
          <a:bodyPr/>
          <a:lstStyle/>
          <a:p>
            <a:pPr eaLnBrk="1" hangingPunct="1"/>
            <a:r>
              <a:rPr lang="cs-CZ" altLang="cs-CZ" smtClean="0"/>
              <a:t>Postup II.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557338"/>
            <a:ext cx="7726363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100" dirty="0" smtClean="0"/>
              <a:t>Před experimentem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900" dirty="0" smtClean="0"/>
              <a:t>Měření: aktuální sebevědomí, “</a:t>
            </a:r>
            <a:r>
              <a:rPr lang="cs-CZ" altLang="cs-CZ" sz="1900" dirty="0" err="1" smtClean="0"/>
              <a:t>How</a:t>
            </a:r>
            <a:r>
              <a:rPr lang="cs-CZ" altLang="cs-CZ" sz="1900" dirty="0" smtClean="0"/>
              <a:t> are </a:t>
            </a:r>
            <a:r>
              <a:rPr lang="cs-CZ" altLang="cs-CZ" sz="1900" dirty="0" err="1" smtClean="0"/>
              <a:t>you</a:t>
            </a:r>
            <a:r>
              <a:rPr lang="cs-CZ" altLang="cs-CZ" sz="1900" dirty="0" smtClean="0"/>
              <a:t> feeling </a:t>
            </a:r>
            <a:r>
              <a:rPr lang="cs-CZ" altLang="cs-CZ" sz="1900" dirty="0" err="1" smtClean="0"/>
              <a:t>about</a:t>
            </a:r>
            <a:r>
              <a:rPr lang="cs-CZ" altLang="cs-CZ" sz="1900" dirty="0" smtClean="0"/>
              <a:t> </a:t>
            </a:r>
            <a:r>
              <a:rPr lang="cs-CZ" altLang="cs-CZ" sz="1900" dirty="0" err="1" smtClean="0"/>
              <a:t>yourself</a:t>
            </a:r>
            <a:r>
              <a:rPr lang="cs-CZ" altLang="cs-CZ" sz="1900" dirty="0" smtClean="0"/>
              <a:t> </a:t>
            </a:r>
            <a:r>
              <a:rPr lang="cs-CZ" altLang="cs-CZ" sz="1900" dirty="0" err="1" smtClean="0"/>
              <a:t>right</a:t>
            </a:r>
            <a:r>
              <a:rPr lang="cs-CZ" altLang="cs-CZ" sz="1900" dirty="0" smtClean="0"/>
              <a:t> </a:t>
            </a:r>
            <a:r>
              <a:rPr lang="cs-CZ" altLang="cs-CZ" sz="1900" dirty="0" err="1" smtClean="0"/>
              <a:t>now</a:t>
            </a:r>
            <a:r>
              <a:rPr lang="cs-CZ" altLang="cs-CZ" sz="1900" dirty="0" smtClean="0"/>
              <a:t>“, škála od „terrible“ (-7) k „</a:t>
            </a:r>
            <a:r>
              <a:rPr lang="cs-CZ" altLang="cs-CZ" sz="1900" dirty="0" err="1" smtClean="0"/>
              <a:t>terrific</a:t>
            </a:r>
            <a:r>
              <a:rPr lang="cs-CZ" altLang="cs-CZ" sz="1900" dirty="0" smtClean="0"/>
              <a:t>“ (+7)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/>
              <a:t>Náhodné rozřazení do 2 verzí </a:t>
            </a:r>
            <a:r>
              <a:rPr lang="cs-CZ" altLang="cs-CZ" sz="2100" dirty="0" err="1" smtClean="0"/>
              <a:t>Cyberball</a:t>
            </a:r>
            <a:r>
              <a:rPr lang="cs-CZ" altLang="cs-CZ" sz="2100" dirty="0" smtClean="0"/>
              <a:t> navozujících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900" dirty="0" smtClean="0"/>
              <a:t>a) inkluzi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900" dirty="0" smtClean="0"/>
              <a:t>b) exkluzi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/>
              <a:t>Poté znovu sebevědomí a otázky, nakolik cítí každou z 21 emocí ze seznamu (1-5 škála); 6 </a:t>
            </a:r>
            <a:r>
              <a:rPr lang="cs-CZ" altLang="cs-CZ" sz="2100" dirty="0" err="1" smtClean="0"/>
              <a:t>subškál</a:t>
            </a:r>
            <a:r>
              <a:rPr lang="cs-CZ" altLang="cs-CZ" sz="2100" dirty="0" smtClean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900" dirty="0" smtClean="0">
                <a:solidFill>
                  <a:srgbClr val="33CC33"/>
                </a:solidFill>
              </a:rPr>
              <a:t>vztahová</a:t>
            </a:r>
            <a:r>
              <a:rPr lang="cs-CZ" altLang="cs-CZ" sz="1900" dirty="0" smtClean="0"/>
              <a:t> (“</a:t>
            </a:r>
            <a:r>
              <a:rPr lang="cs-CZ" altLang="cs-CZ" sz="1900" dirty="0" err="1" smtClean="0"/>
              <a:t>accepted</a:t>
            </a:r>
            <a:r>
              <a:rPr lang="cs-CZ" altLang="cs-CZ" sz="1900" dirty="0" smtClean="0"/>
              <a:t>,” “</a:t>
            </a:r>
            <a:r>
              <a:rPr lang="cs-CZ" altLang="cs-CZ" sz="1900" dirty="0" err="1" smtClean="0"/>
              <a:t>respected</a:t>
            </a:r>
            <a:r>
              <a:rPr lang="cs-CZ" altLang="cs-CZ" sz="1900" dirty="0" smtClean="0"/>
              <a:t>,” “</a:t>
            </a:r>
            <a:r>
              <a:rPr lang="cs-CZ" altLang="cs-CZ" sz="1900" dirty="0" err="1" smtClean="0"/>
              <a:t>valued</a:t>
            </a:r>
            <a:r>
              <a:rPr lang="cs-CZ" altLang="cs-CZ" sz="1900" dirty="0" smtClean="0"/>
              <a:t>“, .82)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900" dirty="0" smtClean="0">
                <a:solidFill>
                  <a:srgbClr val="33CC33"/>
                </a:solidFill>
              </a:rPr>
              <a:t>kompetence</a:t>
            </a:r>
            <a:r>
              <a:rPr lang="cs-CZ" altLang="cs-CZ" sz="1900" dirty="0" smtClean="0"/>
              <a:t> (“</a:t>
            </a:r>
            <a:r>
              <a:rPr lang="cs-CZ" altLang="cs-CZ" sz="1900" dirty="0" err="1" smtClean="0"/>
              <a:t>smart</a:t>
            </a:r>
            <a:r>
              <a:rPr lang="cs-CZ" altLang="cs-CZ" sz="1900" dirty="0" smtClean="0"/>
              <a:t>,” “</a:t>
            </a:r>
            <a:r>
              <a:rPr lang="cs-CZ" altLang="cs-CZ" sz="1900" dirty="0" err="1" smtClean="0"/>
              <a:t>confident</a:t>
            </a:r>
            <a:r>
              <a:rPr lang="cs-CZ" altLang="cs-CZ" sz="1900" dirty="0" smtClean="0"/>
              <a:t>”;   .69)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900" dirty="0" smtClean="0">
                <a:solidFill>
                  <a:srgbClr val="FF6600"/>
                </a:solidFill>
              </a:rPr>
              <a:t>dysforie</a:t>
            </a:r>
            <a:r>
              <a:rPr lang="cs-CZ" altLang="cs-CZ" sz="1900" dirty="0" smtClean="0"/>
              <a:t> (“</a:t>
            </a:r>
            <a:r>
              <a:rPr lang="cs-CZ" altLang="cs-CZ" sz="1900" dirty="0" err="1" smtClean="0"/>
              <a:t>down</a:t>
            </a:r>
            <a:r>
              <a:rPr lang="cs-CZ" altLang="cs-CZ" sz="1900" dirty="0" smtClean="0"/>
              <a:t>,” “</a:t>
            </a:r>
            <a:r>
              <a:rPr lang="cs-CZ" altLang="cs-CZ" sz="1900" dirty="0" err="1" smtClean="0"/>
              <a:t>upset</a:t>
            </a:r>
            <a:r>
              <a:rPr lang="cs-CZ" altLang="cs-CZ" sz="1900" dirty="0" smtClean="0"/>
              <a:t>,” “</a:t>
            </a:r>
            <a:r>
              <a:rPr lang="cs-CZ" altLang="cs-CZ" sz="1900" dirty="0" err="1" smtClean="0"/>
              <a:t>depressed</a:t>
            </a:r>
            <a:r>
              <a:rPr lang="cs-CZ" altLang="cs-CZ" sz="1900" dirty="0" smtClean="0"/>
              <a:t>,” “</a:t>
            </a:r>
            <a:r>
              <a:rPr lang="cs-CZ" altLang="cs-CZ" sz="1900" dirty="0" err="1" smtClean="0"/>
              <a:t>stupid</a:t>
            </a:r>
            <a:r>
              <a:rPr lang="cs-CZ" altLang="cs-CZ" sz="1900" dirty="0" smtClean="0"/>
              <a:t>”;   .92)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900" dirty="0" smtClean="0">
                <a:solidFill>
                  <a:srgbClr val="FF6600"/>
                </a:solidFill>
              </a:rPr>
              <a:t>zahanbení</a:t>
            </a:r>
            <a:r>
              <a:rPr lang="cs-CZ" altLang="cs-CZ" sz="1900" dirty="0" smtClean="0"/>
              <a:t> (“</a:t>
            </a:r>
            <a:r>
              <a:rPr lang="cs-CZ" altLang="cs-CZ" sz="1900" dirty="0" err="1" smtClean="0"/>
              <a:t>ashamed</a:t>
            </a:r>
            <a:r>
              <a:rPr lang="cs-CZ" altLang="cs-CZ" sz="1900" dirty="0" smtClean="0"/>
              <a:t>,” “</a:t>
            </a:r>
            <a:r>
              <a:rPr lang="cs-CZ" altLang="cs-CZ" sz="1900" dirty="0" err="1" smtClean="0"/>
              <a:t>betrayed</a:t>
            </a:r>
            <a:r>
              <a:rPr lang="cs-CZ" altLang="cs-CZ" sz="1900" dirty="0" smtClean="0"/>
              <a:t>,” “</a:t>
            </a:r>
            <a:r>
              <a:rPr lang="cs-CZ" altLang="cs-CZ" sz="1900" dirty="0" err="1" smtClean="0"/>
              <a:t>embarrassed</a:t>
            </a:r>
            <a:r>
              <a:rPr lang="cs-CZ" altLang="cs-CZ" sz="1900" dirty="0" smtClean="0"/>
              <a:t>”;   .81)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900" dirty="0" smtClean="0">
                <a:solidFill>
                  <a:srgbClr val="FF6600"/>
                </a:solidFill>
              </a:rPr>
              <a:t>zlost</a:t>
            </a:r>
            <a:r>
              <a:rPr lang="cs-CZ" altLang="cs-CZ" sz="1900" dirty="0" smtClean="0"/>
              <a:t> (“</a:t>
            </a:r>
            <a:r>
              <a:rPr lang="cs-CZ" altLang="cs-CZ" sz="1900" dirty="0" err="1" smtClean="0"/>
              <a:t>frustrated</a:t>
            </a:r>
            <a:r>
              <a:rPr lang="cs-CZ" altLang="cs-CZ" sz="1900" dirty="0" smtClean="0"/>
              <a:t>,” “</a:t>
            </a:r>
            <a:r>
              <a:rPr lang="cs-CZ" altLang="cs-CZ" sz="1900" dirty="0" err="1" smtClean="0"/>
              <a:t>irritated</a:t>
            </a:r>
            <a:r>
              <a:rPr lang="cs-CZ" altLang="cs-CZ" sz="1900" dirty="0" smtClean="0"/>
              <a:t>,” “</a:t>
            </a:r>
            <a:r>
              <a:rPr lang="cs-CZ" altLang="cs-CZ" sz="1900" dirty="0" err="1" smtClean="0"/>
              <a:t>hostile</a:t>
            </a:r>
            <a:r>
              <a:rPr lang="cs-CZ" altLang="cs-CZ" sz="1900" dirty="0" smtClean="0"/>
              <a:t>,” “</a:t>
            </a:r>
            <a:r>
              <a:rPr lang="cs-CZ" altLang="cs-CZ" sz="1900" dirty="0" err="1" smtClean="0"/>
              <a:t>angry</a:t>
            </a:r>
            <a:r>
              <a:rPr lang="cs-CZ" altLang="cs-CZ" sz="1900" dirty="0" smtClean="0"/>
              <a:t>,” “</a:t>
            </a:r>
            <a:r>
              <a:rPr lang="cs-CZ" altLang="cs-CZ" sz="1900" dirty="0" err="1" smtClean="0"/>
              <a:t>mad</a:t>
            </a:r>
            <a:r>
              <a:rPr lang="cs-CZ" altLang="cs-CZ" sz="1900" dirty="0" smtClean="0"/>
              <a:t>”;   .91)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900" dirty="0" smtClean="0">
                <a:solidFill>
                  <a:srgbClr val="FF6600"/>
                </a:solidFill>
              </a:rPr>
              <a:t>úzkost</a:t>
            </a:r>
            <a:r>
              <a:rPr lang="cs-CZ" altLang="cs-CZ" sz="1900" dirty="0" smtClean="0"/>
              <a:t> (“</a:t>
            </a:r>
            <a:r>
              <a:rPr lang="cs-CZ" altLang="cs-CZ" sz="1900" dirty="0" err="1" smtClean="0"/>
              <a:t>nervous</a:t>
            </a:r>
            <a:r>
              <a:rPr lang="cs-CZ" altLang="cs-CZ" sz="1900" dirty="0" smtClean="0"/>
              <a:t>,” “</a:t>
            </a:r>
            <a:r>
              <a:rPr lang="cs-CZ" altLang="cs-CZ" sz="1900" dirty="0" err="1" smtClean="0"/>
              <a:t>stressed</a:t>
            </a:r>
            <a:r>
              <a:rPr lang="cs-CZ" altLang="cs-CZ" sz="1900" dirty="0" smtClean="0"/>
              <a:t>,” “tense,” “</a:t>
            </a:r>
            <a:r>
              <a:rPr lang="cs-CZ" altLang="cs-CZ" sz="1900" dirty="0" err="1" smtClean="0"/>
              <a:t>relaxed</a:t>
            </a:r>
            <a:r>
              <a:rPr lang="cs-CZ" altLang="cs-CZ" sz="1900" dirty="0" smtClean="0"/>
              <a:t>” [RC];  .70)</a:t>
            </a:r>
          </a:p>
        </p:txBody>
      </p:sp>
    </p:spTree>
    <p:extLst>
      <p:ext uri="{BB962C8B-B14F-4D97-AF65-F5344CB8AC3E}">
        <p14:creationId xmlns:p14="http://schemas.microsoft.com/office/powerpoint/2010/main" val="223468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2663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Poté náhodné přiřazení k 12min aktivitě na počítači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100" smtClean="0"/>
              <a:t>Tetris (samostatná hra)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100" smtClean="0"/>
              <a:t>IM komunikace s neznámým vrstevníkem opačného pohlaví (s kým měli mluvit o čemkoliv s výjimkou experimentu a zachovat anonymitu)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smtClean="0"/>
              <a:t>Nakonec znovu měření sebevědomí a emocí</a:t>
            </a:r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539750" y="3357563"/>
            <a:ext cx="8137525" cy="3101975"/>
            <a:chOff x="204" y="1979"/>
            <a:chExt cx="5126" cy="1954"/>
          </a:xfrm>
        </p:grpSpPr>
        <p:grpSp>
          <p:nvGrpSpPr>
            <p:cNvPr id="47110" name="Group 4"/>
            <p:cNvGrpSpPr>
              <a:grpSpLocks/>
            </p:cNvGrpSpPr>
            <p:nvPr/>
          </p:nvGrpSpPr>
          <p:grpSpPr bwMode="auto">
            <a:xfrm>
              <a:off x="567" y="2478"/>
              <a:ext cx="771" cy="770"/>
              <a:chOff x="158" y="2479"/>
              <a:chExt cx="771" cy="770"/>
            </a:xfrm>
          </p:grpSpPr>
          <p:sp>
            <p:nvSpPr>
              <p:cNvPr id="47155" name="Oval 5"/>
              <p:cNvSpPr>
                <a:spLocks noChangeArrowheads="1"/>
              </p:cNvSpPr>
              <p:nvPr/>
            </p:nvSpPr>
            <p:spPr bwMode="auto">
              <a:xfrm>
                <a:off x="158" y="2479"/>
                <a:ext cx="771" cy="77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56" name="AutoShape 6"/>
              <p:cNvSpPr>
                <a:spLocks noChangeArrowheads="1"/>
              </p:cNvSpPr>
              <p:nvPr/>
            </p:nvSpPr>
            <p:spPr bwMode="auto">
              <a:xfrm>
                <a:off x="384" y="2524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57" name="AutoShape 7"/>
              <p:cNvSpPr>
                <a:spLocks noChangeArrowheads="1"/>
              </p:cNvSpPr>
              <p:nvPr/>
            </p:nvSpPr>
            <p:spPr bwMode="auto">
              <a:xfrm>
                <a:off x="566" y="2887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58" name="AutoShape 8"/>
              <p:cNvSpPr>
                <a:spLocks noChangeArrowheads="1"/>
              </p:cNvSpPr>
              <p:nvPr/>
            </p:nvSpPr>
            <p:spPr bwMode="auto">
              <a:xfrm>
                <a:off x="248" y="2887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59" name="AutoShape 9"/>
              <p:cNvSpPr>
                <a:spLocks noChangeArrowheads="1"/>
              </p:cNvSpPr>
              <p:nvPr/>
            </p:nvSpPr>
            <p:spPr bwMode="auto">
              <a:xfrm>
                <a:off x="611" y="2660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60" name="AutoShape 10"/>
              <p:cNvSpPr>
                <a:spLocks noChangeArrowheads="1"/>
              </p:cNvSpPr>
              <p:nvPr/>
            </p:nvSpPr>
            <p:spPr bwMode="auto">
              <a:xfrm>
                <a:off x="429" y="2751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61" name="AutoShape 11"/>
              <p:cNvSpPr>
                <a:spLocks noChangeArrowheads="1"/>
              </p:cNvSpPr>
              <p:nvPr/>
            </p:nvSpPr>
            <p:spPr bwMode="auto">
              <a:xfrm>
                <a:off x="203" y="2660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62" name="AutoShape 12"/>
              <p:cNvSpPr>
                <a:spLocks noChangeArrowheads="1"/>
              </p:cNvSpPr>
              <p:nvPr/>
            </p:nvSpPr>
            <p:spPr bwMode="auto">
              <a:xfrm>
                <a:off x="430" y="2977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63" name="AutoShape 13"/>
              <p:cNvSpPr>
                <a:spLocks noChangeArrowheads="1"/>
              </p:cNvSpPr>
              <p:nvPr/>
            </p:nvSpPr>
            <p:spPr bwMode="auto">
              <a:xfrm>
                <a:off x="566" y="2524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</p:grpSp>
        <p:grpSp>
          <p:nvGrpSpPr>
            <p:cNvPr id="47111" name="Group 14"/>
            <p:cNvGrpSpPr>
              <a:grpSpLocks/>
            </p:cNvGrpSpPr>
            <p:nvPr/>
          </p:nvGrpSpPr>
          <p:grpSpPr bwMode="auto">
            <a:xfrm>
              <a:off x="1745" y="1979"/>
              <a:ext cx="681" cy="861"/>
              <a:chOff x="1247" y="1979"/>
              <a:chExt cx="681" cy="861"/>
            </a:xfrm>
          </p:grpSpPr>
          <p:sp>
            <p:nvSpPr>
              <p:cNvPr id="47149" name="Oval 15"/>
              <p:cNvSpPr>
                <a:spLocks noChangeArrowheads="1"/>
              </p:cNvSpPr>
              <p:nvPr/>
            </p:nvSpPr>
            <p:spPr bwMode="auto">
              <a:xfrm>
                <a:off x="1247" y="2251"/>
                <a:ext cx="680" cy="5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50" name="AutoShape 16"/>
              <p:cNvSpPr>
                <a:spLocks noChangeArrowheads="1"/>
              </p:cNvSpPr>
              <p:nvPr/>
            </p:nvSpPr>
            <p:spPr bwMode="auto">
              <a:xfrm>
                <a:off x="1338" y="2478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51" name="AutoShape 17"/>
              <p:cNvSpPr>
                <a:spLocks noChangeArrowheads="1"/>
              </p:cNvSpPr>
              <p:nvPr/>
            </p:nvSpPr>
            <p:spPr bwMode="auto">
              <a:xfrm>
                <a:off x="1565" y="2523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52" name="AutoShape 18"/>
              <p:cNvSpPr>
                <a:spLocks noChangeArrowheads="1"/>
              </p:cNvSpPr>
              <p:nvPr/>
            </p:nvSpPr>
            <p:spPr bwMode="auto">
              <a:xfrm>
                <a:off x="1565" y="2296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53" name="AutoShape 19"/>
              <p:cNvSpPr>
                <a:spLocks noChangeArrowheads="1"/>
              </p:cNvSpPr>
              <p:nvPr/>
            </p:nvSpPr>
            <p:spPr bwMode="auto">
              <a:xfrm>
                <a:off x="1383" y="2296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54" name="Text Box 20"/>
              <p:cNvSpPr txBox="1">
                <a:spLocks noChangeArrowheads="1"/>
              </p:cNvSpPr>
              <p:nvPr/>
            </p:nvSpPr>
            <p:spPr bwMode="auto">
              <a:xfrm>
                <a:off x="1429" y="1979"/>
                <a:ext cx="49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1800" b="1">
                    <a:latin typeface="Arial" charset="0"/>
                  </a:rPr>
                  <a:t>IN</a:t>
                </a:r>
              </a:p>
            </p:txBody>
          </p:sp>
        </p:grpSp>
        <p:grpSp>
          <p:nvGrpSpPr>
            <p:cNvPr id="47112" name="Group 21"/>
            <p:cNvGrpSpPr>
              <a:grpSpLocks/>
            </p:cNvGrpSpPr>
            <p:nvPr/>
          </p:nvGrpSpPr>
          <p:grpSpPr bwMode="auto">
            <a:xfrm>
              <a:off x="1700" y="3067"/>
              <a:ext cx="680" cy="821"/>
              <a:chOff x="1202" y="3067"/>
              <a:chExt cx="680" cy="821"/>
            </a:xfrm>
          </p:grpSpPr>
          <p:sp>
            <p:nvSpPr>
              <p:cNvPr id="47143" name="Oval 22"/>
              <p:cNvSpPr>
                <a:spLocks noChangeArrowheads="1"/>
              </p:cNvSpPr>
              <p:nvPr/>
            </p:nvSpPr>
            <p:spPr bwMode="auto">
              <a:xfrm>
                <a:off x="1202" y="3067"/>
                <a:ext cx="680" cy="5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44" name="AutoShape 23"/>
              <p:cNvSpPr>
                <a:spLocks noChangeArrowheads="1"/>
              </p:cNvSpPr>
              <p:nvPr/>
            </p:nvSpPr>
            <p:spPr bwMode="auto">
              <a:xfrm>
                <a:off x="1293" y="3294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45" name="AutoShape 24"/>
              <p:cNvSpPr>
                <a:spLocks noChangeArrowheads="1"/>
              </p:cNvSpPr>
              <p:nvPr/>
            </p:nvSpPr>
            <p:spPr bwMode="auto">
              <a:xfrm>
                <a:off x="1520" y="3339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46" name="AutoShape 25"/>
              <p:cNvSpPr>
                <a:spLocks noChangeArrowheads="1"/>
              </p:cNvSpPr>
              <p:nvPr/>
            </p:nvSpPr>
            <p:spPr bwMode="auto">
              <a:xfrm>
                <a:off x="1520" y="3112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47" name="AutoShape 26"/>
              <p:cNvSpPr>
                <a:spLocks noChangeArrowheads="1"/>
              </p:cNvSpPr>
              <p:nvPr/>
            </p:nvSpPr>
            <p:spPr bwMode="auto">
              <a:xfrm>
                <a:off x="1338" y="3112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48" name="Text Box 27"/>
              <p:cNvSpPr txBox="1">
                <a:spLocks noChangeArrowheads="1"/>
              </p:cNvSpPr>
              <p:nvPr/>
            </p:nvSpPr>
            <p:spPr bwMode="auto">
              <a:xfrm>
                <a:off x="1383" y="3657"/>
                <a:ext cx="31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cs-CZ" altLang="cs-CZ" sz="1800" b="1">
                    <a:latin typeface="Arial" charset="0"/>
                  </a:rPr>
                  <a:t>EX</a:t>
                </a:r>
              </a:p>
            </p:txBody>
          </p:sp>
        </p:grpSp>
        <p:grpSp>
          <p:nvGrpSpPr>
            <p:cNvPr id="47113" name="Group 28"/>
            <p:cNvGrpSpPr>
              <a:grpSpLocks/>
            </p:cNvGrpSpPr>
            <p:nvPr/>
          </p:nvGrpSpPr>
          <p:grpSpPr bwMode="auto">
            <a:xfrm>
              <a:off x="2971" y="2024"/>
              <a:ext cx="499" cy="862"/>
              <a:chOff x="2381" y="2024"/>
              <a:chExt cx="499" cy="862"/>
            </a:xfrm>
          </p:grpSpPr>
          <p:sp>
            <p:nvSpPr>
              <p:cNvPr id="47137" name="Oval 29"/>
              <p:cNvSpPr>
                <a:spLocks noChangeArrowheads="1"/>
              </p:cNvSpPr>
              <p:nvPr/>
            </p:nvSpPr>
            <p:spPr bwMode="auto">
              <a:xfrm>
                <a:off x="2381" y="2024"/>
                <a:ext cx="499" cy="40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38" name="AutoShape 30"/>
              <p:cNvSpPr>
                <a:spLocks noChangeArrowheads="1"/>
              </p:cNvSpPr>
              <p:nvPr/>
            </p:nvSpPr>
            <p:spPr bwMode="auto">
              <a:xfrm>
                <a:off x="2426" y="2069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39" name="AutoShape 31"/>
              <p:cNvSpPr>
                <a:spLocks noChangeArrowheads="1"/>
              </p:cNvSpPr>
              <p:nvPr/>
            </p:nvSpPr>
            <p:spPr bwMode="auto">
              <a:xfrm>
                <a:off x="2608" y="2160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40" name="Oval 32"/>
              <p:cNvSpPr>
                <a:spLocks noChangeArrowheads="1"/>
              </p:cNvSpPr>
              <p:nvPr/>
            </p:nvSpPr>
            <p:spPr bwMode="auto">
              <a:xfrm>
                <a:off x="2381" y="2479"/>
                <a:ext cx="499" cy="40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41" name="AutoShape 33"/>
              <p:cNvSpPr>
                <a:spLocks noChangeArrowheads="1"/>
              </p:cNvSpPr>
              <p:nvPr/>
            </p:nvSpPr>
            <p:spPr bwMode="auto">
              <a:xfrm>
                <a:off x="2426" y="2524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42" name="AutoShape 34"/>
              <p:cNvSpPr>
                <a:spLocks noChangeArrowheads="1"/>
              </p:cNvSpPr>
              <p:nvPr/>
            </p:nvSpPr>
            <p:spPr bwMode="auto">
              <a:xfrm>
                <a:off x="2608" y="2615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</p:grpSp>
        <p:grpSp>
          <p:nvGrpSpPr>
            <p:cNvPr id="47114" name="Group 35"/>
            <p:cNvGrpSpPr>
              <a:grpSpLocks/>
            </p:cNvGrpSpPr>
            <p:nvPr/>
          </p:nvGrpSpPr>
          <p:grpSpPr bwMode="auto">
            <a:xfrm>
              <a:off x="2971" y="2976"/>
              <a:ext cx="499" cy="950"/>
              <a:chOff x="2381" y="2978"/>
              <a:chExt cx="499" cy="950"/>
            </a:xfrm>
          </p:grpSpPr>
          <p:sp>
            <p:nvSpPr>
              <p:cNvPr id="47131" name="Oval 36"/>
              <p:cNvSpPr>
                <a:spLocks noChangeArrowheads="1"/>
              </p:cNvSpPr>
              <p:nvPr/>
            </p:nvSpPr>
            <p:spPr bwMode="auto">
              <a:xfrm>
                <a:off x="2381" y="2978"/>
                <a:ext cx="499" cy="40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32" name="AutoShape 37"/>
              <p:cNvSpPr>
                <a:spLocks noChangeArrowheads="1"/>
              </p:cNvSpPr>
              <p:nvPr/>
            </p:nvSpPr>
            <p:spPr bwMode="auto">
              <a:xfrm>
                <a:off x="2426" y="3023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33" name="AutoShape 38"/>
              <p:cNvSpPr>
                <a:spLocks noChangeArrowheads="1"/>
              </p:cNvSpPr>
              <p:nvPr/>
            </p:nvSpPr>
            <p:spPr bwMode="auto">
              <a:xfrm>
                <a:off x="2608" y="3114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34" name="Oval 39"/>
              <p:cNvSpPr>
                <a:spLocks noChangeArrowheads="1"/>
              </p:cNvSpPr>
              <p:nvPr/>
            </p:nvSpPr>
            <p:spPr bwMode="auto">
              <a:xfrm>
                <a:off x="2381" y="3521"/>
                <a:ext cx="499" cy="40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35" name="AutoShape 40"/>
              <p:cNvSpPr>
                <a:spLocks noChangeArrowheads="1"/>
              </p:cNvSpPr>
              <p:nvPr/>
            </p:nvSpPr>
            <p:spPr bwMode="auto">
              <a:xfrm>
                <a:off x="2426" y="3566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7136" name="AutoShape 41"/>
              <p:cNvSpPr>
                <a:spLocks noChangeArrowheads="1"/>
              </p:cNvSpPr>
              <p:nvPr/>
            </p:nvSpPr>
            <p:spPr bwMode="auto">
              <a:xfrm>
                <a:off x="2608" y="3657"/>
                <a:ext cx="227" cy="22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</p:grpSp>
        <p:sp>
          <p:nvSpPr>
            <p:cNvPr id="47115" name="Text Box 42"/>
            <p:cNvSpPr txBox="1">
              <a:spLocks noChangeArrowheads="1"/>
            </p:cNvSpPr>
            <p:nvPr/>
          </p:nvSpPr>
          <p:spPr bwMode="auto">
            <a:xfrm>
              <a:off x="3605" y="2024"/>
              <a:ext cx="1724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¡"/>
                <a:defRPr sz="2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5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¡"/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latin typeface="Arial" charset="0"/>
                </a:rPr>
                <a:t>Tetris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cs-CZ" altLang="cs-CZ" sz="2000" b="1">
                <a:latin typeface="Arial" charset="0"/>
              </a:endParaRP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latin typeface="Arial" charset="0"/>
                </a:rPr>
                <a:t>IM komunikace</a:t>
              </a:r>
            </a:p>
          </p:txBody>
        </p:sp>
        <p:sp>
          <p:nvSpPr>
            <p:cNvPr id="47116" name="Text Box 43"/>
            <p:cNvSpPr txBox="1">
              <a:spLocks noChangeArrowheads="1"/>
            </p:cNvSpPr>
            <p:nvPr/>
          </p:nvSpPr>
          <p:spPr bwMode="auto">
            <a:xfrm>
              <a:off x="3606" y="3067"/>
              <a:ext cx="1724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¡"/>
                <a:defRPr sz="2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5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¡"/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latin typeface="Arial" charset="0"/>
                </a:rPr>
                <a:t>Tetris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cs-CZ" altLang="cs-CZ" sz="2000" b="1">
                <a:latin typeface="Arial" charset="0"/>
              </a:endParaRP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000" b="1">
                  <a:latin typeface="Arial" charset="0"/>
                </a:rPr>
                <a:t>IM komunikace</a:t>
              </a:r>
            </a:p>
          </p:txBody>
        </p:sp>
        <p:sp>
          <p:nvSpPr>
            <p:cNvPr id="47117" name="Line 44"/>
            <p:cNvSpPr>
              <a:spLocks noChangeShapeType="1"/>
            </p:cNvSpPr>
            <p:nvPr/>
          </p:nvSpPr>
          <p:spPr bwMode="auto">
            <a:xfrm flipV="1">
              <a:off x="1473" y="2750"/>
              <a:ext cx="317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118" name="Line 45"/>
            <p:cNvSpPr>
              <a:spLocks noChangeShapeType="1"/>
            </p:cNvSpPr>
            <p:nvPr/>
          </p:nvSpPr>
          <p:spPr bwMode="auto">
            <a:xfrm>
              <a:off x="1473" y="2886"/>
              <a:ext cx="226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119" name="Line 46"/>
            <p:cNvSpPr>
              <a:spLocks noChangeShapeType="1"/>
            </p:cNvSpPr>
            <p:nvPr/>
          </p:nvSpPr>
          <p:spPr bwMode="auto">
            <a:xfrm flipV="1">
              <a:off x="2472" y="2387"/>
              <a:ext cx="31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120" name="Line 47"/>
            <p:cNvSpPr>
              <a:spLocks noChangeShapeType="1"/>
            </p:cNvSpPr>
            <p:nvPr/>
          </p:nvSpPr>
          <p:spPr bwMode="auto">
            <a:xfrm>
              <a:off x="2472" y="2523"/>
              <a:ext cx="31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121" name="Line 48"/>
            <p:cNvSpPr>
              <a:spLocks noChangeShapeType="1"/>
            </p:cNvSpPr>
            <p:nvPr/>
          </p:nvSpPr>
          <p:spPr bwMode="auto">
            <a:xfrm flipV="1">
              <a:off x="2472" y="3294"/>
              <a:ext cx="363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122" name="Line 49"/>
            <p:cNvSpPr>
              <a:spLocks noChangeShapeType="1"/>
            </p:cNvSpPr>
            <p:nvPr/>
          </p:nvSpPr>
          <p:spPr bwMode="auto">
            <a:xfrm>
              <a:off x="2472" y="3385"/>
              <a:ext cx="31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123" name="Text Box 50"/>
            <p:cNvSpPr txBox="1">
              <a:spLocks noChangeArrowheads="1"/>
            </p:cNvSpPr>
            <p:nvPr/>
          </p:nvSpPr>
          <p:spPr bwMode="auto">
            <a:xfrm>
              <a:off x="204" y="2704"/>
              <a:ext cx="2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¡"/>
                <a:defRPr sz="2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5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¡"/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sz="2400" b="1">
                  <a:solidFill>
                    <a:srgbClr val="FF3300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47124" name="Rectangle 51"/>
            <p:cNvSpPr>
              <a:spLocks noChangeArrowheads="1"/>
            </p:cNvSpPr>
            <p:nvPr/>
          </p:nvSpPr>
          <p:spPr bwMode="auto">
            <a:xfrm>
              <a:off x="2577" y="2428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¡"/>
                <a:defRPr sz="2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5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¡"/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solidFill>
                    <a:srgbClr val="FF0000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47125" name="Rectangle 52"/>
            <p:cNvSpPr>
              <a:spLocks noChangeArrowheads="1"/>
            </p:cNvSpPr>
            <p:nvPr/>
          </p:nvSpPr>
          <p:spPr bwMode="auto">
            <a:xfrm>
              <a:off x="1307" y="2750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¡"/>
                <a:defRPr sz="2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5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¡"/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solidFill>
                    <a:srgbClr val="FF0000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47126" name="Rectangle 53"/>
            <p:cNvSpPr>
              <a:spLocks noChangeArrowheads="1"/>
            </p:cNvSpPr>
            <p:nvPr/>
          </p:nvSpPr>
          <p:spPr bwMode="auto">
            <a:xfrm>
              <a:off x="2577" y="3335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¡"/>
                <a:defRPr sz="2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5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¡"/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solidFill>
                    <a:srgbClr val="FF0000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47127" name="Rectangle 54"/>
            <p:cNvSpPr>
              <a:spLocks noChangeArrowheads="1"/>
            </p:cNvSpPr>
            <p:nvPr/>
          </p:nvSpPr>
          <p:spPr bwMode="auto">
            <a:xfrm>
              <a:off x="4891" y="2110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¡"/>
                <a:defRPr sz="2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5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¡"/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solidFill>
                    <a:srgbClr val="FF0000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47128" name="Rectangle 55"/>
            <p:cNvSpPr>
              <a:spLocks noChangeArrowheads="1"/>
            </p:cNvSpPr>
            <p:nvPr/>
          </p:nvSpPr>
          <p:spPr bwMode="auto">
            <a:xfrm>
              <a:off x="4921" y="260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¡"/>
                <a:defRPr sz="2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5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¡"/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solidFill>
                    <a:srgbClr val="FF0000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47129" name="Rectangle 56"/>
            <p:cNvSpPr>
              <a:spLocks noChangeArrowheads="1"/>
            </p:cNvSpPr>
            <p:nvPr/>
          </p:nvSpPr>
          <p:spPr bwMode="auto">
            <a:xfrm>
              <a:off x="4936" y="3154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¡"/>
                <a:defRPr sz="2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5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¡"/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solidFill>
                    <a:srgbClr val="FF0000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47130" name="Rectangle 57"/>
            <p:cNvSpPr>
              <a:spLocks noChangeArrowheads="1"/>
            </p:cNvSpPr>
            <p:nvPr/>
          </p:nvSpPr>
          <p:spPr bwMode="auto">
            <a:xfrm>
              <a:off x="4981" y="3702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¡"/>
                <a:defRPr sz="2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5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¡"/>
                <a:defRPr sz="22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itchFamily="2" charset="2"/>
                <a:buChar char="¡"/>
                <a:defRPr sz="1900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 b="1">
                  <a:solidFill>
                    <a:srgbClr val="FF0000"/>
                  </a:solidFill>
                  <a:latin typeface="Arial" charset="0"/>
                </a:rPr>
                <a:t>X</a:t>
              </a:r>
            </a:p>
          </p:txBody>
        </p:sp>
      </p:grpSp>
      <p:sp>
        <p:nvSpPr>
          <p:cNvPr id="47108" name="Line 58"/>
          <p:cNvSpPr>
            <a:spLocks noChangeShapeType="1"/>
          </p:cNvSpPr>
          <p:nvPr/>
        </p:nvSpPr>
        <p:spPr bwMode="auto">
          <a:xfrm flipV="1">
            <a:off x="611188" y="5013325"/>
            <a:ext cx="730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09" name="Text Box 59"/>
          <p:cNvSpPr txBox="1">
            <a:spLocks noChangeArrowheads="1"/>
          </p:cNvSpPr>
          <p:nvPr/>
        </p:nvSpPr>
        <p:spPr bwMode="auto">
          <a:xfrm>
            <a:off x="179388" y="6021388"/>
            <a:ext cx="1296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>
                <a:latin typeface="Tahoma" pitchFamily="34" charset="0"/>
              </a:rPr>
              <a:t>měření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Výsledky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Porovnání po hraní cyberball</a:t>
            </a:r>
          </a:p>
          <a:p>
            <a:pPr eaLnBrk="1" hangingPunct="1"/>
            <a:r>
              <a:rPr lang="cs-CZ" altLang="cs-CZ" smtClean="0"/>
              <a:t>Skupina EXKLUZE</a:t>
            </a:r>
          </a:p>
          <a:p>
            <a:pPr lvl="1" eaLnBrk="1" hangingPunct="1"/>
            <a:r>
              <a:rPr lang="cs-CZ" altLang="cs-CZ" smtClean="0">
                <a:solidFill>
                  <a:schemeClr val="hlink"/>
                </a:solidFill>
              </a:rPr>
              <a:t>nižší</a:t>
            </a:r>
            <a:r>
              <a:rPr lang="cs-CZ" altLang="cs-CZ" smtClean="0"/>
              <a:t> vztahová škála, sebevědomí</a:t>
            </a:r>
          </a:p>
          <a:p>
            <a:pPr lvl="1" eaLnBrk="1" hangingPunct="1"/>
            <a:r>
              <a:rPr lang="cs-CZ" altLang="cs-CZ" smtClean="0">
                <a:solidFill>
                  <a:schemeClr val="hlink"/>
                </a:solidFill>
              </a:rPr>
              <a:t>vyšší</a:t>
            </a:r>
            <a:r>
              <a:rPr lang="cs-CZ" altLang="cs-CZ" smtClean="0"/>
              <a:t> dysforie, zahanbení, vztek</a:t>
            </a:r>
          </a:p>
          <a:p>
            <a:pPr lvl="1" eaLnBrk="1" hangingPunct="1"/>
            <a:r>
              <a:rPr lang="cs-CZ" altLang="cs-CZ" smtClean="0"/>
              <a:t>(úzkost a kompetence ns.)</a:t>
            </a:r>
          </a:p>
          <a:p>
            <a:pPr lvl="1" eaLnBrk="1" hangingPunct="1"/>
            <a:r>
              <a:rPr lang="cs-CZ" altLang="cs-CZ" smtClean="0"/>
              <a:t>Žádné rozdíly podle věku a pohlaví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Výsledky II.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00200"/>
            <a:ext cx="7786687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Porovnání po další aktivitě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EX účastníci s IM komunikací: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900" smtClean="0"/>
              <a:t>vyšší zlepšení ve vztahové škále a sebevědomí než ti, co hráli Tetris</a:t>
            </a:r>
          </a:p>
          <a:p>
            <a:pPr eaLnBrk="1" hangingPunct="1">
              <a:lnSpc>
                <a:spcPct val="90000"/>
              </a:lnSpc>
            </a:pPr>
            <a:endParaRPr lang="cs-CZ" altLang="cs-CZ" sz="21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Vliv věku na daný vztah je ns., i když věk obecně souvisel s výší self-esteemu a starší adolescenti vykazují vyšší zlepšení než mladší</a:t>
            </a:r>
          </a:p>
          <a:p>
            <a:pPr eaLnBrk="1" hangingPunct="1">
              <a:lnSpc>
                <a:spcPct val="90000"/>
              </a:lnSpc>
            </a:pPr>
            <a:endParaRPr lang="cs-CZ" altLang="cs-CZ" sz="21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Vliv na negativní afekty (dysforie, zahanbení, vztek) – ne tak jasné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900" smtClean="0"/>
              <a:t>interakce věku -  starší adolescenti EX s IM komunikací udávali větší zlepšení negativních afektů než s Tetris, ale mladší žádný rozdíl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Diskuze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2888" y="2051050"/>
            <a:ext cx="7046912" cy="3763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100" smtClean="0">
                <a:solidFill>
                  <a:schemeClr val="hlink"/>
                </a:solidFill>
              </a:rPr>
              <a:t>Krátkodobá online komunikace může zvýšit aktuální sebevědomí a snížit negativní pocity poté, co došlo k jejich ohrožení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Zároveň v analýze kontrolovali osamělost, sociální úzkostnost a sebevědomí - pozitivní dopady online komunikace u všech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smtClean="0"/>
              <a:t>Snížení negativních afektů ovšem u všech ne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900" smtClean="0"/>
              <a:t>možné důvody – jen krátká IM komunikace (12 min), u starších ale 2x rychlejší (více „výměn“ textu) – u mladších tak mohla stačit jen na posílení základního pocitu „belonging“</a:t>
            </a:r>
          </a:p>
          <a:p>
            <a:pPr eaLnBrk="1" hangingPunct="1">
              <a:lnSpc>
                <a:spcPct val="90000"/>
              </a:lnSpc>
            </a:pPr>
            <a:endParaRPr lang="cs-CZ" altLang="cs-CZ" sz="2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Komunikace a vztahy na internetu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79475" y="1719263"/>
            <a:ext cx="8229600" cy="4733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500" dirty="0" smtClean="0"/>
              <a:t>2 základní přístupy </a:t>
            </a:r>
            <a:r>
              <a:rPr lang="cs-CZ" altLang="cs-CZ" sz="1700" dirty="0" smtClean="0"/>
              <a:t>(</a:t>
            </a:r>
            <a:r>
              <a:rPr lang="cs-CZ" altLang="cs-CZ" sz="1700" dirty="0" err="1" smtClean="0"/>
              <a:t>Parks</a:t>
            </a:r>
            <a:r>
              <a:rPr lang="cs-CZ" altLang="cs-CZ" sz="1700" dirty="0" smtClean="0"/>
              <a:t> </a:t>
            </a:r>
            <a:r>
              <a:rPr lang="en-US" altLang="cs-CZ" sz="1700" dirty="0" smtClean="0"/>
              <a:t>&amp;</a:t>
            </a:r>
            <a:r>
              <a:rPr lang="cs-CZ" altLang="cs-CZ" sz="1700" dirty="0" smtClean="0"/>
              <a:t> </a:t>
            </a:r>
            <a:r>
              <a:rPr lang="cs-CZ" altLang="cs-CZ" sz="1700" dirty="0" err="1" smtClean="0"/>
              <a:t>Floyd</a:t>
            </a:r>
            <a:r>
              <a:rPr lang="cs-CZ" altLang="cs-CZ" sz="1700" dirty="0" smtClean="0"/>
              <a:t>, 1996)</a:t>
            </a:r>
          </a:p>
          <a:p>
            <a:pPr eaLnBrk="1" hangingPunct="1">
              <a:lnSpc>
                <a:spcPct val="80000"/>
              </a:lnSpc>
            </a:pPr>
            <a:endParaRPr lang="cs-CZ" altLang="cs-CZ" sz="5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500" i="1" dirty="0" err="1" smtClean="0">
                <a:solidFill>
                  <a:schemeClr val="tx2"/>
                </a:solidFill>
              </a:rPr>
              <a:t>Lost</a:t>
            </a:r>
            <a:r>
              <a:rPr lang="cs-CZ" altLang="cs-CZ" sz="2500" i="1" dirty="0" smtClean="0">
                <a:solidFill>
                  <a:schemeClr val="tx2"/>
                </a:solidFill>
              </a:rPr>
              <a:t> </a:t>
            </a:r>
            <a:r>
              <a:rPr lang="cs-CZ" altLang="cs-CZ" sz="2500" i="1" dirty="0" err="1" smtClean="0">
                <a:solidFill>
                  <a:schemeClr val="tx2"/>
                </a:solidFill>
              </a:rPr>
              <a:t>perspective</a:t>
            </a:r>
            <a:r>
              <a:rPr lang="cs-CZ" altLang="cs-CZ" sz="2500" dirty="0" smtClean="0"/>
              <a:t> - negativní náhled na samotnou možnost utvářet v tomto prostředí smysluplné a kvalitní vztahy –omezující charakteristiky internetu to nedovolují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100" i="1" dirty="0" err="1" smtClean="0"/>
              <a:t>social</a:t>
            </a:r>
            <a:r>
              <a:rPr lang="cs-CZ" altLang="cs-CZ" sz="2100" i="1" dirty="0" smtClean="0"/>
              <a:t> presence </a:t>
            </a:r>
            <a:r>
              <a:rPr lang="cs-CZ" altLang="cs-CZ" sz="2100" i="1" dirty="0" err="1" smtClean="0"/>
              <a:t>theory</a:t>
            </a:r>
            <a:r>
              <a:rPr lang="cs-CZ" altLang="cs-CZ" sz="2100" i="1" dirty="0" smtClean="0"/>
              <a:t>, </a:t>
            </a:r>
            <a:r>
              <a:rPr lang="cs-CZ" altLang="cs-CZ" sz="2100" i="1" dirty="0" err="1" smtClean="0"/>
              <a:t>social</a:t>
            </a:r>
            <a:r>
              <a:rPr lang="cs-CZ" altLang="cs-CZ" sz="2100" i="1" dirty="0" smtClean="0"/>
              <a:t> </a:t>
            </a:r>
            <a:r>
              <a:rPr lang="cs-CZ" altLang="cs-CZ" sz="2100" i="1" dirty="0" err="1" smtClean="0"/>
              <a:t>context</a:t>
            </a:r>
            <a:r>
              <a:rPr lang="cs-CZ" altLang="cs-CZ" sz="2100" i="1" dirty="0" smtClean="0"/>
              <a:t> </a:t>
            </a:r>
            <a:r>
              <a:rPr lang="cs-CZ" altLang="cs-CZ" sz="2100" i="1" dirty="0" err="1" smtClean="0"/>
              <a:t>cues</a:t>
            </a:r>
            <a:r>
              <a:rPr lang="cs-CZ" altLang="cs-CZ" sz="2100" i="1" dirty="0" smtClean="0"/>
              <a:t> </a:t>
            </a:r>
            <a:r>
              <a:rPr lang="cs-CZ" altLang="cs-CZ" sz="2100" i="1" dirty="0" err="1" smtClean="0"/>
              <a:t>theory</a:t>
            </a:r>
            <a:r>
              <a:rPr lang="cs-CZ" altLang="cs-CZ" sz="2100" i="1" dirty="0" smtClean="0"/>
              <a:t>, </a:t>
            </a:r>
            <a:r>
              <a:rPr lang="cs-CZ" altLang="cs-CZ" sz="2100" i="1" dirty="0" err="1" smtClean="0"/>
              <a:t>reduced</a:t>
            </a:r>
            <a:r>
              <a:rPr lang="cs-CZ" altLang="cs-CZ" sz="2100" i="1" dirty="0" smtClean="0"/>
              <a:t> </a:t>
            </a:r>
            <a:r>
              <a:rPr lang="cs-CZ" altLang="cs-CZ" sz="2100" i="1" dirty="0" err="1" smtClean="0"/>
              <a:t>social</a:t>
            </a:r>
            <a:r>
              <a:rPr lang="cs-CZ" altLang="cs-CZ" sz="2100" i="1" dirty="0" smtClean="0"/>
              <a:t> </a:t>
            </a:r>
            <a:r>
              <a:rPr lang="cs-CZ" altLang="cs-CZ" sz="2100" i="1" dirty="0" err="1" smtClean="0"/>
              <a:t>cues</a:t>
            </a:r>
            <a:r>
              <a:rPr lang="cs-CZ" altLang="cs-CZ" sz="2100" i="1" dirty="0" smtClean="0"/>
              <a:t> </a:t>
            </a:r>
            <a:r>
              <a:rPr lang="cs-CZ" altLang="cs-CZ" sz="2100" i="1" dirty="0" err="1" smtClean="0"/>
              <a:t>theory</a:t>
            </a:r>
            <a:r>
              <a:rPr lang="cs-CZ" altLang="cs-CZ" sz="2100" i="1" dirty="0" smtClean="0"/>
              <a:t>, </a:t>
            </a:r>
            <a:r>
              <a:rPr lang="cs-CZ" altLang="cs-CZ" sz="2100" i="1" dirty="0" err="1" smtClean="0"/>
              <a:t>cues</a:t>
            </a:r>
            <a:r>
              <a:rPr lang="cs-CZ" altLang="cs-CZ" sz="2100" i="1" dirty="0" smtClean="0"/>
              <a:t> </a:t>
            </a:r>
            <a:r>
              <a:rPr lang="cs-CZ" altLang="cs-CZ" sz="2100" i="1" dirty="0" err="1" smtClean="0"/>
              <a:t>filtered</a:t>
            </a:r>
            <a:r>
              <a:rPr lang="cs-CZ" altLang="cs-CZ" sz="2100" i="1" dirty="0" smtClean="0"/>
              <a:t> </a:t>
            </a:r>
            <a:r>
              <a:rPr lang="cs-CZ" altLang="cs-CZ" sz="2100" i="1" dirty="0" err="1" smtClean="0"/>
              <a:t>out</a:t>
            </a:r>
            <a:r>
              <a:rPr lang="cs-CZ" altLang="cs-CZ" sz="2100" i="1" dirty="0" smtClean="0"/>
              <a:t> </a:t>
            </a:r>
            <a:r>
              <a:rPr lang="cs-CZ" altLang="cs-CZ" sz="2100" i="1" dirty="0" err="1" smtClean="0"/>
              <a:t>approach</a:t>
            </a:r>
            <a:r>
              <a:rPr lang="cs-CZ" altLang="cs-CZ" sz="2100" i="1" dirty="0" smtClean="0"/>
              <a:t>, media </a:t>
            </a:r>
            <a:r>
              <a:rPr lang="cs-CZ" altLang="cs-CZ" sz="2100" i="1" dirty="0" err="1" smtClean="0"/>
              <a:t>richness</a:t>
            </a:r>
            <a:r>
              <a:rPr lang="cs-CZ" altLang="cs-CZ" sz="2100" i="1" dirty="0" smtClean="0"/>
              <a:t> </a:t>
            </a:r>
            <a:r>
              <a:rPr lang="cs-CZ" altLang="cs-CZ" sz="2100" i="1" dirty="0" err="1" smtClean="0"/>
              <a:t>theory</a:t>
            </a:r>
            <a:endParaRPr lang="cs-CZ" altLang="cs-CZ" sz="2100" i="1" dirty="0" smtClean="0"/>
          </a:p>
          <a:p>
            <a:pPr lvl="1" eaLnBrk="1" hangingPunct="1">
              <a:lnSpc>
                <a:spcPct val="80000"/>
              </a:lnSpc>
            </a:pPr>
            <a:endParaRPr lang="cs-CZ" altLang="cs-CZ" sz="5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500" i="1" dirty="0" err="1" smtClean="0">
                <a:solidFill>
                  <a:schemeClr val="tx2"/>
                </a:solidFill>
              </a:rPr>
              <a:t>Liberated</a:t>
            </a:r>
            <a:r>
              <a:rPr lang="cs-CZ" altLang="cs-CZ" sz="2500" i="1" dirty="0" smtClean="0">
                <a:solidFill>
                  <a:schemeClr val="tx2"/>
                </a:solidFill>
              </a:rPr>
              <a:t> </a:t>
            </a:r>
            <a:r>
              <a:rPr lang="cs-CZ" altLang="cs-CZ" sz="2500" i="1" dirty="0" err="1" smtClean="0">
                <a:solidFill>
                  <a:schemeClr val="tx2"/>
                </a:solidFill>
              </a:rPr>
              <a:t>perspective</a:t>
            </a:r>
            <a:r>
              <a:rPr lang="cs-CZ" altLang="cs-CZ" sz="2500" dirty="0" smtClean="0"/>
              <a:t> – omezení se dají překonat, vztahy se zde mohou rozvíjet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100" i="1" dirty="0" err="1" smtClean="0"/>
              <a:t>social</a:t>
            </a:r>
            <a:r>
              <a:rPr lang="cs-CZ" altLang="cs-CZ" sz="2100" i="1" dirty="0" smtClean="0"/>
              <a:t> </a:t>
            </a:r>
            <a:r>
              <a:rPr lang="cs-CZ" altLang="cs-CZ" sz="2100" i="1" dirty="0" err="1" smtClean="0"/>
              <a:t>information</a:t>
            </a:r>
            <a:r>
              <a:rPr lang="cs-CZ" altLang="cs-CZ" sz="2100" i="1" dirty="0" smtClean="0"/>
              <a:t> </a:t>
            </a:r>
            <a:r>
              <a:rPr lang="cs-CZ" altLang="cs-CZ" sz="2100" i="1" dirty="0" err="1" smtClean="0"/>
              <a:t>processing</a:t>
            </a:r>
            <a:r>
              <a:rPr lang="cs-CZ" altLang="cs-CZ" sz="2100" i="1" dirty="0" smtClean="0"/>
              <a:t> </a:t>
            </a:r>
            <a:r>
              <a:rPr lang="cs-CZ" altLang="cs-CZ" sz="2100" i="1" dirty="0" err="1" smtClean="0"/>
              <a:t>theory</a:t>
            </a:r>
            <a:r>
              <a:rPr lang="cs-CZ" altLang="cs-CZ" sz="2100" i="1" dirty="0" smtClean="0"/>
              <a:t> – </a:t>
            </a:r>
            <a:r>
              <a:rPr lang="cs-CZ" altLang="cs-CZ" sz="2100" i="1" dirty="0" smtClean="0"/>
              <a:t>SIP</a:t>
            </a:r>
            <a:r>
              <a:rPr lang="cs-CZ" altLang="cs-CZ" sz="2100" dirty="0" smtClean="0"/>
              <a:t>, </a:t>
            </a:r>
            <a:r>
              <a:rPr lang="cs-CZ" altLang="cs-CZ" sz="2100" i="1" dirty="0" err="1" smtClean="0"/>
              <a:t>hyperpersonální</a:t>
            </a:r>
            <a:r>
              <a:rPr lang="cs-CZ" altLang="cs-CZ" sz="2100" i="1" dirty="0" smtClean="0"/>
              <a:t> efekt komunikace</a:t>
            </a:r>
            <a:r>
              <a:rPr lang="cs-CZ" altLang="cs-CZ" sz="2100" dirty="0" smtClean="0"/>
              <a:t> (Walther), model SIDE (</a:t>
            </a:r>
            <a:r>
              <a:rPr lang="cs-CZ" altLang="cs-CZ" sz="2100" i="1" dirty="0" err="1" smtClean="0"/>
              <a:t>social</a:t>
            </a:r>
            <a:r>
              <a:rPr lang="cs-CZ" altLang="cs-CZ" sz="2100" i="1" dirty="0" smtClean="0"/>
              <a:t> </a:t>
            </a:r>
            <a:r>
              <a:rPr lang="cs-CZ" altLang="cs-CZ" sz="2100" i="1" dirty="0" err="1" smtClean="0"/>
              <a:t>identification</a:t>
            </a:r>
            <a:r>
              <a:rPr lang="cs-CZ" altLang="cs-CZ" sz="2100" i="1" dirty="0" smtClean="0"/>
              <a:t>/</a:t>
            </a:r>
            <a:r>
              <a:rPr lang="cs-CZ" altLang="cs-CZ" sz="2100" i="1" dirty="0" err="1" smtClean="0"/>
              <a:t>deindividuation</a:t>
            </a:r>
            <a:r>
              <a:rPr lang="cs-CZ" altLang="cs-CZ" sz="2100" i="1" dirty="0" smtClean="0"/>
              <a:t> </a:t>
            </a:r>
            <a:r>
              <a:rPr lang="cs-CZ" altLang="cs-CZ" sz="2100" i="1" dirty="0" err="1" smtClean="0"/>
              <a:t>theory</a:t>
            </a:r>
            <a:r>
              <a:rPr lang="cs-CZ" altLang="cs-CZ" sz="2100" i="1" dirty="0" smtClean="0"/>
              <a:t>)</a:t>
            </a:r>
            <a:r>
              <a:rPr lang="cs-CZ" altLang="cs-CZ" sz="2100" dirty="0" smtClean="0"/>
              <a:t> (</a:t>
            </a:r>
            <a:r>
              <a:rPr lang="cs-CZ" altLang="cs-CZ" sz="2100" dirty="0" err="1" smtClean="0"/>
              <a:t>Spears</a:t>
            </a:r>
            <a:r>
              <a:rPr lang="cs-CZ" altLang="cs-CZ" sz="2100" dirty="0" smtClean="0"/>
              <a:t> </a:t>
            </a:r>
            <a:r>
              <a:rPr lang="en-US" altLang="cs-CZ" sz="2100" dirty="0" smtClean="0"/>
              <a:t>&amp;</a:t>
            </a:r>
            <a:r>
              <a:rPr lang="cs-CZ" altLang="cs-CZ" sz="2100" dirty="0" smtClean="0"/>
              <a:t> Lea)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Setkání v realitě aneb Konec vztahu?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2500" smtClean="0"/>
              <a:t>Proč se setkávat s někým z internetu?</a:t>
            </a:r>
          </a:p>
          <a:p>
            <a:pPr eaLnBrk="1" hangingPunct="1"/>
            <a:r>
              <a:rPr lang="cs-CZ" altLang="cs-CZ" sz="2500" smtClean="0"/>
              <a:t>Lidé jsou motivovaní učinit důležité aspekty své identity součástí jejich „sociální reality“ </a:t>
            </a:r>
          </a:p>
          <a:p>
            <a:pPr eaLnBrk="1" hangingPunct="1"/>
            <a:endParaRPr lang="cs-CZ" altLang="cs-CZ" sz="2500" smtClean="0"/>
          </a:p>
          <a:p>
            <a:pPr eaLnBrk="1" hangingPunct="1"/>
            <a:r>
              <a:rPr lang="cs-CZ" altLang="cs-CZ" sz="2500" smtClean="0"/>
              <a:t>Albright (2001) „druhý první dojem“</a:t>
            </a:r>
          </a:p>
          <a:p>
            <a:pPr eaLnBrk="1" hangingPunct="1"/>
            <a:r>
              <a:rPr lang="cs-CZ" altLang="cs-CZ" sz="2500" smtClean="0"/>
              <a:t>Konfrontace vytvořených očekávání s realitou</a:t>
            </a:r>
          </a:p>
          <a:p>
            <a:pPr eaLnBrk="1" hangingPunct="1"/>
            <a:r>
              <a:rPr lang="cs-CZ" altLang="cs-CZ" sz="2500" smtClean="0"/>
              <a:t>Co dělat, aby dopadlo dobře?</a:t>
            </a:r>
          </a:p>
          <a:p>
            <a:pPr eaLnBrk="1" hangingPunct="1"/>
            <a:endParaRPr lang="cs-CZ" altLang="cs-CZ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133600"/>
            <a:ext cx="400208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03575" y="0"/>
            <a:ext cx="4486275" cy="692150"/>
          </a:xfrm>
        </p:spPr>
        <p:txBody>
          <a:bodyPr/>
          <a:lstStyle/>
          <a:p>
            <a:pPr algn="r" eaLnBrk="1" hangingPunct="1"/>
            <a:r>
              <a:rPr lang="cs-CZ" altLang="cs-CZ" sz="2400" smtClean="0"/>
              <a:t>EUKO II</a:t>
            </a:r>
          </a:p>
        </p:txBody>
      </p:sp>
      <p:pic>
        <p:nvPicPr>
          <p:cNvPr id="5325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-458788"/>
            <a:ext cx="3665537" cy="7316788"/>
          </a:xfrm>
          <a:noFill/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995738" y="620713"/>
            <a:ext cx="3960812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700"/>
              <a:t>„Byl/a jsi někdy na internetu v kontaktu s někým, s kým jsi se osobně nesetkal/a?“ (9-16 let)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700" b="1"/>
              <a:t>EUKO: 30 %       ČR: 46 %</a:t>
            </a:r>
          </a:p>
        </p:txBody>
      </p:sp>
      <p:sp>
        <p:nvSpPr>
          <p:cNvPr id="53254" name="AutoShape 7"/>
          <p:cNvSpPr>
            <a:spLocks noChangeArrowheads="1"/>
          </p:cNvSpPr>
          <p:nvPr/>
        </p:nvSpPr>
        <p:spPr bwMode="auto">
          <a:xfrm>
            <a:off x="2339975" y="1412875"/>
            <a:ext cx="6477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46700" y="301625"/>
            <a:ext cx="3336925" cy="1143000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S kolika lidmi za posledních 12 měsíců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87900" y="1628775"/>
            <a:ext cx="4038600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cs-CZ" altLang="cs-CZ" sz="2500" smtClean="0"/>
              <a:t>ČR:</a:t>
            </a:r>
          </a:p>
          <a:p>
            <a:pPr lvl="1" eaLnBrk="1" hangingPunct="1"/>
            <a:r>
              <a:rPr lang="cs-CZ" altLang="cs-CZ" sz="2100" smtClean="0"/>
              <a:t>1 až 2: 60,7 %</a:t>
            </a:r>
          </a:p>
          <a:p>
            <a:pPr lvl="1" eaLnBrk="1" hangingPunct="1"/>
            <a:r>
              <a:rPr lang="cs-CZ" altLang="cs-CZ" sz="2100" smtClean="0"/>
              <a:t>3 až 4: 12,9 %</a:t>
            </a:r>
          </a:p>
          <a:p>
            <a:pPr lvl="1" eaLnBrk="1" hangingPunct="1"/>
            <a:r>
              <a:rPr lang="cs-CZ" altLang="cs-CZ" sz="2100" smtClean="0"/>
              <a:t>5 a více: 21,8 %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250"/>
            <a:ext cx="4352925" cy="575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4277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500563" y="3860800"/>
          <a:ext cx="4435475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2" name="Graf" r:id="rId4" imgW="3686104" imgH="1276246" progId="Excel.Chart.8">
                  <p:embed/>
                </p:oleObj>
              </mc:Choice>
              <mc:Fallback>
                <p:oleObj name="Graf" r:id="rId4" imgW="3686104" imgH="1276246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860800"/>
                        <a:ext cx="4435475" cy="159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188913"/>
            <a:ext cx="3178175" cy="1295400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Újma ze setkání s cizím z internetu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916113"/>
            <a:ext cx="4321175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Osobní setkání s lidmi, které poprvé potkáš na internetu, mohou a nemusí být správné. Když jsi se s někým takto NAPOSLEDY setkal/a, obtěžovalo tě to nějak? Např. cítil/a jsi se rozrušený/rozrušená, naštvaný/naštvaná nebo jsi měl/a pocit, že bys tam neměl/a být?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Z těch, co byli „bothered“ (1 %) zhruba polovina říká, že „hodně“ nebo „docela“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0"/>
            <a:ext cx="4030663" cy="688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Negativní zkušenosti ze setkání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Janasová, K. (2011). </a:t>
            </a:r>
            <a:r>
              <a:rPr lang="cs-CZ" altLang="cs-CZ" i="1" smtClean="0"/>
              <a:t>Negativní zkušenost adolescentů ze setkání s cizími lidmi z internetu</a:t>
            </a:r>
            <a:r>
              <a:rPr lang="cs-CZ" altLang="cs-CZ" smtClean="0"/>
              <a:t>. Diplomová práce, FSS MU.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Kvalitativní výzkum, 16 respondentů, 15-18 let, 2 chlapci</a:t>
            </a:r>
          </a:p>
          <a:p>
            <a:pPr eaLnBrk="1" hangingPunct="1"/>
            <a:r>
              <a:rPr lang="cs-CZ" altLang="cs-CZ" smtClean="0"/>
              <a:t>Online rozhovory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15888"/>
            <a:ext cx="8027988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Před schůzkou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2500" smtClean="0"/>
              <a:t>14 ze 16 neiniciovalo kontakt</a:t>
            </a:r>
          </a:p>
          <a:p>
            <a:pPr eaLnBrk="1" hangingPunct="1"/>
            <a:r>
              <a:rPr lang="cs-CZ" altLang="cs-CZ" sz="2500" smtClean="0"/>
              <a:t>Délka online vztahu – od 1 online setkání – dva roky</a:t>
            </a:r>
          </a:p>
          <a:p>
            <a:pPr eaLnBrk="1" hangingPunct="1"/>
            <a:r>
              <a:rPr lang="cs-CZ" altLang="cs-CZ" sz="2500" smtClean="0"/>
              <a:t>Vnímání nebezpečí</a:t>
            </a:r>
          </a:p>
          <a:p>
            <a:pPr lvl="1" eaLnBrk="1" hangingPunct="1"/>
            <a:r>
              <a:rPr lang="cs-CZ" altLang="cs-CZ" sz="2100" smtClean="0"/>
              <a:t>Nereálné – </a:t>
            </a:r>
            <a:r>
              <a:rPr lang="cs-CZ" altLang="cs-CZ" sz="2100" i="1" smtClean="0"/>
              <a:t>nestálo by mu to za problémy, pěkná blbost, bude respektovat mé rozhodnutí</a:t>
            </a:r>
            <a:r>
              <a:rPr lang="cs-CZ" altLang="cs-CZ" sz="2100" smtClean="0"/>
              <a:t>, předchozí dobrá zkušenost s cizím člověkem, důvěra, prostředník, setkání na veřejném místě</a:t>
            </a:r>
          </a:p>
          <a:p>
            <a:pPr lvl="1" eaLnBrk="1" hangingPunct="1"/>
            <a:r>
              <a:rPr lang="cs-CZ" altLang="cs-CZ" sz="2100" smtClean="0"/>
              <a:t>Reálné – 2 (3) respondentky</a:t>
            </a:r>
          </a:p>
          <a:p>
            <a:pPr eaLnBrk="1" hangingPunct="1"/>
            <a:r>
              <a:rPr lang="cs-CZ" altLang="cs-CZ" sz="2500" smtClean="0"/>
              <a:t>Bezpečnostní opatření – oznámení, kam jdou, mobil po ruce, jít s někým</a:t>
            </a:r>
          </a:p>
          <a:p>
            <a:pPr eaLnBrk="1" hangingPunct="1"/>
            <a:endParaRPr lang="cs-CZ" altLang="cs-CZ" sz="2500" smtClean="0"/>
          </a:p>
          <a:p>
            <a:pPr lvl="1" eaLnBrk="1" hangingPunct="1"/>
            <a:endParaRPr lang="cs-CZ" altLang="cs-CZ" sz="2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 průběhu schůzky 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2500" smtClean="0"/>
              <a:t>Negativní zkušenosti</a:t>
            </a:r>
          </a:p>
          <a:p>
            <a:pPr lvl="1" eaLnBrk="1" hangingPunct="1"/>
            <a:r>
              <a:rPr lang="cs-CZ" altLang="cs-CZ" sz="2100" smtClean="0"/>
              <a:t>Sexuální obtěžování, příliš rychlé pokusy o sblížení, znásilnění</a:t>
            </a:r>
          </a:p>
          <a:p>
            <a:pPr lvl="1" eaLnBrk="1" hangingPunct="1"/>
            <a:r>
              <a:rPr lang="cs-CZ" altLang="cs-CZ" sz="2100" smtClean="0"/>
              <a:t>Vzhled, věk</a:t>
            </a:r>
          </a:p>
          <a:p>
            <a:pPr lvl="1" eaLnBrk="1" hangingPunct="1"/>
            <a:r>
              <a:rPr lang="cs-CZ" altLang="cs-CZ" sz="2100" smtClean="0"/>
              <a:t>Rozdíl v chování online a offline</a:t>
            </a:r>
          </a:p>
          <a:p>
            <a:pPr lvl="1" eaLnBrk="1" hangingPunct="1"/>
            <a:r>
              <a:rPr lang="cs-CZ" altLang="cs-CZ" sz="2100" smtClean="0"/>
              <a:t>Vulgární, nezdvořilé chování</a:t>
            </a:r>
          </a:p>
          <a:p>
            <a:pPr eaLnBrk="1" hangingPunct="1"/>
            <a:r>
              <a:rPr lang="cs-CZ" altLang="cs-CZ" sz="2500" smtClean="0"/>
              <a:t>Řešení během schůzky</a:t>
            </a:r>
          </a:p>
          <a:p>
            <a:pPr lvl="1" eaLnBrk="1" hangingPunct="1"/>
            <a:r>
              <a:rPr lang="cs-CZ" altLang="cs-CZ" sz="2100" smtClean="0"/>
              <a:t>Únikové strategie – dívky - výmluvy proč rychle odejít, 1 chlapec prostě odešel, pohybovat se na veřejnosti</a:t>
            </a:r>
          </a:p>
          <a:p>
            <a:pPr lvl="1" eaLnBrk="1" hangingPunct="1"/>
            <a:r>
              <a:rPr lang="cs-CZ" altLang="cs-CZ" sz="2100" smtClean="0"/>
              <a:t>Přímé a nepřímé vyjádření nesouhlasu</a:t>
            </a:r>
          </a:p>
          <a:p>
            <a:pPr lvl="1" eaLnBrk="1" hangingPunct="1"/>
            <a:r>
              <a:rPr lang="cs-CZ" altLang="cs-CZ" sz="2100" smtClean="0"/>
              <a:t>„pasivní rezistence“</a:t>
            </a:r>
          </a:p>
          <a:p>
            <a:pPr lvl="1" eaLnBrk="1" hangingPunct="1"/>
            <a:endParaRPr lang="cs-CZ" altLang="cs-CZ" sz="2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 schůzce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2500" smtClean="0"/>
              <a:t>Přetrvávající následky</a:t>
            </a:r>
          </a:p>
          <a:p>
            <a:pPr lvl="1" eaLnBrk="1" hangingPunct="1"/>
            <a:r>
              <a:rPr lang="cs-CZ" altLang="cs-CZ" sz="2100" smtClean="0"/>
              <a:t>Emoční problémy – deprese, problémy v komunikaci s opačným pohlavím, snížené sebevědomí</a:t>
            </a:r>
          </a:p>
          <a:p>
            <a:pPr lvl="1" eaLnBrk="1" hangingPunct="1"/>
            <a:r>
              <a:rPr lang="cs-CZ" altLang="cs-CZ" sz="2100" smtClean="0"/>
              <a:t>Pokračující obtěžování</a:t>
            </a:r>
          </a:p>
          <a:p>
            <a:pPr eaLnBrk="1" hangingPunct="1"/>
            <a:r>
              <a:rPr lang="cs-CZ" altLang="cs-CZ" sz="2500" smtClean="0"/>
              <a:t>Vyrovnávání se se zážitkem</a:t>
            </a:r>
          </a:p>
          <a:p>
            <a:pPr lvl="1" eaLnBrk="1" hangingPunct="1"/>
            <a:r>
              <a:rPr lang="cs-CZ" altLang="cs-CZ" sz="2100" smtClean="0"/>
              <a:t>Snaha zapomenout (jiné aktivity…), zabránit dalšímu kontaktu, svěření se</a:t>
            </a:r>
          </a:p>
          <a:p>
            <a:pPr eaLnBrk="1" hangingPunct="1"/>
            <a:r>
              <a:rPr lang="cs-CZ" altLang="cs-CZ" sz="2500" smtClean="0"/>
              <a:t>Vliv na online aktivity</a:t>
            </a:r>
          </a:p>
          <a:p>
            <a:pPr lvl="1" eaLnBrk="1" hangingPunct="1"/>
            <a:r>
              <a:rPr lang="cs-CZ" altLang="cs-CZ" sz="2100" smtClean="0"/>
              <a:t>Reflexe schůzky, vyšší obezřetnost, odmítání kontaktl s cizími lidmi</a:t>
            </a:r>
          </a:p>
          <a:p>
            <a:pPr eaLnBrk="1" hangingPunct="1"/>
            <a:endParaRPr lang="cs-CZ" altLang="cs-CZ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Celkově…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Jádro nepříjemných pocitů: </a:t>
            </a:r>
            <a:r>
              <a:rPr lang="cs-CZ" altLang="cs-CZ" dirty="0" smtClean="0">
                <a:solidFill>
                  <a:schemeClr val="hlink"/>
                </a:solidFill>
              </a:rPr>
              <a:t>očekávání x realita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Nepříjemné zkušenosti vypovídají o rozdílných očekáváních děvčat a chlapců, případně o jejich různých vývojových stadiích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Internet k tomu přispívá větší možností vytvořit idealizovanou podobu partnera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/>
              <a:t>Social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information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processing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sz="2800" dirty="0" smtClean="0"/>
              <a:t>(J. B</a:t>
            </a:r>
            <a:r>
              <a:rPr lang="cs-CZ" altLang="cs-CZ" sz="2800" dirty="0" smtClean="0"/>
              <a:t>. Walther)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827212"/>
            <a:ext cx="7712075" cy="347399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500" dirty="0" smtClean="0"/>
              <a:t>Lidé mají </a:t>
            </a:r>
            <a:r>
              <a:rPr lang="cs-CZ" altLang="cs-CZ" sz="2500" dirty="0" smtClean="0">
                <a:solidFill>
                  <a:schemeClr val="tx2"/>
                </a:solidFill>
              </a:rPr>
              <a:t>přirozenou tendenci utvářet vztahy</a:t>
            </a:r>
            <a:r>
              <a:rPr lang="cs-CZ" altLang="cs-CZ" sz="2500" dirty="0" smtClean="0"/>
              <a:t>, proto se omezení daná internetovým </a:t>
            </a:r>
            <a:r>
              <a:rPr lang="cs-CZ" altLang="cs-CZ" sz="2500" dirty="0" smtClean="0"/>
              <a:t>prostředím </a:t>
            </a:r>
            <a:r>
              <a:rPr lang="cs-CZ" altLang="cs-CZ" sz="2500" dirty="0" smtClean="0"/>
              <a:t>naučí překonat a vztahy v něm budou </a:t>
            </a:r>
            <a:r>
              <a:rPr lang="cs-CZ" altLang="cs-CZ" sz="2500" dirty="0" smtClean="0"/>
              <a:t>utvářet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500" dirty="0"/>
              <a:t>Jak se dají obejít chybějící vodítka</a:t>
            </a:r>
            <a:r>
              <a:rPr lang="cs-CZ" altLang="cs-CZ" sz="2500" dirty="0" smtClean="0"/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500" dirty="0" smtClean="0"/>
              <a:t>Kreativita </a:t>
            </a:r>
            <a:r>
              <a:rPr lang="cs-CZ" altLang="cs-CZ" sz="2500" dirty="0"/>
              <a:t>při psaní – </a:t>
            </a:r>
            <a:r>
              <a:rPr lang="cs-CZ" altLang="cs-CZ" sz="2500" dirty="0" err="1"/>
              <a:t>hugs</a:t>
            </a:r>
            <a:r>
              <a:rPr lang="cs-CZ" altLang="cs-CZ" sz="2500" dirty="0"/>
              <a:t>, LOL.., </a:t>
            </a:r>
            <a:r>
              <a:rPr lang="cs-CZ" altLang="cs-CZ" sz="2500" dirty="0" err="1"/>
              <a:t>emotikony</a:t>
            </a:r>
            <a:r>
              <a:rPr lang="cs-CZ" altLang="cs-CZ" sz="25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500" dirty="0" smtClean="0"/>
              <a:t>Volba </a:t>
            </a:r>
            <a:r>
              <a:rPr lang="cs-CZ" altLang="cs-CZ" sz="2500" dirty="0"/>
              <a:t>identity (nicku)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500" dirty="0" smtClean="0"/>
              <a:t>Doplňující </a:t>
            </a:r>
            <a:r>
              <a:rPr lang="cs-CZ" altLang="cs-CZ" sz="2500" dirty="0"/>
              <a:t>otázky – </a:t>
            </a:r>
            <a:r>
              <a:rPr lang="cs-CZ" altLang="cs-CZ" sz="2500" dirty="0" err="1"/>
              <a:t>MORFing</a:t>
            </a:r>
            <a:r>
              <a:rPr lang="cs-CZ" altLang="cs-CZ" sz="2500" dirty="0"/>
              <a:t>, a/s/l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100" dirty="0" smtClean="0"/>
              <a:t>Co </a:t>
            </a:r>
            <a:r>
              <a:rPr lang="cs-CZ" altLang="cs-CZ" sz="2100" dirty="0"/>
              <a:t>by se zdálo </a:t>
            </a:r>
            <a:r>
              <a:rPr lang="cs-CZ" altLang="cs-CZ" sz="2100" dirty="0" err="1"/>
              <a:t>FtF</a:t>
            </a:r>
            <a:r>
              <a:rPr lang="cs-CZ" altLang="cs-CZ" sz="2100" dirty="0"/>
              <a:t> nevhodné, je běžné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500" dirty="0" smtClean="0"/>
              <a:t>Používání </a:t>
            </a:r>
            <a:r>
              <a:rPr lang="cs-CZ" altLang="cs-CZ" sz="2500" dirty="0"/>
              <a:t>více kanálů – využití jejich výhod</a:t>
            </a:r>
          </a:p>
          <a:p>
            <a:pPr eaLnBrk="1" hangingPunct="1">
              <a:lnSpc>
                <a:spcPct val="90000"/>
              </a:lnSpc>
            </a:pPr>
            <a:endParaRPr lang="cs-CZ" altLang="cs-CZ" sz="2500" dirty="0" smtClean="0"/>
          </a:p>
          <a:p>
            <a:pPr eaLnBrk="1" hangingPunct="1">
              <a:lnSpc>
                <a:spcPct val="90000"/>
              </a:lnSpc>
            </a:pPr>
            <a:endParaRPr lang="cs-CZ" altLang="cs-CZ" sz="2500" dirty="0" smtClean="0"/>
          </a:p>
          <a:p>
            <a:pPr eaLnBrk="1" hangingPunct="1">
              <a:lnSpc>
                <a:spcPct val="90000"/>
              </a:lnSpc>
            </a:pPr>
            <a:endParaRPr lang="cs-CZ" altLang="cs-CZ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Meeting strangers..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Nejméně častá, ale potenciálně nejvíce riziková aktivita</a:t>
            </a:r>
          </a:p>
          <a:p>
            <a:pPr eaLnBrk="1" hangingPunct="1"/>
            <a:r>
              <a:rPr lang="cs-CZ" altLang="cs-CZ" smtClean="0"/>
              <a:t>Bezpečnostní opatření a uvědomování si možných rizik většinou ano, ale přesto z nepříjemných schůzek neodcházejí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Co si z hodiny zapamatovat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Obecné principy vztahů v RL, které znáte ze sociální psychologie, platí i na internetu. 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789363"/>
            <a:ext cx="4176712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Literatura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0013" y="1827213"/>
            <a:ext cx="7313612" cy="46974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sv-SE" altLang="cs-CZ" sz="1200" dirty="0" smtClean="0"/>
              <a:t>Anderson, T.L. &amp; Emmers-Sommer, T.M. (2006). </a:t>
            </a:r>
            <a:r>
              <a:rPr lang="en-US" altLang="cs-CZ" sz="1200" dirty="0" smtClean="0"/>
              <a:t>Predictors of Relationship Satisfaction in Online Romantic Relationships. </a:t>
            </a:r>
            <a:r>
              <a:rPr lang="en-US" altLang="cs-CZ" sz="1200" i="1" dirty="0" smtClean="0"/>
              <a:t>Communication Studies</a:t>
            </a:r>
            <a:r>
              <a:rPr lang="en-US" altLang="cs-CZ" sz="1200" dirty="0" smtClean="0"/>
              <a:t>, 57 (2), 153-172</a:t>
            </a:r>
            <a:endParaRPr lang="cs-CZ" altLang="cs-CZ" sz="12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cs-CZ" sz="1200" dirty="0" err="1" smtClean="0"/>
              <a:t>Anthenunis</a:t>
            </a:r>
            <a:r>
              <a:rPr lang="en-US" altLang="cs-CZ" sz="1200" dirty="0" smtClean="0"/>
              <a:t>, M. L., </a:t>
            </a:r>
            <a:r>
              <a:rPr lang="en-US" altLang="cs-CZ" sz="1200" dirty="0" err="1" smtClean="0"/>
              <a:t>Valkenburg</a:t>
            </a:r>
            <a:r>
              <a:rPr lang="en-US" altLang="cs-CZ" sz="1200" dirty="0" smtClean="0"/>
              <a:t>, P. M., &amp; Peter, J. (2012). The quality of online, offline, and mixed-mode friendships among</a:t>
            </a:r>
            <a:r>
              <a:rPr lang="cs-CZ" altLang="cs-CZ" sz="1200" dirty="0" smtClean="0"/>
              <a:t> </a:t>
            </a:r>
            <a:r>
              <a:rPr lang="en-US" altLang="cs-CZ" sz="1200" dirty="0" smtClean="0"/>
              <a:t>users of a social networking site. </a:t>
            </a:r>
            <a:r>
              <a:rPr lang="en-US" altLang="cs-CZ" sz="1200" dirty="0" err="1" smtClean="0"/>
              <a:t>Cyberpsychology</a:t>
            </a:r>
            <a:r>
              <a:rPr lang="en-US" altLang="cs-CZ" sz="1200" dirty="0" smtClean="0"/>
              <a:t>: Journal of Psychosocial Research on Cyberspace, 6(3), article 6.</a:t>
            </a:r>
            <a:endParaRPr lang="cs-CZ" altLang="cs-CZ" sz="12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cs-CZ" sz="1200" dirty="0" smtClean="0"/>
              <a:t>Gibbs, J.L., Ellison, N.B. &amp; </a:t>
            </a:r>
            <a:r>
              <a:rPr lang="en-US" altLang="cs-CZ" sz="1200" dirty="0" err="1" smtClean="0"/>
              <a:t>Heino</a:t>
            </a:r>
            <a:r>
              <a:rPr lang="en-US" altLang="cs-CZ" sz="1200" dirty="0" smtClean="0"/>
              <a:t>, R.D. (2006). Self-Presentation in Online Personals: The Role of Anticipated Future Interaction, Self-Disclosure, and Perceived </a:t>
            </a:r>
            <a:r>
              <a:rPr lang="en-US" altLang="cs-CZ" sz="1200" dirty="0" err="1" smtClean="0"/>
              <a:t>Succes</a:t>
            </a:r>
            <a:r>
              <a:rPr lang="en-US" altLang="cs-CZ" sz="1200" dirty="0" smtClean="0"/>
              <a:t> in Internet Dating. </a:t>
            </a:r>
            <a:r>
              <a:rPr lang="en-US" altLang="cs-CZ" sz="1200" i="1" dirty="0" smtClean="0"/>
              <a:t>Communication Research</a:t>
            </a:r>
            <a:r>
              <a:rPr lang="en-US" altLang="cs-CZ" sz="1200" dirty="0" smtClean="0"/>
              <a:t>, 33 (2), 152-177</a:t>
            </a:r>
            <a:r>
              <a:rPr lang="cs-CZ" altLang="cs-CZ" sz="12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200" dirty="0" smtClean="0"/>
              <a:t>Gross, E. F. (2009). </a:t>
            </a:r>
            <a:r>
              <a:rPr lang="cs-CZ" altLang="cs-CZ" sz="1200" dirty="0" err="1" smtClean="0"/>
              <a:t>Logging</a:t>
            </a:r>
            <a:r>
              <a:rPr lang="cs-CZ" altLang="cs-CZ" sz="1200" dirty="0" smtClean="0"/>
              <a:t> on, </a:t>
            </a:r>
            <a:r>
              <a:rPr lang="cs-CZ" altLang="cs-CZ" sz="1200" dirty="0" err="1" smtClean="0"/>
              <a:t>bouncing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back</a:t>
            </a:r>
            <a:r>
              <a:rPr lang="cs-CZ" altLang="cs-CZ" sz="1200" dirty="0" smtClean="0"/>
              <a:t>: </a:t>
            </a:r>
            <a:r>
              <a:rPr lang="cs-CZ" altLang="cs-CZ" sz="1200" dirty="0" err="1" smtClean="0"/>
              <a:t>An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experimental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investigation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of</a:t>
            </a:r>
            <a:r>
              <a:rPr lang="cs-CZ" altLang="cs-CZ" sz="1200" dirty="0" smtClean="0"/>
              <a:t> online </a:t>
            </a:r>
            <a:r>
              <a:rPr lang="cs-CZ" altLang="cs-CZ" sz="1200" dirty="0" err="1" smtClean="0"/>
              <a:t>communication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following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social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exclusion</a:t>
            </a:r>
            <a:r>
              <a:rPr lang="cs-CZ" altLang="cs-CZ" sz="1200" dirty="0" smtClean="0"/>
              <a:t>. </a:t>
            </a:r>
            <a:r>
              <a:rPr lang="cs-CZ" altLang="cs-CZ" sz="1200" i="1" dirty="0" err="1" smtClean="0"/>
              <a:t>Developmental</a:t>
            </a:r>
            <a:r>
              <a:rPr lang="cs-CZ" altLang="cs-CZ" sz="1200" i="1" dirty="0" smtClean="0"/>
              <a:t> Psychology</a:t>
            </a:r>
            <a:r>
              <a:rPr lang="cs-CZ" altLang="cs-CZ" sz="1200" dirty="0" smtClean="0"/>
              <a:t>, </a:t>
            </a:r>
            <a:r>
              <a:rPr lang="cs-CZ" altLang="cs-CZ" sz="1200" i="1" dirty="0" smtClean="0"/>
              <a:t>45</a:t>
            </a:r>
            <a:r>
              <a:rPr lang="cs-CZ" altLang="cs-CZ" sz="1200" dirty="0" smtClean="0"/>
              <a:t>, 1787–1793.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200" dirty="0" smtClean="0"/>
              <a:t>Levine, D. (2000). Virtual Attraction: What Rocks Your Boat. </a:t>
            </a:r>
            <a:r>
              <a:rPr lang="en-US" altLang="cs-CZ" sz="1200" i="1" dirty="0" err="1" smtClean="0"/>
              <a:t>CyberPsychology</a:t>
            </a:r>
            <a:r>
              <a:rPr lang="en-US" altLang="cs-CZ" sz="1200" i="1" dirty="0" smtClean="0"/>
              <a:t> &amp; Behavior</a:t>
            </a:r>
            <a:r>
              <a:rPr lang="en-US" altLang="cs-CZ" sz="1200" dirty="0" smtClean="0"/>
              <a:t>, 3 (4), 565-573. </a:t>
            </a:r>
            <a:endParaRPr lang="cs-CZ" altLang="cs-CZ" sz="12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200" dirty="0" err="1" smtClean="0"/>
              <a:t>McKenna</a:t>
            </a:r>
            <a:r>
              <a:rPr lang="cs-CZ" altLang="cs-CZ" sz="1200" dirty="0" smtClean="0"/>
              <a:t>, K. Y. A., Green, A. S., &amp; </a:t>
            </a:r>
            <a:r>
              <a:rPr lang="cs-CZ" altLang="cs-CZ" sz="1200" dirty="0" err="1" smtClean="0"/>
              <a:t>Gleason</a:t>
            </a:r>
            <a:r>
              <a:rPr lang="cs-CZ" altLang="cs-CZ" sz="1200" dirty="0" smtClean="0"/>
              <a:t>, M. E. J. (2002). </a:t>
            </a:r>
            <a:r>
              <a:rPr lang="cs-CZ" altLang="cs-CZ" sz="1200" dirty="0" err="1" smtClean="0"/>
              <a:t>Relationship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formation</a:t>
            </a:r>
            <a:r>
              <a:rPr lang="cs-CZ" altLang="cs-CZ" sz="1200" dirty="0" smtClean="0"/>
              <a:t> on </a:t>
            </a:r>
            <a:r>
              <a:rPr lang="cs-CZ" altLang="cs-CZ" sz="1200" dirty="0" err="1" smtClean="0"/>
              <a:t>the</a:t>
            </a:r>
            <a:r>
              <a:rPr lang="cs-CZ" altLang="cs-CZ" sz="1200" dirty="0" smtClean="0"/>
              <a:t> Internet: </a:t>
            </a:r>
            <a:r>
              <a:rPr lang="cs-CZ" altLang="cs-CZ" sz="1200" dirty="0" err="1" smtClean="0"/>
              <a:t>What’s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the</a:t>
            </a:r>
            <a:r>
              <a:rPr lang="cs-CZ" altLang="cs-CZ" sz="1200" dirty="0" smtClean="0"/>
              <a:t> big </a:t>
            </a:r>
            <a:r>
              <a:rPr lang="cs-CZ" altLang="cs-CZ" sz="1200" dirty="0" err="1" smtClean="0"/>
              <a:t>attraction</a:t>
            </a:r>
            <a:r>
              <a:rPr lang="cs-CZ" altLang="cs-CZ" sz="1200" dirty="0" smtClean="0"/>
              <a:t>? </a:t>
            </a:r>
            <a:r>
              <a:rPr lang="cs-CZ" altLang="cs-CZ" sz="1200" dirty="0" err="1" smtClean="0"/>
              <a:t>Journal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of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Social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Issues</a:t>
            </a:r>
            <a:r>
              <a:rPr lang="cs-CZ" altLang="cs-CZ" sz="1200" dirty="0" smtClean="0"/>
              <a:t>, 58, 9–31.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200" dirty="0" err="1" smtClean="0"/>
              <a:t>Parks</a:t>
            </a:r>
            <a:r>
              <a:rPr lang="cs-CZ" altLang="cs-CZ" sz="1200" dirty="0" smtClean="0"/>
              <a:t>, M.R. &amp; </a:t>
            </a:r>
            <a:r>
              <a:rPr lang="cs-CZ" altLang="cs-CZ" sz="1200" dirty="0" err="1" smtClean="0"/>
              <a:t>Floyd</a:t>
            </a:r>
            <a:r>
              <a:rPr lang="cs-CZ" altLang="cs-CZ" sz="1200" dirty="0" smtClean="0"/>
              <a:t>, K. (1996). </a:t>
            </a:r>
            <a:r>
              <a:rPr lang="cs-CZ" altLang="cs-CZ" sz="1200" dirty="0" err="1" smtClean="0"/>
              <a:t>Making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Friends</a:t>
            </a:r>
            <a:r>
              <a:rPr lang="cs-CZ" altLang="cs-CZ" sz="1200" dirty="0" smtClean="0"/>
              <a:t> in </a:t>
            </a:r>
            <a:r>
              <a:rPr lang="cs-CZ" altLang="cs-CZ" sz="1200" dirty="0" err="1" smtClean="0"/>
              <a:t>Cyberspace</a:t>
            </a:r>
            <a:r>
              <a:rPr lang="cs-CZ" altLang="cs-CZ" sz="1200" dirty="0" smtClean="0"/>
              <a:t>. </a:t>
            </a:r>
            <a:r>
              <a:rPr lang="cs-CZ" altLang="cs-CZ" sz="1200" i="1" dirty="0" err="1" smtClean="0"/>
              <a:t>Journal</a:t>
            </a:r>
            <a:r>
              <a:rPr lang="cs-CZ" altLang="cs-CZ" sz="1200" i="1" dirty="0" smtClean="0"/>
              <a:t> </a:t>
            </a:r>
            <a:r>
              <a:rPr lang="cs-CZ" altLang="cs-CZ" sz="1200" i="1" dirty="0" err="1" smtClean="0"/>
              <a:t>of</a:t>
            </a:r>
            <a:r>
              <a:rPr lang="cs-CZ" altLang="cs-CZ" sz="1200" i="1" dirty="0" smtClean="0"/>
              <a:t> </a:t>
            </a:r>
            <a:r>
              <a:rPr lang="cs-CZ" altLang="cs-CZ" sz="1200" i="1" dirty="0" err="1" smtClean="0"/>
              <a:t>Communication</a:t>
            </a:r>
            <a:r>
              <a:rPr lang="cs-CZ" altLang="cs-CZ" sz="1200" dirty="0" smtClean="0"/>
              <a:t>, 46 (1).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dirty="0"/>
              <a:t>Reich, S. M., </a:t>
            </a:r>
            <a:r>
              <a:rPr lang="en-US" sz="1200" dirty="0" err="1"/>
              <a:t>Subrahmanyam</a:t>
            </a:r>
            <a:r>
              <a:rPr lang="en-US" sz="1200" dirty="0"/>
              <a:t>, K., &amp; Espinoza, G. (2012). Friending, </a:t>
            </a:r>
            <a:r>
              <a:rPr lang="en-US" sz="1200" dirty="0" err="1"/>
              <a:t>IMing</a:t>
            </a:r>
            <a:r>
              <a:rPr lang="en-US" sz="1200" dirty="0"/>
              <a:t>, and hanging out face-to-face: Overlap in adolescents’ online and offline social networks. </a:t>
            </a:r>
            <a:r>
              <a:rPr lang="en-US" sz="1200" i="1" dirty="0"/>
              <a:t>Developmental Psychology</a:t>
            </a:r>
            <a:r>
              <a:rPr lang="en-US" sz="1200" dirty="0"/>
              <a:t>, </a:t>
            </a:r>
            <a:r>
              <a:rPr lang="en-US" sz="1200" i="1" dirty="0"/>
              <a:t>48</a:t>
            </a:r>
            <a:r>
              <a:rPr lang="en-US" sz="1200" dirty="0"/>
              <a:t>(2), 356–368. </a:t>
            </a:r>
            <a:r>
              <a:rPr lang="en-US" sz="1200" dirty="0" smtClean="0"/>
              <a:t>doi:10.1037/a0026980</a:t>
            </a:r>
            <a:endParaRPr lang="cs-CZ" altLang="cs-CZ" sz="1200" dirty="0" smtClean="0"/>
          </a:p>
          <a:p>
            <a:pPr eaLnBrk="1" hangingPunct="1">
              <a:lnSpc>
                <a:spcPct val="80000"/>
              </a:lnSpc>
            </a:pPr>
            <a:r>
              <a:rPr lang="en-US" sz="1200" dirty="0"/>
              <a:t>Spies Shapiro, L. A., &amp; </a:t>
            </a:r>
            <a:r>
              <a:rPr lang="en-US" sz="1200" dirty="0" err="1"/>
              <a:t>Margolin</a:t>
            </a:r>
            <a:r>
              <a:rPr lang="en-US" sz="1200" dirty="0"/>
              <a:t>, G. (2014). Growing Up Wired: Social Networking Sites and Adolescent Psychosocial Development. </a:t>
            </a:r>
            <a:r>
              <a:rPr lang="en-US" sz="1200" i="1" dirty="0"/>
              <a:t>Clinical Child and Family Psychology Review</a:t>
            </a:r>
            <a:r>
              <a:rPr lang="en-US" sz="1200" dirty="0"/>
              <a:t>, </a:t>
            </a:r>
            <a:r>
              <a:rPr lang="en-US" sz="1200" i="1" dirty="0"/>
              <a:t>17</a:t>
            </a:r>
            <a:r>
              <a:rPr lang="en-US" sz="1200" dirty="0"/>
              <a:t>(1), 1–18. </a:t>
            </a:r>
            <a:r>
              <a:rPr lang="en-US" sz="1200" dirty="0" smtClean="0"/>
              <a:t>doi:10.1007/s10567-013-0135-1</a:t>
            </a:r>
            <a:endParaRPr lang="cs-CZ" altLang="cs-CZ" sz="12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200" dirty="0" err="1" smtClean="0"/>
              <a:t>Sritharan</a:t>
            </a:r>
            <a:r>
              <a:rPr lang="cs-CZ" altLang="cs-CZ" sz="1200" dirty="0" smtClean="0"/>
              <a:t>, R., </a:t>
            </a:r>
            <a:r>
              <a:rPr lang="cs-CZ" altLang="cs-CZ" sz="1200" dirty="0" err="1" smtClean="0"/>
              <a:t>Heilpern</a:t>
            </a:r>
            <a:r>
              <a:rPr lang="cs-CZ" altLang="cs-CZ" sz="1200" dirty="0" smtClean="0"/>
              <a:t>, K., </a:t>
            </a:r>
            <a:r>
              <a:rPr lang="cs-CZ" altLang="cs-CZ" sz="1200" dirty="0" err="1" smtClean="0"/>
              <a:t>Wilbur</a:t>
            </a:r>
            <a:r>
              <a:rPr lang="cs-CZ" altLang="cs-CZ" sz="1200" dirty="0" smtClean="0"/>
              <a:t>, </a:t>
            </a:r>
            <a:r>
              <a:rPr lang="cs-CZ" altLang="cs-CZ" sz="1200" dirty="0" err="1" smtClean="0"/>
              <a:t>Ch.J</a:t>
            </a:r>
            <a:r>
              <a:rPr lang="cs-CZ" altLang="cs-CZ" sz="1200" dirty="0" smtClean="0"/>
              <a:t>., </a:t>
            </a:r>
            <a:r>
              <a:rPr lang="en-US" altLang="cs-CZ" sz="1200" dirty="0" smtClean="0"/>
              <a:t>&amp;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Gawronski</a:t>
            </a:r>
            <a:r>
              <a:rPr lang="cs-CZ" altLang="cs-CZ" sz="1200" dirty="0" smtClean="0"/>
              <a:t>, B. (2010). I </a:t>
            </a:r>
            <a:r>
              <a:rPr lang="cs-CZ" altLang="cs-CZ" sz="1200" dirty="0" err="1" smtClean="0"/>
              <a:t>think</a:t>
            </a:r>
            <a:r>
              <a:rPr lang="cs-CZ" altLang="cs-CZ" sz="1200" dirty="0" smtClean="0"/>
              <a:t> I </a:t>
            </a:r>
            <a:r>
              <a:rPr lang="cs-CZ" altLang="cs-CZ" sz="1200" dirty="0" err="1" smtClean="0"/>
              <a:t>like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you</a:t>
            </a:r>
            <a:r>
              <a:rPr lang="cs-CZ" altLang="cs-CZ" sz="1200" dirty="0" smtClean="0"/>
              <a:t>: </a:t>
            </a:r>
            <a:r>
              <a:rPr lang="cs-CZ" altLang="cs-CZ" sz="1200" dirty="0" err="1" smtClean="0"/>
              <a:t>Spontaneous</a:t>
            </a:r>
            <a:r>
              <a:rPr lang="cs-CZ" altLang="cs-CZ" sz="1200" dirty="0" smtClean="0"/>
              <a:t> and </a:t>
            </a:r>
            <a:r>
              <a:rPr lang="cs-CZ" altLang="cs-CZ" sz="1200" dirty="0" err="1" smtClean="0"/>
              <a:t>deliberate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evaluations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of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potential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romantic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partners</a:t>
            </a:r>
            <a:r>
              <a:rPr lang="cs-CZ" altLang="cs-CZ" sz="1200" dirty="0" smtClean="0"/>
              <a:t> in </a:t>
            </a:r>
            <a:r>
              <a:rPr lang="cs-CZ" altLang="cs-CZ" sz="1200" dirty="0" err="1" smtClean="0"/>
              <a:t>an</a:t>
            </a:r>
            <a:r>
              <a:rPr lang="cs-CZ" altLang="cs-CZ" sz="1200" dirty="0" smtClean="0"/>
              <a:t> online </a:t>
            </a:r>
            <a:r>
              <a:rPr lang="cs-CZ" altLang="cs-CZ" sz="1200" dirty="0" err="1" smtClean="0"/>
              <a:t>dating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context</a:t>
            </a:r>
            <a:r>
              <a:rPr lang="cs-CZ" altLang="cs-CZ" sz="1200" dirty="0" smtClean="0"/>
              <a:t>. </a:t>
            </a:r>
            <a:r>
              <a:rPr lang="cs-CZ" altLang="cs-CZ" sz="1200" i="1" dirty="0" err="1" smtClean="0"/>
              <a:t>European</a:t>
            </a:r>
            <a:r>
              <a:rPr lang="cs-CZ" altLang="cs-CZ" sz="1200" i="1" dirty="0" smtClean="0"/>
              <a:t> </a:t>
            </a:r>
            <a:r>
              <a:rPr lang="cs-CZ" altLang="cs-CZ" sz="1200" i="1" dirty="0" err="1" smtClean="0"/>
              <a:t>Journal</a:t>
            </a:r>
            <a:r>
              <a:rPr lang="cs-CZ" altLang="cs-CZ" sz="1200" i="1" dirty="0" smtClean="0"/>
              <a:t> </a:t>
            </a:r>
            <a:r>
              <a:rPr lang="cs-CZ" altLang="cs-CZ" sz="1200" i="1" dirty="0" err="1" smtClean="0"/>
              <a:t>of</a:t>
            </a:r>
            <a:r>
              <a:rPr lang="cs-CZ" altLang="cs-CZ" sz="1200" i="1" dirty="0" smtClean="0"/>
              <a:t> </a:t>
            </a:r>
            <a:r>
              <a:rPr lang="cs-CZ" altLang="cs-CZ" sz="1200" i="1" dirty="0" err="1" smtClean="0"/>
              <a:t>Social</a:t>
            </a:r>
            <a:r>
              <a:rPr lang="cs-CZ" altLang="cs-CZ" sz="1200" i="1" dirty="0" smtClean="0"/>
              <a:t> Psychology, 40</a:t>
            </a:r>
            <a:r>
              <a:rPr lang="cs-CZ" altLang="cs-CZ" sz="1200" dirty="0" smtClean="0"/>
              <a:t>, 1062-1077.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200" dirty="0" err="1" smtClean="0"/>
              <a:t>Valkenburg</a:t>
            </a:r>
            <a:r>
              <a:rPr lang="cs-CZ" altLang="cs-CZ" sz="1200" dirty="0" smtClean="0"/>
              <a:t>, P. M., &amp; Peter, J. (2007). </a:t>
            </a:r>
            <a:r>
              <a:rPr lang="cs-CZ" altLang="cs-CZ" sz="1200" dirty="0" err="1" smtClean="0"/>
              <a:t>Who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visits</a:t>
            </a:r>
            <a:r>
              <a:rPr lang="cs-CZ" altLang="cs-CZ" sz="1200" dirty="0" smtClean="0"/>
              <a:t> online </a:t>
            </a:r>
            <a:r>
              <a:rPr lang="cs-CZ" altLang="cs-CZ" sz="1200" dirty="0" err="1" smtClean="0"/>
              <a:t>dating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sites</a:t>
            </a:r>
            <a:r>
              <a:rPr lang="cs-CZ" altLang="cs-CZ" sz="1200" dirty="0" smtClean="0"/>
              <a:t>? </a:t>
            </a:r>
            <a:r>
              <a:rPr lang="cs-CZ" altLang="cs-CZ" sz="1200" dirty="0" err="1" smtClean="0"/>
              <a:t>Exploring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some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characteristics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of</a:t>
            </a:r>
            <a:r>
              <a:rPr lang="cs-CZ" altLang="cs-CZ" sz="1200" dirty="0" smtClean="0"/>
              <a:t> online </a:t>
            </a:r>
            <a:r>
              <a:rPr lang="cs-CZ" altLang="cs-CZ" sz="1200" dirty="0" err="1" smtClean="0"/>
              <a:t>daters</a:t>
            </a:r>
            <a:r>
              <a:rPr lang="cs-CZ" altLang="cs-CZ" sz="1200" dirty="0" smtClean="0"/>
              <a:t>. </a:t>
            </a:r>
            <a:r>
              <a:rPr lang="cs-CZ" altLang="cs-CZ" sz="1200" dirty="0" err="1" smtClean="0"/>
              <a:t>CyberPsychology</a:t>
            </a:r>
            <a:r>
              <a:rPr lang="cs-CZ" altLang="cs-CZ" sz="1200" dirty="0" smtClean="0"/>
              <a:t> and </a:t>
            </a:r>
            <a:r>
              <a:rPr lang="cs-CZ" altLang="cs-CZ" sz="1200" dirty="0" err="1" smtClean="0"/>
              <a:t>Behavior</a:t>
            </a:r>
            <a:r>
              <a:rPr lang="cs-CZ" altLang="cs-CZ" sz="1200" dirty="0" smtClean="0"/>
              <a:t>, 10, 849-852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200" dirty="0" err="1" smtClean="0"/>
              <a:t>Wang</a:t>
            </a:r>
            <a:r>
              <a:rPr lang="cs-CZ" altLang="cs-CZ" sz="1200" dirty="0" smtClean="0"/>
              <a:t>, Ch-Ch &amp; </a:t>
            </a:r>
            <a:r>
              <a:rPr lang="cs-CZ" altLang="cs-CZ" sz="1200" dirty="0" err="1" smtClean="0"/>
              <a:t>Chang</a:t>
            </a:r>
            <a:r>
              <a:rPr lang="cs-CZ" altLang="cs-CZ" sz="1200" dirty="0" smtClean="0"/>
              <a:t>, Y-T (2010). </a:t>
            </a:r>
            <a:r>
              <a:rPr lang="cs-CZ" altLang="cs-CZ" sz="1200" dirty="0" err="1" smtClean="0"/>
              <a:t>Cyber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Relationsip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Motives</a:t>
            </a:r>
            <a:r>
              <a:rPr lang="cs-CZ" altLang="cs-CZ" sz="1200" dirty="0" smtClean="0"/>
              <a:t>: </a:t>
            </a:r>
            <a:r>
              <a:rPr lang="cs-CZ" altLang="cs-CZ" sz="1200" dirty="0" err="1" smtClean="0"/>
              <a:t>Scale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Development</a:t>
            </a:r>
            <a:r>
              <a:rPr lang="cs-CZ" altLang="cs-CZ" sz="1200" dirty="0" smtClean="0"/>
              <a:t> and </a:t>
            </a:r>
            <a:r>
              <a:rPr lang="cs-CZ" altLang="cs-CZ" sz="1200" dirty="0" err="1" smtClean="0"/>
              <a:t>Validation</a:t>
            </a:r>
            <a:r>
              <a:rPr lang="cs-CZ" altLang="cs-CZ" sz="1200" dirty="0" smtClean="0"/>
              <a:t>. </a:t>
            </a:r>
            <a:r>
              <a:rPr lang="cs-CZ" altLang="cs-CZ" sz="1200" i="1" dirty="0" err="1" smtClean="0"/>
              <a:t>Social</a:t>
            </a:r>
            <a:r>
              <a:rPr lang="cs-CZ" altLang="cs-CZ" sz="1200" i="1" dirty="0" smtClean="0"/>
              <a:t> </a:t>
            </a:r>
            <a:r>
              <a:rPr lang="cs-CZ" altLang="cs-CZ" sz="1200" i="1" dirty="0" err="1" smtClean="0"/>
              <a:t>Behavior</a:t>
            </a:r>
            <a:r>
              <a:rPr lang="cs-CZ" altLang="cs-CZ" sz="1200" i="1" dirty="0" smtClean="0"/>
              <a:t> and Personality</a:t>
            </a:r>
            <a:r>
              <a:rPr lang="cs-CZ" altLang="cs-CZ" sz="1200" dirty="0" smtClean="0"/>
              <a:t>. Vol. 39, No.3, 289-300.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200" dirty="0" smtClean="0"/>
              <a:t>Whitty, M.T. &amp; </a:t>
            </a:r>
            <a:r>
              <a:rPr lang="en-US" altLang="cs-CZ" sz="1200" dirty="0" err="1" smtClean="0"/>
              <a:t>Carr</a:t>
            </a:r>
            <a:r>
              <a:rPr lang="en-US" altLang="cs-CZ" sz="1200" dirty="0" smtClean="0"/>
              <a:t>, A.N. (2006). </a:t>
            </a:r>
            <a:r>
              <a:rPr lang="en-US" altLang="cs-CZ" sz="1200" i="1" dirty="0" smtClean="0"/>
              <a:t>Cyberspace Romance: The Psychology of Online Relationships</a:t>
            </a:r>
            <a:r>
              <a:rPr lang="en-US" altLang="cs-CZ" sz="1200" dirty="0" smtClean="0"/>
              <a:t>. New York: Palgrave Macmillan.</a:t>
            </a:r>
            <a:endParaRPr lang="cs-CZ" altLang="cs-CZ" sz="12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200" dirty="0" err="1" smtClean="0"/>
              <a:t>Whitty</a:t>
            </a:r>
            <a:r>
              <a:rPr lang="cs-CZ" altLang="cs-CZ" sz="1200" dirty="0" smtClean="0"/>
              <a:t>, M.T. (2008). </a:t>
            </a:r>
            <a:r>
              <a:rPr lang="cs-CZ" altLang="cs-CZ" sz="1200" dirty="0" err="1" smtClean="0"/>
              <a:t>Liberating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or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debilitating</a:t>
            </a:r>
            <a:r>
              <a:rPr lang="cs-CZ" altLang="cs-CZ" sz="1200" dirty="0" smtClean="0"/>
              <a:t>? </a:t>
            </a:r>
            <a:r>
              <a:rPr lang="cs-CZ" altLang="cs-CZ" sz="1200" dirty="0" err="1" smtClean="0"/>
              <a:t>An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examination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of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romantic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relationships</a:t>
            </a:r>
            <a:r>
              <a:rPr lang="cs-CZ" altLang="cs-CZ" sz="1200" dirty="0" smtClean="0"/>
              <a:t>, </a:t>
            </a:r>
            <a:r>
              <a:rPr lang="cs-CZ" altLang="cs-CZ" sz="1200" dirty="0" err="1" smtClean="0"/>
              <a:t>sexual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relationships</a:t>
            </a:r>
            <a:r>
              <a:rPr lang="cs-CZ" altLang="cs-CZ" sz="1200" dirty="0" smtClean="0"/>
              <a:t> and </a:t>
            </a:r>
            <a:r>
              <a:rPr lang="cs-CZ" altLang="cs-CZ" sz="1200" dirty="0" err="1" smtClean="0"/>
              <a:t>friendships</a:t>
            </a:r>
            <a:r>
              <a:rPr lang="cs-CZ" altLang="cs-CZ" sz="1200" dirty="0" smtClean="0"/>
              <a:t> on </a:t>
            </a:r>
            <a:r>
              <a:rPr lang="cs-CZ" altLang="cs-CZ" sz="1200" dirty="0" err="1" smtClean="0"/>
              <a:t>the</a:t>
            </a:r>
            <a:r>
              <a:rPr lang="cs-CZ" altLang="cs-CZ" sz="1200" dirty="0" smtClean="0"/>
              <a:t> Net. </a:t>
            </a:r>
            <a:r>
              <a:rPr lang="cs-CZ" altLang="cs-CZ" sz="1200" dirty="0" err="1" smtClean="0"/>
              <a:t>Computer</a:t>
            </a:r>
            <a:r>
              <a:rPr lang="cs-CZ" altLang="cs-CZ" sz="1200" dirty="0" smtClean="0"/>
              <a:t> in </a:t>
            </a:r>
            <a:r>
              <a:rPr lang="cs-CZ" altLang="cs-CZ" sz="1200" dirty="0" err="1" smtClean="0"/>
              <a:t>Human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Behavior</a:t>
            </a:r>
            <a:r>
              <a:rPr lang="cs-CZ" altLang="cs-CZ" sz="1200" dirty="0" smtClean="0"/>
              <a:t>, 24, 1837-1850.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62" y="25214"/>
            <a:ext cx="4926013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dirty="0" err="1"/>
              <a:t>Social</a:t>
            </a:r>
            <a:r>
              <a:rPr lang="cs-CZ" altLang="cs-CZ" dirty="0"/>
              <a:t> </a:t>
            </a:r>
            <a:r>
              <a:rPr lang="cs-CZ" altLang="cs-CZ" dirty="0" err="1"/>
              <a:t>information</a:t>
            </a:r>
            <a:r>
              <a:rPr lang="cs-CZ" altLang="cs-CZ" dirty="0"/>
              <a:t> </a:t>
            </a:r>
            <a:r>
              <a:rPr lang="cs-CZ" altLang="cs-CZ" dirty="0" err="1"/>
              <a:t>processing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sz="2800" dirty="0"/>
              <a:t>(J. B. Walther)</a:t>
            </a:r>
            <a:endParaRPr lang="cs-CZ" altLang="cs-CZ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827213"/>
            <a:ext cx="7712075" cy="4625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500" dirty="0" smtClean="0"/>
              <a:t>Lidé mají </a:t>
            </a:r>
            <a:r>
              <a:rPr lang="cs-CZ" altLang="cs-CZ" sz="2500" dirty="0" smtClean="0">
                <a:solidFill>
                  <a:schemeClr val="tx2"/>
                </a:solidFill>
              </a:rPr>
              <a:t>přirozenou tendenci utvářet vztahy</a:t>
            </a:r>
            <a:r>
              <a:rPr lang="cs-CZ" altLang="cs-CZ" sz="2500" dirty="0" smtClean="0"/>
              <a:t>, proto se omezení daná internetovým prostředím naučí překonat a vztahy v něm budou utvářet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500" dirty="0" smtClean="0"/>
              <a:t>K překonání omezení potřebují čas (vztahy se na internetu vyvíjejí zpočátku pomaleji)</a:t>
            </a:r>
          </a:p>
          <a:p>
            <a:pPr eaLnBrk="1" hangingPunct="1">
              <a:lnSpc>
                <a:spcPct val="90000"/>
              </a:lnSpc>
            </a:pPr>
            <a:endParaRPr lang="cs-CZ" altLang="cs-CZ" sz="25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500" dirty="0" smtClean="0"/>
              <a:t>Při testování své teorie si Walther všiml, že komunikace na internetu je často dynamičtější a „sociálnější“ než v RL → SIP podceňuje pozitivní efekty této komunikace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500" dirty="0" smtClean="0"/>
              <a:t>→ koncept </a:t>
            </a:r>
            <a:r>
              <a:rPr lang="cs-CZ" altLang="cs-CZ" sz="2500" dirty="0" err="1" smtClean="0"/>
              <a:t>hyperpersonální</a:t>
            </a:r>
            <a:r>
              <a:rPr lang="cs-CZ" altLang="cs-CZ" sz="2500" dirty="0" smtClean="0"/>
              <a:t> komunikace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Hyperpersonální efekt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630363"/>
            <a:ext cx="8229600" cy="5111750"/>
          </a:xfrm>
        </p:spPr>
        <p:txBody>
          <a:bodyPr/>
          <a:lstStyle/>
          <a:p>
            <a:pPr eaLnBrk="1" hangingPunct="1"/>
            <a:r>
              <a:rPr lang="cs-CZ" altLang="cs-CZ" sz="2500" smtClean="0"/>
              <a:t>Faktory komunikace</a:t>
            </a:r>
          </a:p>
          <a:p>
            <a:pPr lvl="1" eaLnBrk="1" hangingPunct="1"/>
            <a:r>
              <a:rPr lang="cs-CZ" altLang="cs-CZ" sz="2100" smtClean="0"/>
              <a:t>faktory média – omezená audiovizuální vodítka, textová komunikace</a:t>
            </a:r>
          </a:p>
          <a:p>
            <a:pPr lvl="1" eaLnBrk="1" hangingPunct="1"/>
            <a:r>
              <a:rPr lang="cs-CZ" altLang="cs-CZ" sz="2100" smtClean="0">
                <a:solidFill>
                  <a:schemeClr val="tx2"/>
                </a:solidFill>
              </a:rPr>
              <a:t>faktory na straně odesílatele zprávy</a:t>
            </a:r>
            <a:r>
              <a:rPr lang="cs-CZ" altLang="cs-CZ" sz="2100" smtClean="0"/>
              <a:t> – kontrola sebeprezentace</a:t>
            </a:r>
          </a:p>
          <a:p>
            <a:pPr lvl="1" eaLnBrk="1" hangingPunct="1"/>
            <a:r>
              <a:rPr lang="cs-CZ" altLang="cs-CZ" sz="2100" smtClean="0">
                <a:solidFill>
                  <a:schemeClr val="tx2"/>
                </a:solidFill>
              </a:rPr>
              <a:t>faktory na straně příjemce</a:t>
            </a:r>
            <a:r>
              <a:rPr lang="cs-CZ" altLang="cs-CZ" sz="2100" smtClean="0"/>
              <a:t> – zveličování informací</a:t>
            </a:r>
          </a:p>
          <a:p>
            <a:pPr lvl="2" eaLnBrk="1" hangingPunct="1"/>
            <a:r>
              <a:rPr lang="cs-CZ" altLang="cs-CZ" sz="2000" smtClean="0"/>
              <a:t>omezená možnost zprostředkovat neverbální a kontextové signály → jakákoliv část sociální informace, která „projde“, je příjemcem zveličena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cs-CZ" altLang="cs-CZ" sz="2100" smtClean="0">
                <a:solidFill>
                  <a:schemeClr val="tx2"/>
                </a:solidFill>
              </a:rPr>
              <a:t>+ zpětnovazební mechanismy</a:t>
            </a:r>
          </a:p>
          <a:p>
            <a:pPr eaLnBrk="1" hangingPunct="1"/>
            <a:r>
              <a:rPr lang="cs-CZ" altLang="cs-CZ" sz="2500" smtClean="0"/>
              <a:t>Díky tomu dochází k idealizaci komunikačních partnerů a pozitivnější komunikaci než v RL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Konkrétní podoba CMC je ovlivněna…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6013" y="1844675"/>
            <a:ext cx="7567612" cy="45545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Typ kanálu (co umožňuje zprostředkovat</a:t>
            </a:r>
            <a:r>
              <a:rPr lang="cs-CZ" altLang="cs-CZ" sz="21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700" dirty="0" smtClean="0"/>
              <a:t>Text, obrázky, …</a:t>
            </a:r>
            <a:endParaRPr lang="cs-CZ" altLang="cs-CZ" sz="17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Účastníci </a:t>
            </a:r>
            <a:r>
              <a:rPr lang="cs-CZ" altLang="cs-CZ" sz="2100" dirty="0" smtClean="0"/>
              <a:t>komunikace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700" dirty="0" smtClean="0"/>
              <a:t>Gender</a:t>
            </a:r>
            <a:r>
              <a:rPr lang="cs-CZ" altLang="cs-CZ" sz="1700" dirty="0" smtClean="0"/>
              <a:t>, </a:t>
            </a:r>
            <a:r>
              <a:rPr lang="cs-CZ" altLang="cs-CZ" sz="1700" dirty="0" smtClean="0"/>
              <a:t>věk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700" dirty="0"/>
              <a:t>M</a:t>
            </a:r>
            <a:r>
              <a:rPr lang="cs-CZ" altLang="cs-CZ" sz="1700" dirty="0" smtClean="0"/>
              <a:t>nožství</a:t>
            </a:r>
            <a:r>
              <a:rPr lang="cs-CZ" altLang="cs-CZ" sz="1700" dirty="0"/>
              <a:t>: jeden k jednomu, mnozí s mnohými, jeden k </a:t>
            </a:r>
            <a:r>
              <a:rPr lang="cs-CZ" altLang="cs-CZ" sz="1700" dirty="0" smtClean="0"/>
              <a:t>mnohým</a:t>
            </a:r>
            <a:endParaRPr lang="cs-CZ" altLang="cs-CZ" sz="17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Délka </a:t>
            </a:r>
            <a:r>
              <a:rPr lang="cs-CZ" altLang="cs-CZ" sz="2100" dirty="0" smtClean="0"/>
              <a:t>a povaha vztahu</a:t>
            </a:r>
            <a:endParaRPr lang="cs-CZ" altLang="cs-CZ" sz="2100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sz="1700" dirty="0"/>
              <a:t>N</a:t>
            </a:r>
            <a:r>
              <a:rPr lang="cs-CZ" altLang="cs-CZ" sz="1700" dirty="0" smtClean="0"/>
              <a:t>e/formální</a:t>
            </a:r>
            <a:r>
              <a:rPr lang="cs-CZ" altLang="cs-CZ" sz="1700" dirty="0" smtClean="0"/>
              <a:t>, a/symetrický, blízký</a:t>
            </a:r>
            <a:r>
              <a:rPr lang="cs-CZ" altLang="cs-CZ" sz="1700" dirty="0" smtClean="0"/>
              <a:t>..</a:t>
            </a:r>
            <a:endParaRPr lang="cs-CZ" altLang="cs-CZ" sz="17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Téma, účel </a:t>
            </a:r>
            <a:r>
              <a:rPr lang="cs-CZ" altLang="cs-CZ" sz="2100" dirty="0" smtClean="0"/>
              <a:t>komunikace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700" dirty="0"/>
              <a:t>O</a:t>
            </a:r>
            <a:r>
              <a:rPr lang="cs-CZ" altLang="cs-CZ" sz="1700" dirty="0" smtClean="0"/>
              <a:t>sobní</a:t>
            </a:r>
            <a:r>
              <a:rPr lang="cs-CZ" altLang="cs-CZ" sz="1700" dirty="0" smtClean="0"/>
              <a:t>, pracovní, získání </a:t>
            </a:r>
            <a:r>
              <a:rPr lang="cs-CZ" altLang="cs-CZ" sz="1700" dirty="0" smtClean="0"/>
              <a:t>informací, seznámení se…</a:t>
            </a:r>
            <a:endParaRPr lang="cs-CZ" altLang="cs-CZ" sz="17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Způsob </a:t>
            </a:r>
            <a:r>
              <a:rPr lang="cs-CZ" altLang="cs-CZ" sz="2100" dirty="0" smtClean="0"/>
              <a:t>komunikace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700" dirty="0" err="1" smtClean="0"/>
              <a:t>synchronní-asynchronní</a:t>
            </a:r>
            <a:r>
              <a:rPr lang="cs-CZ" altLang="cs-CZ" sz="1700" dirty="0" smtClean="0"/>
              <a:t>, veřejná–soukromá, </a:t>
            </a:r>
            <a:r>
              <a:rPr lang="cs-CZ" altLang="cs-CZ" sz="1700" dirty="0" smtClean="0"/>
              <a:t>moderovaná–volná, </a:t>
            </a:r>
            <a:r>
              <a:rPr lang="cs-CZ" altLang="cs-CZ" sz="1700" dirty="0" err="1" smtClean="0"/>
              <a:t>archivovaná-nearchivovaná</a:t>
            </a:r>
            <a:endParaRPr lang="cs-CZ" altLang="cs-CZ" sz="17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Zkušenost </a:t>
            </a:r>
            <a:r>
              <a:rPr lang="cs-CZ" altLang="cs-CZ" sz="2100" dirty="0" smtClean="0"/>
              <a:t>účastníků se CMC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Postoj účastníků k CMC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Očekávání budoucí interakce, motivace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tmění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tmění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2358</TotalTime>
  <Words>3568</Words>
  <Application>Microsoft Office PowerPoint</Application>
  <PresentationFormat>Předvádění na obrazovce (4:3)</PresentationFormat>
  <Paragraphs>450</Paragraphs>
  <Slides>62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70" baseType="lpstr">
      <vt:lpstr>Arial</vt:lpstr>
      <vt:lpstr>Calibri</vt:lpstr>
      <vt:lpstr>Cambria</vt:lpstr>
      <vt:lpstr>Tahoma</vt:lpstr>
      <vt:lpstr>Verdana</vt:lpstr>
      <vt:lpstr>Wingdings</vt:lpstr>
      <vt:lpstr>Zatmění</vt:lpstr>
      <vt:lpstr>Graf</vt:lpstr>
      <vt:lpstr>Komunikace na internetu Vztahy na internetu</vt:lpstr>
      <vt:lpstr>Komunikace na internetu</vt:lpstr>
      <vt:lpstr>Disinhibice</vt:lpstr>
      <vt:lpstr>Disinhibice – pozitivní i negativní</vt:lpstr>
      <vt:lpstr>Komunikace a vztahy na internetu</vt:lpstr>
      <vt:lpstr>Social information processing (J. B. Walther)</vt:lpstr>
      <vt:lpstr>Social information processing (J. B. Walther)</vt:lpstr>
      <vt:lpstr>Hyperpersonální efekt</vt:lpstr>
      <vt:lpstr>Konkrétní podoba CMC je ovlivněna…</vt:lpstr>
      <vt:lpstr>Vztahy</vt:lpstr>
      <vt:lpstr>Online vztahy</vt:lpstr>
      <vt:lpstr>Kvalita online vztahů</vt:lpstr>
      <vt:lpstr>Kvantita online vztahů</vt:lpstr>
      <vt:lpstr>Udržování vztahů z RL pomocí internetu (Reich, Subrahmanyam, &amp; Espinoza, 2012)</vt:lpstr>
      <vt:lpstr>SNS a psychosociální vývoj (Spies Shapiro &amp; Margolin, 2014)</vt:lpstr>
      <vt:lpstr>SNS a psychosociální vývoj (Spies Shapiro &amp; Margolin, 2014)</vt:lpstr>
      <vt:lpstr>SNS a psychosociální vývoj</vt:lpstr>
      <vt:lpstr>Fear of missing out…</vt:lpstr>
      <vt:lpstr>Jak často lidé začínají online vztahy</vt:lpstr>
      <vt:lpstr>Jak často lidé začínají online vztahy (YISS, 2008)</vt:lpstr>
      <vt:lpstr>Jak často lidé začínají online vztahy (EUKO II, 2010)</vt:lpstr>
      <vt:lpstr>(Ne)Výhody vztahů na internetu</vt:lpstr>
      <vt:lpstr>Online vs. RL vztahy Mesch &amp; Talmud (2006)</vt:lpstr>
      <vt:lpstr>Online vs. RL vztahy Chan &amp; Cheng (2004)</vt:lpstr>
      <vt:lpstr>Online vs. RL vztahy Anthenunis, Valkenburg, &amp; Peter (2012)</vt:lpstr>
      <vt:lpstr>Online vs. RL vztahy Bessière a kol. (2008)</vt:lpstr>
      <vt:lpstr>Rich get richer VS. social compensation</vt:lpstr>
      <vt:lpstr>Metoda</vt:lpstr>
      <vt:lpstr>Proměnné</vt:lpstr>
      <vt:lpstr>Výsledky</vt:lpstr>
      <vt:lpstr>Finální model</vt:lpstr>
      <vt:lpstr>Rich get richer VS. social compensation </vt:lpstr>
      <vt:lpstr>Začátky vztahů</vt:lpstr>
      <vt:lpstr>Virtuální atraktivita</vt:lpstr>
      <vt:lpstr>Rozvíjení vztahu</vt:lpstr>
      <vt:lpstr>Na internetu..</vt:lpstr>
      <vt:lpstr>Velké téma online vztahů…</vt:lpstr>
      <vt:lpstr>Komunikace s cizími lidmi Wolak, Finkelhor &amp; Mitchell (2008)</vt:lpstr>
      <vt:lpstr>Potenciálně rizikové aktivity  Wolak, Finkelhor &amp; Mitchell (2008)</vt:lpstr>
      <vt:lpstr>Výsledky  Wolak, Finkelhor &amp; Mitchell (2008)</vt:lpstr>
      <vt:lpstr>Kdy komunikujeme online s neznámými lidmi</vt:lpstr>
      <vt:lpstr>Elisheva Gross (2009)</vt:lpstr>
      <vt:lpstr>Postup</vt:lpstr>
      <vt:lpstr>Postup II.</vt:lpstr>
      <vt:lpstr>Postup II.</vt:lpstr>
      <vt:lpstr>Prezentace aplikace PowerPoint</vt:lpstr>
      <vt:lpstr>Výsledky</vt:lpstr>
      <vt:lpstr>Výsledky II.</vt:lpstr>
      <vt:lpstr>Diskuze</vt:lpstr>
      <vt:lpstr>Setkání v realitě aneb Konec vztahu?</vt:lpstr>
      <vt:lpstr>EUKO II</vt:lpstr>
      <vt:lpstr>S kolika lidmi za posledních 12 měsíců</vt:lpstr>
      <vt:lpstr>Újma ze setkání s cizím z internetu</vt:lpstr>
      <vt:lpstr>Negativní zkušenosti ze setkání</vt:lpstr>
      <vt:lpstr>Prezentace aplikace PowerPoint</vt:lpstr>
      <vt:lpstr>Před schůzkou</vt:lpstr>
      <vt:lpstr>V průběhu schůzky  </vt:lpstr>
      <vt:lpstr>Po schůzce</vt:lpstr>
      <vt:lpstr>Celkově…</vt:lpstr>
      <vt:lpstr>Meeting strangers..</vt:lpstr>
      <vt:lpstr>Co si z hodiny zapamatovat</vt:lpstr>
      <vt:lpstr>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Lenka</dc:creator>
  <cp:lastModifiedBy>Věra Kontríková</cp:lastModifiedBy>
  <cp:revision>181</cp:revision>
  <dcterms:created xsi:type="dcterms:W3CDTF">2012-03-10T08:17:32Z</dcterms:created>
  <dcterms:modified xsi:type="dcterms:W3CDTF">2016-03-22T06:03:59Z</dcterms:modified>
</cp:coreProperties>
</file>