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9" r:id="rId4"/>
    <p:sldId id="258" r:id="rId5"/>
    <p:sldId id="260" r:id="rId6"/>
    <p:sldId id="320" r:id="rId7"/>
    <p:sldId id="321" r:id="rId8"/>
    <p:sldId id="322" r:id="rId9"/>
    <p:sldId id="261" r:id="rId10"/>
    <p:sldId id="280" r:id="rId11"/>
    <p:sldId id="263" r:id="rId12"/>
    <p:sldId id="28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7" r:id="rId24"/>
    <p:sldId id="284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6" r:id="rId34"/>
    <p:sldId id="317" r:id="rId35"/>
    <p:sldId id="316" r:id="rId36"/>
    <p:sldId id="318" r:id="rId37"/>
    <p:sldId id="302" r:id="rId38"/>
    <p:sldId id="303" r:id="rId39"/>
    <p:sldId id="304" r:id="rId40"/>
    <p:sldId id="305" r:id="rId41"/>
    <p:sldId id="306" r:id="rId42"/>
    <p:sldId id="319" r:id="rId43"/>
    <p:sldId id="308" r:id="rId44"/>
    <p:sldId id="309" r:id="rId45"/>
    <p:sldId id="310" r:id="rId46"/>
    <p:sldId id="311" r:id="rId47"/>
    <p:sldId id="282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20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0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1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84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6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1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21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603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44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0918E5-D4B1-4A53-9355-1EAEC26306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99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6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77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62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3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87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1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65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758D-EABE-4759-A537-2C4B0CA6E11A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307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bezpeci.cz/index.php/temata/kybergrooming/106-7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onlinegroomingproject.com/" TargetMode="External"/><Relationship Id="rId2" Type="http://schemas.openxmlformats.org/officeDocument/2006/relationships/hyperlink" Target="http://irtis.fss.muni.cz/living-in-the-digital-a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yber_groom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Meeting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347" y="4649585"/>
            <a:ext cx="2777067" cy="457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 smtClean="0"/>
              <a:t>PSY 174, 26. 4. 2016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21548" y="4649585"/>
            <a:ext cx="3137107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400" dirty="0" smtClean="0"/>
              <a:t>Věra Kontríková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38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Online </a:t>
            </a:r>
            <a:r>
              <a:rPr lang="cs-CZ" dirty="0" err="1" smtClean="0"/>
              <a:t>pedophiles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online </a:t>
            </a:r>
            <a:r>
              <a:rPr lang="cs-CZ" dirty="0" err="1" smtClean="0"/>
              <a:t>predators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987008" cy="470073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Mediální obraz</a:t>
            </a:r>
          </a:p>
          <a:p>
            <a:r>
              <a:rPr lang="cs-CZ" altLang="cs-CZ" dirty="0" smtClean="0"/>
              <a:t>Pedofilové</a:t>
            </a:r>
            <a:endParaRPr lang="cs-CZ" altLang="cs-CZ" dirty="0"/>
          </a:p>
          <a:p>
            <a:r>
              <a:rPr lang="cs-CZ" altLang="cs-CZ" dirty="0"/>
              <a:t>Sex. devianti</a:t>
            </a:r>
          </a:p>
          <a:p>
            <a:r>
              <a:rPr lang="cs-CZ" altLang="cs-CZ" dirty="0"/>
              <a:t>Násilnické sklony</a:t>
            </a:r>
          </a:p>
          <a:p>
            <a:r>
              <a:rPr lang="cs-CZ" altLang="cs-CZ" dirty="0"/>
              <a:t>Předstírají, že jsou vrstevníci oběti (tj</a:t>
            </a:r>
            <a:r>
              <a:rPr lang="cs-CZ" altLang="cs-CZ" dirty="0" smtClean="0"/>
              <a:t>. dětmi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Lžou o sobě a svých motivech (slibují </a:t>
            </a:r>
            <a:r>
              <a:rPr lang="cs-CZ" altLang="cs-CZ" dirty="0" smtClean="0"/>
              <a:t>lásku, přátelství,…)</a:t>
            </a:r>
            <a:endParaRPr lang="cs-CZ" altLang="cs-CZ" dirty="0"/>
          </a:p>
          <a:p>
            <a:r>
              <a:rPr lang="cs-CZ" altLang="cs-CZ" dirty="0"/>
              <a:t>Cestují dlouhé vzdálenosti za svými oběťmi</a:t>
            </a:r>
          </a:p>
          <a:p>
            <a:r>
              <a:rPr lang="cs-CZ" altLang="cs-CZ" dirty="0"/>
              <a:t>Trpělivě budují vztah měsíce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9"/>
            <a:ext cx="2211710" cy="235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99" y="4293096"/>
            <a:ext cx="2282576" cy="2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 smtClean="0"/>
              <a:t>př. „Typický </a:t>
            </a:r>
            <a:r>
              <a:rPr lang="cs-CZ" altLang="cs-CZ" sz="3800" dirty="0" err="1" smtClean="0"/>
              <a:t>kybergroomer</a:t>
            </a:r>
            <a:r>
              <a:rPr lang="cs-CZ" altLang="cs-CZ" sz="3800" dirty="0" smtClean="0"/>
              <a:t>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772816"/>
            <a:ext cx="8496944" cy="46803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Je neobyčejně trpělivý;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Komunikuje se svou obětí i několik měsíců, někdy i přes rok, než se odhodlá sjednat si schůzku ve skutečném světě;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Se tváří neobyčejně přátelsky;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Enormně se zajímá o rozvíjení vzájemného vztahu s vámi;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chtít váš vztah udržet z větší části, pokud ne celý, v tajnosti;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milujícím vztahu;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tom, že tento vztah bude pokračovat, jakmile se v reálném světě potkáte;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se bude v konverzaci s vámi bavit o významu skutečné lásky;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Do konverzace vkládá i témata sexuální povahy;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žádá o fotografie;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Vyžaduje </a:t>
            </a:r>
            <a:r>
              <a:rPr lang="cs-CZ" altLang="cs-CZ" sz="1900" dirty="0" err="1" smtClean="0"/>
              <a:t>kybersex</a:t>
            </a:r>
            <a:r>
              <a:rPr lang="cs-CZ" altLang="cs-CZ" sz="1900" dirty="0" smtClean="0"/>
              <a:t> s použitím web kamery apod.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(</a:t>
            </a:r>
            <a:r>
              <a:rPr lang="cs-CZ" altLang="cs-CZ" sz="1900" dirty="0" smtClean="0">
                <a:hlinkClick r:id="rId2"/>
              </a:rPr>
              <a:t>http://www.e-bezpeci.cz/</a:t>
            </a:r>
            <a:r>
              <a:rPr lang="cs-CZ" altLang="cs-CZ" sz="1900" dirty="0" err="1" smtClean="0">
                <a:hlinkClick r:id="rId2"/>
              </a:rPr>
              <a:t>index.php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temata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kybergrooming</a:t>
            </a:r>
            <a:r>
              <a:rPr lang="cs-CZ" altLang="cs-CZ" sz="1900" dirty="0" smtClean="0">
                <a:hlinkClick r:id="rId2"/>
              </a:rPr>
              <a:t>/106-70</a:t>
            </a:r>
            <a:r>
              <a:rPr lang="cs-CZ" altLang="cs-CZ" sz="19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28769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zeptáte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2096064"/>
            <a:ext cx="2302478" cy="3695136"/>
          </a:xfrm>
        </p:spPr>
        <p:txBody>
          <a:bodyPr>
            <a:normAutofit/>
          </a:bodyPr>
          <a:lstStyle/>
          <a:p>
            <a:r>
              <a:rPr lang="en-US" sz="2000" dirty="0"/>
              <a:t>European Grooming Project (Webster et al., 2012)</a:t>
            </a:r>
            <a:endParaRPr lang="cs-CZ" sz="2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35922"/>
            <a:ext cx="6050618" cy="45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predators</a:t>
            </a:r>
            <a:endParaRPr lang="cs-CZ" altLang="cs-CZ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496944" cy="48248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Wolak</a:t>
            </a:r>
            <a:r>
              <a:rPr lang="cs-CZ" altLang="cs-CZ" sz="2000" dirty="0" smtClean="0"/>
              <a:t> et al. (2004), USA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N-JOV (</a:t>
            </a:r>
            <a:r>
              <a:rPr lang="cs-CZ" altLang="cs-CZ" sz="2000" dirty="0" err="1" smtClean="0"/>
              <a:t>National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Juvenile</a:t>
            </a:r>
            <a:r>
              <a:rPr lang="cs-CZ" altLang="cs-CZ" sz="2000" dirty="0" smtClean="0"/>
              <a:t> Online </a:t>
            </a:r>
            <a:r>
              <a:rPr lang="cs-CZ" altLang="cs-CZ" sz="2000" dirty="0" err="1" smtClean="0"/>
              <a:t>Victimization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postup získávání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seznam agentur,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se zabývají zločiny v souvislosti s nezletilými oběťmi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 nich stratifikovaný výběr -&gt; 2574 agentur osloveno poštou, zda mají (sex </a:t>
            </a:r>
            <a:r>
              <a:rPr lang="cs-CZ" altLang="cs-CZ" sz="2000" dirty="0" err="1" smtClean="0"/>
              <a:t>related</a:t>
            </a:r>
            <a:r>
              <a:rPr lang="cs-CZ" altLang="cs-CZ" sz="2000" dirty="0" smtClean="0"/>
              <a:t>) případy,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zahrnovaly internet, oběť byla mladší 18 let a došlo k zadržení podezřelého mezi červencem 2000 a červnem 2001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385 agentur, 1723 případů – další </a:t>
            </a:r>
            <a:r>
              <a:rPr lang="cs-CZ" altLang="cs-CZ" sz="2000" dirty="0" err="1" smtClean="0"/>
              <a:t>sampling</a:t>
            </a:r>
            <a:r>
              <a:rPr lang="cs-CZ" altLang="cs-CZ" sz="2000" dirty="0" smtClean="0"/>
              <a:t> a telefonní interview – 612, z nich vybrány případy, které začaly online setkáním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/>
              <a:t>N= 129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Ale! – mnoho internetových případů není nahlášeno a další část nekončí zadržením podezřelého</a:t>
            </a:r>
          </a:p>
        </p:txBody>
      </p:sp>
    </p:spTree>
    <p:extLst>
      <p:ext uri="{BB962C8B-B14F-4D97-AF65-F5344CB8AC3E}">
        <p14:creationId xmlns:p14="http://schemas.microsoft.com/office/powerpoint/2010/main" val="4003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5"/>
            <a:ext cx="8496943" cy="4741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accent1"/>
                </a:solidFill>
              </a:rPr>
              <a:t>Mediální obraz – staří pedofilové, kriminálníci, lžou, jsou agresivní, cestují daleko, předstírají, že jsou stejného věku…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Skutečnost – nebývají pedofilní – zaměřují se na adolescenty, ne na prepubescentní  děti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Hebefilie – není sex. odchylka nebo porucha, nicméně sex. styk s nezletilými je protizákonný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Kontaktování </a:t>
            </a:r>
            <a:r>
              <a:rPr lang="cs-CZ" altLang="cs-CZ" sz="2400" dirty="0" err="1" smtClean="0"/>
              <a:t>pre</a:t>
            </a:r>
            <a:r>
              <a:rPr lang="cs-CZ" altLang="cs-CZ" sz="2400" dirty="0" smtClean="0"/>
              <a:t>-pubescentních dětí na internetu není nijak jednoduché (méně se baví s cizími lidmi, nevyhledávají vztahy, rodiče více kontrolují jejich online aktivity..), proto internet pedofilové nevyužívají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13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Mýtus x </a:t>
            </a:r>
            <a:r>
              <a:rPr lang="cs-CZ" altLang="cs-CZ" dirty="0" smtClean="0"/>
              <a:t>skutečnost </a:t>
            </a:r>
            <a:endParaRPr lang="cs-CZ" altLang="cs-CZ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600" smtClean="0"/>
              <a:t>Nebývají agresivní, nemívají násilnické sklony, nemívají záznam</a:t>
            </a:r>
          </a:p>
          <a:p>
            <a:pPr lvl="1" eaLnBrk="1" hangingPunct="1"/>
            <a:r>
              <a:rPr lang="cs-CZ" altLang="cs-CZ" sz="2400" smtClean="0"/>
              <a:t>Pro agresivní a impulzivní pachatele není internet „vhodné“ médium – počáteční kontakt je vzdálený, je potřeba trpělivost než dojde k setkání v RL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r>
              <a:rPr lang="cs-CZ" altLang="cs-CZ" sz="2600" smtClean="0"/>
              <a:t>39 % vlastní dětskou pornografii, 20 % pořizuje sexuálně explicitní snímky nebo nahrávky obětí nebo oběť přesvědčí, aby takové snímky udělala sama</a:t>
            </a:r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6857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Demografické charakteristiky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 smtClean="0"/>
              <a:t>Oběti</a:t>
            </a:r>
          </a:p>
          <a:p>
            <a:pPr lvl="1" eaLnBrk="1" hangingPunct="1"/>
            <a:r>
              <a:rPr lang="cs-CZ" altLang="cs-CZ" dirty="0" smtClean="0"/>
              <a:t>76 % ve věku 13-15 let</a:t>
            </a:r>
          </a:p>
          <a:p>
            <a:pPr lvl="1" eaLnBrk="1" hangingPunct="1"/>
            <a:r>
              <a:rPr lang="cs-CZ" altLang="cs-CZ" dirty="0" smtClean="0"/>
              <a:t>1 % 12 let (nikdo mladší 12let)</a:t>
            </a:r>
          </a:p>
          <a:p>
            <a:pPr lvl="1" eaLnBrk="1" hangingPunct="1"/>
            <a:r>
              <a:rPr lang="cs-CZ" altLang="cs-CZ" dirty="0" smtClean="0"/>
              <a:t>75 % dívky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Pachatelé</a:t>
            </a:r>
          </a:p>
          <a:p>
            <a:pPr lvl="1" eaLnBrk="1" hangingPunct="1"/>
            <a:r>
              <a:rPr lang="cs-CZ" altLang="cs-CZ" dirty="0" smtClean="0"/>
              <a:t>99 % muži</a:t>
            </a:r>
          </a:p>
          <a:p>
            <a:pPr lvl="1" eaLnBrk="1" hangingPunct="1"/>
            <a:r>
              <a:rPr lang="cs-CZ" altLang="cs-CZ" dirty="0" smtClean="0"/>
              <a:t>76 % ve věku 26 let a starší</a:t>
            </a:r>
          </a:p>
          <a:p>
            <a:pPr lvl="1" eaLnBrk="1" hangingPunct="1"/>
            <a:r>
              <a:rPr lang="cs-CZ" altLang="cs-CZ" dirty="0" smtClean="0"/>
              <a:t>47 % starších od oběti o 20 a více let</a:t>
            </a:r>
          </a:p>
        </p:txBody>
      </p:sp>
    </p:spTree>
    <p:extLst>
      <p:ext uri="{BB962C8B-B14F-4D97-AF65-F5344CB8AC3E}">
        <p14:creationId xmlns:p14="http://schemas.microsoft.com/office/powerpoint/2010/main" val="4233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76 % začalo na chatu</a:t>
            </a:r>
          </a:p>
          <a:p>
            <a:pPr eaLnBrk="1" hangingPunct="1"/>
            <a:r>
              <a:rPr lang="cs-CZ" altLang="cs-CZ" dirty="0" smtClean="0"/>
              <a:t>64 % komunikovalo na internetu s obětí více než měsíc, 79 % zahrnovalo i komunikaci po telefonu, </a:t>
            </a:r>
            <a:r>
              <a:rPr lang="cs-CZ" altLang="cs-CZ" b="1" dirty="0" smtClean="0"/>
              <a:t>48 % pachatelů poslalo své fotky</a:t>
            </a:r>
          </a:p>
          <a:p>
            <a:pPr eaLnBrk="1" hangingPunct="1"/>
            <a:r>
              <a:rPr lang="cs-CZ" altLang="cs-CZ" dirty="0" smtClean="0"/>
              <a:t>V polovině případů vyšetřovatelé popsali oběti jako zamilované nebo v blízkém vztahu k pachateli</a:t>
            </a:r>
          </a:p>
        </p:txBody>
      </p:sp>
    </p:spTree>
    <p:extLst>
      <p:ext uri="{BB962C8B-B14F-4D97-AF65-F5344CB8AC3E}">
        <p14:creationId xmlns:p14="http://schemas.microsoft.com/office/powerpoint/2010/main" val="2015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Role lži a podvodu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363272" cy="47523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věku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5 % předstírá, že je ve věku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25 % si z věku ubírá, ale stále jsou o mnoho starší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 (např. 45 let prezentuje jako 35)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cíli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většina otevřeně přiznává, že po oběti chce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21 % své motivy skrývá nebo předstírá, že jim jde o lásku a vztah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80 % se o sexu baví s oběťmi už v online fázi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20 % virtuální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18 % posílá obětem erotické fotky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Další lži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26 % lhalo o fyzickém vzhledu, jménu, zaměstnání, rodině apod.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Celkově o něčem během „vztahu“ zalhalo 52 %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59" y="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Setkání FtF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496944" cy="45369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74 % se sešlo </a:t>
            </a:r>
            <a:r>
              <a:rPr lang="cs-CZ" altLang="cs-CZ" sz="2600" dirty="0" err="1" smtClean="0"/>
              <a:t>FtF</a:t>
            </a:r>
            <a:endParaRPr lang="cs-CZ" alt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 nich 93 % zahrnovalo sex. kontakt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Většina bydlela do 80 km od sebe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Místo setkání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46 % setkání na veřejných místech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39 % v domě oběti nebo pachatele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13 % v hotelech/motelech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83 % obětí dobrovolně s pachateli někam odešlo (nastoupilo do auta, do kina, restaurace)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41 % obětí strávilo s pachatelem alespoň 1 noc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73 % se sešlo víckrát než jednou</a:t>
            </a:r>
          </a:p>
        </p:txBody>
      </p:sp>
    </p:spTree>
    <p:extLst>
      <p:ext uri="{BB962C8B-B14F-4D97-AF65-F5344CB8AC3E}">
        <p14:creationId xmlns:p14="http://schemas.microsoft.com/office/powerpoint/2010/main" val="6830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Meeting online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interakce s neznámými lidmi na internetu</a:t>
            </a:r>
          </a:p>
          <a:p>
            <a:pPr lvl="1"/>
            <a:r>
              <a:rPr lang="cs-CZ" dirty="0" smtClean="0"/>
              <a:t>Pouze na internetu</a:t>
            </a:r>
          </a:p>
          <a:p>
            <a:pPr lvl="1"/>
            <a:r>
              <a:rPr lang="cs-CZ" dirty="0" smtClean="0"/>
              <a:t>S transferem do reality</a:t>
            </a:r>
          </a:p>
          <a:p>
            <a:pPr lvl="1"/>
            <a:endParaRPr lang="cs-CZ" dirty="0"/>
          </a:p>
          <a:p>
            <a:r>
              <a:rPr lang="cs-CZ" dirty="0"/>
              <a:t>Děti a dospívající</a:t>
            </a:r>
          </a:p>
          <a:p>
            <a:r>
              <a:rPr lang="cs-CZ" dirty="0" smtClean="0"/>
              <a:t>U </a:t>
            </a:r>
            <a:r>
              <a:rPr lang="cs-CZ" dirty="0" smtClean="0"/>
              <a:t>dospělých – spíše „seznamování se na internetu“, o „</a:t>
            </a:r>
            <a:r>
              <a:rPr lang="cs-CZ" dirty="0" err="1" smtClean="0"/>
              <a:t>strangerech</a:t>
            </a:r>
            <a:r>
              <a:rPr lang="cs-CZ" dirty="0" smtClean="0"/>
              <a:t>“ se u dospělé populace </a:t>
            </a:r>
            <a:r>
              <a:rPr lang="cs-CZ" dirty="0" smtClean="0"/>
              <a:t>nemluví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583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trestních činností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Sexuální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89 % z </a:t>
            </a:r>
            <a:r>
              <a:rPr lang="cs-CZ" altLang="cs-CZ" sz="2000" dirty="0" err="1" smtClean="0"/>
              <a:t>FtF</a:t>
            </a:r>
            <a:r>
              <a:rPr lang="cs-CZ" altLang="cs-CZ" sz="2000" dirty="0" smtClean="0"/>
              <a:t> setkání – sexuální styk/orální sex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znásilnění nebo pokus o znásilnění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16 % donucování k aktivitě, kterou oběti nechtěli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3 % krátkodobý únos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29 % obětí bylo nahlášeno jako pohřešovaní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24 % uteklo z domu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lhalo o tom, kam jde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Další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40 % podána ilegální droga nebo alkohol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23 % (15 %) vystaveno dospělé (nebo dětské) pornografii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21 % fotografováno (nahráváno) v sex. pózách </a:t>
            </a:r>
          </a:p>
        </p:txBody>
      </p:sp>
    </p:spTree>
    <p:extLst>
      <p:ext uri="{BB962C8B-B14F-4D97-AF65-F5344CB8AC3E}">
        <p14:creationId xmlns:p14="http://schemas.microsoft.com/office/powerpoint/2010/main" val="1977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Ohrožená populace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52600"/>
            <a:ext cx="8568952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Dívky a chlapci s homosexuální nebo zatím nejistou orientací (75 % obětí jsou dívky, z 25 % chlapců je většina s muži)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Slabé vztahy s rodiči, konflikty s rodiči, rodiče nesledují, co děti dělají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Depresivní, osamělí, problémy se soc. interakcí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Oběti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fyzického nebo sexuálního zneužití</a:t>
            </a:r>
          </a:p>
        </p:txBody>
      </p:sp>
    </p:spTree>
    <p:extLst>
      <p:ext uri="{BB962C8B-B14F-4D97-AF65-F5344CB8AC3E}">
        <p14:creationId xmlns:p14="http://schemas.microsoft.com/office/powerpoint/2010/main" val="2598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N-JOV2, 2006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496943" cy="42469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Wolak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Finkhelhor</a:t>
            </a:r>
            <a:r>
              <a:rPr lang="cs-CZ" altLang="cs-CZ" dirty="0" smtClean="0"/>
              <a:t>, and </a:t>
            </a:r>
            <a:r>
              <a:rPr lang="cs-CZ" altLang="cs-CZ" dirty="0" err="1" smtClean="0"/>
              <a:t>Mitchell</a:t>
            </a:r>
            <a:r>
              <a:rPr lang="cs-CZ" altLang="cs-CZ" dirty="0" smtClean="0"/>
              <a:t> (2009)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zvýšil se počet zatčených – většina zatčených na základě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investigators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zatčení u nezletilých obětí – 21%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u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– 381 %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 se míra </a:t>
            </a:r>
            <a:r>
              <a:rPr lang="cs-CZ" altLang="cs-CZ" dirty="0" err="1" smtClean="0"/>
              <a:t>sex.zločinců</a:t>
            </a:r>
            <a:r>
              <a:rPr lang="cs-CZ" altLang="cs-CZ" dirty="0" smtClean="0"/>
              <a:t> vůči nezletilým snížila (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379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 smtClean="0"/>
              <a:t>(ale i to se stává!)</a:t>
            </a:r>
          </a:p>
          <a:p>
            <a:endParaRPr lang="cs-CZ" dirty="0"/>
          </a:p>
          <a:p>
            <a:r>
              <a:rPr lang="cs-CZ" dirty="0" smtClean="0"/>
              <a:t>Co je skutečný problém v oblasti internetu a nezletilých:</a:t>
            </a:r>
          </a:p>
          <a:p>
            <a:pPr lvl="1"/>
            <a:r>
              <a:rPr lang="cs-CZ" dirty="0" smtClean="0"/>
              <a:t>To, že někteří nezletilí se sami vědomě a záměrně scházejí se staršími lidmi za účelem sexuálního styku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tohle vědět?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781" y="2157412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5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důležité tohle vědět?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3781208"/>
          </a:xfrm>
        </p:spPr>
        <p:txBody>
          <a:bodyPr>
            <a:noAutofit/>
          </a:bodyPr>
          <a:lstStyle/>
          <a:p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 – kdo je to ten „</a:t>
            </a:r>
            <a:r>
              <a:rPr lang="cs-CZ" dirty="0" err="1" smtClean="0"/>
              <a:t>stranger</a:t>
            </a:r>
            <a:r>
              <a:rPr lang="cs-CZ" dirty="0" smtClean="0"/>
              <a:t>“, se kterým se nesmí bavit?</a:t>
            </a:r>
          </a:p>
          <a:p>
            <a:pPr lvl="1"/>
            <a:r>
              <a:rPr lang="cs-CZ" dirty="0" smtClean="0"/>
              <a:t>Děti samy: někdo ošklivý, nesympatický, starý, podivný…</a:t>
            </a:r>
          </a:p>
          <a:p>
            <a:pPr lvl="1"/>
            <a:r>
              <a:rPr lang="cs-CZ" dirty="0" smtClean="0"/>
              <a:t>A zároveň – dospělí sami nerespektují rady, které dávají dětem (s neznámými lidmi se baví neustále)</a:t>
            </a:r>
          </a:p>
          <a:p>
            <a:r>
              <a:rPr lang="cs-CZ" b="1" dirty="0" smtClean="0"/>
              <a:t>Fakta: </a:t>
            </a:r>
            <a:r>
              <a:rPr lang="cs-CZ" b="1" dirty="0" err="1" smtClean="0"/>
              <a:t>offline</a:t>
            </a:r>
            <a:r>
              <a:rPr lang="cs-CZ" b="1" dirty="0" smtClean="0"/>
              <a:t> </a:t>
            </a:r>
            <a:r>
              <a:rPr lang="cs-CZ" b="1" dirty="0"/>
              <a:t>viktimizace dětí </a:t>
            </a:r>
            <a:r>
              <a:rPr lang="cs-CZ" b="1" dirty="0" smtClean="0"/>
              <a:t>je </a:t>
            </a:r>
            <a:r>
              <a:rPr lang="cs-CZ" b="1" dirty="0"/>
              <a:t>v drtivé většině případů ze strany lidí, které dítě </a:t>
            </a:r>
            <a:r>
              <a:rPr lang="cs-CZ" b="1" dirty="0" smtClean="0"/>
              <a:t>zná</a:t>
            </a:r>
            <a:endParaRPr lang="cs-CZ" b="1" dirty="0"/>
          </a:p>
          <a:p>
            <a:r>
              <a:rPr lang="cs-CZ" dirty="0" smtClean="0"/>
              <a:t>Pánové v dlouhých kabátech nabízející dětem cukrátka neexistují</a:t>
            </a:r>
          </a:p>
          <a:p>
            <a:r>
              <a:rPr lang="en-US" dirty="0"/>
              <a:t>National Center for Missing &amp; Exploited </a:t>
            </a:r>
            <a:r>
              <a:rPr lang="en-US" dirty="0" smtClean="0"/>
              <a:t>Children</a:t>
            </a:r>
            <a:r>
              <a:rPr lang="cs-CZ" dirty="0" smtClean="0"/>
              <a:t>: přestaňte konečně používat „</a:t>
            </a:r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56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Stejné s online predátory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2" y="1718067"/>
            <a:ext cx="6050618" cy="453643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572126" y="4314183"/>
            <a:ext cx="3024336" cy="1656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osoba, se kterou na </a:t>
            </a:r>
            <a:r>
              <a:rPr lang="cs-CZ" dirty="0" err="1" smtClean="0"/>
              <a:t>netu</a:t>
            </a:r>
            <a:r>
              <a:rPr lang="cs-CZ" dirty="0" smtClean="0"/>
              <a:t> komunikují, nespadá do těchto představ, myslí si, že je bezpečné se s ní bavit/setkat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39552" y="2204863"/>
            <a:ext cx="3744416" cy="2736305"/>
          </a:xfrm>
          <a:prstGeom prst="wedgeRoundRectCallout">
            <a:avLst>
              <a:gd name="adj1" fmla="val 64875"/>
              <a:gd name="adj2" fmla="val 22551"/>
              <a:gd name="adj3" fmla="val 16667"/>
            </a:avLst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Q</a:t>
            </a:r>
            <a:r>
              <a:rPr lang="cs-CZ" dirty="0" smtClean="0"/>
              <a:t>: A </a:t>
            </a:r>
            <a:r>
              <a:rPr lang="cs-CZ" dirty="0"/>
              <a:t>když jsi je </a:t>
            </a:r>
            <a:r>
              <a:rPr lang="cs-CZ" dirty="0" smtClean="0"/>
              <a:t>viděla na </a:t>
            </a:r>
            <a:r>
              <a:rPr lang="cs-CZ" dirty="0" err="1" smtClean="0"/>
              <a:t>webce</a:t>
            </a:r>
            <a:r>
              <a:rPr lang="cs-CZ" dirty="0" smtClean="0"/>
              <a:t>, </a:t>
            </a:r>
            <a:r>
              <a:rPr lang="cs-CZ" dirty="0"/>
              <a:t>jak </a:t>
            </a:r>
            <a:r>
              <a:rPr lang="cs-CZ" dirty="0" smtClean="0"/>
              <a:t>vypadají, a </a:t>
            </a:r>
            <a:r>
              <a:rPr lang="cs-CZ" dirty="0"/>
              <a:t>mluvila s </a:t>
            </a:r>
            <a:r>
              <a:rPr lang="cs-CZ" dirty="0" err="1"/>
              <a:t>nima</a:t>
            </a:r>
            <a:r>
              <a:rPr lang="cs-CZ" dirty="0"/>
              <a:t> předtím přes </a:t>
            </a:r>
            <a:r>
              <a:rPr lang="cs-CZ" dirty="0" err="1"/>
              <a:t>net</a:t>
            </a:r>
            <a:r>
              <a:rPr lang="cs-CZ" dirty="0"/>
              <a:t>, tak Ti to </a:t>
            </a:r>
            <a:r>
              <a:rPr lang="cs-CZ" dirty="0" smtClean="0"/>
              <a:t>setkání pak </a:t>
            </a:r>
            <a:r>
              <a:rPr lang="cs-CZ" dirty="0"/>
              <a:t>přišlo jako bezpečné</a:t>
            </a:r>
            <a:r>
              <a:rPr lang="cs-CZ" dirty="0" smtClean="0"/>
              <a:t>?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A: </a:t>
            </a:r>
            <a:r>
              <a:rPr lang="cs-CZ" b="1" i="1" dirty="0"/>
              <a:t>celkem jo, protože jsem měla jistotu, že to nejsou staří pedofilové, kteří mě někde </a:t>
            </a:r>
            <a:r>
              <a:rPr lang="cs-CZ" b="1" i="1" dirty="0" err="1"/>
              <a:t>zabijou</a:t>
            </a:r>
            <a:r>
              <a:rPr lang="cs-CZ" b="1" i="1" dirty="0"/>
              <a:t> :-D. </a:t>
            </a:r>
          </a:p>
        </p:txBody>
      </p:sp>
    </p:spTree>
    <p:extLst>
      <p:ext uri="{BB962C8B-B14F-4D97-AF65-F5344CB8AC3E}">
        <p14:creationId xmlns:p14="http://schemas.microsoft.com/office/powerpoint/2010/main" val="557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Jak tedy vypadají setkání s lidmi z internetu?</a:t>
            </a:r>
            <a:endParaRPr lang="cs-CZ" alt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/>
              <a:t>Kdo </a:t>
            </a:r>
            <a:r>
              <a:rPr lang="cs-CZ" altLang="cs-CZ" sz="2400" dirty="0"/>
              <a:t>se více seznamuje s lidmi na internetu </a:t>
            </a:r>
            <a:r>
              <a:rPr lang="cs-CZ" altLang="cs-CZ" sz="2400" dirty="0" smtClean="0"/>
              <a:t>(dospívající):</a:t>
            </a:r>
            <a:endParaRPr lang="cs-CZ" altLang="cs-CZ" sz="2400" dirty="0"/>
          </a:p>
          <a:p>
            <a:pPr lvl="1"/>
            <a:r>
              <a:rPr lang="cs-CZ" altLang="cs-CZ" sz="2000" dirty="0" smtClean="0"/>
              <a:t> „Problémoví adolescenti“, </a:t>
            </a:r>
            <a:r>
              <a:rPr lang="cs-CZ" altLang="cs-CZ" sz="2000" dirty="0"/>
              <a:t>dívky s vyšší úrovní konfliktů v rodině, chlapci s nižší úrovní komunikace v </a:t>
            </a:r>
            <a:r>
              <a:rPr lang="cs-CZ" altLang="cs-CZ" sz="2000" dirty="0" smtClean="0"/>
              <a:t>rodině</a:t>
            </a:r>
          </a:p>
          <a:p>
            <a:pPr lvl="1"/>
            <a:r>
              <a:rPr lang="cs-CZ" altLang="cs-CZ" sz="2000" dirty="0" smtClean="0"/>
              <a:t> Ti, co jsou častěji online</a:t>
            </a:r>
          </a:p>
          <a:p>
            <a:pPr lvl="1"/>
            <a:r>
              <a:rPr lang="cs-CZ" altLang="cs-CZ" sz="2000" dirty="0" smtClean="0"/>
              <a:t> Vyšší míra </a:t>
            </a:r>
            <a:r>
              <a:rPr lang="cs-CZ" altLang="cs-CZ" sz="2000" dirty="0" err="1" smtClean="0"/>
              <a:t>depresivity</a:t>
            </a:r>
            <a:r>
              <a:rPr lang="cs-CZ" altLang="cs-CZ" sz="2000" dirty="0" smtClean="0"/>
              <a:t>, osamělosti, úzkostnosti</a:t>
            </a:r>
          </a:p>
          <a:p>
            <a:pPr lvl="1"/>
            <a:r>
              <a:rPr lang="cs-CZ" altLang="cs-CZ" sz="2000" dirty="0"/>
              <a:t> </a:t>
            </a:r>
            <a:r>
              <a:rPr lang="cs-CZ" altLang="cs-CZ" sz="2000" dirty="0" smtClean="0"/>
              <a:t>Vyšší míra delikventního chování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239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28775"/>
            <a:ext cx="43926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356100" y="288925"/>
            <a:ext cx="4486275" cy="692150"/>
          </a:xfrm>
        </p:spPr>
        <p:txBody>
          <a:bodyPr/>
          <a:lstStyle/>
          <a:p>
            <a:pPr algn="r"/>
            <a:r>
              <a:rPr lang="cs-CZ" altLang="cs-CZ" sz="2500" b="1"/>
              <a:t>EUKO II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-458788"/>
            <a:ext cx="3665537" cy="7316788"/>
          </a:xfrm>
          <a:noFill/>
          <a:ln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79838" y="260350"/>
            <a:ext cx="33845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cs-CZ"/>
              <a:t>„A setkal/a jsi se osobně s někým, s kým jsi se seznámil/a na internetu?“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EUKO: 9 %       ČR: 15 %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268538" y="1557338"/>
            <a:ext cx="1079500" cy="433387"/>
          </a:xfrm>
          <a:prstGeom prst="leftArrow">
            <a:avLst>
              <a:gd name="adj1" fmla="val 50000"/>
              <a:gd name="adj2" fmla="val 62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cs-CZ" altLang="cs-CZ" dirty="0"/>
              <a:t>EU </a:t>
            </a:r>
            <a:r>
              <a:rPr lang="cs-CZ" altLang="cs-CZ" dirty="0" err="1"/>
              <a:t>Kids</a:t>
            </a:r>
            <a:r>
              <a:rPr lang="cs-CZ" altLang="cs-CZ" dirty="0"/>
              <a:t> Online </a:t>
            </a:r>
            <a:r>
              <a:rPr lang="cs-CZ" altLang="cs-CZ" dirty="0" smtClean="0"/>
              <a:t>II: ČR</a:t>
            </a:r>
            <a:endParaRPr lang="cs-CZ" alt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20942"/>
            <a:ext cx="8291512" cy="4603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9-16 let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6506255"/>
              </p:ext>
            </p:extLst>
          </p:nvPr>
        </p:nvGraphicFramePr>
        <p:xfrm>
          <a:off x="408162" y="2198085"/>
          <a:ext cx="6911975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Graf" r:id="rId3" imgW="4667138" imgH="2857517" progId="Excel.Chart.8">
                  <p:embed/>
                </p:oleObj>
              </mc:Choice>
              <mc:Fallback>
                <p:oleObj name="Graf" r:id="rId3" imgW="4667138" imgH="285751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62" y="2198085"/>
                        <a:ext cx="6911975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05" y="1720942"/>
            <a:ext cx="2989064" cy="16479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4" y="184482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4" y="3612976"/>
            <a:ext cx="455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" y="70442"/>
            <a:ext cx="4157436" cy="2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8" y="1700808"/>
            <a:ext cx="58915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274638"/>
            <a:ext cx="3754437" cy="1143000"/>
          </a:xfrm>
        </p:spPr>
        <p:txBody>
          <a:bodyPr>
            <a:normAutofit/>
          </a:bodyPr>
          <a:lstStyle/>
          <a:p>
            <a:r>
              <a:rPr lang="cs-CZ" altLang="cs-CZ" sz="2500"/>
              <a:t>S kolika lidmi za posledních 12 měsíců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628775"/>
            <a:ext cx="4038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 sz="2800"/>
              <a:t>ČR:</a:t>
            </a:r>
          </a:p>
          <a:p>
            <a:pPr lvl="1"/>
            <a:r>
              <a:rPr lang="cs-CZ" altLang="cs-CZ" sz="2300"/>
              <a:t>1 až 2: 60,7 %</a:t>
            </a:r>
          </a:p>
          <a:p>
            <a:pPr lvl="1"/>
            <a:r>
              <a:rPr lang="cs-CZ" altLang="cs-CZ" sz="2300"/>
              <a:t>3 až 4: 12,9 %</a:t>
            </a:r>
          </a:p>
          <a:p>
            <a:pPr lvl="1"/>
            <a:r>
              <a:rPr lang="cs-CZ" altLang="cs-CZ" sz="2300"/>
              <a:t>5 a více: 21,8 %</a:t>
            </a:r>
          </a:p>
        </p:txBody>
      </p:sp>
      <p:graphicFrame>
        <p:nvGraphicFramePr>
          <p:cNvPr id="4199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4413" y="3227388"/>
          <a:ext cx="36861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Graf" r:id="rId3" imgW="3686104" imgH="1276246" progId="Excel.Chart.8">
                  <p:embed/>
                </p:oleObj>
              </mc:Choice>
              <mc:Fallback>
                <p:oleObj name="Graf" r:id="rId3" imgW="3686104" imgH="127624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3227388"/>
                        <a:ext cx="368617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352925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>
            <a:normAutofit/>
          </a:bodyPr>
          <a:lstStyle/>
          <a:p>
            <a:r>
              <a:rPr lang="cs-CZ" altLang="cs-CZ" sz="2900"/>
              <a:t>S kým se potkali za posledních 12 měsíců?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556792"/>
            <a:ext cx="4752280" cy="4530725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ČR:</a:t>
            </a:r>
          </a:p>
          <a:p>
            <a:pPr lvl="1"/>
            <a:r>
              <a:rPr lang="cs-CZ" altLang="cs-CZ" sz="2000" dirty="0"/>
              <a:t>Někdo, koho zná přes někoho: 45,5 %</a:t>
            </a:r>
          </a:p>
          <a:p>
            <a:pPr lvl="1"/>
            <a:r>
              <a:rPr lang="cs-CZ" altLang="cs-CZ" sz="2000" dirty="0"/>
              <a:t>Cizí člověk: 56,1 %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08305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r>
              <a:rPr lang="cs-CZ" altLang="cs-CZ" sz="2900" dirty="0"/>
              <a:t>Ví rodiče o setkání svých dětí s lidmi z internetu?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225" y="1700808"/>
            <a:ext cx="6445151" cy="3894056"/>
          </a:xfrm>
          <a:noFill/>
          <a:ln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8313" y="5805488"/>
            <a:ext cx="79200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V ČR: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53 % (rodič NE) - 33% (rodič ANO) - 14 % (rodič NEVÍ)</a:t>
            </a:r>
          </a:p>
        </p:txBody>
      </p:sp>
      <p:sp>
        <p:nvSpPr>
          <p:cNvPr id="2" name="Ovál 1"/>
          <p:cNvSpPr/>
          <p:nvPr/>
        </p:nvSpPr>
        <p:spPr>
          <a:xfrm>
            <a:off x="5724128" y="3861048"/>
            <a:ext cx="79208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3467100" cy="1012974"/>
          </a:xfrm>
        </p:spPr>
        <p:txBody>
          <a:bodyPr>
            <a:normAutofit fontScale="90000"/>
          </a:bodyPr>
          <a:lstStyle/>
          <a:p>
            <a:r>
              <a:rPr lang="cs-CZ" altLang="cs-CZ" sz="2900" dirty="0"/>
              <a:t>Újma ze setkání s cizím z internetu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36830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Z těch, co byli „bothered“ (1 %) zhruba polovina říká, že „hodně“ nebo „docela“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27384"/>
            <a:ext cx="4427537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prava 1"/>
          <p:cNvSpPr/>
          <p:nvPr/>
        </p:nvSpPr>
        <p:spPr>
          <a:xfrm rot="18001661">
            <a:off x="6227621" y="3677760"/>
            <a:ext cx="173889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004048" y="2780928"/>
            <a:ext cx="2880320" cy="19459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výzkumy než </a:t>
            </a:r>
            <a:r>
              <a:rPr lang="cs-CZ" dirty="0" err="1" smtClean="0"/>
              <a:t>euko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/>
              <a:t>(moc jich na toto téma není)</a:t>
            </a:r>
          </a:p>
          <a:p>
            <a:endParaRPr lang="cs-CZ" altLang="cs-CZ" sz="2400" dirty="0" smtClean="0"/>
          </a:p>
          <a:p>
            <a:r>
              <a:rPr lang="en-US" altLang="cs-CZ" sz="2400" dirty="0" smtClean="0"/>
              <a:t>YISS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(N = 1,501; 10-17 </a:t>
            </a:r>
            <a:r>
              <a:rPr lang="cs-CZ" altLang="cs-CZ" sz="2400" dirty="0" err="1"/>
              <a:t>year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old</a:t>
            </a:r>
            <a:r>
              <a:rPr lang="cs-CZ" altLang="cs-CZ" sz="2400" dirty="0"/>
              <a:t>)</a:t>
            </a:r>
            <a:r>
              <a:rPr lang="en-US" altLang="cs-CZ" sz="2400" dirty="0"/>
              <a:t>:</a:t>
            </a:r>
            <a:r>
              <a:rPr lang="cs-CZ" altLang="cs-CZ" sz="2400" dirty="0"/>
              <a:t> </a:t>
            </a:r>
          </a:p>
          <a:p>
            <a:pPr lvl="1"/>
            <a:r>
              <a:rPr lang="en-US" altLang="cs-CZ" sz="2000" dirty="0"/>
              <a:t>3%</a:t>
            </a:r>
          </a:p>
          <a:p>
            <a:r>
              <a:rPr lang="en-US" altLang="cs-CZ" sz="2400" dirty="0"/>
              <a:t>SAFT</a:t>
            </a:r>
            <a:r>
              <a:rPr lang="cs-CZ" altLang="cs-CZ" sz="2400" dirty="0"/>
              <a:t> (N = 1,541; 12-17 </a:t>
            </a:r>
            <a:r>
              <a:rPr lang="cs-CZ" altLang="cs-CZ" sz="2400" dirty="0" err="1"/>
              <a:t>year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old</a:t>
            </a:r>
            <a:r>
              <a:rPr lang="cs-CZ" altLang="cs-CZ" sz="2400" dirty="0"/>
              <a:t>)</a:t>
            </a:r>
            <a:r>
              <a:rPr lang="en-US" altLang="cs-CZ" sz="2400" dirty="0"/>
              <a:t>:</a:t>
            </a:r>
            <a:endParaRPr lang="cs-CZ" altLang="cs-CZ" sz="2400" dirty="0"/>
          </a:p>
          <a:p>
            <a:pPr lvl="1"/>
            <a:r>
              <a:rPr lang="en-US" altLang="cs-CZ" sz="2000" dirty="0"/>
              <a:t>2.4%</a:t>
            </a:r>
          </a:p>
        </p:txBody>
      </p:sp>
    </p:spTree>
    <p:extLst>
      <p:ext uri="{BB962C8B-B14F-4D97-AF65-F5344CB8AC3E}">
        <p14:creationId xmlns:p14="http://schemas.microsoft.com/office/powerpoint/2010/main" val="1492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50295"/>
              </p:ext>
            </p:extLst>
          </p:nvPr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+ klasická missing hodnota </a:t>
            </a:r>
          </a:p>
          <a:p>
            <a:pPr algn="ctr" eaLnBrk="1" hangingPunct="1"/>
            <a:r>
              <a:rPr lang="cs-CZ" altLang="cs-CZ"/>
              <a:t>= 72.6% chybějících odpovědí</a:t>
            </a:r>
          </a:p>
        </p:txBody>
      </p:sp>
    </p:spTree>
    <p:extLst>
      <p:ext uri="{BB962C8B-B14F-4D97-AF65-F5344CB8AC3E}">
        <p14:creationId xmlns:p14="http://schemas.microsoft.com/office/powerpoint/2010/main" val="26350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02142"/>
              </p:ext>
            </p:extLst>
          </p:nvPr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4577" y="2276872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82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Negativní zkušenosti ze setkání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err="1" smtClean="0"/>
              <a:t>Janasová</a:t>
            </a:r>
            <a:r>
              <a:rPr lang="cs-CZ" altLang="cs-CZ" dirty="0" smtClean="0"/>
              <a:t> (</a:t>
            </a:r>
            <a:r>
              <a:rPr lang="cs-CZ" altLang="cs-CZ" dirty="0"/>
              <a:t>2011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Dedkova, </a:t>
            </a:r>
            <a:r>
              <a:rPr lang="cs-CZ" altLang="cs-CZ" dirty="0" err="1" smtClean="0"/>
              <a:t>Cerna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Janasova</a:t>
            </a:r>
            <a:r>
              <a:rPr lang="cs-CZ" altLang="cs-CZ" dirty="0" smtClean="0"/>
              <a:t>, &amp; </a:t>
            </a:r>
            <a:r>
              <a:rPr lang="cs-CZ" altLang="cs-CZ" dirty="0" err="1" smtClean="0"/>
              <a:t>Daneback</a:t>
            </a:r>
            <a:r>
              <a:rPr lang="cs-CZ" altLang="cs-CZ" dirty="0" smtClean="0"/>
              <a:t> (2014)</a:t>
            </a:r>
          </a:p>
          <a:p>
            <a:r>
              <a:rPr lang="cs-CZ" altLang="cs-CZ" dirty="0" smtClean="0"/>
              <a:t>Dedkova (2015)</a:t>
            </a:r>
          </a:p>
          <a:p>
            <a:endParaRPr lang="cs-CZ" altLang="cs-CZ" dirty="0"/>
          </a:p>
          <a:p>
            <a:r>
              <a:rPr lang="cs-CZ" altLang="cs-CZ" dirty="0"/>
              <a:t>Kvalitativní výzkum, </a:t>
            </a:r>
            <a:r>
              <a:rPr lang="cs-CZ" altLang="cs-CZ" dirty="0" smtClean="0"/>
              <a:t>16 </a:t>
            </a:r>
            <a:r>
              <a:rPr lang="cs-CZ" altLang="cs-CZ" dirty="0"/>
              <a:t>respondentů, 15-18 let, 2 chlapci</a:t>
            </a:r>
          </a:p>
          <a:p>
            <a:r>
              <a:rPr lang="cs-CZ" altLang="cs-CZ" dirty="0"/>
              <a:t>Online rozhovory</a:t>
            </a:r>
          </a:p>
        </p:txBody>
      </p:sp>
    </p:spTree>
    <p:extLst>
      <p:ext uri="{BB962C8B-B14F-4D97-AF65-F5344CB8AC3E}">
        <p14:creationId xmlns:p14="http://schemas.microsoft.com/office/powerpoint/2010/main" val="32363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5888"/>
            <a:ext cx="8027988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 schůzkou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66163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6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626 - children internet men troll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87363"/>
            <a:ext cx="9180513" cy="73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 schůzkou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2800"/>
              <a:t>14 ze 16 neiniciovalo kontakt</a:t>
            </a:r>
          </a:p>
          <a:p>
            <a:r>
              <a:rPr lang="cs-CZ" altLang="cs-CZ" sz="2800"/>
              <a:t>Délka online vztahu – od 1 online setkání – dva roky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Vnímání nebezpečí</a:t>
            </a:r>
          </a:p>
          <a:p>
            <a:pPr lvl="1"/>
            <a:r>
              <a:rPr lang="cs-CZ" altLang="cs-CZ" sz="2300"/>
              <a:t>Nereálné – </a:t>
            </a:r>
            <a:r>
              <a:rPr lang="cs-CZ" altLang="cs-CZ" sz="2300" i="1"/>
              <a:t>nestálo by mu to za problémy, pěkná blbost, bude respektovat mé rozhodnutí</a:t>
            </a:r>
            <a:r>
              <a:rPr lang="cs-CZ" altLang="cs-CZ" sz="2300"/>
              <a:t>, předchozí dobrá zkušenost s cizím člověkem, důvěra, prostředník, setkání na veřejném místě</a:t>
            </a:r>
          </a:p>
          <a:p>
            <a:pPr lvl="1"/>
            <a:r>
              <a:rPr lang="cs-CZ" altLang="cs-CZ" sz="2300"/>
              <a:t>Reálné – 2 (3) respondentky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Bezpečnostní opatření</a:t>
            </a:r>
            <a:r>
              <a:rPr lang="cs-CZ" altLang="cs-CZ" sz="2800"/>
              <a:t> – oznámení, kam jdou, mobil po ruce, jít s někým</a:t>
            </a:r>
          </a:p>
          <a:p>
            <a:endParaRPr lang="cs-CZ" altLang="cs-CZ" sz="2800"/>
          </a:p>
          <a:p>
            <a:pPr lvl="1"/>
            <a:endParaRPr lang="cs-CZ" altLang="cs-CZ" sz="2300"/>
          </a:p>
        </p:txBody>
      </p:sp>
    </p:spTree>
    <p:extLst>
      <p:ext uri="{BB962C8B-B14F-4D97-AF65-F5344CB8AC3E}">
        <p14:creationId xmlns:p14="http://schemas.microsoft.com/office/powerpoint/2010/main" val="35794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 průběhu schůzky</a:t>
            </a:r>
          </a:p>
        </p:txBody>
      </p:sp>
      <p:pic>
        <p:nvPicPr>
          <p:cNvPr id="145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64109"/>
            <a:ext cx="7764463" cy="335848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75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 rot="-5400000">
            <a:off x="1404144" y="-1080294"/>
            <a:ext cx="5111750" cy="7272338"/>
          </a:xfrm>
          <a:prstGeom prst="flowChartMerge">
            <a:avLst/>
          </a:prstGeom>
          <a:solidFill>
            <a:srgbClr val="969696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 rot="-5400000">
            <a:off x="1404144" y="665956"/>
            <a:ext cx="5111750" cy="7272338"/>
          </a:xfrm>
          <a:prstGeom prst="flowChartMerge">
            <a:avLst/>
          </a:prstGeom>
          <a:solidFill>
            <a:srgbClr val="969696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187450" y="3284538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Physical contact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187450" y="4581525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Aggressive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827088" y="3141663"/>
            <a:ext cx="2592387" cy="2663825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2625" y="270827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His behavior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995738" y="3070225"/>
            <a:ext cx="1728787" cy="574675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Reflections on</a:t>
            </a:r>
          </a:p>
          <a:p>
            <a:pPr algn="ctr" eaLnBrk="1" hangingPunct="1"/>
            <a:r>
              <a:rPr lang="cs-CZ" altLang="cs-CZ" sz="1800">
                <a:latin typeface="Calibri" pitchFamily="34" charset="0"/>
              </a:rPr>
              <a:t> her behavior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187450" y="3933825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Overconfident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1187450" y="5229225"/>
            <a:ext cx="1871663" cy="43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Good manners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6084888" y="1555750"/>
            <a:ext cx="1871662" cy="352901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Fear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Nervousness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Anger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Dissapointment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Embarassment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Disgust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Shock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Boredom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Despair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Remorse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827088" y="1052513"/>
            <a:ext cx="2592387" cy="1512887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84213" y="61436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His appearence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187450" y="1916113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Age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940425" y="10461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Negative feelings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187450" y="1196975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Attractiveness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 rot="-1093384">
            <a:off x="3708400" y="4581525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1800">
                <a:latin typeface="Calibri" pitchFamily="34" charset="0"/>
              </a:rPr>
              <a:t>too intimate too soon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 rot="1209105">
            <a:off x="3605213" y="197643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online vs. face-to-face</a:t>
            </a:r>
          </a:p>
        </p:txBody>
      </p:sp>
      <p:sp>
        <p:nvSpPr>
          <p:cNvPr id="19475" name="AutoShape 20"/>
          <p:cNvSpPr>
            <a:spLocks noChangeArrowheads="1"/>
          </p:cNvSpPr>
          <p:nvPr/>
        </p:nvSpPr>
        <p:spPr bwMode="auto">
          <a:xfrm>
            <a:off x="4195763" y="5222875"/>
            <a:ext cx="4338637" cy="130651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Obecně: rozdíly mezi </a:t>
            </a:r>
          </a:p>
          <a:p>
            <a:pPr algn="ctr" eaLnBrk="1" hangingPunct="1"/>
            <a:r>
              <a:rPr lang="cs-CZ" altLang="cs-CZ"/>
              <a:t>očekáváními a realitou</a:t>
            </a:r>
          </a:p>
        </p:txBody>
      </p:sp>
      <p:sp>
        <p:nvSpPr>
          <p:cNvPr id="124947" name="AutoShape 19"/>
          <p:cNvSpPr>
            <a:spLocks noChangeArrowheads="1"/>
          </p:cNvSpPr>
          <p:nvPr/>
        </p:nvSpPr>
        <p:spPr bwMode="auto">
          <a:xfrm>
            <a:off x="5964238" y="2227263"/>
            <a:ext cx="2947987" cy="2060575"/>
          </a:xfrm>
          <a:prstGeom prst="cloudCallout">
            <a:avLst>
              <a:gd name="adj1" fmla="val -13815"/>
              <a:gd name="adj2" fmla="val 101847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Lhal ‚stranger‘ na internetu?</a:t>
            </a:r>
          </a:p>
        </p:txBody>
      </p:sp>
      <p:sp>
        <p:nvSpPr>
          <p:cNvPr id="124949" name="AutoShape 21"/>
          <p:cNvSpPr>
            <a:spLocks noChangeArrowheads="1"/>
          </p:cNvSpPr>
          <p:nvPr/>
        </p:nvSpPr>
        <p:spPr bwMode="auto">
          <a:xfrm>
            <a:off x="246063" y="3995738"/>
            <a:ext cx="2947987" cy="2060575"/>
          </a:xfrm>
          <a:prstGeom prst="cloudCallout">
            <a:avLst>
              <a:gd name="adj1" fmla="val 87102"/>
              <a:gd name="adj2" fmla="val 38519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Projekce a idealizace v CMC?</a:t>
            </a:r>
          </a:p>
        </p:txBody>
      </p:sp>
      <p:sp>
        <p:nvSpPr>
          <p:cNvPr id="124950" name="AutoShape 22"/>
          <p:cNvSpPr>
            <a:spLocks noChangeArrowheads="1"/>
          </p:cNvSpPr>
          <p:nvPr/>
        </p:nvSpPr>
        <p:spPr bwMode="auto">
          <a:xfrm>
            <a:off x="2754313" y="2413000"/>
            <a:ext cx="3033712" cy="1857375"/>
          </a:xfrm>
          <a:prstGeom prst="cloudCallout">
            <a:avLst>
              <a:gd name="adj1" fmla="val 37755"/>
              <a:gd name="adj2" fmla="val 105213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Genderové a vývojové rozdíly?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828990" y="115958"/>
            <a:ext cx="406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Zdroje negativních prožitků</a:t>
            </a:r>
          </a:p>
          <a:p>
            <a:r>
              <a:rPr lang="cs-CZ" sz="2000" i="1" dirty="0" smtClean="0"/>
              <a:t>N</a:t>
            </a:r>
            <a:r>
              <a:rPr lang="cs-CZ" sz="2000" dirty="0" smtClean="0"/>
              <a:t> = 14 (pouze dívky)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579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 animBg="1"/>
      <p:bldP spid="124949" grpId="0" animBg="1"/>
      <p:bldP spid="12495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 průběhu schůzky 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>
                <a:solidFill>
                  <a:schemeClr val="folHlink"/>
                </a:solidFill>
              </a:rPr>
              <a:t>Řešení </a:t>
            </a:r>
            <a:r>
              <a:rPr lang="cs-CZ" altLang="cs-CZ" sz="2800" dirty="0">
                <a:solidFill>
                  <a:schemeClr val="folHlink"/>
                </a:solidFill>
              </a:rPr>
              <a:t>během schůzky</a:t>
            </a:r>
          </a:p>
          <a:p>
            <a:pPr lvl="1"/>
            <a:r>
              <a:rPr lang="cs-CZ" altLang="cs-CZ" sz="2300" dirty="0"/>
              <a:t>Únikové strategie – dívky - výmluvy proč rychle odejít, 1 chlapec prostě odešel, pohybovat se na veřejnosti</a:t>
            </a:r>
          </a:p>
          <a:p>
            <a:pPr lvl="1"/>
            <a:r>
              <a:rPr lang="cs-CZ" altLang="cs-CZ" sz="2300" dirty="0"/>
              <a:t>Přímé a nepřímé vyjádření nesouhlasu</a:t>
            </a:r>
          </a:p>
          <a:p>
            <a:pPr lvl="1"/>
            <a:r>
              <a:rPr lang="cs-CZ" altLang="cs-CZ" sz="2300" dirty="0" smtClean="0"/>
              <a:t>Pasivní rezistence, „přečkat to“</a:t>
            </a:r>
            <a:endParaRPr lang="cs-CZ" altLang="cs-CZ" sz="2300" dirty="0"/>
          </a:p>
          <a:p>
            <a:pPr lvl="1"/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10834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 schůzce</a:t>
            </a:r>
          </a:p>
        </p:txBody>
      </p:sp>
      <p:pic>
        <p:nvPicPr>
          <p:cNvPr id="146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949450"/>
            <a:ext cx="9021763" cy="4216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749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 schůzce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2800">
                <a:solidFill>
                  <a:schemeClr val="folHlink"/>
                </a:solidFill>
              </a:rPr>
              <a:t>Přetrvávající následky</a:t>
            </a:r>
          </a:p>
          <a:p>
            <a:pPr lvl="1"/>
            <a:r>
              <a:rPr lang="cs-CZ" altLang="cs-CZ" sz="2300"/>
              <a:t>Emoční problémy – deprese, problémy v komunikaci s opačným pohlavím, snížené sebevědomí</a:t>
            </a:r>
          </a:p>
          <a:p>
            <a:pPr lvl="1"/>
            <a:r>
              <a:rPr lang="cs-CZ" altLang="cs-CZ" sz="2300"/>
              <a:t>Pokračující obtěžování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Vyrovnávání se se zážitkem</a:t>
            </a:r>
          </a:p>
          <a:p>
            <a:pPr lvl="1"/>
            <a:r>
              <a:rPr lang="cs-CZ" altLang="cs-CZ" sz="2300"/>
              <a:t>Snaha zapomenout (jiné aktivity…), zabránit dalšímu kontaktu, svěření se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Vliv na online aktivity</a:t>
            </a:r>
          </a:p>
          <a:p>
            <a:pPr lvl="1"/>
            <a:r>
              <a:rPr lang="cs-CZ" altLang="cs-CZ" sz="2300"/>
              <a:t>Reflexe schůzky, vyšší obezřetnost, odmítání kontaktl s cizími lidmi</a:t>
            </a:r>
          </a:p>
          <a:p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11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jsou spíš mýtus</a:t>
            </a:r>
          </a:p>
          <a:p>
            <a:r>
              <a:rPr lang="cs-CZ" dirty="0" smtClean="0"/>
              <a:t>Většina setkání s lidmi z internetu dopadá dobře (nebo ne vyloženě špatně)</a:t>
            </a:r>
          </a:p>
          <a:p>
            <a:r>
              <a:rPr lang="cs-CZ" dirty="0" smtClean="0"/>
              <a:t>Nepříjemná setkání mohou zahrnovat vážné incidenty, ale například také pouze nudu – opatrně při interpretování procent</a:t>
            </a:r>
          </a:p>
        </p:txBody>
      </p:sp>
    </p:spTree>
    <p:extLst>
      <p:ext uri="{BB962C8B-B14F-4D97-AF65-F5344CB8AC3E}">
        <p14:creationId xmlns:p14="http://schemas.microsoft.com/office/powerpoint/2010/main" val="1338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cs-CZ" altLang="cs-CZ" dirty="0" smtClean="0"/>
          </a:p>
          <a:p>
            <a:r>
              <a:rPr lang="cs-CZ" dirty="0" smtClean="0"/>
              <a:t>D</a:t>
            </a:r>
            <a:r>
              <a:rPr lang="en-US" dirty="0" err="1" smtClean="0"/>
              <a:t>edkova</a:t>
            </a:r>
            <a:r>
              <a:rPr lang="en-US" dirty="0"/>
              <a:t>, L. (2015). Stranger is not always danger: The myth and reality of meetings with online strangers. In P. Lorentz, D. </a:t>
            </a:r>
            <a:r>
              <a:rPr lang="en-US" dirty="0" err="1"/>
              <a:t>Smahel</a:t>
            </a:r>
            <a:r>
              <a:rPr lang="en-US" dirty="0"/>
              <a:t>, M. </a:t>
            </a:r>
            <a:r>
              <a:rPr lang="en-US" dirty="0" err="1"/>
              <a:t>Metykova</a:t>
            </a:r>
            <a:r>
              <a:rPr lang="en-US" dirty="0"/>
              <a:t>, &amp; M. F. Wright (Eds.), </a:t>
            </a:r>
            <a:r>
              <a:rPr lang="en-US" i="1" dirty="0"/>
              <a:t>Living in the digital age: Self-presentation, networking, playing, and  participating in politics</a:t>
            </a:r>
            <a:r>
              <a:rPr lang="en-US" dirty="0"/>
              <a:t> (pp. 78-94). Brno: Muni Press. Available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  <a:endParaRPr lang="cs-CZ" dirty="0" smtClean="0"/>
          </a:p>
          <a:p>
            <a:r>
              <a:rPr lang="cs-CZ" dirty="0" smtClean="0"/>
              <a:t>Dedkova</a:t>
            </a:r>
            <a:r>
              <a:rPr lang="cs-CZ" dirty="0"/>
              <a:t>, L., </a:t>
            </a:r>
            <a:r>
              <a:rPr lang="cs-CZ" dirty="0" err="1"/>
              <a:t>Cerna</a:t>
            </a:r>
            <a:r>
              <a:rPr lang="cs-CZ" dirty="0"/>
              <a:t>, A., </a:t>
            </a:r>
            <a:r>
              <a:rPr lang="cs-CZ" dirty="0" err="1"/>
              <a:t>Janasova</a:t>
            </a:r>
            <a:r>
              <a:rPr lang="cs-CZ" dirty="0"/>
              <a:t>, K., &amp; </a:t>
            </a:r>
            <a:r>
              <a:rPr lang="cs-CZ" dirty="0" err="1"/>
              <a:t>Daneback</a:t>
            </a:r>
            <a:r>
              <a:rPr lang="cs-CZ" dirty="0"/>
              <a:t>, K. (2014). Meeting online </a:t>
            </a:r>
            <a:r>
              <a:rPr lang="cs-CZ" dirty="0" err="1"/>
              <a:t>strangers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upsetting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adolescent </a:t>
            </a:r>
            <a:r>
              <a:rPr lang="cs-CZ" dirty="0" err="1"/>
              <a:t>girls</a:t>
            </a:r>
            <a:r>
              <a:rPr lang="cs-CZ" dirty="0"/>
              <a:t>. </a:t>
            </a:r>
            <a:r>
              <a:rPr lang="cs-CZ" i="1" dirty="0"/>
              <a:t>Communications.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, 39,</a:t>
            </a:r>
            <a:r>
              <a:rPr lang="cs-CZ" dirty="0"/>
              <a:t> 327–346</a:t>
            </a:r>
            <a:endParaRPr lang="cs-CZ" altLang="cs-CZ" dirty="0"/>
          </a:p>
          <a:p>
            <a:r>
              <a:rPr lang="cs-CZ" altLang="cs-CZ" dirty="0" err="1"/>
              <a:t>Janasová</a:t>
            </a:r>
            <a:r>
              <a:rPr lang="cs-CZ" altLang="cs-CZ" dirty="0"/>
              <a:t> (2011). </a:t>
            </a:r>
            <a:r>
              <a:rPr lang="cs-CZ" altLang="cs-CZ" i="1" dirty="0"/>
              <a:t>Negativní zkušenost adolescentů ze setkání s cizími lidmi z internetu</a:t>
            </a:r>
            <a:r>
              <a:rPr lang="cs-CZ" altLang="cs-CZ" dirty="0"/>
              <a:t>. Diplomová práce, FSS MU</a:t>
            </a:r>
            <a:r>
              <a:rPr lang="cs-CZ" altLang="cs-CZ" dirty="0" smtClean="0"/>
              <a:t>.</a:t>
            </a:r>
          </a:p>
          <a:p>
            <a:r>
              <a:rPr lang="en-US" altLang="cs-CZ" dirty="0" smtClean="0"/>
              <a:t>Lobe</a:t>
            </a:r>
            <a:r>
              <a:rPr lang="en-US" altLang="cs-CZ" dirty="0"/>
              <a:t>, B., Livingstone, S., </a:t>
            </a:r>
            <a:r>
              <a:rPr lang="en-US" altLang="cs-CZ" dirty="0" err="1"/>
              <a:t>Ólafsson</a:t>
            </a:r>
            <a:r>
              <a:rPr lang="en-US" altLang="cs-CZ" dirty="0"/>
              <a:t>, K. and </a:t>
            </a:r>
            <a:r>
              <a:rPr lang="en-US" altLang="cs-CZ" dirty="0" err="1"/>
              <a:t>Vodeb</a:t>
            </a:r>
            <a:r>
              <a:rPr lang="en-US" altLang="cs-CZ" dirty="0"/>
              <a:t>, H. (2011) Cross-national comparison of risks and safety on the internet:</a:t>
            </a:r>
            <a:r>
              <a:rPr lang="cs-CZ" altLang="cs-CZ" dirty="0"/>
              <a:t> </a:t>
            </a:r>
            <a:r>
              <a:rPr lang="en-US" altLang="cs-CZ" dirty="0"/>
              <a:t>Initial analysis from the EU Kids Online survey of European children, London: EU Kids Online, LSE.</a:t>
            </a:r>
            <a:endParaRPr lang="cs-CZ" altLang="cs-CZ" dirty="0"/>
          </a:p>
          <a:p>
            <a:r>
              <a:rPr lang="en-US" altLang="cs-CZ" dirty="0" err="1" smtClean="0"/>
              <a:t>Malesky</a:t>
            </a:r>
            <a:r>
              <a:rPr lang="en-US" altLang="cs-CZ" dirty="0"/>
              <a:t>, L.A. (2007). Predatory Online Behavior: Modus Operandi of Convicted Sex Offenders in Identifying Potential Victims and Contacting Minors Over the Internet. </a:t>
            </a:r>
            <a:r>
              <a:rPr lang="en-US" altLang="cs-CZ" i="1" dirty="0"/>
              <a:t>Journal of Child Sexual Abuse</a:t>
            </a:r>
            <a:r>
              <a:rPr lang="cs-CZ" altLang="cs-CZ" i="1" dirty="0"/>
              <a:t>,</a:t>
            </a:r>
            <a:r>
              <a:rPr lang="en-US" altLang="cs-CZ" i="1" dirty="0"/>
              <a:t> 16</a:t>
            </a:r>
            <a:r>
              <a:rPr lang="cs-CZ" altLang="cs-CZ" dirty="0"/>
              <a:t>(2)</a:t>
            </a:r>
            <a:r>
              <a:rPr lang="en-US" altLang="cs-CZ" dirty="0"/>
              <a:t>. </a:t>
            </a:r>
            <a:endParaRPr lang="cs-CZ" altLang="cs-CZ" dirty="0"/>
          </a:p>
          <a:p>
            <a:r>
              <a:rPr lang="en-US" dirty="0"/>
              <a:t>Marwick, A. E. (2008). To catch a predator? The </a:t>
            </a:r>
            <a:r>
              <a:rPr lang="en-US" dirty="0" err="1"/>
              <a:t>MySpace</a:t>
            </a:r>
            <a:r>
              <a:rPr lang="en-US" dirty="0"/>
              <a:t> moral panic. </a:t>
            </a:r>
            <a:r>
              <a:rPr lang="en-US" i="1" dirty="0"/>
              <a:t>First Monday, </a:t>
            </a:r>
            <a:r>
              <a:rPr lang="en-US" i="1" dirty="0" smtClean="0"/>
              <a:t>13</a:t>
            </a:r>
            <a:r>
              <a:rPr lang="en-US" dirty="0" smtClean="0"/>
              <a:t>(6</a:t>
            </a:r>
            <a:r>
              <a:rPr lang="en-US" dirty="0"/>
              <a:t>). Retrieved from: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firstmonday.org/ojs/index.php/fm/article/viewArticle/2152/1966</a:t>
            </a:r>
            <a:endParaRPr lang="cs-CZ" dirty="0" smtClean="0"/>
          </a:p>
          <a:p>
            <a:r>
              <a:rPr lang="en-US" dirty="0" smtClean="0"/>
              <a:t>Webster</a:t>
            </a:r>
            <a:r>
              <a:rPr lang="en-US" dirty="0"/>
              <a:t>, S., Davidson, J., </a:t>
            </a:r>
            <a:r>
              <a:rPr lang="en-US" dirty="0" err="1"/>
              <a:t>Bifulco</a:t>
            </a:r>
            <a:r>
              <a:rPr lang="en-US" dirty="0"/>
              <a:t>, A., Gottschalk, P., </a:t>
            </a:r>
            <a:r>
              <a:rPr lang="en-US" dirty="0" err="1"/>
              <a:t>Caretti</a:t>
            </a:r>
            <a:r>
              <a:rPr lang="en-US" dirty="0"/>
              <a:t>, V., Pham, T., ... &amp; </a:t>
            </a:r>
            <a:r>
              <a:rPr lang="en-US" dirty="0" err="1"/>
              <a:t>Craparo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dirty="0"/>
              <a:t>. (2012). </a:t>
            </a:r>
            <a:r>
              <a:rPr lang="en-US" i="1" dirty="0"/>
              <a:t>European Online Grooming Project: Final report</a:t>
            </a:r>
            <a:r>
              <a:rPr lang="en-US" dirty="0"/>
              <a:t>. </a:t>
            </a:r>
            <a:r>
              <a:rPr lang="en-US" dirty="0" err="1"/>
              <a:t>NatCen</a:t>
            </a:r>
            <a:r>
              <a:rPr lang="en-US" dirty="0"/>
              <a:t>: London. Retrieved </a:t>
            </a:r>
            <a:r>
              <a:rPr lang="en-US" dirty="0" smtClean="0"/>
              <a:t>from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http://www.europeanonlinegroomingproject.com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>
                <a:effectLst/>
              </a:rPr>
              <a:t>Williams, M. L., &amp; Hudson, K. (2012). Public perceptions of internet, familial and </a:t>
            </a:r>
            <a:r>
              <a:rPr lang="en-US" dirty="0" err="1">
                <a:effectLst/>
              </a:rPr>
              <a:t>localised</a:t>
            </a:r>
            <a:r>
              <a:rPr lang="en-US" dirty="0">
                <a:effectLst/>
              </a:rPr>
              <a:t> sexual grooming: Predicting perceived prevalence and safety. </a:t>
            </a:r>
            <a:r>
              <a:rPr lang="en-US" i="1" dirty="0">
                <a:effectLst/>
              </a:rPr>
              <a:t>Journal of Sexual Aggression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19</a:t>
            </a:r>
            <a:r>
              <a:rPr lang="en-US" dirty="0">
                <a:effectLst/>
              </a:rPr>
              <a:t>(2), 1–18. doi:10.1080/13552600.2012.705341</a:t>
            </a:r>
          </a:p>
          <a:p>
            <a:pPr>
              <a:lnSpc>
                <a:spcPct val="80000"/>
              </a:lnSpc>
            </a:pPr>
            <a:r>
              <a:rPr lang="en-US" altLang="cs-CZ" dirty="0" err="1" smtClean="0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Finkhelhor</a:t>
            </a:r>
            <a:r>
              <a:rPr lang="en-US" altLang="cs-CZ" dirty="0"/>
              <a:t>, D., and Mitchell, K. (2009). Trends in Arrests of Online Predators. Crimes against Children Research Center.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  &amp; Mitchell, K. (2004). Internet-initiated Sex Crimes against Minors: Implications for Prevention Based on Findings from a National Study. Journal of Adolescent Health. Vol. 35. No. 5.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745288" cy="1444625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Kybergrooming</a:t>
            </a:r>
            <a:endParaRPr lang="cs-CZ" altLang="cs-CZ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„Jako </a:t>
            </a:r>
            <a:r>
              <a:rPr lang="cs-CZ" altLang="cs-CZ" sz="2600" dirty="0" err="1" smtClean="0"/>
              <a:t>cyber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 (</a:t>
            </a:r>
            <a:r>
              <a:rPr lang="cs-CZ" altLang="cs-CZ" sz="2600" dirty="0" err="1" smtClean="0"/>
              <a:t>child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kybergrooming</a:t>
            </a:r>
            <a:r>
              <a:rPr lang="cs-CZ" altLang="cs-CZ" sz="2600" dirty="0" smtClean="0"/>
              <a:t>) se označuje chování uživatelů internetových komunikačních prostředků (chat, ICQ, </a:t>
            </a:r>
            <a:r>
              <a:rPr lang="cs-CZ" altLang="cs-CZ" sz="2600" dirty="0" err="1" smtClean="0"/>
              <a:t>Skype</a:t>
            </a:r>
            <a:r>
              <a:rPr lang="cs-CZ" altLang="cs-CZ" sz="2600" dirty="0" smtClean="0"/>
              <a:t> atd.), kteří </a:t>
            </a:r>
            <a:r>
              <a:rPr lang="cs-CZ" altLang="cs-CZ" sz="2600" b="1" dirty="0" smtClean="0"/>
              <a:t>se vydávají za jinou osobu s cílem vylákat nezletilého komunikujícího, sexuálně ho obtěžovat či zneužít.</a:t>
            </a:r>
            <a:r>
              <a:rPr lang="cs-CZ" altLang="cs-CZ" sz="2600" dirty="0" smtClean="0"/>
              <a:t> Cílem nemusí být pouze sexuální zneužití, ale také manipulace dítěte vedoucí například k projevům terorismu (dítě se ve jménu víry stává teroristou).“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(</a:t>
            </a:r>
            <a:r>
              <a:rPr lang="cs-CZ" altLang="cs-CZ" sz="2600" dirty="0" smtClean="0">
                <a:hlinkClick r:id="rId2"/>
              </a:rPr>
              <a:t>http://cs.wikipedia.org/wiki/</a:t>
            </a:r>
            <a:r>
              <a:rPr lang="cs-CZ" altLang="cs-CZ" sz="2600" dirty="0" err="1" smtClean="0">
                <a:hlinkClick r:id="rId2"/>
              </a:rPr>
              <a:t>Cyber_grooming</a:t>
            </a:r>
            <a:r>
              <a:rPr lang="cs-CZ" altLang="cs-CZ" sz="2600" dirty="0" smtClean="0"/>
              <a:t>; 2011)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7810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2096064"/>
            <a:ext cx="2662518" cy="3695136"/>
          </a:xfrm>
        </p:spPr>
        <p:txBody>
          <a:bodyPr/>
          <a:lstStyle/>
          <a:p>
            <a:r>
              <a:rPr lang="cs-CZ" dirty="0" smtClean="0"/>
              <a:t>Neadekvátní </a:t>
            </a:r>
            <a:r>
              <a:rPr lang="cs-CZ" dirty="0" smtClean="0"/>
              <a:t>zveličení (nereálné</a:t>
            </a:r>
            <a:r>
              <a:rPr lang="cs-CZ" dirty="0" smtClean="0"/>
              <a:t>) hrozby</a:t>
            </a:r>
          </a:p>
          <a:p>
            <a:r>
              <a:rPr lang="cs-CZ" dirty="0" err="1" smtClean="0"/>
              <a:t>Marwick</a:t>
            </a:r>
            <a:r>
              <a:rPr lang="cs-CZ" dirty="0" smtClean="0"/>
              <a:t>, 2008: </a:t>
            </a:r>
            <a:r>
              <a:rPr lang="cs-CZ" dirty="0" smtClean="0"/>
              <a:t>USA </a:t>
            </a:r>
            <a:r>
              <a:rPr lang="en-US" b="1" dirty="0" smtClean="0"/>
              <a:t>by </a:t>
            </a:r>
            <a:r>
              <a:rPr lang="en-US" b="1" dirty="0"/>
              <a:t>year</a:t>
            </a:r>
            <a:endParaRPr lang="en-US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85873"/>
            <a:ext cx="6240225" cy="3816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79712" y="4194085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Catch a Predator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3995936" y="4572127"/>
            <a:ext cx="2880320" cy="10261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619672" y="5833673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MySpace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8" idx="3"/>
          </p:cNvCxnSpPr>
          <p:nvPr/>
        </p:nvCxnSpPr>
        <p:spPr>
          <a:xfrm flipV="1">
            <a:off x="3635896" y="5742257"/>
            <a:ext cx="3960441" cy="4694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3695136"/>
          </a:xfrm>
        </p:spPr>
        <p:txBody>
          <a:bodyPr/>
          <a:lstStyle/>
          <a:p>
            <a:r>
              <a:rPr lang="cs-CZ" dirty="0" err="1" smtClean="0"/>
              <a:t>Goodle</a:t>
            </a:r>
            <a:r>
              <a:rPr lang="cs-CZ" dirty="0" smtClean="0"/>
              <a:t> </a:t>
            </a:r>
            <a:r>
              <a:rPr lang="cs-CZ" dirty="0" err="1" smtClean="0"/>
              <a:t>trends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5588" t="25499" r="29525" b="31801"/>
          <a:stretch/>
        </p:blipFill>
        <p:spPr>
          <a:xfrm>
            <a:off x="463551" y="2636912"/>
            <a:ext cx="820891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3695136"/>
          </a:xfrm>
        </p:spPr>
        <p:txBody>
          <a:bodyPr/>
          <a:lstStyle/>
          <a:p>
            <a:r>
              <a:rPr lang="cs-CZ" dirty="0" smtClean="0"/>
              <a:t>Odraz mediální paniky:</a:t>
            </a:r>
          </a:p>
          <a:p>
            <a:r>
              <a:rPr lang="cs-CZ" dirty="0" smtClean="0"/>
              <a:t>Online vs. </a:t>
            </a:r>
            <a:r>
              <a:rPr lang="cs-CZ" dirty="0" err="1" smtClean="0"/>
              <a:t>localized</a:t>
            </a:r>
            <a:r>
              <a:rPr lang="cs-CZ" dirty="0" smtClean="0"/>
              <a:t> vs. </a:t>
            </a:r>
            <a:r>
              <a:rPr lang="cs-CZ" dirty="0" err="1" smtClean="0"/>
              <a:t>familial</a:t>
            </a:r>
            <a:r>
              <a:rPr lang="cs-CZ" dirty="0" smtClean="0"/>
              <a:t> 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grooming</a:t>
            </a:r>
            <a:endParaRPr lang="cs-CZ" dirty="0" smtClean="0"/>
          </a:p>
          <a:p>
            <a:pPr lvl="1"/>
            <a:r>
              <a:rPr lang="en-US" dirty="0" smtClean="0">
                <a:effectLst/>
              </a:rPr>
              <a:t>Williams</a:t>
            </a:r>
            <a:r>
              <a:rPr lang="cs-CZ" dirty="0">
                <a:effectLst/>
              </a:rPr>
              <a:t> </a:t>
            </a:r>
            <a:r>
              <a:rPr lang="en-US" dirty="0" smtClean="0">
                <a:effectLst/>
              </a:rPr>
              <a:t>&amp; Hudson </a:t>
            </a:r>
            <a:r>
              <a:rPr lang="en-US" dirty="0">
                <a:effectLst/>
              </a:rPr>
              <a:t>(</a:t>
            </a:r>
            <a:r>
              <a:rPr lang="en-US" dirty="0" smtClean="0">
                <a:effectLst/>
              </a:rPr>
              <a:t>2012</a:t>
            </a:r>
            <a:r>
              <a:rPr lang="cs-CZ" dirty="0" smtClean="0">
                <a:effectLst/>
              </a:rPr>
              <a:t>): Podle respondentů nejčastější je online</a:t>
            </a:r>
          </a:p>
          <a:p>
            <a:pPr lvl="1"/>
            <a:r>
              <a:rPr lang="cs-CZ" dirty="0" smtClean="0">
                <a:effectLst/>
              </a:rPr>
              <a:t>Reálně je častější </a:t>
            </a:r>
            <a:r>
              <a:rPr lang="cs-CZ" dirty="0" err="1" smtClean="0">
                <a:effectLst/>
              </a:rPr>
              <a:t>familial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527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Etapy </a:t>
            </a:r>
            <a:r>
              <a:rPr lang="cs-CZ" altLang="cs-CZ" dirty="0" err="1" smtClean="0"/>
              <a:t>kybergroomingu</a:t>
            </a:r>
            <a:endParaRPr lang="cs-CZ" altLang="cs-CZ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4475162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Vzbuzení důvěry, snaha izolovat oběť</a:t>
            </a:r>
          </a:p>
          <a:p>
            <a:pPr eaLnBrk="1" hangingPunct="1"/>
            <a:r>
              <a:rPr lang="cs-CZ" altLang="cs-CZ" smtClean="0"/>
              <a:t>Podplácení dárky</a:t>
            </a:r>
          </a:p>
          <a:p>
            <a:pPr eaLnBrk="1" hangingPunct="1"/>
            <a:r>
              <a:rPr lang="cs-CZ" altLang="cs-CZ" smtClean="0"/>
              <a:t>Vyvolávání emoční závislosti </a:t>
            </a:r>
          </a:p>
          <a:p>
            <a:pPr eaLnBrk="1" hangingPunct="1"/>
            <a:r>
              <a:rPr lang="cs-CZ" altLang="cs-CZ" smtClean="0"/>
              <a:t>Osobní setkání</a:t>
            </a:r>
          </a:p>
          <a:p>
            <a:pPr eaLnBrk="1" hangingPunct="1"/>
            <a:r>
              <a:rPr lang="cs-CZ" altLang="cs-CZ" smtClean="0"/>
              <a:t>Sexuální obtěžování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80" y="1772816"/>
            <a:ext cx="3859212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369</TotalTime>
  <Words>1972</Words>
  <Application>Microsoft Office PowerPoint</Application>
  <PresentationFormat>Předvádění na obrazovce (4:3)</PresentationFormat>
  <Paragraphs>290</Paragraphs>
  <Slides>47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</vt:lpstr>
      <vt:lpstr>Tahoma</vt:lpstr>
      <vt:lpstr>Damask</vt:lpstr>
      <vt:lpstr>Graf</vt:lpstr>
      <vt:lpstr>Meeting strangers</vt:lpstr>
      <vt:lpstr>Meeting online strangers</vt:lpstr>
      <vt:lpstr>Prezentace aplikace PowerPoint</vt:lpstr>
      <vt:lpstr>Prezentace aplikace PowerPoint</vt:lpstr>
      <vt:lpstr>Kybergrooming</vt:lpstr>
      <vt:lpstr>Mediální panika</vt:lpstr>
      <vt:lpstr>Mediální panika</vt:lpstr>
      <vt:lpstr>Mediální panika</vt:lpstr>
      <vt:lpstr>Etapy kybergroomingu</vt:lpstr>
      <vt:lpstr>Online pedophiles     online predators</vt:lpstr>
      <vt:lpstr>př. „Typický kybergroomer“</vt:lpstr>
      <vt:lpstr>Když se zeptáte dětí</vt:lpstr>
      <vt:lpstr>Online predators</vt:lpstr>
      <vt:lpstr>Mýtus x skutečnost</vt:lpstr>
      <vt:lpstr>Mýtus x skutečnost </vt:lpstr>
      <vt:lpstr>Demografické charakteristiky</vt:lpstr>
      <vt:lpstr>Začátky vztahu</vt:lpstr>
      <vt:lpstr>Role lži a podvodu</vt:lpstr>
      <vt:lpstr>Setkání FtF</vt:lpstr>
      <vt:lpstr>Typy trestních činností</vt:lpstr>
      <vt:lpstr>Ohrožená populace</vt:lpstr>
      <vt:lpstr>N-JOV2, 2006</vt:lpstr>
      <vt:lpstr>Co to znamená</vt:lpstr>
      <vt:lpstr>Proč je důležité tohle vědět?</vt:lpstr>
      <vt:lpstr>Proč je důležité tohle vědět?</vt:lpstr>
      <vt:lpstr>Stejné s online predátory</vt:lpstr>
      <vt:lpstr>Jak tedy vypadají setkání s lidmi z internetu?</vt:lpstr>
      <vt:lpstr>EUKO II</vt:lpstr>
      <vt:lpstr>EU Kids Online II: ČR</vt:lpstr>
      <vt:lpstr>S kolika lidmi za posledních 12 měsíců</vt:lpstr>
      <vt:lpstr>S kým se potkali za posledních 12 měsíců?</vt:lpstr>
      <vt:lpstr>Ví rodiče o setkání svých dětí s lidmi z internetu?</vt:lpstr>
      <vt:lpstr>Újma ze setkání s cizím z internetu</vt:lpstr>
      <vt:lpstr>Jiné výzkumy než euko</vt:lpstr>
      <vt:lpstr>Co se dělo na nepříjemných setkáních (EUKO II)</vt:lpstr>
      <vt:lpstr>Co se dělo na nepříjemných setkáních (EUKO II)</vt:lpstr>
      <vt:lpstr>Negativní zkušenosti ze setkání</vt:lpstr>
      <vt:lpstr>Prezentace aplikace PowerPoint</vt:lpstr>
      <vt:lpstr>Před schůzkou</vt:lpstr>
      <vt:lpstr>Před schůzkou</vt:lpstr>
      <vt:lpstr>V průběhu schůzky</vt:lpstr>
      <vt:lpstr>Prezentace aplikace PowerPoint</vt:lpstr>
      <vt:lpstr>V průběhu schůzky  </vt:lpstr>
      <vt:lpstr>Po schůzce</vt:lpstr>
      <vt:lpstr>Po schůzce</vt:lpstr>
      <vt:lpstr>Shrnutí</vt:lpstr>
      <vt:lpstr>literatura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strangers</dc:title>
  <dc:creator>Lenka Dědková</dc:creator>
  <cp:lastModifiedBy>Věra Kontríková</cp:lastModifiedBy>
  <cp:revision>29</cp:revision>
  <dcterms:created xsi:type="dcterms:W3CDTF">2015-11-04T12:00:43Z</dcterms:created>
  <dcterms:modified xsi:type="dcterms:W3CDTF">2016-04-26T07:51:56Z</dcterms:modified>
</cp:coreProperties>
</file>