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71" r:id="rId11"/>
    <p:sldId id="270"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1" r:id="rId26"/>
    <p:sldId id="282" r:id="rId27"/>
    <p:sldId id="280" r:id="rId28"/>
    <p:sldId id="283" r:id="rId29"/>
    <p:sldId id="284" r:id="rId30"/>
    <p:sldId id="285" r:id="rId31"/>
    <p:sldId id="287" r:id="rId32"/>
    <p:sldId id="296" r:id="rId33"/>
    <p:sldId id="300" r:id="rId34"/>
    <p:sldId id="294" r:id="rId35"/>
    <p:sldId id="301" r:id="rId36"/>
    <p:sldId id="295" r:id="rId37"/>
    <p:sldId id="297" r:id="rId38"/>
    <p:sldId id="298" r:id="rId39"/>
    <p:sldId id="299"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7" r:id="rId54"/>
    <p:sldId id="316" r:id="rId55"/>
    <p:sldId id="315" r:id="rId56"/>
    <p:sldId id="319" r:id="rId57"/>
    <p:sldId id="318" r:id="rId58"/>
    <p:sldId id="320" r:id="rId59"/>
    <p:sldId id="321" r:id="rId60"/>
    <p:sldId id="286" r:id="rId61"/>
    <p:sldId id="288" r:id="rId62"/>
    <p:sldId id="289" r:id="rId63"/>
    <p:sldId id="290" r:id="rId64"/>
    <p:sldId id="291" r:id="rId65"/>
    <p:sldId id="293" r:id="rId6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32182-8D25-4756-9309-E3E0590A2820}" type="datetimeFigureOut">
              <a:rPr lang="uk-UA" smtClean="0"/>
              <a:pPr/>
              <a:t>09.03.2016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DA01958-B6B3-4DDD-B514-403605434A9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32182-8D25-4756-9309-E3E0590A2820}" type="datetimeFigureOut">
              <a:rPr lang="uk-UA" smtClean="0"/>
              <a:pPr/>
              <a:t>09.03.2016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01958-B6B3-4DDD-B514-403605434A92}"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3929066"/>
            <a:ext cx="3857652" cy="471494"/>
          </a:xfrm>
        </p:spPr>
        <p:txBody>
          <a:bodyPr>
            <a:normAutofit fontScale="92500" lnSpcReduction="10000"/>
          </a:bodyPr>
          <a:lstStyle/>
          <a:p>
            <a:pPr algn="l"/>
            <a:r>
              <a:rPr lang="en-US" sz="2800" b="1" i="1" dirty="0" err="1" smtClean="0"/>
              <a:t>Olexandra</a:t>
            </a:r>
            <a:r>
              <a:rPr lang="en-US" sz="2800" b="1" i="1" dirty="0" smtClean="0"/>
              <a:t> </a:t>
            </a:r>
            <a:r>
              <a:rPr lang="en-US" sz="2800" b="1" i="1" dirty="0" err="1" smtClean="0"/>
              <a:t>Loshenko</a:t>
            </a:r>
            <a:r>
              <a:rPr lang="en-US" sz="2800" b="1" i="1" dirty="0" smtClean="0"/>
              <a:t>, Ph.D.</a:t>
            </a:r>
            <a:endParaRPr lang="uk-UA" sz="2800" dirty="0" smtClean="0"/>
          </a:p>
          <a:p>
            <a:endParaRPr lang="uk-UA" dirty="0" smtClean="0"/>
          </a:p>
          <a:p>
            <a:endParaRPr lang="uk-UA" dirty="0"/>
          </a:p>
        </p:txBody>
      </p:sp>
      <p:pic>
        <p:nvPicPr>
          <p:cNvPr id="4" name="Picture 2" descr="C:\Users\Сашулька\Desktop\index 1.jpg"/>
          <p:cNvPicPr>
            <a:picLocks noChangeAspect="1" noChangeArrowheads="1"/>
          </p:cNvPicPr>
          <p:nvPr/>
        </p:nvPicPr>
        <p:blipFill>
          <a:blip r:embed="rId2"/>
          <a:srcRect/>
          <a:stretch>
            <a:fillRect/>
          </a:stretch>
        </p:blipFill>
        <p:spPr bwMode="auto">
          <a:xfrm>
            <a:off x="857224" y="285728"/>
            <a:ext cx="1007269" cy="1007269"/>
          </a:xfrm>
          <a:prstGeom prst="rect">
            <a:avLst/>
          </a:prstGeom>
          <a:noFill/>
        </p:spPr>
      </p:pic>
      <p:pic>
        <p:nvPicPr>
          <p:cNvPr id="5" name="Picture 6" descr="C:\Users\Оля\Desktop\logo.png"/>
          <p:cNvPicPr>
            <a:picLocks noChangeAspect="1" noChangeArrowheads="1"/>
          </p:cNvPicPr>
          <p:nvPr/>
        </p:nvPicPr>
        <p:blipFill>
          <a:blip r:embed="rId3"/>
          <a:srcRect/>
          <a:stretch>
            <a:fillRect/>
          </a:stretch>
        </p:blipFill>
        <p:spPr bwMode="auto">
          <a:xfrm>
            <a:off x="7358082" y="285728"/>
            <a:ext cx="954921" cy="954921"/>
          </a:xfrm>
          <a:prstGeom prst="rect">
            <a:avLst/>
          </a:prstGeom>
          <a:noFill/>
        </p:spPr>
      </p:pic>
      <p:pic>
        <p:nvPicPr>
          <p:cNvPr id="6" name="Picture 3" descr="C:\Users\Сашулька\Desktop\logo_Erasmus_plus.png"/>
          <p:cNvPicPr>
            <a:picLocks noChangeAspect="1" noChangeArrowheads="1"/>
          </p:cNvPicPr>
          <p:nvPr/>
        </p:nvPicPr>
        <p:blipFill>
          <a:blip r:embed="rId4" cstate="print"/>
          <a:srcRect/>
          <a:stretch>
            <a:fillRect/>
          </a:stretch>
        </p:blipFill>
        <p:spPr bwMode="auto">
          <a:xfrm>
            <a:off x="2143108" y="500042"/>
            <a:ext cx="1981200" cy="428435"/>
          </a:xfrm>
          <a:prstGeom prst="rect">
            <a:avLst/>
          </a:prstGeom>
          <a:noFill/>
        </p:spPr>
      </p:pic>
      <p:pic>
        <p:nvPicPr>
          <p:cNvPr id="7" name="Picture 4" descr="C:\Users\Сашулька\Desktop\338_logo.jpg"/>
          <p:cNvPicPr>
            <a:picLocks noChangeAspect="1" noChangeArrowheads="1"/>
          </p:cNvPicPr>
          <p:nvPr/>
        </p:nvPicPr>
        <p:blipFill>
          <a:blip r:embed="rId5"/>
          <a:srcRect/>
          <a:stretch>
            <a:fillRect/>
          </a:stretch>
        </p:blipFill>
        <p:spPr bwMode="auto">
          <a:xfrm>
            <a:off x="4500562" y="428604"/>
            <a:ext cx="2457450" cy="647700"/>
          </a:xfrm>
          <a:prstGeom prst="rect">
            <a:avLst/>
          </a:prstGeom>
          <a:noFill/>
        </p:spPr>
      </p:pic>
      <p:sp>
        <p:nvSpPr>
          <p:cNvPr id="8" name="Заголовок 1"/>
          <p:cNvSpPr>
            <a:spLocks noGrp="1"/>
          </p:cNvSpPr>
          <p:nvPr>
            <p:ph type="ctrTitle"/>
          </p:nvPr>
        </p:nvSpPr>
        <p:spPr>
          <a:xfrm>
            <a:off x="685800" y="1928803"/>
            <a:ext cx="7772400" cy="1671648"/>
          </a:xfrm>
        </p:spPr>
        <p:txBody>
          <a:bodyPr>
            <a:normAutofit/>
          </a:bodyPr>
          <a:lstStyle/>
          <a:p>
            <a:r>
              <a:rPr lang="en-US" b="1" i="1" dirty="0" smtClean="0"/>
              <a:t>Psychology </a:t>
            </a:r>
            <a:r>
              <a:rPr lang="en-US" b="1" i="1" dirty="0"/>
              <a:t>of </a:t>
            </a:r>
            <a:r>
              <a:rPr lang="en-US" b="1" i="1" dirty="0" smtClean="0"/>
              <a:t>Self-knowledge</a:t>
            </a:r>
            <a:r>
              <a:rPr lang="ru-RU" b="1" i="1" dirty="0" smtClean="0"/>
              <a:t/>
            </a:r>
            <a:br>
              <a:rPr lang="ru-RU" b="1" i="1" dirty="0" smtClean="0"/>
            </a:br>
            <a:r>
              <a:rPr lang="ru-RU" sz="2800" i="1" dirty="0" smtClean="0"/>
              <a:t>2 </a:t>
            </a:r>
            <a:r>
              <a:rPr lang="en-US" sz="2800" i="1" dirty="0" smtClean="0"/>
              <a:t>lecture</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439718"/>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
        <p:nvSpPr>
          <p:cNvPr id="5" name="TextBox 4"/>
          <p:cNvSpPr txBox="1"/>
          <p:nvPr/>
        </p:nvSpPr>
        <p:spPr>
          <a:xfrm>
            <a:off x="2571736" y="857232"/>
            <a:ext cx="4357718" cy="523220"/>
          </a:xfrm>
          <a:prstGeom prst="rect">
            <a:avLst/>
          </a:prstGeom>
          <a:noFill/>
        </p:spPr>
        <p:txBody>
          <a:bodyPr wrap="square" rtlCol="0">
            <a:spAutoFit/>
          </a:bodyPr>
          <a:lstStyle/>
          <a:p>
            <a:pPr algn="ctr">
              <a:buNone/>
            </a:pPr>
            <a:r>
              <a:rPr lang="en-US" sz="2800" i="1" dirty="0" smtClean="0"/>
              <a:t>Indicators of low self-esteem</a:t>
            </a:r>
          </a:p>
        </p:txBody>
      </p:sp>
      <p:sp>
        <p:nvSpPr>
          <p:cNvPr id="6" name="TextBox 5"/>
          <p:cNvSpPr txBox="1"/>
          <p:nvPr/>
        </p:nvSpPr>
        <p:spPr>
          <a:xfrm>
            <a:off x="2571736" y="1643050"/>
            <a:ext cx="3286148" cy="1015663"/>
          </a:xfrm>
          <a:prstGeom prst="rect">
            <a:avLst/>
          </a:prstGeom>
          <a:noFill/>
        </p:spPr>
        <p:txBody>
          <a:bodyPr wrap="square" rtlCol="0">
            <a:spAutoFit/>
          </a:bodyPr>
          <a:lstStyle/>
          <a:p>
            <a:pPr algn="just">
              <a:buFont typeface="Arial" pitchFamily="34" charset="0"/>
              <a:buChar char="•"/>
            </a:pPr>
            <a:r>
              <a:rPr lang="en-US" sz="2000" b="1" dirty="0" smtClean="0"/>
              <a:t>   The main feature - the attitude of others towards you</a:t>
            </a:r>
          </a:p>
        </p:txBody>
      </p:sp>
      <p:sp>
        <p:nvSpPr>
          <p:cNvPr id="7" name="TextBox 6"/>
          <p:cNvSpPr txBox="1"/>
          <p:nvPr/>
        </p:nvSpPr>
        <p:spPr>
          <a:xfrm>
            <a:off x="6500826" y="3000372"/>
            <a:ext cx="2428892" cy="1323439"/>
          </a:xfrm>
          <a:prstGeom prst="rect">
            <a:avLst/>
          </a:prstGeom>
          <a:noFill/>
        </p:spPr>
        <p:txBody>
          <a:bodyPr wrap="square" rtlCol="0">
            <a:spAutoFit/>
          </a:bodyPr>
          <a:lstStyle/>
          <a:p>
            <a:pPr algn="just">
              <a:buFont typeface="Arial" pitchFamily="34" charset="0"/>
              <a:buChar char="•"/>
            </a:pPr>
            <a:r>
              <a:rPr lang="en-US" sz="2000" b="1" dirty="0" smtClean="0"/>
              <a:t>     The tendency consistently recollect own failures in life, self-pity</a:t>
            </a:r>
          </a:p>
        </p:txBody>
      </p:sp>
      <p:pic>
        <p:nvPicPr>
          <p:cNvPr id="8" name="Picture 2" descr="C:\Users\Сашулька\Desktop\0020-020-Sobaka-spit-v-kresle-300x247.jpg"/>
          <p:cNvPicPr>
            <a:picLocks noChangeAspect="1" noChangeArrowheads="1"/>
          </p:cNvPicPr>
          <p:nvPr/>
        </p:nvPicPr>
        <p:blipFill>
          <a:blip r:embed="rId2"/>
          <a:srcRect/>
          <a:stretch>
            <a:fillRect/>
          </a:stretch>
        </p:blipFill>
        <p:spPr bwMode="auto">
          <a:xfrm>
            <a:off x="6786578" y="1285860"/>
            <a:ext cx="2000250" cy="1646873"/>
          </a:xfrm>
          <a:prstGeom prst="rect">
            <a:avLst/>
          </a:prstGeom>
          <a:noFill/>
        </p:spPr>
      </p:pic>
      <p:sp>
        <p:nvSpPr>
          <p:cNvPr id="9" name="TextBox 8"/>
          <p:cNvSpPr txBox="1"/>
          <p:nvPr/>
        </p:nvSpPr>
        <p:spPr>
          <a:xfrm>
            <a:off x="142844" y="2857496"/>
            <a:ext cx="2071702" cy="707886"/>
          </a:xfrm>
          <a:prstGeom prst="rect">
            <a:avLst/>
          </a:prstGeom>
          <a:noFill/>
        </p:spPr>
        <p:txBody>
          <a:bodyPr wrap="square" rtlCol="0">
            <a:spAutoFit/>
          </a:bodyPr>
          <a:lstStyle/>
          <a:p>
            <a:pPr algn="just">
              <a:buFont typeface="Arial" pitchFamily="34" charset="0"/>
              <a:buChar char="•"/>
            </a:pPr>
            <a:r>
              <a:rPr lang="en-US" sz="2000" b="1" dirty="0" smtClean="0"/>
              <a:t>   Applying of false masks</a:t>
            </a:r>
          </a:p>
        </p:txBody>
      </p:sp>
      <p:pic>
        <p:nvPicPr>
          <p:cNvPr id="5122" name="Picture 2" descr="C:\Users\Сашулька\Desktop\untitled-65-188x300.jpg"/>
          <p:cNvPicPr>
            <a:picLocks noChangeAspect="1" noChangeArrowheads="1"/>
          </p:cNvPicPr>
          <p:nvPr/>
        </p:nvPicPr>
        <p:blipFill>
          <a:blip r:embed="rId3"/>
          <a:srcRect/>
          <a:stretch>
            <a:fillRect/>
          </a:stretch>
        </p:blipFill>
        <p:spPr bwMode="auto">
          <a:xfrm>
            <a:off x="214282" y="3643314"/>
            <a:ext cx="1790700" cy="2857500"/>
          </a:xfrm>
          <a:prstGeom prst="rect">
            <a:avLst/>
          </a:prstGeom>
          <a:noFill/>
        </p:spPr>
      </p:pic>
      <p:pic>
        <p:nvPicPr>
          <p:cNvPr id="5123" name="Picture 3" descr="C:\Users\Сашулька\Desktop\untitled-18-199x300.jpg"/>
          <p:cNvPicPr>
            <a:picLocks noChangeAspect="1" noChangeArrowheads="1"/>
          </p:cNvPicPr>
          <p:nvPr/>
        </p:nvPicPr>
        <p:blipFill>
          <a:blip r:embed="rId4"/>
          <a:srcRect/>
          <a:stretch>
            <a:fillRect/>
          </a:stretch>
        </p:blipFill>
        <p:spPr bwMode="auto">
          <a:xfrm>
            <a:off x="3786182" y="2500306"/>
            <a:ext cx="1895475" cy="2857500"/>
          </a:xfrm>
          <a:prstGeom prst="rect">
            <a:avLst/>
          </a:prstGeom>
          <a:noFill/>
        </p:spPr>
      </p:pic>
      <p:sp>
        <p:nvSpPr>
          <p:cNvPr id="13" name="TextBox 12"/>
          <p:cNvSpPr txBox="1"/>
          <p:nvPr/>
        </p:nvSpPr>
        <p:spPr>
          <a:xfrm>
            <a:off x="3571868" y="5643578"/>
            <a:ext cx="2428892" cy="400110"/>
          </a:xfrm>
          <a:prstGeom prst="rect">
            <a:avLst/>
          </a:prstGeom>
          <a:noFill/>
        </p:spPr>
        <p:txBody>
          <a:bodyPr wrap="square" rtlCol="0">
            <a:spAutoFit/>
          </a:bodyPr>
          <a:lstStyle/>
          <a:p>
            <a:pPr algn="ctr">
              <a:buFont typeface="Arial" pitchFamily="34" charset="0"/>
              <a:buChar char="•"/>
            </a:pPr>
            <a:r>
              <a:rPr lang="en-US" sz="2000" b="1" dirty="0" smtClean="0"/>
              <a:t>Lack of close friends</a:t>
            </a:r>
          </a:p>
        </p:txBody>
      </p:sp>
      <p:sp>
        <p:nvSpPr>
          <p:cNvPr id="14" name="TextBox 13"/>
          <p:cNvSpPr txBox="1"/>
          <p:nvPr/>
        </p:nvSpPr>
        <p:spPr>
          <a:xfrm>
            <a:off x="428596" y="1857364"/>
            <a:ext cx="1500198" cy="707886"/>
          </a:xfrm>
          <a:prstGeom prst="rect">
            <a:avLst/>
          </a:prstGeom>
          <a:noFill/>
        </p:spPr>
        <p:txBody>
          <a:bodyPr wrap="square" rtlCol="0">
            <a:spAutoFit/>
          </a:bodyPr>
          <a:lstStyle/>
          <a:p>
            <a:pPr>
              <a:buFont typeface="Arial" pitchFamily="34" charset="0"/>
              <a:buChar char="•"/>
            </a:pPr>
            <a:r>
              <a:rPr lang="en-US" sz="2000" b="1" dirty="0" smtClean="0"/>
              <a:t>  Lack of confidence</a:t>
            </a:r>
          </a:p>
        </p:txBody>
      </p:sp>
      <p:sp>
        <p:nvSpPr>
          <p:cNvPr id="15" name="TextBox 14"/>
          <p:cNvSpPr txBox="1"/>
          <p:nvPr/>
        </p:nvSpPr>
        <p:spPr>
          <a:xfrm>
            <a:off x="6786578" y="5000636"/>
            <a:ext cx="2071702" cy="369332"/>
          </a:xfrm>
          <a:prstGeom prst="rect">
            <a:avLst/>
          </a:prstGeom>
          <a:noFill/>
        </p:spPr>
        <p:txBody>
          <a:bodyPr wrap="square" rtlCol="0">
            <a:spAutoFit/>
          </a:bodyPr>
          <a:lstStyle/>
          <a:p>
            <a:pPr algn="ctr"/>
            <a:r>
              <a:rPr lang="en-US" b="1" i="1" dirty="0" smtClean="0">
                <a:solidFill>
                  <a:srgbClr val="C00000"/>
                </a:solidFill>
              </a:rPr>
              <a:t>AND SO ON….</a:t>
            </a:r>
            <a:endParaRPr lang="uk-UA" b="1" i="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439718"/>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
        <p:nvSpPr>
          <p:cNvPr id="7" name="Прямоугольник 6"/>
          <p:cNvSpPr/>
          <p:nvPr/>
        </p:nvSpPr>
        <p:spPr>
          <a:xfrm>
            <a:off x="2428860" y="1000108"/>
            <a:ext cx="4454938" cy="523220"/>
          </a:xfrm>
          <a:prstGeom prst="rect">
            <a:avLst/>
          </a:prstGeom>
        </p:spPr>
        <p:txBody>
          <a:bodyPr wrap="none">
            <a:spAutoFit/>
          </a:bodyPr>
          <a:lstStyle/>
          <a:p>
            <a:pPr algn="ctr">
              <a:buNone/>
            </a:pPr>
            <a:r>
              <a:rPr lang="en-US" sz="2800" i="1" dirty="0" smtClean="0"/>
              <a:t>Indicators of high self-esteem</a:t>
            </a:r>
          </a:p>
        </p:txBody>
      </p:sp>
      <p:sp>
        <p:nvSpPr>
          <p:cNvPr id="8" name="TextBox 7"/>
          <p:cNvSpPr txBox="1"/>
          <p:nvPr/>
        </p:nvSpPr>
        <p:spPr>
          <a:xfrm>
            <a:off x="571472" y="1785926"/>
            <a:ext cx="2643206" cy="707886"/>
          </a:xfrm>
          <a:prstGeom prst="rect">
            <a:avLst/>
          </a:prstGeom>
          <a:noFill/>
        </p:spPr>
        <p:txBody>
          <a:bodyPr wrap="square" rtlCol="0">
            <a:spAutoFit/>
          </a:bodyPr>
          <a:lstStyle/>
          <a:p>
            <a:pPr algn="ctr">
              <a:buFont typeface="Arial" pitchFamily="34" charset="0"/>
              <a:buChar char="•"/>
            </a:pPr>
            <a:r>
              <a:rPr lang="en-US" sz="2000" b="1" dirty="0" smtClean="0"/>
              <a:t>  The desire to look better</a:t>
            </a:r>
            <a:endParaRPr lang="uk-UA" sz="2000" b="1" dirty="0"/>
          </a:p>
        </p:txBody>
      </p:sp>
      <p:sp>
        <p:nvSpPr>
          <p:cNvPr id="9" name="TextBox 8"/>
          <p:cNvSpPr txBox="1"/>
          <p:nvPr/>
        </p:nvSpPr>
        <p:spPr>
          <a:xfrm>
            <a:off x="3071802" y="2357430"/>
            <a:ext cx="2571768" cy="400110"/>
          </a:xfrm>
          <a:prstGeom prst="rect">
            <a:avLst/>
          </a:prstGeom>
          <a:noFill/>
        </p:spPr>
        <p:txBody>
          <a:bodyPr wrap="square" rtlCol="0">
            <a:spAutoFit/>
          </a:bodyPr>
          <a:lstStyle/>
          <a:p>
            <a:pPr algn="ctr">
              <a:buFont typeface="Arial" pitchFamily="34" charset="0"/>
              <a:buChar char="•"/>
            </a:pPr>
            <a:r>
              <a:rPr lang="en-US" sz="2000" b="1" dirty="0" smtClean="0"/>
              <a:t>  Arrogant behavior</a:t>
            </a:r>
            <a:endParaRPr lang="uk-UA" sz="2000" b="1" dirty="0"/>
          </a:p>
        </p:txBody>
      </p:sp>
      <p:sp>
        <p:nvSpPr>
          <p:cNvPr id="10" name="TextBox 9"/>
          <p:cNvSpPr txBox="1"/>
          <p:nvPr/>
        </p:nvSpPr>
        <p:spPr>
          <a:xfrm>
            <a:off x="2143108" y="3786190"/>
            <a:ext cx="3643338" cy="400110"/>
          </a:xfrm>
          <a:prstGeom prst="rect">
            <a:avLst/>
          </a:prstGeom>
          <a:noFill/>
        </p:spPr>
        <p:txBody>
          <a:bodyPr wrap="square" rtlCol="0">
            <a:spAutoFit/>
          </a:bodyPr>
          <a:lstStyle/>
          <a:p>
            <a:pPr algn="ctr">
              <a:buFont typeface="Arial" pitchFamily="34" charset="0"/>
              <a:buChar char="•"/>
            </a:pPr>
            <a:r>
              <a:rPr lang="en-US" sz="2000" b="1" dirty="0" smtClean="0"/>
              <a:t>  Painful perception of criticism</a:t>
            </a:r>
            <a:endParaRPr lang="en-US" sz="2000" b="1" dirty="0"/>
          </a:p>
        </p:txBody>
      </p:sp>
      <p:sp>
        <p:nvSpPr>
          <p:cNvPr id="11" name="TextBox 10"/>
          <p:cNvSpPr txBox="1"/>
          <p:nvPr/>
        </p:nvSpPr>
        <p:spPr>
          <a:xfrm>
            <a:off x="5786446" y="4143380"/>
            <a:ext cx="3000396" cy="707886"/>
          </a:xfrm>
          <a:prstGeom prst="rect">
            <a:avLst/>
          </a:prstGeom>
          <a:noFill/>
        </p:spPr>
        <p:txBody>
          <a:bodyPr wrap="square" rtlCol="0">
            <a:spAutoFit/>
          </a:bodyPr>
          <a:lstStyle/>
          <a:p>
            <a:pPr algn="ctr">
              <a:buFont typeface="Arial" pitchFamily="34" charset="0"/>
              <a:buChar char="•"/>
            </a:pPr>
            <a:r>
              <a:rPr lang="en-US" sz="2000" b="1" dirty="0" smtClean="0"/>
              <a:t>  Self-assertion at the cost of others</a:t>
            </a:r>
            <a:endParaRPr lang="uk-UA" sz="2000" b="1" dirty="0"/>
          </a:p>
        </p:txBody>
      </p:sp>
      <p:sp>
        <p:nvSpPr>
          <p:cNvPr id="12" name="TextBox 11"/>
          <p:cNvSpPr txBox="1"/>
          <p:nvPr/>
        </p:nvSpPr>
        <p:spPr>
          <a:xfrm>
            <a:off x="642910" y="3071810"/>
            <a:ext cx="2428892" cy="400110"/>
          </a:xfrm>
          <a:prstGeom prst="rect">
            <a:avLst/>
          </a:prstGeom>
          <a:noFill/>
        </p:spPr>
        <p:txBody>
          <a:bodyPr wrap="square" rtlCol="0">
            <a:spAutoFit/>
          </a:bodyPr>
          <a:lstStyle/>
          <a:p>
            <a:pPr algn="ctr">
              <a:buFont typeface="Arial" pitchFamily="34" charset="0"/>
              <a:buChar char="•"/>
            </a:pPr>
            <a:r>
              <a:rPr lang="en-US" sz="2000" b="1" dirty="0" smtClean="0"/>
              <a:t>   Rejection of help </a:t>
            </a:r>
            <a:endParaRPr lang="uk-UA" sz="2000" b="1" dirty="0"/>
          </a:p>
        </p:txBody>
      </p:sp>
      <p:pic>
        <p:nvPicPr>
          <p:cNvPr id="4099" name="Picture 3" descr="C:\Users\Сашулька\Desktop\kakie_privichki_ponizhajut_samootsenku-624x447.jpg"/>
          <p:cNvPicPr>
            <a:picLocks noChangeAspect="1" noChangeArrowheads="1"/>
          </p:cNvPicPr>
          <p:nvPr/>
        </p:nvPicPr>
        <p:blipFill>
          <a:blip r:embed="rId2"/>
          <a:srcRect/>
          <a:stretch>
            <a:fillRect/>
          </a:stretch>
        </p:blipFill>
        <p:spPr bwMode="auto">
          <a:xfrm>
            <a:off x="6000760" y="1571612"/>
            <a:ext cx="2971800" cy="2128838"/>
          </a:xfrm>
          <a:prstGeom prst="rect">
            <a:avLst/>
          </a:prstGeom>
          <a:noFill/>
        </p:spPr>
      </p:pic>
      <p:pic>
        <p:nvPicPr>
          <p:cNvPr id="4100" name="Picture 4" descr="C:\Users\Сашулька\Desktop\3628639_w640_h640_motivations_master.jpg"/>
          <p:cNvPicPr>
            <a:picLocks noChangeAspect="1" noChangeArrowheads="1"/>
          </p:cNvPicPr>
          <p:nvPr/>
        </p:nvPicPr>
        <p:blipFill>
          <a:blip r:embed="rId3"/>
          <a:srcRect/>
          <a:stretch>
            <a:fillRect/>
          </a:stretch>
        </p:blipFill>
        <p:spPr bwMode="auto">
          <a:xfrm>
            <a:off x="428596" y="4429132"/>
            <a:ext cx="3048000" cy="2066925"/>
          </a:xfrm>
          <a:prstGeom prst="rect">
            <a:avLst/>
          </a:prstGeom>
          <a:noFill/>
        </p:spPr>
      </p:pic>
      <p:sp>
        <p:nvSpPr>
          <p:cNvPr id="15" name="Прямоугольник 14"/>
          <p:cNvSpPr/>
          <p:nvPr/>
        </p:nvSpPr>
        <p:spPr>
          <a:xfrm>
            <a:off x="5286380" y="5643578"/>
            <a:ext cx="1519967" cy="369332"/>
          </a:xfrm>
          <a:prstGeom prst="rect">
            <a:avLst/>
          </a:prstGeom>
        </p:spPr>
        <p:txBody>
          <a:bodyPr wrap="none">
            <a:spAutoFit/>
          </a:bodyPr>
          <a:lstStyle/>
          <a:p>
            <a:pPr algn="ctr"/>
            <a:r>
              <a:rPr lang="en-US" b="1" i="1" dirty="0" smtClean="0">
                <a:solidFill>
                  <a:srgbClr val="C00000"/>
                </a:solidFill>
              </a:rPr>
              <a:t>AND SO ON….</a:t>
            </a:r>
            <a:endParaRPr lang="uk-UA" b="1" i="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686800" cy="500066"/>
          </a:xfrm>
        </p:spPr>
        <p:txBody>
          <a:bodyPr>
            <a:normAutofit fontScale="90000"/>
          </a:bodyPr>
          <a:lstStyle/>
          <a:p>
            <a:r>
              <a:rPr lang="en-US" dirty="0" smtClean="0">
                <a:latin typeface="Trebuchet MS" pitchFamily="34" charset="0"/>
              </a:rPr>
              <a:t>     </a:t>
            </a:r>
            <a:r>
              <a:rPr lang="en-US" sz="2200" dirty="0" smtClean="0">
                <a:latin typeface="Trebuchet MS" pitchFamily="34" charset="0"/>
              </a:rPr>
              <a:t>Connection between self-knowledge and </a:t>
            </a:r>
            <a:r>
              <a:rPr lang="uk-UA" sz="2200" dirty="0" err="1" smtClean="0">
                <a:latin typeface="Trebuchet MS" pitchFamily="34" charset="0"/>
              </a:rPr>
              <a:t>psychological</a:t>
            </a:r>
            <a:r>
              <a:rPr lang="uk-UA" sz="2200" dirty="0" smtClean="0">
                <a:latin typeface="Trebuchet MS" pitchFamily="34" charset="0"/>
              </a:rPr>
              <a:t> </a:t>
            </a:r>
            <a:r>
              <a:rPr lang="uk-UA" sz="2200" dirty="0" err="1" smtClean="0">
                <a:latin typeface="Trebuchet MS" pitchFamily="34" charset="0"/>
              </a:rPr>
              <a:t>categories</a:t>
            </a:r>
            <a:endParaRPr lang="uk-UA" sz="2200" dirty="0"/>
          </a:p>
        </p:txBody>
      </p:sp>
      <p:sp>
        <p:nvSpPr>
          <p:cNvPr id="3" name="Содержимое 2"/>
          <p:cNvSpPr>
            <a:spLocks noGrp="1"/>
          </p:cNvSpPr>
          <p:nvPr>
            <p:ph idx="1"/>
          </p:nvPr>
        </p:nvSpPr>
        <p:spPr>
          <a:xfrm>
            <a:off x="457200" y="1357298"/>
            <a:ext cx="8229600" cy="4768865"/>
          </a:xfrm>
        </p:spPr>
        <p:txBody>
          <a:bodyPr>
            <a:normAutofit fontScale="92500"/>
          </a:bodyPr>
          <a:lstStyle/>
          <a:p>
            <a:pPr algn="ctr">
              <a:buNone/>
            </a:pPr>
            <a:r>
              <a:rPr lang="uk-UA" b="1" dirty="0" smtClean="0"/>
              <a:t>Self-Regulation</a:t>
            </a:r>
            <a:endParaRPr lang="en-US" b="1" dirty="0" smtClean="0"/>
          </a:p>
          <a:p>
            <a:pPr algn="just">
              <a:buNone/>
            </a:pPr>
            <a:r>
              <a:rPr lang="en-US" dirty="0" smtClean="0"/>
              <a:t>    	</a:t>
            </a:r>
            <a:r>
              <a:rPr lang="uk-UA" sz="3000" dirty="0" err="1" smtClean="0"/>
              <a:t>Regulation</a:t>
            </a:r>
            <a:r>
              <a:rPr lang="uk-UA" sz="3000" dirty="0" smtClean="0"/>
              <a:t> </a:t>
            </a:r>
            <a:r>
              <a:rPr lang="uk-UA" sz="3000" dirty="0" err="1" smtClean="0"/>
              <a:t>of</a:t>
            </a:r>
            <a:r>
              <a:rPr lang="uk-UA" sz="3000" dirty="0" smtClean="0"/>
              <a:t> </a:t>
            </a:r>
            <a:r>
              <a:rPr lang="uk-UA" sz="3000" dirty="0" err="1" smtClean="0"/>
              <a:t>personality</a:t>
            </a:r>
            <a:r>
              <a:rPr lang="uk-UA" sz="3000" dirty="0" smtClean="0"/>
              <a:t> </a:t>
            </a:r>
            <a:r>
              <a:rPr lang="uk-UA" sz="3000" dirty="0" err="1" smtClean="0"/>
              <a:t>traditionally</a:t>
            </a:r>
            <a:r>
              <a:rPr lang="uk-UA" sz="3000" dirty="0" smtClean="0"/>
              <a:t> </a:t>
            </a:r>
            <a:r>
              <a:rPr lang="uk-UA" sz="3000" dirty="0" err="1" smtClean="0"/>
              <a:t>is</a:t>
            </a:r>
            <a:r>
              <a:rPr lang="uk-UA" sz="3000" dirty="0" smtClean="0"/>
              <a:t> </a:t>
            </a:r>
            <a:r>
              <a:rPr lang="uk-UA" sz="3000" dirty="0" err="1" smtClean="0"/>
              <a:t>considered</a:t>
            </a:r>
            <a:r>
              <a:rPr lang="uk-UA" sz="3000" dirty="0" smtClean="0"/>
              <a:t> </a:t>
            </a:r>
            <a:r>
              <a:rPr lang="uk-UA" sz="3000" dirty="0" err="1" smtClean="0"/>
              <a:t>as</a:t>
            </a:r>
            <a:r>
              <a:rPr lang="uk-UA" sz="3000" dirty="0" smtClean="0"/>
              <a:t> a </a:t>
            </a:r>
            <a:r>
              <a:rPr lang="uk-UA" sz="3000" dirty="0" err="1" smtClean="0"/>
              <a:t>streamlining</a:t>
            </a:r>
            <a:r>
              <a:rPr lang="uk-UA" sz="3000" dirty="0" smtClean="0"/>
              <a:t> </a:t>
            </a:r>
            <a:r>
              <a:rPr lang="uk-UA" sz="3000" dirty="0" err="1" smtClean="0"/>
              <a:t>of</a:t>
            </a:r>
            <a:r>
              <a:rPr lang="uk-UA" sz="3000" dirty="0" smtClean="0"/>
              <a:t> </a:t>
            </a:r>
            <a:r>
              <a:rPr lang="uk-UA" sz="3000" dirty="0" err="1" smtClean="0"/>
              <a:t>his</a:t>
            </a:r>
            <a:r>
              <a:rPr lang="uk-UA" sz="3000" dirty="0" smtClean="0"/>
              <a:t> </a:t>
            </a:r>
            <a:r>
              <a:rPr lang="uk-UA" sz="3000" dirty="0" err="1" smtClean="0"/>
              <a:t>properties</a:t>
            </a:r>
            <a:r>
              <a:rPr lang="uk-UA" sz="3000" dirty="0" smtClean="0"/>
              <a:t> </a:t>
            </a:r>
            <a:r>
              <a:rPr lang="uk-UA" sz="3000" dirty="0" err="1" smtClean="0"/>
              <a:t>and</a:t>
            </a:r>
            <a:r>
              <a:rPr lang="uk-UA" sz="3000" dirty="0" smtClean="0"/>
              <a:t> </a:t>
            </a:r>
            <a:r>
              <a:rPr lang="uk-UA" sz="3000" dirty="0" err="1" smtClean="0"/>
              <a:t>bringing</a:t>
            </a:r>
            <a:r>
              <a:rPr lang="uk-UA" sz="3000" dirty="0" smtClean="0"/>
              <a:t> </a:t>
            </a:r>
            <a:r>
              <a:rPr lang="uk-UA" sz="3000" dirty="0" err="1" smtClean="0"/>
              <a:t>them</a:t>
            </a:r>
            <a:r>
              <a:rPr lang="uk-UA" sz="3000" dirty="0" smtClean="0"/>
              <a:t> </a:t>
            </a:r>
            <a:r>
              <a:rPr lang="uk-UA" sz="3000" dirty="0" err="1" smtClean="0"/>
              <a:t>in</a:t>
            </a:r>
            <a:r>
              <a:rPr lang="uk-UA" sz="3000" dirty="0" smtClean="0"/>
              <a:t> </a:t>
            </a:r>
            <a:r>
              <a:rPr lang="uk-UA" sz="3000" dirty="0" err="1" smtClean="0"/>
              <a:t>the</a:t>
            </a:r>
            <a:r>
              <a:rPr lang="uk-UA" sz="3000" dirty="0" smtClean="0"/>
              <a:t> </a:t>
            </a:r>
            <a:r>
              <a:rPr lang="uk-UA" sz="3000" dirty="0" err="1" smtClean="0"/>
              <a:t>line</a:t>
            </a:r>
            <a:r>
              <a:rPr lang="uk-UA" sz="3000" dirty="0" smtClean="0"/>
              <a:t> </a:t>
            </a:r>
            <a:r>
              <a:rPr lang="uk-UA" sz="3000" dirty="0" err="1" smtClean="0"/>
              <a:t>with</a:t>
            </a:r>
            <a:r>
              <a:rPr lang="uk-UA" sz="3000" dirty="0" smtClean="0"/>
              <a:t> </a:t>
            </a:r>
            <a:r>
              <a:rPr lang="uk-UA" sz="3000" dirty="0" err="1" smtClean="0"/>
              <a:t>his</a:t>
            </a:r>
            <a:r>
              <a:rPr lang="uk-UA" sz="3000" dirty="0" smtClean="0"/>
              <a:t> </a:t>
            </a:r>
            <a:r>
              <a:rPr lang="uk-UA" sz="3000" dirty="0" err="1" smtClean="0"/>
              <a:t>requirements</a:t>
            </a:r>
            <a:r>
              <a:rPr lang="uk-UA" sz="3000" dirty="0" smtClean="0"/>
              <a:t>.</a:t>
            </a:r>
            <a:endParaRPr lang="en-US" sz="3000" dirty="0" smtClean="0"/>
          </a:p>
          <a:p>
            <a:pPr algn="just">
              <a:buNone/>
            </a:pPr>
            <a:r>
              <a:rPr lang="en-US" sz="3000" dirty="0" smtClean="0"/>
              <a:t>    		Modern psychology recognized </a:t>
            </a:r>
            <a:r>
              <a:rPr lang="en-US" sz="3000" dirty="0" smtClean="0">
                <a:solidFill>
                  <a:srgbClr val="C00000"/>
                </a:solidFill>
              </a:rPr>
              <a:t>levels of personal and mental regulation.</a:t>
            </a:r>
            <a:r>
              <a:rPr lang="en-US" sz="3000" dirty="0" smtClean="0"/>
              <a:t> The level of mental regulation that associated with the mobilization of mental activity, serves as a subjective condition of person's real activity. Personal level encompasses methods of including person in activity, his attitude towards it.</a:t>
            </a:r>
            <a:endParaRPr lang="uk-UA" sz="3000" dirty="0" smtClean="0"/>
          </a:p>
          <a:p>
            <a:pPr algn="ctr">
              <a:buNone/>
            </a:pPr>
            <a:endParaRPr lang="uk-UA"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571504"/>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457200" y="1285860"/>
            <a:ext cx="8229600" cy="4840303"/>
          </a:xfrm>
        </p:spPr>
        <p:txBody>
          <a:bodyPr>
            <a:normAutofit fontScale="92500" lnSpcReduction="20000"/>
          </a:bodyPr>
          <a:lstStyle/>
          <a:p>
            <a:pPr algn="ctr">
              <a:buNone/>
            </a:pPr>
            <a:r>
              <a:rPr lang="en-US" i="1" dirty="0" smtClean="0"/>
              <a:t>The structure of regulation</a:t>
            </a:r>
          </a:p>
          <a:p>
            <a:pPr algn="just"/>
            <a:r>
              <a:rPr lang="uk-UA" dirty="0" err="1" smtClean="0"/>
              <a:t>experience</a:t>
            </a:r>
            <a:endParaRPr lang="en-US" dirty="0" smtClean="0"/>
          </a:p>
          <a:p>
            <a:pPr algn="just"/>
            <a:r>
              <a:rPr lang="uk-UA" dirty="0" err="1" smtClean="0"/>
              <a:t>purpose</a:t>
            </a:r>
            <a:endParaRPr lang="en-US" dirty="0" smtClean="0"/>
          </a:p>
          <a:p>
            <a:pPr algn="just"/>
            <a:r>
              <a:rPr lang="uk-UA" dirty="0" err="1" smtClean="0"/>
              <a:t>subjective</a:t>
            </a:r>
            <a:r>
              <a:rPr lang="uk-UA" dirty="0" smtClean="0"/>
              <a:t> </a:t>
            </a:r>
            <a:r>
              <a:rPr lang="uk-UA" dirty="0" err="1" smtClean="0"/>
              <a:t>model</a:t>
            </a:r>
            <a:r>
              <a:rPr lang="uk-UA" dirty="0" smtClean="0"/>
              <a:t> </a:t>
            </a:r>
            <a:r>
              <a:rPr lang="uk-UA" dirty="0" err="1" smtClean="0"/>
              <a:t>of</a:t>
            </a:r>
            <a:r>
              <a:rPr lang="uk-UA" dirty="0" smtClean="0"/>
              <a:t> </a:t>
            </a:r>
            <a:r>
              <a:rPr lang="uk-UA" dirty="0" err="1" smtClean="0"/>
              <a:t>significant</a:t>
            </a:r>
            <a:r>
              <a:rPr lang="uk-UA" dirty="0" smtClean="0"/>
              <a:t> </a:t>
            </a:r>
            <a:r>
              <a:rPr lang="uk-UA" dirty="0" err="1" smtClean="0"/>
              <a:t>conditions</a:t>
            </a:r>
            <a:r>
              <a:rPr lang="uk-UA" dirty="0" smtClean="0"/>
              <a:t> </a:t>
            </a:r>
            <a:r>
              <a:rPr lang="en-US" dirty="0" smtClean="0"/>
              <a:t>of </a:t>
            </a:r>
            <a:r>
              <a:rPr lang="uk-UA" dirty="0" err="1" smtClean="0"/>
              <a:t>activity</a:t>
            </a:r>
            <a:endParaRPr lang="en-US" dirty="0" smtClean="0"/>
          </a:p>
          <a:p>
            <a:pPr algn="just"/>
            <a:r>
              <a:rPr lang="uk-UA" dirty="0" err="1" smtClean="0"/>
              <a:t>assessment</a:t>
            </a:r>
            <a:r>
              <a:rPr lang="uk-UA" dirty="0" smtClean="0"/>
              <a:t> </a:t>
            </a:r>
            <a:r>
              <a:rPr lang="uk-UA" dirty="0" err="1" smtClean="0"/>
              <a:t>of</a:t>
            </a:r>
            <a:r>
              <a:rPr lang="uk-UA" dirty="0" smtClean="0"/>
              <a:t> </a:t>
            </a:r>
            <a:r>
              <a:rPr lang="uk-UA" dirty="0" err="1" smtClean="0"/>
              <a:t>controlled</a:t>
            </a:r>
            <a:r>
              <a:rPr lang="uk-UA" dirty="0" smtClean="0"/>
              <a:t> </a:t>
            </a:r>
            <a:r>
              <a:rPr lang="uk-UA" dirty="0" err="1" smtClean="0"/>
              <a:t>conditions</a:t>
            </a:r>
            <a:r>
              <a:rPr lang="en-US" dirty="0" smtClean="0"/>
              <a:t> of </a:t>
            </a:r>
            <a:r>
              <a:rPr lang="uk-UA" dirty="0" err="1" smtClean="0"/>
              <a:t>activity</a:t>
            </a:r>
            <a:endParaRPr lang="en-US" dirty="0" smtClean="0"/>
          </a:p>
          <a:p>
            <a:pPr algn="just"/>
            <a:r>
              <a:rPr lang="uk-UA" dirty="0" err="1" smtClean="0"/>
              <a:t>the</a:t>
            </a:r>
            <a:r>
              <a:rPr lang="uk-UA" dirty="0" smtClean="0"/>
              <a:t> </a:t>
            </a:r>
            <a:r>
              <a:rPr lang="uk-UA" dirty="0" err="1" smtClean="0"/>
              <a:t>selection</a:t>
            </a:r>
            <a:r>
              <a:rPr lang="uk-UA" dirty="0" smtClean="0"/>
              <a:t> </a:t>
            </a:r>
            <a:r>
              <a:rPr lang="uk-UA" dirty="0" err="1" smtClean="0"/>
              <a:t>of</a:t>
            </a:r>
            <a:r>
              <a:rPr lang="uk-UA" dirty="0" smtClean="0"/>
              <a:t> </a:t>
            </a:r>
            <a:r>
              <a:rPr lang="uk-UA" dirty="0" err="1" smtClean="0"/>
              <a:t>tactical</a:t>
            </a:r>
            <a:r>
              <a:rPr lang="uk-UA" dirty="0" smtClean="0"/>
              <a:t> </a:t>
            </a:r>
            <a:r>
              <a:rPr lang="uk-UA" dirty="0" err="1" smtClean="0"/>
              <a:t>plan</a:t>
            </a:r>
            <a:endParaRPr lang="en-US" dirty="0" smtClean="0"/>
          </a:p>
          <a:p>
            <a:pPr algn="just"/>
            <a:r>
              <a:rPr lang="uk-UA" dirty="0" err="1" smtClean="0"/>
              <a:t>preparation</a:t>
            </a:r>
            <a:r>
              <a:rPr lang="uk-UA" dirty="0" smtClean="0"/>
              <a:t> </a:t>
            </a:r>
            <a:r>
              <a:rPr lang="uk-UA" dirty="0" err="1" smtClean="0"/>
              <a:t>for</a:t>
            </a:r>
            <a:r>
              <a:rPr lang="uk-UA" dirty="0" smtClean="0"/>
              <a:t> </a:t>
            </a:r>
            <a:r>
              <a:rPr lang="uk-UA" dirty="0" err="1" smtClean="0"/>
              <a:t>it</a:t>
            </a:r>
            <a:r>
              <a:rPr lang="en-US" dirty="0" smtClean="0"/>
              <a:t>’s</a:t>
            </a:r>
            <a:r>
              <a:rPr lang="uk-UA" dirty="0" smtClean="0"/>
              <a:t> </a:t>
            </a:r>
            <a:r>
              <a:rPr lang="uk-UA" dirty="0" err="1" smtClean="0"/>
              <a:t>implementation</a:t>
            </a:r>
            <a:endParaRPr lang="en-US" dirty="0" smtClean="0"/>
          </a:p>
          <a:p>
            <a:pPr algn="just"/>
            <a:r>
              <a:rPr lang="uk-UA" dirty="0" err="1" smtClean="0"/>
              <a:t>the</a:t>
            </a:r>
            <a:r>
              <a:rPr lang="uk-UA" dirty="0" smtClean="0"/>
              <a:t> </a:t>
            </a:r>
            <a:r>
              <a:rPr lang="uk-UA" dirty="0" err="1" smtClean="0"/>
              <a:t>immediate</a:t>
            </a:r>
            <a:r>
              <a:rPr lang="uk-UA" dirty="0" smtClean="0"/>
              <a:t> </a:t>
            </a:r>
            <a:r>
              <a:rPr lang="uk-UA" dirty="0" err="1" smtClean="0"/>
              <a:t>implementation</a:t>
            </a:r>
            <a:r>
              <a:rPr lang="uk-UA" dirty="0" smtClean="0"/>
              <a:t> </a:t>
            </a:r>
            <a:r>
              <a:rPr lang="uk-UA" dirty="0" err="1" smtClean="0"/>
              <a:t>of</a:t>
            </a:r>
            <a:r>
              <a:rPr lang="uk-UA" dirty="0" smtClean="0"/>
              <a:t> </a:t>
            </a:r>
            <a:r>
              <a:rPr lang="uk-UA" dirty="0" err="1" smtClean="0"/>
              <a:t>the</a:t>
            </a:r>
            <a:r>
              <a:rPr lang="uk-UA" dirty="0" smtClean="0"/>
              <a:t> </a:t>
            </a:r>
            <a:r>
              <a:rPr lang="uk-UA" dirty="0" err="1" smtClean="0"/>
              <a:t>program</a:t>
            </a:r>
            <a:endParaRPr lang="en-US" dirty="0" smtClean="0"/>
          </a:p>
          <a:p>
            <a:pPr algn="just"/>
            <a:r>
              <a:rPr lang="uk-UA" dirty="0" smtClean="0"/>
              <a:t> </a:t>
            </a:r>
            <a:r>
              <a:rPr lang="uk-UA" dirty="0" err="1" smtClean="0"/>
              <a:t>correction</a:t>
            </a:r>
            <a:endParaRPr lang="uk-UA" dirty="0" smtClean="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543956" cy="785794"/>
          </a:xfrm>
        </p:spPr>
        <p:txBody>
          <a:bodyPr>
            <a:normAutofit fontScale="90000"/>
          </a:bodyPr>
          <a:lstStyle/>
          <a:p>
            <a:r>
              <a:rPr lang="en-US" dirty="0" smtClean="0">
                <a:latin typeface="Trebuchet MS" pitchFamily="34" charset="0"/>
              </a:rPr>
              <a:t>    </a:t>
            </a:r>
            <a:r>
              <a:rPr lang="en-US" sz="2200" dirty="0" smtClean="0">
                <a:latin typeface="Trebuchet MS" pitchFamily="34" charset="0"/>
              </a:rPr>
              <a:t>Connection between self-knowledge and </a:t>
            </a:r>
            <a:r>
              <a:rPr lang="uk-UA" sz="2200" dirty="0" err="1" smtClean="0">
                <a:latin typeface="Trebuchet MS" pitchFamily="34" charset="0"/>
              </a:rPr>
              <a:t>psychological</a:t>
            </a:r>
            <a:r>
              <a:rPr lang="uk-UA" sz="2200" dirty="0" smtClean="0">
                <a:latin typeface="Trebuchet MS" pitchFamily="34" charset="0"/>
              </a:rPr>
              <a:t> </a:t>
            </a:r>
            <a:r>
              <a:rPr lang="uk-UA" sz="2200" dirty="0" err="1" smtClean="0">
                <a:latin typeface="Trebuchet MS" pitchFamily="34" charset="0"/>
              </a:rPr>
              <a:t>categories</a:t>
            </a:r>
            <a:endParaRPr lang="uk-UA" sz="2200" dirty="0"/>
          </a:p>
        </p:txBody>
      </p:sp>
      <p:sp>
        <p:nvSpPr>
          <p:cNvPr id="3" name="Содержимое 2"/>
          <p:cNvSpPr>
            <a:spLocks noGrp="1"/>
          </p:cNvSpPr>
          <p:nvPr>
            <p:ph idx="1"/>
          </p:nvPr>
        </p:nvSpPr>
        <p:spPr/>
        <p:txBody>
          <a:bodyPr/>
          <a:lstStyle/>
          <a:p>
            <a:pPr algn="just">
              <a:buNone/>
            </a:pPr>
            <a:r>
              <a:rPr lang="en-US" dirty="0" smtClean="0"/>
              <a:t>	</a:t>
            </a:r>
            <a:r>
              <a:rPr lang="uk-UA" dirty="0" smtClean="0">
                <a:solidFill>
                  <a:srgbClr val="C00000"/>
                </a:solidFill>
              </a:rPr>
              <a:t>Self-</a:t>
            </a:r>
            <a:r>
              <a:rPr lang="uk-UA" dirty="0" err="1" smtClean="0">
                <a:solidFill>
                  <a:srgbClr val="C00000"/>
                </a:solidFill>
              </a:rPr>
              <a:t>management</a:t>
            </a:r>
            <a:r>
              <a:rPr lang="en-US" dirty="0" smtClean="0">
                <a:solidFill>
                  <a:srgbClr val="C00000"/>
                </a:solidFill>
              </a:rPr>
              <a:t> </a:t>
            </a:r>
            <a:r>
              <a:rPr lang="en-US" dirty="0" smtClean="0"/>
              <a:t>should be understood as self-tuning, optimization of mental state, increasing the level and stability of the mood of the person. These aspects are the core of mental regulation. This helps to preserve mental health, positive dynamics of all processes.</a:t>
            </a:r>
          </a:p>
          <a:p>
            <a:pPr algn="just">
              <a:buNone/>
            </a:pPr>
            <a:endParaRPr lang="uk-UA"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43956" cy="439718"/>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p:txBody>
          <a:bodyPr/>
          <a:lstStyle/>
          <a:p>
            <a:pPr algn="ctr">
              <a:buNone/>
            </a:pPr>
            <a:r>
              <a:rPr lang="en-US" dirty="0" smtClean="0"/>
              <a:t>Types of</a:t>
            </a:r>
            <a:r>
              <a:rPr lang="uk-UA" dirty="0" smtClean="0">
                <a:solidFill>
                  <a:srgbClr val="C00000"/>
                </a:solidFill>
              </a:rPr>
              <a:t> Self-</a:t>
            </a:r>
            <a:r>
              <a:rPr lang="uk-UA" dirty="0" err="1" smtClean="0">
                <a:solidFill>
                  <a:srgbClr val="C00000"/>
                </a:solidFill>
              </a:rPr>
              <a:t>management</a:t>
            </a:r>
            <a:endParaRPr lang="en-US" dirty="0" smtClean="0">
              <a:solidFill>
                <a:srgbClr val="C00000"/>
              </a:solidFill>
            </a:endParaRPr>
          </a:p>
          <a:p>
            <a:pPr algn="ctr">
              <a:buNone/>
            </a:pPr>
            <a:endParaRPr lang="en-US" dirty="0" smtClean="0">
              <a:solidFill>
                <a:srgbClr val="C00000"/>
              </a:solidFill>
            </a:endParaRPr>
          </a:p>
          <a:p>
            <a:pPr algn="just">
              <a:lnSpc>
                <a:spcPct val="150000"/>
              </a:lnSpc>
              <a:buFont typeface="Wingdings" pitchFamily="2" charset="2"/>
              <a:buChar char="q"/>
            </a:pPr>
            <a:r>
              <a:rPr lang="uk-UA" dirty="0" err="1" smtClean="0"/>
              <a:t>operational</a:t>
            </a:r>
            <a:r>
              <a:rPr lang="uk-UA" dirty="0" smtClean="0"/>
              <a:t> (</a:t>
            </a:r>
            <a:r>
              <a:rPr lang="uk-UA" dirty="0" err="1" smtClean="0"/>
              <a:t>daily</a:t>
            </a:r>
            <a:r>
              <a:rPr lang="uk-UA" dirty="0" smtClean="0"/>
              <a:t>)</a:t>
            </a:r>
            <a:endParaRPr lang="en-US" dirty="0" smtClean="0"/>
          </a:p>
          <a:p>
            <a:pPr algn="just">
              <a:lnSpc>
                <a:spcPct val="150000"/>
              </a:lnSpc>
              <a:buFont typeface="Wingdings" pitchFamily="2" charset="2"/>
              <a:buChar char="q"/>
            </a:pPr>
            <a:r>
              <a:rPr lang="uk-UA" dirty="0" err="1" smtClean="0"/>
              <a:t>prospective</a:t>
            </a:r>
            <a:r>
              <a:rPr lang="uk-UA" dirty="0" smtClean="0"/>
              <a:t> </a:t>
            </a:r>
            <a:r>
              <a:rPr lang="en-US" dirty="0" smtClean="0"/>
              <a:t>(</a:t>
            </a:r>
            <a:r>
              <a:rPr lang="uk-UA" dirty="0" err="1" smtClean="0"/>
              <a:t>caused</a:t>
            </a:r>
            <a:r>
              <a:rPr lang="uk-UA" dirty="0" smtClean="0"/>
              <a:t> </a:t>
            </a:r>
            <a:r>
              <a:rPr lang="uk-UA" dirty="0" err="1" smtClean="0"/>
              <a:t>by</a:t>
            </a:r>
            <a:r>
              <a:rPr lang="uk-UA" dirty="0" smtClean="0"/>
              <a:t> </a:t>
            </a:r>
            <a:r>
              <a:rPr lang="uk-UA" dirty="0" err="1" smtClean="0"/>
              <a:t>distant</a:t>
            </a:r>
            <a:r>
              <a:rPr lang="uk-UA" dirty="0" smtClean="0"/>
              <a:t> </a:t>
            </a:r>
            <a:r>
              <a:rPr lang="uk-UA" dirty="0" err="1" smtClean="0"/>
              <a:t>goal</a:t>
            </a:r>
            <a:r>
              <a:rPr lang="en-US" dirty="0" smtClean="0"/>
              <a:t>)</a:t>
            </a:r>
            <a:endParaRPr lang="uk-UA"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571504"/>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p:txBody>
          <a:bodyPr/>
          <a:lstStyle/>
          <a:p>
            <a:pPr algn="just">
              <a:buNone/>
            </a:pPr>
            <a:r>
              <a:rPr lang="en-US" dirty="0" smtClean="0"/>
              <a:t>		</a:t>
            </a:r>
          </a:p>
          <a:p>
            <a:pPr algn="just">
              <a:buNone/>
            </a:pPr>
            <a:r>
              <a:rPr lang="en-US" sz="2800" dirty="0" smtClean="0"/>
              <a:t>		M</a:t>
            </a:r>
            <a:r>
              <a:rPr lang="uk-UA" sz="2800" dirty="0" err="1" smtClean="0"/>
              <a:t>ainly</a:t>
            </a:r>
            <a:r>
              <a:rPr lang="en-US" sz="2800" dirty="0" smtClean="0"/>
              <a:t> </a:t>
            </a:r>
            <a:r>
              <a:rPr lang="uk-UA" sz="2800" dirty="0" err="1" smtClean="0"/>
              <a:t>the</a:t>
            </a:r>
            <a:r>
              <a:rPr lang="uk-UA" sz="2800" dirty="0" smtClean="0"/>
              <a:t> </a:t>
            </a:r>
            <a:r>
              <a:rPr lang="uk-UA" sz="2800" dirty="0" err="1" smtClean="0"/>
              <a:t>problem</a:t>
            </a:r>
            <a:r>
              <a:rPr lang="uk-UA" sz="2800" dirty="0" smtClean="0"/>
              <a:t> </a:t>
            </a:r>
            <a:r>
              <a:rPr lang="uk-UA" sz="2800" dirty="0" err="1" smtClean="0"/>
              <a:t>of</a:t>
            </a:r>
            <a:r>
              <a:rPr lang="uk-UA" sz="2800" dirty="0" smtClean="0"/>
              <a:t> self-</a:t>
            </a:r>
            <a:r>
              <a:rPr lang="uk-UA" sz="2800" dirty="0" err="1" smtClean="0"/>
              <a:t>understanding</a:t>
            </a:r>
            <a:r>
              <a:rPr lang="uk-UA" sz="2800" dirty="0" smtClean="0"/>
              <a:t> </a:t>
            </a:r>
            <a:r>
              <a:rPr lang="uk-UA" sz="2800" dirty="0" err="1" smtClean="0"/>
              <a:t>was</a:t>
            </a:r>
            <a:r>
              <a:rPr lang="uk-UA" sz="2800" dirty="0" smtClean="0"/>
              <a:t> </a:t>
            </a:r>
            <a:r>
              <a:rPr lang="uk-UA" sz="2800" dirty="0" err="1" smtClean="0"/>
              <a:t>mentioned</a:t>
            </a:r>
            <a:r>
              <a:rPr lang="uk-UA" sz="2800" dirty="0" smtClean="0"/>
              <a:t> </a:t>
            </a:r>
            <a:r>
              <a:rPr lang="uk-UA" sz="2800" dirty="0" err="1" smtClean="0"/>
              <a:t>in</a:t>
            </a:r>
            <a:r>
              <a:rPr lang="uk-UA" sz="2800" dirty="0" smtClean="0"/>
              <a:t> </a:t>
            </a:r>
            <a:r>
              <a:rPr lang="uk-UA" sz="2800" dirty="0" err="1" smtClean="0"/>
              <a:t>connection</a:t>
            </a:r>
            <a:r>
              <a:rPr lang="uk-UA" sz="2800" dirty="0" smtClean="0"/>
              <a:t> </a:t>
            </a:r>
            <a:r>
              <a:rPr lang="uk-UA" sz="2800" dirty="0" err="1" smtClean="0"/>
              <a:t>with</a:t>
            </a:r>
            <a:r>
              <a:rPr lang="uk-UA" sz="2800" dirty="0" smtClean="0"/>
              <a:t> </a:t>
            </a:r>
            <a:r>
              <a:rPr lang="uk-UA" sz="2800" dirty="0" err="1" smtClean="0"/>
              <a:t>the</a:t>
            </a:r>
            <a:r>
              <a:rPr lang="uk-UA" sz="2800" dirty="0" smtClean="0"/>
              <a:t> </a:t>
            </a:r>
            <a:r>
              <a:rPr lang="uk-UA" sz="2800" dirty="0" err="1" smtClean="0"/>
              <a:t>study</a:t>
            </a:r>
            <a:r>
              <a:rPr lang="uk-UA" sz="2800" dirty="0" smtClean="0"/>
              <a:t> </a:t>
            </a:r>
            <a:r>
              <a:rPr lang="uk-UA" sz="2800" dirty="0" err="1" smtClean="0"/>
              <a:t>of</a:t>
            </a:r>
            <a:r>
              <a:rPr lang="uk-UA" sz="2800" dirty="0" smtClean="0"/>
              <a:t> self-</a:t>
            </a:r>
            <a:r>
              <a:rPr lang="uk-UA" sz="2800" dirty="0" err="1" smtClean="0"/>
              <a:t>consciousness</a:t>
            </a:r>
            <a:r>
              <a:rPr lang="uk-UA" sz="2800" dirty="0" smtClean="0"/>
              <a:t>. </a:t>
            </a:r>
            <a:r>
              <a:rPr lang="uk-UA" sz="2800" dirty="0" smtClean="0">
                <a:solidFill>
                  <a:srgbClr val="C00000"/>
                </a:solidFill>
              </a:rPr>
              <a:t>Self-</a:t>
            </a:r>
            <a:r>
              <a:rPr lang="uk-UA" sz="2800" dirty="0" err="1" smtClean="0">
                <a:solidFill>
                  <a:srgbClr val="C00000"/>
                </a:solidFill>
              </a:rPr>
              <a:t>understanding</a:t>
            </a:r>
            <a:r>
              <a:rPr lang="uk-UA" sz="2800" dirty="0" smtClean="0"/>
              <a:t> </a:t>
            </a:r>
            <a:r>
              <a:rPr lang="en-US" sz="2800" dirty="0" smtClean="0"/>
              <a:t>was</a:t>
            </a:r>
            <a:r>
              <a:rPr lang="uk-UA" sz="2800" dirty="0" smtClean="0"/>
              <a:t> </a:t>
            </a:r>
            <a:r>
              <a:rPr lang="uk-UA" sz="2800" dirty="0" err="1" smtClean="0"/>
              <a:t>considered</a:t>
            </a:r>
            <a:r>
              <a:rPr lang="uk-UA" sz="2800" dirty="0" smtClean="0"/>
              <a:t> </a:t>
            </a:r>
            <a:r>
              <a:rPr lang="uk-UA" sz="2800" dirty="0" err="1" smtClean="0"/>
              <a:t>as</a:t>
            </a:r>
            <a:r>
              <a:rPr lang="uk-UA" sz="2800" dirty="0" smtClean="0"/>
              <a:t> a </a:t>
            </a:r>
            <a:r>
              <a:rPr lang="uk-UA" sz="2800" dirty="0" err="1" smtClean="0"/>
              <a:t>synonym</a:t>
            </a:r>
            <a:r>
              <a:rPr lang="uk-UA" sz="2800" dirty="0" smtClean="0"/>
              <a:t> </a:t>
            </a:r>
            <a:r>
              <a:rPr lang="uk-UA" sz="2800" dirty="0" err="1" smtClean="0"/>
              <a:t>for</a:t>
            </a:r>
            <a:r>
              <a:rPr lang="uk-UA" sz="2800" dirty="0" smtClean="0"/>
              <a:t> self-</a:t>
            </a:r>
            <a:r>
              <a:rPr lang="uk-UA" sz="2800" dirty="0" err="1" smtClean="0"/>
              <a:t>consciousness</a:t>
            </a:r>
            <a:r>
              <a:rPr lang="uk-UA" sz="2800" dirty="0" smtClean="0"/>
              <a:t>, self-</a:t>
            </a:r>
            <a:r>
              <a:rPr lang="uk-UA" sz="2800" dirty="0" err="1" smtClean="0"/>
              <a:t>knowledge</a:t>
            </a:r>
            <a:r>
              <a:rPr lang="uk-UA" sz="2800" dirty="0" smtClean="0"/>
              <a:t>, </a:t>
            </a:r>
            <a:r>
              <a:rPr lang="uk-UA" sz="2800" dirty="0" err="1" smtClean="0"/>
              <a:t>function</a:t>
            </a:r>
            <a:r>
              <a:rPr lang="uk-UA" sz="2800" dirty="0" smtClean="0"/>
              <a:t> </a:t>
            </a:r>
            <a:r>
              <a:rPr lang="uk-UA" sz="2800" dirty="0" err="1" smtClean="0"/>
              <a:t>of</a:t>
            </a:r>
            <a:r>
              <a:rPr lang="uk-UA" sz="2800" dirty="0" smtClean="0"/>
              <a:t> self-</a:t>
            </a:r>
            <a:r>
              <a:rPr lang="uk-UA" sz="2800" dirty="0" err="1" smtClean="0"/>
              <a:t>consciousness</a:t>
            </a:r>
            <a:r>
              <a:rPr lang="uk-UA" sz="2800" dirty="0" smtClean="0"/>
              <a:t>, </a:t>
            </a:r>
            <a:r>
              <a:rPr lang="uk-UA" sz="2800" dirty="0" err="1" smtClean="0"/>
              <a:t>as</a:t>
            </a:r>
            <a:r>
              <a:rPr lang="uk-UA" sz="2800" dirty="0" smtClean="0"/>
              <a:t> a </a:t>
            </a:r>
            <a:r>
              <a:rPr lang="uk-UA" sz="2800" dirty="0" err="1" smtClean="0"/>
              <a:t>sign</a:t>
            </a:r>
            <a:r>
              <a:rPr lang="uk-UA" sz="2800" dirty="0" smtClean="0"/>
              <a:t> </a:t>
            </a:r>
            <a:r>
              <a:rPr lang="uk-UA" sz="2800" dirty="0" err="1" smtClean="0"/>
              <a:t>of</a:t>
            </a:r>
            <a:r>
              <a:rPr lang="uk-UA" sz="2800" dirty="0" smtClean="0"/>
              <a:t> a </a:t>
            </a:r>
            <a:r>
              <a:rPr lang="uk-UA" sz="2800" dirty="0" err="1" smtClean="0"/>
              <a:t>certain</a:t>
            </a:r>
            <a:r>
              <a:rPr lang="uk-UA" sz="2800" dirty="0" smtClean="0"/>
              <a:t> </a:t>
            </a:r>
            <a:r>
              <a:rPr lang="uk-UA" sz="2800" dirty="0" err="1" smtClean="0"/>
              <a:t>level</a:t>
            </a:r>
            <a:r>
              <a:rPr lang="uk-UA" sz="2800" dirty="0" smtClean="0"/>
              <a:t> </a:t>
            </a:r>
            <a:r>
              <a:rPr lang="uk-UA" sz="2800" dirty="0" err="1" smtClean="0"/>
              <a:t>of</a:t>
            </a:r>
            <a:r>
              <a:rPr lang="uk-UA" sz="2800" dirty="0" smtClean="0"/>
              <a:t> self-</a:t>
            </a:r>
            <a:r>
              <a:rPr lang="uk-UA" sz="2800" dirty="0" err="1" smtClean="0"/>
              <a:t>knowledge</a:t>
            </a:r>
            <a:r>
              <a:rPr lang="uk-UA" sz="2800" dirty="0" smtClean="0"/>
              <a:t>. </a:t>
            </a:r>
            <a:endParaRPr lang="uk-UA" sz="2800"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
        <p:nvSpPr>
          <p:cNvPr id="6146" name="Rectangle 2"/>
          <p:cNvSpPr>
            <a:spLocks noChangeArrowheads="1"/>
          </p:cNvSpPr>
          <p:nvPr/>
        </p:nvSpPr>
        <p:spPr bwMode="auto">
          <a:xfrm>
            <a:off x="3071802" y="928670"/>
            <a:ext cx="335758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 pos="539750" algn="l"/>
              </a:tabLst>
            </a:pPr>
            <a:r>
              <a:rPr kumimoji="0" lang="uk-UA" sz="3000" b="1" i="0" u="none" strike="noStrike" cap="none" normalizeH="0" baseline="0" dirty="0" smtClean="0">
                <a:ln>
                  <a:noFill/>
                </a:ln>
                <a:solidFill>
                  <a:schemeClr val="tx1"/>
                </a:solidFill>
                <a:effectLst/>
                <a:latin typeface="+mj-lt"/>
                <a:cs typeface="Times New Roman" pitchFamily="18" charset="0"/>
              </a:rPr>
              <a:t>Self-</a:t>
            </a:r>
            <a:r>
              <a:rPr kumimoji="0" lang="uk-UA" sz="3000" b="1" i="0" u="none" strike="noStrike" cap="none" normalizeH="0" baseline="0" dirty="0" err="1" smtClean="0">
                <a:ln>
                  <a:noFill/>
                </a:ln>
                <a:solidFill>
                  <a:schemeClr val="tx1"/>
                </a:solidFill>
                <a:effectLst/>
                <a:latin typeface="+mj-lt"/>
                <a:cs typeface="Times New Roman" pitchFamily="18" charset="0"/>
              </a:rPr>
              <a:t>understanding</a:t>
            </a:r>
            <a:endParaRPr kumimoji="0" lang="uk-UA" sz="3000" b="0" i="0" u="none" strike="noStrike" cap="none" normalizeH="0" baseline="0" dirty="0" smtClean="0">
              <a:ln>
                <a:noFill/>
              </a:ln>
              <a:solidFill>
                <a:schemeClr val="tx1"/>
              </a:solidFill>
              <a:effectLst/>
              <a:latin typeface="+mj-lt"/>
              <a:cs typeface="Arial" pitchFamily="34" charset="0"/>
            </a:endParaRPr>
          </a:p>
        </p:txBody>
      </p:sp>
      <p:pic>
        <p:nvPicPr>
          <p:cNvPr id="6147" name="Picture 3" descr="C:\Users\Сашулька\Desktop\557.jpg"/>
          <p:cNvPicPr>
            <a:picLocks noChangeAspect="1" noChangeArrowheads="1"/>
          </p:cNvPicPr>
          <p:nvPr/>
        </p:nvPicPr>
        <p:blipFill>
          <a:blip r:embed="rId2"/>
          <a:srcRect/>
          <a:stretch>
            <a:fillRect/>
          </a:stretch>
        </p:blipFill>
        <p:spPr bwMode="auto">
          <a:xfrm>
            <a:off x="6643702" y="4643446"/>
            <a:ext cx="1905000" cy="1905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686800" cy="500066"/>
          </a:xfrm>
        </p:spPr>
        <p:txBody>
          <a:bodyPr>
            <a:normAutofit fontScale="90000"/>
          </a:bodyPr>
          <a:lstStyle/>
          <a:p>
            <a:r>
              <a:rPr lang="en-US" dirty="0" smtClean="0">
                <a:latin typeface="Trebuchet MS" pitchFamily="34" charset="0"/>
              </a:rPr>
              <a:t>    </a:t>
            </a:r>
            <a:r>
              <a:rPr lang="en-US" sz="2200" dirty="0" smtClean="0">
                <a:latin typeface="Trebuchet MS" pitchFamily="34" charset="0"/>
              </a:rPr>
              <a:t>Connection between self-knowledge and </a:t>
            </a:r>
            <a:r>
              <a:rPr lang="uk-UA" sz="2200" dirty="0" err="1" smtClean="0">
                <a:latin typeface="Trebuchet MS" pitchFamily="34" charset="0"/>
              </a:rPr>
              <a:t>psychological</a:t>
            </a:r>
            <a:r>
              <a:rPr lang="uk-UA" sz="2200" dirty="0" smtClean="0">
                <a:latin typeface="Trebuchet MS" pitchFamily="34" charset="0"/>
              </a:rPr>
              <a:t> </a:t>
            </a:r>
            <a:r>
              <a:rPr lang="uk-UA" sz="2200" dirty="0" err="1" smtClean="0">
                <a:latin typeface="Trebuchet MS" pitchFamily="34" charset="0"/>
              </a:rPr>
              <a:t>categories</a:t>
            </a:r>
            <a:endParaRPr lang="uk-UA" sz="2200" dirty="0"/>
          </a:p>
        </p:txBody>
      </p:sp>
      <p:sp>
        <p:nvSpPr>
          <p:cNvPr id="3" name="Содержимое 2"/>
          <p:cNvSpPr>
            <a:spLocks noGrp="1"/>
          </p:cNvSpPr>
          <p:nvPr>
            <p:ph idx="1"/>
          </p:nvPr>
        </p:nvSpPr>
        <p:spPr>
          <a:xfrm>
            <a:off x="3929058" y="1500174"/>
            <a:ext cx="4714908" cy="4625989"/>
          </a:xfrm>
        </p:spPr>
        <p:txBody>
          <a:bodyPr>
            <a:normAutofit/>
          </a:bodyPr>
          <a:lstStyle/>
          <a:p>
            <a:pPr algn="ctr">
              <a:buNone/>
            </a:pPr>
            <a:endParaRPr lang="en-US" sz="4000" i="1" dirty="0" smtClean="0"/>
          </a:p>
          <a:p>
            <a:pPr algn="ctr">
              <a:buNone/>
            </a:pPr>
            <a:r>
              <a:rPr lang="en-US" sz="4000" i="1" dirty="0" smtClean="0"/>
              <a:t> What is the difference between self-knowledge and self-understanding?</a:t>
            </a:r>
            <a:endParaRPr lang="uk-UA" sz="4000" i="1"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pic>
        <p:nvPicPr>
          <p:cNvPr id="5" name="Picture 2" descr="C:\Users\Сашулька\Desktop\question.jpg"/>
          <p:cNvPicPr>
            <a:picLocks noChangeAspect="1" noChangeArrowheads="1"/>
          </p:cNvPicPr>
          <p:nvPr/>
        </p:nvPicPr>
        <p:blipFill>
          <a:blip r:embed="rId2" cstate="print"/>
          <a:srcRect/>
          <a:stretch>
            <a:fillRect/>
          </a:stretch>
        </p:blipFill>
        <p:spPr bwMode="auto">
          <a:xfrm>
            <a:off x="428596" y="1928802"/>
            <a:ext cx="3595006" cy="35950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368280"/>
          </a:xfrm>
        </p:spPr>
        <p:txBody>
          <a:bodyPr>
            <a:no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457200" y="1428736"/>
            <a:ext cx="8229600" cy="4697427"/>
          </a:xfrm>
        </p:spPr>
        <p:txBody>
          <a:bodyPr>
            <a:normAutofit fontScale="85000" lnSpcReduction="20000"/>
          </a:bodyPr>
          <a:lstStyle/>
          <a:p>
            <a:pPr algn="just">
              <a:buNone/>
            </a:pPr>
            <a:r>
              <a:rPr lang="en-US" dirty="0" smtClean="0"/>
              <a:t>		</a:t>
            </a:r>
            <a:r>
              <a:rPr lang="uk-UA" dirty="0" err="1" smtClean="0"/>
              <a:t>The</a:t>
            </a:r>
            <a:r>
              <a:rPr lang="uk-UA" dirty="0" smtClean="0"/>
              <a:t> </a:t>
            </a:r>
            <a:r>
              <a:rPr lang="uk-UA" dirty="0" err="1" smtClean="0"/>
              <a:t>main</a:t>
            </a:r>
            <a:r>
              <a:rPr lang="uk-UA" dirty="0" smtClean="0"/>
              <a:t> </a:t>
            </a:r>
            <a:r>
              <a:rPr lang="uk-UA" dirty="0" err="1" smtClean="0"/>
              <a:t>function</a:t>
            </a:r>
            <a:r>
              <a:rPr lang="uk-UA" dirty="0" smtClean="0"/>
              <a:t> </a:t>
            </a:r>
            <a:r>
              <a:rPr lang="uk-UA" dirty="0" err="1" smtClean="0"/>
              <a:t>of</a:t>
            </a:r>
            <a:r>
              <a:rPr lang="uk-UA" dirty="0" smtClean="0"/>
              <a:t> </a:t>
            </a:r>
            <a:r>
              <a:rPr lang="uk-UA" dirty="0" smtClean="0">
                <a:solidFill>
                  <a:srgbClr val="C00000"/>
                </a:solidFill>
              </a:rPr>
              <a:t>self-</a:t>
            </a:r>
            <a:r>
              <a:rPr lang="uk-UA" dirty="0" err="1" smtClean="0">
                <a:solidFill>
                  <a:srgbClr val="C00000"/>
                </a:solidFill>
              </a:rPr>
              <a:t>understanding</a:t>
            </a:r>
            <a:r>
              <a:rPr lang="uk-UA" dirty="0" smtClean="0"/>
              <a:t> </a:t>
            </a:r>
            <a:r>
              <a:rPr lang="uk-UA" dirty="0" err="1" smtClean="0"/>
              <a:t>is</a:t>
            </a:r>
            <a:r>
              <a:rPr lang="uk-UA" dirty="0" smtClean="0"/>
              <a:t> </a:t>
            </a:r>
            <a:r>
              <a:rPr lang="uk-UA" dirty="0" err="1" smtClean="0"/>
              <a:t>to</a:t>
            </a:r>
            <a:r>
              <a:rPr lang="uk-UA" dirty="0" smtClean="0"/>
              <a:t> </a:t>
            </a:r>
            <a:r>
              <a:rPr lang="uk-UA" dirty="0" err="1" smtClean="0"/>
              <a:t>interpretate</a:t>
            </a:r>
            <a:r>
              <a:rPr lang="uk-UA" dirty="0" smtClean="0"/>
              <a:t> </a:t>
            </a:r>
            <a:r>
              <a:rPr lang="uk-UA" dirty="0" err="1" smtClean="0"/>
              <a:t>reality</a:t>
            </a:r>
            <a:r>
              <a:rPr lang="uk-UA" dirty="0" smtClean="0"/>
              <a:t> </a:t>
            </a:r>
            <a:r>
              <a:rPr lang="uk-UA" dirty="0" err="1" smtClean="0"/>
              <a:t>and</a:t>
            </a:r>
            <a:r>
              <a:rPr lang="uk-UA" dirty="0" smtClean="0"/>
              <a:t> </a:t>
            </a:r>
            <a:r>
              <a:rPr lang="uk-UA" dirty="0" err="1" smtClean="0"/>
              <a:t>the</a:t>
            </a:r>
            <a:r>
              <a:rPr lang="uk-UA" dirty="0" smtClean="0"/>
              <a:t> </a:t>
            </a:r>
            <a:r>
              <a:rPr lang="uk-UA" dirty="0" err="1" smtClean="0"/>
              <a:t>meaning</a:t>
            </a:r>
            <a:r>
              <a:rPr lang="uk-UA" dirty="0" smtClean="0"/>
              <a:t> </a:t>
            </a:r>
            <a:r>
              <a:rPr lang="uk-UA" dirty="0" err="1" smtClean="0"/>
              <a:t>of</a:t>
            </a:r>
            <a:r>
              <a:rPr lang="uk-UA" dirty="0" smtClean="0"/>
              <a:t> </a:t>
            </a:r>
            <a:r>
              <a:rPr lang="uk-UA" dirty="0" err="1" smtClean="0"/>
              <a:t>existence</a:t>
            </a:r>
            <a:r>
              <a:rPr lang="uk-UA" dirty="0" smtClean="0"/>
              <a:t> </a:t>
            </a:r>
            <a:r>
              <a:rPr lang="uk-UA" dirty="0" err="1" smtClean="0"/>
              <a:t>of</a:t>
            </a:r>
            <a:r>
              <a:rPr lang="uk-UA" dirty="0" smtClean="0"/>
              <a:t> </a:t>
            </a:r>
            <a:r>
              <a:rPr lang="uk-UA" dirty="0" err="1" smtClean="0"/>
              <a:t>his</a:t>
            </a:r>
            <a:r>
              <a:rPr lang="uk-UA" dirty="0" smtClean="0"/>
              <a:t> "</a:t>
            </a:r>
            <a:r>
              <a:rPr lang="uk-UA" dirty="0" err="1" smtClean="0"/>
              <a:t>Self</a:t>
            </a:r>
            <a:r>
              <a:rPr lang="uk-UA" dirty="0" smtClean="0"/>
              <a:t>" </a:t>
            </a:r>
            <a:r>
              <a:rPr lang="uk-UA" dirty="0" err="1" smtClean="0"/>
              <a:t>through</a:t>
            </a:r>
            <a:r>
              <a:rPr lang="uk-UA" dirty="0" smtClean="0"/>
              <a:t> </a:t>
            </a:r>
            <a:r>
              <a:rPr lang="uk-UA" dirty="0" err="1" smtClean="0"/>
              <a:t>awareness</a:t>
            </a:r>
            <a:r>
              <a:rPr lang="uk-UA" dirty="0" smtClean="0"/>
              <a:t> </a:t>
            </a:r>
            <a:r>
              <a:rPr lang="uk-UA" dirty="0" err="1" smtClean="0"/>
              <a:t>and</a:t>
            </a:r>
            <a:r>
              <a:rPr lang="uk-UA" dirty="0" smtClean="0"/>
              <a:t> </a:t>
            </a:r>
            <a:r>
              <a:rPr lang="uk-UA" dirty="0" err="1" smtClean="0"/>
              <a:t>understanding</a:t>
            </a:r>
            <a:r>
              <a:rPr lang="uk-UA" dirty="0" smtClean="0"/>
              <a:t> </a:t>
            </a:r>
            <a:r>
              <a:rPr lang="uk-UA" dirty="0" err="1" smtClean="0"/>
              <a:t>of</a:t>
            </a:r>
            <a:r>
              <a:rPr lang="uk-UA" dirty="0" smtClean="0"/>
              <a:t> "self-</a:t>
            </a:r>
            <a:r>
              <a:rPr lang="uk-UA" dirty="0" err="1" smtClean="0"/>
              <a:t>image</a:t>
            </a:r>
            <a:r>
              <a:rPr lang="uk-UA" dirty="0" smtClean="0"/>
              <a:t>" </a:t>
            </a:r>
            <a:r>
              <a:rPr lang="uk-UA" dirty="0" err="1" smtClean="0"/>
              <a:t>and</a:t>
            </a:r>
            <a:r>
              <a:rPr lang="uk-UA" dirty="0" smtClean="0"/>
              <a:t> "self-</a:t>
            </a:r>
            <a:r>
              <a:rPr lang="uk-UA" dirty="0" err="1" smtClean="0"/>
              <a:t>concept</a:t>
            </a:r>
            <a:r>
              <a:rPr lang="uk-UA" dirty="0" smtClean="0"/>
              <a:t>".</a:t>
            </a:r>
          </a:p>
          <a:p>
            <a:pPr algn="just">
              <a:buNone/>
            </a:pPr>
            <a:r>
              <a:rPr lang="en-US" dirty="0" smtClean="0"/>
              <a:t>		</a:t>
            </a:r>
            <a:r>
              <a:rPr lang="uk-UA" dirty="0" smtClean="0">
                <a:solidFill>
                  <a:srgbClr val="C00000"/>
                </a:solidFill>
              </a:rPr>
              <a:t>Self-</a:t>
            </a:r>
            <a:r>
              <a:rPr lang="uk-UA" dirty="0" err="1" smtClean="0">
                <a:solidFill>
                  <a:srgbClr val="C00000"/>
                </a:solidFill>
              </a:rPr>
              <a:t>knowledge</a:t>
            </a:r>
            <a:r>
              <a:rPr lang="uk-UA" dirty="0" smtClean="0"/>
              <a:t> </a:t>
            </a:r>
            <a:r>
              <a:rPr lang="uk-UA" dirty="0" err="1" smtClean="0"/>
              <a:t>is</a:t>
            </a:r>
            <a:r>
              <a:rPr lang="uk-UA" dirty="0" smtClean="0"/>
              <a:t> </a:t>
            </a:r>
            <a:r>
              <a:rPr lang="uk-UA" dirty="0" err="1" smtClean="0"/>
              <a:t>concerned</a:t>
            </a:r>
            <a:r>
              <a:rPr lang="uk-UA" dirty="0" smtClean="0"/>
              <a:t> </a:t>
            </a:r>
            <a:r>
              <a:rPr lang="uk-UA" dirty="0" err="1" smtClean="0"/>
              <a:t>with</a:t>
            </a:r>
            <a:r>
              <a:rPr lang="uk-UA" dirty="0" smtClean="0"/>
              <a:t> </a:t>
            </a:r>
            <a:r>
              <a:rPr lang="uk-UA" dirty="0" err="1" smtClean="0"/>
              <a:t>the</a:t>
            </a:r>
            <a:r>
              <a:rPr lang="uk-UA" dirty="0" smtClean="0"/>
              <a:t> </a:t>
            </a:r>
            <a:r>
              <a:rPr lang="uk-UA" dirty="0" err="1" smtClean="0"/>
              <a:t>search</a:t>
            </a:r>
            <a:r>
              <a:rPr lang="uk-UA" dirty="0" smtClean="0"/>
              <a:t> </a:t>
            </a:r>
            <a:r>
              <a:rPr lang="uk-UA" dirty="0" err="1" smtClean="0"/>
              <a:t>for</a:t>
            </a:r>
            <a:r>
              <a:rPr lang="uk-UA" dirty="0" smtClean="0"/>
              <a:t> </a:t>
            </a:r>
            <a:r>
              <a:rPr lang="uk-UA" dirty="0" err="1" smtClean="0"/>
              <a:t>knowledge</a:t>
            </a:r>
            <a:r>
              <a:rPr lang="uk-UA" dirty="0" smtClean="0"/>
              <a:t>, </a:t>
            </a:r>
            <a:r>
              <a:rPr lang="uk-UA" dirty="0" err="1" smtClean="0"/>
              <a:t>accumulation</a:t>
            </a:r>
            <a:r>
              <a:rPr lang="uk-UA" dirty="0" smtClean="0"/>
              <a:t>, </a:t>
            </a:r>
            <a:r>
              <a:rPr lang="uk-UA" dirty="0" err="1" smtClean="0"/>
              <a:t>analysis</a:t>
            </a:r>
            <a:r>
              <a:rPr lang="uk-UA" dirty="0" smtClean="0"/>
              <a:t>, </a:t>
            </a:r>
            <a:r>
              <a:rPr lang="uk-UA" dirty="0" err="1" smtClean="0"/>
              <a:t>categorization</a:t>
            </a:r>
            <a:r>
              <a:rPr lang="uk-UA" dirty="0" smtClean="0"/>
              <a:t> </a:t>
            </a:r>
            <a:r>
              <a:rPr lang="uk-UA" dirty="0" err="1" smtClean="0"/>
              <a:t>information</a:t>
            </a:r>
            <a:r>
              <a:rPr lang="uk-UA" dirty="0" smtClean="0"/>
              <a:t> </a:t>
            </a:r>
            <a:r>
              <a:rPr lang="uk-UA" dirty="0" err="1" smtClean="0"/>
              <a:t>about</a:t>
            </a:r>
            <a:r>
              <a:rPr lang="uk-UA" dirty="0" smtClean="0"/>
              <a:t> </a:t>
            </a:r>
            <a:r>
              <a:rPr lang="uk-UA" dirty="0" err="1" smtClean="0"/>
              <a:t>himself</a:t>
            </a:r>
            <a:r>
              <a:rPr lang="uk-UA" dirty="0" smtClean="0"/>
              <a:t>. </a:t>
            </a:r>
            <a:endParaRPr lang="en-US" dirty="0" smtClean="0"/>
          </a:p>
          <a:p>
            <a:pPr algn="just">
              <a:buNone/>
            </a:pPr>
            <a:r>
              <a:rPr lang="en-US" dirty="0" smtClean="0"/>
              <a:t>		</a:t>
            </a:r>
            <a:r>
              <a:rPr lang="uk-UA" dirty="0" smtClean="0">
                <a:solidFill>
                  <a:srgbClr val="C00000"/>
                </a:solidFill>
              </a:rPr>
              <a:t>Self-</a:t>
            </a:r>
            <a:r>
              <a:rPr lang="uk-UA" dirty="0" err="1" smtClean="0">
                <a:solidFill>
                  <a:srgbClr val="C00000"/>
                </a:solidFill>
              </a:rPr>
              <a:t>understanding</a:t>
            </a:r>
            <a:r>
              <a:rPr lang="uk-UA" dirty="0" smtClean="0"/>
              <a:t> </a:t>
            </a:r>
            <a:r>
              <a:rPr lang="uk-UA" dirty="0" err="1" smtClean="0"/>
              <a:t>is</a:t>
            </a:r>
            <a:r>
              <a:rPr lang="uk-UA" dirty="0" smtClean="0"/>
              <a:t> </a:t>
            </a:r>
            <a:r>
              <a:rPr lang="uk-UA" dirty="0" err="1" smtClean="0"/>
              <a:t>concerned</a:t>
            </a:r>
            <a:r>
              <a:rPr lang="uk-UA" dirty="0" smtClean="0"/>
              <a:t> </a:t>
            </a:r>
            <a:r>
              <a:rPr lang="uk-UA" dirty="0" err="1" smtClean="0"/>
              <a:t>with</a:t>
            </a:r>
            <a:r>
              <a:rPr lang="uk-UA" dirty="0" smtClean="0"/>
              <a:t> </a:t>
            </a:r>
            <a:r>
              <a:rPr lang="uk-UA" dirty="0" err="1" smtClean="0"/>
              <a:t>understanding</a:t>
            </a:r>
            <a:r>
              <a:rPr lang="uk-UA" dirty="0" smtClean="0"/>
              <a:t> </a:t>
            </a:r>
            <a:r>
              <a:rPr lang="uk-UA" dirty="0" err="1" smtClean="0"/>
              <a:t>this</a:t>
            </a:r>
            <a:r>
              <a:rPr lang="uk-UA" dirty="0" smtClean="0"/>
              <a:t> </a:t>
            </a:r>
            <a:r>
              <a:rPr lang="uk-UA" dirty="0" err="1" smtClean="0"/>
              <a:t>information</a:t>
            </a:r>
            <a:r>
              <a:rPr lang="uk-UA" dirty="0" smtClean="0"/>
              <a:t>, </a:t>
            </a:r>
            <a:r>
              <a:rPr lang="en-US" dirty="0" smtClean="0"/>
              <a:t>providing</a:t>
            </a:r>
            <a:r>
              <a:rPr lang="uk-UA" dirty="0" smtClean="0"/>
              <a:t> </a:t>
            </a:r>
            <a:r>
              <a:rPr lang="uk-UA" dirty="0" err="1" smtClean="0"/>
              <a:t>of</a:t>
            </a:r>
            <a:r>
              <a:rPr lang="uk-UA" dirty="0" smtClean="0"/>
              <a:t> </a:t>
            </a:r>
            <a:r>
              <a:rPr lang="uk-UA" dirty="0" err="1" smtClean="0"/>
              <a:t>content</a:t>
            </a:r>
            <a:r>
              <a:rPr lang="uk-UA" dirty="0" smtClean="0"/>
              <a:t>, </a:t>
            </a:r>
            <a:r>
              <a:rPr lang="uk-UA" dirty="0" err="1" smtClean="0"/>
              <a:t>its</a:t>
            </a:r>
            <a:r>
              <a:rPr lang="uk-UA" dirty="0" smtClean="0"/>
              <a:t> </a:t>
            </a:r>
            <a:r>
              <a:rPr lang="uk-UA" dirty="0" err="1" smtClean="0"/>
              <a:t>explanation</a:t>
            </a:r>
            <a:r>
              <a:rPr lang="uk-UA" dirty="0" smtClean="0"/>
              <a:t>, </a:t>
            </a:r>
            <a:r>
              <a:rPr lang="en-US" dirty="0" smtClean="0"/>
              <a:t>considering</a:t>
            </a:r>
            <a:r>
              <a:rPr lang="uk-UA" dirty="0" smtClean="0"/>
              <a:t> </a:t>
            </a:r>
            <a:r>
              <a:rPr lang="uk-UA" dirty="0" err="1" smtClean="0"/>
              <a:t>possible</a:t>
            </a:r>
            <a:r>
              <a:rPr lang="uk-UA" dirty="0" smtClean="0"/>
              <a:t> </a:t>
            </a:r>
            <a:r>
              <a:rPr lang="uk-UA" dirty="0" err="1" smtClean="0"/>
              <a:t>causes</a:t>
            </a:r>
            <a:r>
              <a:rPr lang="uk-UA" dirty="0" smtClean="0"/>
              <a:t> </a:t>
            </a:r>
            <a:r>
              <a:rPr lang="uk-UA" dirty="0" err="1" smtClean="0"/>
              <a:t>and</a:t>
            </a:r>
            <a:r>
              <a:rPr lang="uk-UA" dirty="0" smtClean="0"/>
              <a:t> </a:t>
            </a:r>
            <a:r>
              <a:rPr lang="uk-UA" dirty="0" err="1" smtClean="0"/>
              <a:t>effects</a:t>
            </a:r>
            <a:r>
              <a:rPr lang="uk-UA" dirty="0" smtClean="0"/>
              <a:t>. </a:t>
            </a:r>
            <a:r>
              <a:rPr lang="uk-UA" dirty="0" err="1" smtClean="0"/>
              <a:t>It</a:t>
            </a:r>
            <a:r>
              <a:rPr lang="uk-UA" dirty="0" smtClean="0"/>
              <a:t> </a:t>
            </a:r>
            <a:r>
              <a:rPr lang="uk-UA" dirty="0" err="1" smtClean="0"/>
              <a:t>functions</a:t>
            </a:r>
            <a:r>
              <a:rPr lang="uk-UA" dirty="0" smtClean="0"/>
              <a:t> </a:t>
            </a:r>
            <a:r>
              <a:rPr lang="uk-UA" dirty="0" err="1" smtClean="0"/>
              <a:t>as</a:t>
            </a:r>
            <a:r>
              <a:rPr lang="uk-UA" dirty="0" smtClean="0"/>
              <a:t> a </a:t>
            </a:r>
            <a:r>
              <a:rPr lang="uk-UA" dirty="0" err="1" smtClean="0"/>
              <a:t>process</a:t>
            </a:r>
            <a:r>
              <a:rPr lang="uk-UA" dirty="0" smtClean="0"/>
              <a:t> </a:t>
            </a:r>
            <a:r>
              <a:rPr lang="uk-UA" dirty="0" err="1" smtClean="0"/>
              <a:t>of</a:t>
            </a:r>
            <a:r>
              <a:rPr lang="uk-UA" dirty="0" smtClean="0"/>
              <a:t> </a:t>
            </a:r>
            <a:r>
              <a:rPr lang="uk-UA" dirty="0" err="1" smtClean="0"/>
              <a:t>building</a:t>
            </a:r>
            <a:r>
              <a:rPr lang="uk-UA" dirty="0" smtClean="0"/>
              <a:t> </a:t>
            </a:r>
            <a:r>
              <a:rPr lang="uk-UA" dirty="0" err="1" smtClean="0"/>
              <a:t>and</a:t>
            </a:r>
            <a:r>
              <a:rPr lang="uk-UA" dirty="0" smtClean="0"/>
              <a:t> </a:t>
            </a:r>
            <a:r>
              <a:rPr lang="uk-UA" dirty="0" err="1" smtClean="0"/>
              <a:t>correcting</a:t>
            </a:r>
            <a:r>
              <a:rPr lang="uk-UA" dirty="0" smtClean="0"/>
              <a:t> </a:t>
            </a:r>
            <a:r>
              <a:rPr lang="uk-UA" dirty="0" err="1" smtClean="0"/>
              <a:t>the</a:t>
            </a:r>
            <a:r>
              <a:rPr lang="uk-UA" dirty="0" smtClean="0"/>
              <a:t> </a:t>
            </a:r>
            <a:r>
              <a:rPr lang="uk-UA" dirty="0" err="1" smtClean="0"/>
              <a:t>image</a:t>
            </a:r>
            <a:r>
              <a:rPr lang="uk-UA" dirty="0" smtClean="0"/>
              <a:t> </a:t>
            </a:r>
            <a:r>
              <a:rPr lang="uk-UA" dirty="0" err="1" smtClean="0"/>
              <a:t>of</a:t>
            </a:r>
            <a:r>
              <a:rPr lang="uk-UA" dirty="0" smtClean="0"/>
              <a:t> "</a:t>
            </a:r>
            <a:r>
              <a:rPr lang="uk-UA" dirty="0" err="1" smtClean="0"/>
              <a:t>Self</a:t>
            </a:r>
            <a:r>
              <a:rPr lang="uk-UA" dirty="0" smtClean="0"/>
              <a:t>".</a:t>
            </a:r>
          </a:p>
          <a:p>
            <a:pPr>
              <a:buNone/>
            </a:pPr>
            <a:endParaRPr lang="uk-UA"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439718"/>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457200" y="1357298"/>
            <a:ext cx="8229600" cy="4768865"/>
          </a:xfrm>
        </p:spPr>
        <p:txBody>
          <a:bodyPr>
            <a:normAutofit/>
          </a:bodyPr>
          <a:lstStyle/>
          <a:p>
            <a:pPr algn="ctr">
              <a:buNone/>
            </a:pPr>
            <a:r>
              <a:rPr lang="en-US" sz="2800" dirty="0" smtClean="0"/>
              <a:t>	</a:t>
            </a:r>
            <a:r>
              <a:rPr lang="en-US" sz="2800" dirty="0" smtClean="0">
                <a:solidFill>
                  <a:srgbClr val="C00000"/>
                </a:solidFill>
              </a:rPr>
              <a:t>A person should know himself from three sides: </a:t>
            </a:r>
          </a:p>
          <a:p>
            <a:pPr algn="just"/>
            <a:r>
              <a:rPr lang="en-US" sz="2800" dirty="0" smtClean="0"/>
              <a:t>	Firstly, self-understanding is a understanding himself as an individual, as a man who has a personality. </a:t>
            </a:r>
          </a:p>
          <a:p>
            <a:pPr algn="just"/>
            <a:r>
              <a:rPr lang="en-US" sz="2800" dirty="0" smtClean="0"/>
              <a:t>	Secondly, self-understanding is a understanding himself as a member of the public life, the man who has one faith, one homeland, laws, language and customs with the others. </a:t>
            </a:r>
          </a:p>
          <a:p>
            <a:pPr algn="just"/>
            <a:r>
              <a:rPr lang="en-US" sz="2800" dirty="0" smtClean="0"/>
              <a:t>	Thirdly, self-understanding is a understanding himself as creature of  God.</a:t>
            </a:r>
            <a:endParaRPr lang="uk-UA" sz="2800"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normAutofit fontScale="92500" lnSpcReduction="20000"/>
          </a:bodyPr>
          <a:lstStyle/>
          <a:p>
            <a:pPr algn="ctr">
              <a:buNone/>
            </a:pPr>
            <a:r>
              <a:rPr lang="en-US" sz="3600" i="1" u="sng" dirty="0" smtClean="0"/>
              <a:t>Reiteration</a:t>
            </a:r>
          </a:p>
          <a:p>
            <a:pPr algn="just"/>
            <a:r>
              <a:rPr lang="en-GB" sz="3300" dirty="0" smtClean="0"/>
              <a:t>Self-knowledge is a complex multilevel process, that is individually expanded over time. Man learns the environment and at the same time – himself, through active interaction with the world.</a:t>
            </a:r>
            <a:endParaRPr lang="uk-UA" sz="3300" dirty="0" smtClean="0"/>
          </a:p>
          <a:p>
            <a:pPr algn="just"/>
            <a:r>
              <a:rPr lang="en-GB" sz="3300" dirty="0" smtClean="0"/>
              <a:t>Self-knowledge is a dynamic process that never ends, because, firstly, there is a constant development of cognitive abilities itself; secondly, the object of cognition – person - changes itself.</a:t>
            </a:r>
            <a:endParaRPr lang="uk-UA" sz="3300" dirty="0" smtClean="0"/>
          </a:p>
          <a:p>
            <a:pPr algn="ctr">
              <a:buNone/>
            </a:pPr>
            <a:endParaRPr lang="uk-UA" sz="3600" i="1" dirty="0"/>
          </a:p>
        </p:txBody>
      </p:sp>
      <p:sp>
        <p:nvSpPr>
          <p:cNvPr id="4" name="Rectangle 1"/>
          <p:cNvSpPr>
            <a:spLocks noGrp="1" noChangeArrowheads="1"/>
          </p:cNvSpPr>
          <p:nvPr>
            <p:ph type="title"/>
          </p:nvPr>
        </p:nvSpPr>
        <p:spPr bwMode="auto">
          <a:xfrm>
            <a:off x="1357290" y="274638"/>
            <a:ext cx="77867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r>
              <a:rPr kumimoji="0" lang="en-US" sz="200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lang="en-US" sz="2000" dirty="0" smtClean="0">
                <a:latin typeface="Trebuchet MS" pitchFamily="34" charset="0"/>
              </a:rPr>
              <a:t>Connection </a:t>
            </a:r>
            <a:r>
              <a:rPr lang="en-US" sz="2000" dirty="0">
                <a:latin typeface="Trebuchet MS" pitchFamily="34" charset="0"/>
              </a:rPr>
              <a:t>between self-knowledge and </a:t>
            </a:r>
            <a:r>
              <a:rPr lang="uk-UA" sz="2000" dirty="0" err="1">
                <a:latin typeface="Trebuchet MS" pitchFamily="34" charset="0"/>
              </a:rPr>
              <a:t>psychological</a:t>
            </a:r>
            <a:r>
              <a:rPr lang="uk-UA" sz="2000" dirty="0">
                <a:latin typeface="Trebuchet MS" pitchFamily="34" charset="0"/>
              </a:rPr>
              <a:t> </a:t>
            </a:r>
            <a:r>
              <a:rPr lang="uk-UA" sz="2000" dirty="0" err="1" smtClean="0">
                <a:latin typeface="Trebuchet MS" pitchFamily="34" charset="0"/>
              </a:rPr>
              <a:t>categories</a:t>
            </a:r>
            <a:endParaRPr kumimoji="0" lang="uk-UA" sz="200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5"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401080" cy="500066"/>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571472" y="2571745"/>
            <a:ext cx="8229600" cy="3500461"/>
          </a:xfrm>
        </p:spPr>
        <p:txBody>
          <a:bodyPr>
            <a:normAutofit fontScale="92500"/>
          </a:bodyPr>
          <a:lstStyle/>
          <a:p>
            <a:pPr algn="just">
              <a:buNone/>
            </a:pPr>
            <a:r>
              <a:rPr lang="en-US" dirty="0" smtClean="0"/>
              <a:t>		</a:t>
            </a:r>
            <a:r>
              <a:rPr lang="uk-UA" sz="2800" dirty="0" err="1" smtClean="0"/>
              <a:t>However</a:t>
            </a:r>
            <a:r>
              <a:rPr lang="uk-UA" sz="2800" dirty="0" smtClean="0"/>
              <a:t>,</a:t>
            </a:r>
            <a:r>
              <a:rPr lang="en-US" sz="2800" dirty="0" smtClean="0"/>
              <a:t> </a:t>
            </a:r>
            <a:r>
              <a:rPr lang="en-US" sz="2800" dirty="0" smtClean="0">
                <a:solidFill>
                  <a:srgbClr val="C00000"/>
                </a:solidFill>
              </a:rPr>
              <a:t>self-understanding</a:t>
            </a:r>
            <a:r>
              <a:rPr lang="en-US" sz="2800" dirty="0" smtClean="0"/>
              <a:t> acts as the mechanism of social formation and development of personality. In the process of self-understanding occurs cognitive and emotional harmonization of existing ideas about himself with objective reality, which makes it possible to be adequate to the situation, independent from it, makes the man capable for purposeful activity in external changing conditions.</a:t>
            </a:r>
            <a:endParaRPr lang="uk-UA" sz="2800" dirty="0"/>
          </a:p>
        </p:txBody>
      </p:sp>
      <p:sp>
        <p:nvSpPr>
          <p:cNvPr id="4" name="Line 2"/>
          <p:cNvSpPr>
            <a:spLocks noChangeShapeType="1"/>
          </p:cNvSpPr>
          <p:nvPr/>
        </p:nvSpPr>
        <p:spPr bwMode="auto">
          <a:xfrm>
            <a:off x="1071538" y="642918"/>
            <a:ext cx="7704138" cy="1588"/>
          </a:xfrm>
          <a:prstGeom prst="line">
            <a:avLst/>
          </a:prstGeom>
          <a:noFill/>
          <a:ln w="9360">
            <a:solidFill>
              <a:srgbClr val="3465A4"/>
            </a:solidFill>
            <a:round/>
            <a:headEnd/>
            <a:tailEnd/>
          </a:ln>
          <a:effectLst/>
        </p:spPr>
        <p:txBody>
          <a:bodyPr/>
          <a:lstStyle/>
          <a:p>
            <a:endParaRPr lang="uk-UA"/>
          </a:p>
        </p:txBody>
      </p:sp>
      <p:sp>
        <p:nvSpPr>
          <p:cNvPr id="5" name="Овал 4"/>
          <p:cNvSpPr/>
          <p:nvPr/>
        </p:nvSpPr>
        <p:spPr>
          <a:xfrm>
            <a:off x="2143108" y="857232"/>
            <a:ext cx="5286412"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3143240" y="1071546"/>
            <a:ext cx="3214710" cy="923330"/>
          </a:xfrm>
          <a:prstGeom prst="rect">
            <a:avLst/>
          </a:prstGeom>
          <a:noFill/>
        </p:spPr>
        <p:txBody>
          <a:bodyPr wrap="square" rtlCol="0">
            <a:spAutoFit/>
          </a:bodyPr>
          <a:lstStyle/>
          <a:p>
            <a:pPr algn="ctr">
              <a:buNone/>
            </a:pPr>
            <a:r>
              <a:rPr lang="en-US" b="1" dirty="0" smtClean="0"/>
              <a:t>There is a certain connection between self-knowledge and self-understanding </a:t>
            </a:r>
            <a:endParaRPr lang="uk-UA"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439718"/>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457200" y="1285860"/>
            <a:ext cx="8229600" cy="4840303"/>
          </a:xfrm>
        </p:spPr>
        <p:txBody>
          <a:bodyPr/>
          <a:lstStyle/>
          <a:p>
            <a:pPr algn="ctr">
              <a:buNone/>
            </a:pPr>
            <a:r>
              <a:rPr lang="en-US" i="1" dirty="0" smtClean="0"/>
              <a:t>Indicators of formed self-understanding</a:t>
            </a:r>
          </a:p>
          <a:p>
            <a:pPr algn="just">
              <a:buNone/>
            </a:pPr>
            <a:endParaRPr lang="uk-UA" i="1" dirty="0"/>
          </a:p>
        </p:txBody>
      </p:sp>
      <p:sp>
        <p:nvSpPr>
          <p:cNvPr id="4" name="Line 2"/>
          <p:cNvSpPr>
            <a:spLocks noChangeShapeType="1"/>
          </p:cNvSpPr>
          <p:nvPr/>
        </p:nvSpPr>
        <p:spPr bwMode="auto">
          <a:xfrm>
            <a:off x="1071538" y="642918"/>
            <a:ext cx="7704138" cy="1588"/>
          </a:xfrm>
          <a:prstGeom prst="line">
            <a:avLst/>
          </a:prstGeom>
          <a:noFill/>
          <a:ln w="9360">
            <a:solidFill>
              <a:srgbClr val="3465A4"/>
            </a:solidFill>
            <a:round/>
            <a:headEnd/>
            <a:tailEnd/>
          </a:ln>
          <a:effectLst/>
        </p:spPr>
        <p:txBody>
          <a:bodyPr/>
          <a:lstStyle/>
          <a:p>
            <a:endParaRPr lang="uk-UA"/>
          </a:p>
        </p:txBody>
      </p:sp>
      <p:sp>
        <p:nvSpPr>
          <p:cNvPr id="30721" name="Rectangle 1"/>
          <p:cNvSpPr>
            <a:spLocks noChangeArrowheads="1"/>
          </p:cNvSpPr>
          <p:nvPr/>
        </p:nvSpPr>
        <p:spPr bwMode="auto">
          <a:xfrm>
            <a:off x="500034" y="2214554"/>
            <a:ext cx="814393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buFont typeface="Arial" pitchFamily="34" charset="0"/>
              <a:buChar char="•"/>
            </a:pPr>
            <a:r>
              <a:rPr kumimoji="0" lang="en-US"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if</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he</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is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autonomous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concerns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to</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himself</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with</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respect</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able</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to</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express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himself</a:t>
            </a:r>
            <a:endParaRPr kumimoji="0" lang="en-US" sz="2800" b="0" i="0" u="none" strike="noStrike" cap="none" normalizeH="0" baseline="0" dirty="0" smtClean="0">
              <a:ln>
                <a:noFill/>
              </a:ln>
              <a:solidFill>
                <a:schemeClr val="tx1"/>
              </a:solidFill>
              <a:effectLst/>
              <a:cs typeface="Times New Roman" pitchFamily="18" charset="0"/>
            </a:endParaRPr>
          </a:p>
          <a:p>
            <a:pPr lvl="1" algn="just" fontAlgn="base">
              <a:spcBef>
                <a:spcPct val="0"/>
              </a:spcBef>
              <a:spcAft>
                <a:spcPct val="0"/>
              </a:spcAft>
              <a:buFont typeface="Arial" pitchFamily="34" charset="0"/>
              <a:buChar char="•"/>
            </a:pPr>
            <a:r>
              <a:rPr lang="en-US" sz="2800" dirty="0" smtClean="0">
                <a:cs typeface="Times New Roman" pitchFamily="18" charset="0"/>
              </a:rPr>
              <a:t> </a:t>
            </a:r>
            <a:r>
              <a:rPr kumimoji="0" lang="en-US" sz="2800" b="0" i="0" u="none" strike="noStrike" cap="none" normalizeH="0" baseline="0" dirty="0" smtClean="0">
                <a:ln>
                  <a:noFill/>
                </a:ln>
                <a:solidFill>
                  <a:schemeClr val="tx1"/>
                </a:solidFill>
                <a:effectLst/>
                <a:cs typeface="Times New Roman" pitchFamily="18" charset="0"/>
              </a:rPr>
              <a:t>if he </a:t>
            </a:r>
            <a:r>
              <a:rPr kumimoji="0" lang="uk-UA" sz="2800" b="0" i="0" u="none" strike="noStrike" cap="none" normalizeH="0" baseline="0" dirty="0" err="1" smtClean="0">
                <a:ln>
                  <a:noFill/>
                </a:ln>
                <a:solidFill>
                  <a:schemeClr val="tx1"/>
                </a:solidFill>
                <a:effectLst/>
                <a:cs typeface="Times New Roman" pitchFamily="18" charset="0"/>
              </a:rPr>
              <a:t>can</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understand</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the</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motivations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and</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drivers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of</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behavior</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and</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their</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impact</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on</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his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life</a:t>
            </a:r>
            <a:endParaRPr kumimoji="0" lang="en-US" sz="2800" b="0" i="0" u="none" strike="noStrike" cap="none" normalizeH="0" baseline="0" dirty="0" smtClean="0">
              <a:ln>
                <a:noFill/>
              </a:ln>
              <a:solidFill>
                <a:schemeClr val="tx1"/>
              </a:solidFill>
              <a:effectLst/>
              <a:cs typeface="Times New Roman" pitchFamily="18" charset="0"/>
            </a:endParaRPr>
          </a:p>
          <a:p>
            <a:pPr lvl="1" algn="just" fontAlgn="base">
              <a:spcBef>
                <a:spcPct val="0"/>
              </a:spcBef>
              <a:spcAft>
                <a:spcPct val="0"/>
              </a:spcAft>
              <a:buFont typeface="Arial" pitchFamily="34" charset="0"/>
              <a:buChar char="•"/>
            </a:pPr>
            <a:r>
              <a:rPr lang="en-US" sz="2800" dirty="0" smtClean="0">
                <a:cs typeface="Times New Roman" pitchFamily="18" charset="0"/>
              </a:rPr>
              <a:t> if he </a:t>
            </a:r>
            <a:r>
              <a:rPr kumimoji="0" lang="uk-UA" sz="2800" b="0" i="0" u="none" strike="noStrike" cap="none" normalizeH="0" baseline="0" dirty="0" err="1" smtClean="0">
                <a:ln>
                  <a:noFill/>
                </a:ln>
                <a:solidFill>
                  <a:schemeClr val="tx1"/>
                </a:solidFill>
                <a:effectLst/>
                <a:cs typeface="Times New Roman" pitchFamily="18" charset="0"/>
              </a:rPr>
              <a:t>recognizes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beliefs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settings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that</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are</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destroying</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the</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harmony</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of</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his</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relationship</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with</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himself</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and</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the</a:t>
            </a:r>
            <a:r>
              <a:rPr kumimoji="0" lang="uk-UA" sz="2800" b="0" i="0" u="none" strike="noStrike" cap="none" normalizeH="0" baseline="0" dirty="0" smtClean="0">
                <a:ln>
                  <a:noFill/>
                </a:ln>
                <a:solidFill>
                  <a:schemeClr val="tx1"/>
                </a:solidFill>
                <a:effectLst/>
                <a:cs typeface="Times New Roman" pitchFamily="18" charset="0"/>
              </a:rPr>
              <a:t> </a:t>
            </a:r>
            <a:r>
              <a:rPr kumimoji="0" lang="uk-UA" sz="2800" b="0" i="0" u="none" strike="noStrike" cap="none" normalizeH="0" baseline="0" dirty="0" err="1" smtClean="0">
                <a:ln>
                  <a:noFill/>
                </a:ln>
                <a:solidFill>
                  <a:schemeClr val="tx1"/>
                </a:solidFill>
                <a:effectLst/>
                <a:cs typeface="Times New Roman" pitchFamily="18" charset="0"/>
              </a:rPr>
              <a:t>world</a:t>
            </a:r>
            <a:endParaRPr kumimoji="0" lang="uk-UA"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368280"/>
          </a:xfrm>
        </p:spPr>
        <p:txBody>
          <a:bodyPr>
            <a:no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500034" y="1142984"/>
            <a:ext cx="8229600" cy="1214446"/>
          </a:xfrm>
        </p:spPr>
        <p:txBody>
          <a:bodyPr>
            <a:normAutofit/>
          </a:bodyPr>
          <a:lstStyle/>
          <a:p>
            <a:pPr algn="ctr">
              <a:buNone/>
            </a:pPr>
            <a:r>
              <a:rPr lang="en-US" dirty="0" smtClean="0"/>
              <a:t>D</a:t>
            </a:r>
            <a:r>
              <a:rPr lang="uk-UA" dirty="0" err="1" smtClean="0"/>
              <a:t>ifferences</a:t>
            </a:r>
            <a:r>
              <a:rPr lang="uk-UA" dirty="0" smtClean="0"/>
              <a:t> </a:t>
            </a:r>
            <a:r>
              <a:rPr lang="en-US" dirty="0" smtClean="0"/>
              <a:t>between</a:t>
            </a:r>
            <a:r>
              <a:rPr lang="uk-UA" dirty="0" smtClean="0"/>
              <a:t> </a:t>
            </a:r>
            <a:r>
              <a:rPr lang="uk-UA" dirty="0" err="1" smtClean="0"/>
              <a:t>the</a:t>
            </a:r>
            <a:r>
              <a:rPr lang="uk-UA" dirty="0" smtClean="0"/>
              <a:t> </a:t>
            </a:r>
            <a:r>
              <a:rPr lang="uk-UA" dirty="0" err="1" smtClean="0"/>
              <a:t>phenomena</a:t>
            </a:r>
            <a:r>
              <a:rPr lang="uk-UA" dirty="0" smtClean="0"/>
              <a:t> </a:t>
            </a:r>
            <a:r>
              <a:rPr lang="uk-UA" dirty="0" err="1" smtClean="0"/>
              <a:t>of</a:t>
            </a:r>
            <a:r>
              <a:rPr lang="uk-UA" dirty="0" smtClean="0"/>
              <a:t> </a:t>
            </a:r>
            <a:r>
              <a:rPr lang="uk-UA" dirty="0" smtClean="0">
                <a:solidFill>
                  <a:srgbClr val="C00000"/>
                </a:solidFill>
              </a:rPr>
              <a:t>"self-</a:t>
            </a:r>
            <a:r>
              <a:rPr lang="uk-UA" dirty="0" err="1" smtClean="0">
                <a:solidFill>
                  <a:srgbClr val="C00000"/>
                </a:solidFill>
              </a:rPr>
              <a:t>knowledge</a:t>
            </a:r>
            <a:r>
              <a:rPr lang="uk-UA" dirty="0" smtClean="0">
                <a:solidFill>
                  <a:srgbClr val="C00000"/>
                </a:solidFill>
              </a:rPr>
              <a:t>" </a:t>
            </a:r>
            <a:r>
              <a:rPr lang="uk-UA" dirty="0" err="1" smtClean="0"/>
              <a:t>and</a:t>
            </a:r>
            <a:r>
              <a:rPr lang="uk-UA" dirty="0" smtClean="0"/>
              <a:t> </a:t>
            </a:r>
            <a:r>
              <a:rPr lang="uk-UA" dirty="0" smtClean="0">
                <a:solidFill>
                  <a:srgbClr val="C00000"/>
                </a:solidFill>
              </a:rPr>
              <a:t>"self-</a:t>
            </a:r>
            <a:r>
              <a:rPr lang="uk-UA" dirty="0" err="1" smtClean="0">
                <a:solidFill>
                  <a:srgbClr val="C00000"/>
                </a:solidFill>
              </a:rPr>
              <a:t>understanding</a:t>
            </a:r>
            <a:r>
              <a:rPr lang="uk-UA" dirty="0" smtClean="0">
                <a:solidFill>
                  <a:srgbClr val="C00000"/>
                </a:solidFill>
              </a:rPr>
              <a:t>". </a:t>
            </a:r>
            <a:endParaRPr lang="en-US" dirty="0" smtClean="0">
              <a:solidFill>
                <a:srgbClr val="C00000"/>
              </a:solidFill>
            </a:endParaRPr>
          </a:p>
          <a:p>
            <a:pPr>
              <a:buNone/>
            </a:pPr>
            <a:endParaRPr lang="uk-UA" dirty="0"/>
          </a:p>
        </p:txBody>
      </p:sp>
      <p:sp>
        <p:nvSpPr>
          <p:cNvPr id="5" name="Line 2"/>
          <p:cNvSpPr>
            <a:spLocks noChangeShapeType="1"/>
          </p:cNvSpPr>
          <p:nvPr/>
        </p:nvSpPr>
        <p:spPr bwMode="auto">
          <a:xfrm>
            <a:off x="1071538" y="642918"/>
            <a:ext cx="7704138" cy="1588"/>
          </a:xfrm>
          <a:prstGeom prst="line">
            <a:avLst/>
          </a:prstGeom>
          <a:noFill/>
          <a:ln w="9360">
            <a:solidFill>
              <a:srgbClr val="3465A4"/>
            </a:solidFill>
            <a:round/>
            <a:headEnd/>
            <a:tailEnd/>
          </a:ln>
          <a:effectLst/>
        </p:spPr>
        <p:txBody>
          <a:bodyPr/>
          <a:lstStyle/>
          <a:p>
            <a:endParaRPr lang="uk-UA"/>
          </a:p>
        </p:txBody>
      </p:sp>
      <p:pic>
        <p:nvPicPr>
          <p:cNvPr id="29697" name="Picture 1" descr="C:\Users\Сашулька\Desktop\vnimanie.jpg"/>
          <p:cNvPicPr>
            <a:picLocks noChangeAspect="1" noChangeArrowheads="1"/>
          </p:cNvPicPr>
          <p:nvPr/>
        </p:nvPicPr>
        <p:blipFill>
          <a:blip r:embed="rId2"/>
          <a:srcRect/>
          <a:stretch>
            <a:fillRect/>
          </a:stretch>
        </p:blipFill>
        <p:spPr bwMode="auto">
          <a:xfrm>
            <a:off x="500034" y="2285992"/>
            <a:ext cx="2524125" cy="4276725"/>
          </a:xfrm>
          <a:prstGeom prst="rect">
            <a:avLst/>
          </a:prstGeom>
          <a:noFill/>
        </p:spPr>
      </p:pic>
      <p:sp>
        <p:nvSpPr>
          <p:cNvPr id="7" name="TextBox 6"/>
          <p:cNvSpPr txBox="1"/>
          <p:nvPr/>
        </p:nvSpPr>
        <p:spPr>
          <a:xfrm>
            <a:off x="3571868" y="2500306"/>
            <a:ext cx="5214974" cy="4647426"/>
          </a:xfrm>
          <a:prstGeom prst="rect">
            <a:avLst/>
          </a:prstGeom>
          <a:noFill/>
        </p:spPr>
        <p:txBody>
          <a:bodyPr wrap="square" rtlCol="0">
            <a:spAutoFit/>
          </a:bodyPr>
          <a:lstStyle/>
          <a:p>
            <a:pPr algn="just"/>
            <a:r>
              <a:rPr lang="en-US" sz="2200" i="1" dirty="0" smtClean="0">
                <a:solidFill>
                  <a:srgbClr val="C00000"/>
                </a:solidFill>
              </a:rPr>
              <a:t>In self-knowledge </a:t>
            </a:r>
            <a:r>
              <a:rPr lang="en-US" sz="2200" i="1" dirty="0" smtClean="0"/>
              <a:t>– type of questions: </a:t>
            </a:r>
            <a:r>
              <a:rPr lang="uk-UA" sz="2200" i="1" dirty="0" smtClean="0"/>
              <a:t>"</a:t>
            </a:r>
            <a:r>
              <a:rPr lang="uk-UA" sz="2200" i="1" dirty="0" err="1" smtClean="0"/>
              <a:t>What</a:t>
            </a:r>
            <a:r>
              <a:rPr lang="uk-UA" sz="2200" i="1" dirty="0" smtClean="0"/>
              <a:t> </a:t>
            </a:r>
            <a:r>
              <a:rPr lang="uk-UA" sz="2200" i="1" dirty="0" err="1" smtClean="0"/>
              <a:t>am</a:t>
            </a:r>
            <a:r>
              <a:rPr lang="uk-UA" sz="2200" i="1" dirty="0" smtClean="0"/>
              <a:t> I</a:t>
            </a:r>
            <a:r>
              <a:rPr lang="en-US" sz="2200" i="1" dirty="0" smtClean="0"/>
              <a:t> </a:t>
            </a:r>
            <a:r>
              <a:rPr lang="uk-UA" sz="2200" i="1" dirty="0" smtClean="0"/>
              <a:t>?" </a:t>
            </a:r>
            <a:r>
              <a:rPr lang="uk-UA" sz="2200" i="1" dirty="0" err="1" smtClean="0"/>
              <a:t>or</a:t>
            </a:r>
            <a:r>
              <a:rPr lang="uk-UA" sz="2200" i="1" dirty="0" smtClean="0"/>
              <a:t> "</a:t>
            </a:r>
            <a:r>
              <a:rPr lang="uk-UA" sz="2200" i="1" dirty="0" err="1" smtClean="0"/>
              <a:t>What</a:t>
            </a:r>
            <a:r>
              <a:rPr lang="uk-UA" sz="2200" i="1" dirty="0" smtClean="0"/>
              <a:t> </a:t>
            </a:r>
            <a:r>
              <a:rPr lang="uk-UA" sz="2200" i="1" dirty="0" err="1" smtClean="0"/>
              <a:t>do</a:t>
            </a:r>
            <a:r>
              <a:rPr lang="uk-UA" sz="2200" i="1" dirty="0" smtClean="0"/>
              <a:t> I </a:t>
            </a:r>
            <a:r>
              <a:rPr lang="uk-UA" sz="2200" i="1" dirty="0" err="1" smtClean="0"/>
              <a:t>know</a:t>
            </a:r>
            <a:r>
              <a:rPr lang="uk-UA" sz="2200" i="1" dirty="0" smtClean="0"/>
              <a:t> </a:t>
            </a:r>
            <a:r>
              <a:rPr lang="uk-UA" sz="2200" i="1" dirty="0" err="1" smtClean="0"/>
              <a:t>about</a:t>
            </a:r>
            <a:r>
              <a:rPr lang="uk-UA" sz="2200" i="1" dirty="0" smtClean="0"/>
              <a:t> </a:t>
            </a:r>
            <a:r>
              <a:rPr lang="uk-UA" sz="2200" i="1" dirty="0" err="1" smtClean="0"/>
              <a:t>myself</a:t>
            </a:r>
            <a:r>
              <a:rPr lang="en-US" sz="2200" i="1" dirty="0" smtClean="0"/>
              <a:t> </a:t>
            </a:r>
            <a:r>
              <a:rPr lang="uk-UA" sz="2200" i="1" dirty="0" smtClean="0"/>
              <a:t>?"</a:t>
            </a:r>
            <a:r>
              <a:rPr lang="en-US" sz="2200" i="1" dirty="0" smtClean="0"/>
              <a:t>   </a:t>
            </a:r>
          </a:p>
          <a:p>
            <a:pPr algn="just"/>
            <a:r>
              <a:rPr lang="en-US" sz="2200" i="1" dirty="0" smtClean="0">
                <a:solidFill>
                  <a:srgbClr val="C00000"/>
                </a:solidFill>
              </a:rPr>
              <a:t>In self-understanding </a:t>
            </a:r>
            <a:r>
              <a:rPr lang="en-US" sz="2200" i="1" dirty="0" smtClean="0"/>
              <a:t>- type of questions: </a:t>
            </a:r>
            <a:r>
              <a:rPr lang="uk-UA" sz="2200" i="1" dirty="0" smtClean="0"/>
              <a:t>"</a:t>
            </a:r>
            <a:r>
              <a:rPr lang="uk-UA" sz="2200" i="1" dirty="0" err="1" smtClean="0"/>
              <a:t>Why</a:t>
            </a:r>
            <a:r>
              <a:rPr lang="uk-UA" sz="2200" i="1" dirty="0" smtClean="0"/>
              <a:t> </a:t>
            </a:r>
            <a:r>
              <a:rPr lang="uk-UA" sz="2200" i="1" dirty="0" err="1" smtClean="0"/>
              <a:t>did</a:t>
            </a:r>
            <a:r>
              <a:rPr lang="uk-UA" sz="2200" i="1" dirty="0" smtClean="0"/>
              <a:t> I </a:t>
            </a:r>
            <a:r>
              <a:rPr lang="uk-UA" sz="2200" i="1" dirty="0" err="1" smtClean="0"/>
              <a:t>do</a:t>
            </a:r>
            <a:r>
              <a:rPr lang="uk-UA" sz="2200" i="1" dirty="0" smtClean="0"/>
              <a:t> </a:t>
            </a:r>
            <a:r>
              <a:rPr lang="uk-UA" sz="2200" i="1" dirty="0" err="1" smtClean="0"/>
              <a:t>so</a:t>
            </a:r>
            <a:r>
              <a:rPr lang="uk-UA" sz="2200" i="1" dirty="0" smtClean="0"/>
              <a:t>" ?, "</a:t>
            </a:r>
            <a:r>
              <a:rPr lang="uk-UA" sz="2200" i="1" dirty="0" err="1" smtClean="0"/>
              <a:t>Why</a:t>
            </a:r>
            <a:r>
              <a:rPr lang="uk-UA" sz="2200" i="1" dirty="0" smtClean="0"/>
              <a:t> </a:t>
            </a:r>
            <a:r>
              <a:rPr lang="uk-UA" sz="2200" i="1" dirty="0" err="1" smtClean="0"/>
              <a:t>do</a:t>
            </a:r>
            <a:r>
              <a:rPr lang="uk-UA" sz="2200" i="1" dirty="0" smtClean="0"/>
              <a:t> I </a:t>
            </a:r>
            <a:r>
              <a:rPr lang="uk-UA" sz="2200" i="1" dirty="0" err="1" smtClean="0"/>
              <a:t>not</a:t>
            </a:r>
            <a:r>
              <a:rPr lang="uk-UA" sz="2200" i="1" dirty="0" smtClean="0"/>
              <a:t> </a:t>
            </a:r>
            <a:r>
              <a:rPr lang="uk-UA" sz="2200" i="1" dirty="0" err="1" smtClean="0"/>
              <a:t>like</a:t>
            </a:r>
            <a:r>
              <a:rPr lang="uk-UA" sz="2200" i="1" dirty="0" smtClean="0"/>
              <a:t> </a:t>
            </a:r>
            <a:r>
              <a:rPr lang="uk-UA" sz="2200" i="1" dirty="0" err="1" smtClean="0"/>
              <a:t>this</a:t>
            </a:r>
            <a:r>
              <a:rPr lang="uk-UA" sz="2200" i="1" dirty="0" smtClean="0"/>
              <a:t> </a:t>
            </a:r>
            <a:r>
              <a:rPr lang="uk-UA" sz="2200" i="1" dirty="0" err="1" smtClean="0"/>
              <a:t>person</a:t>
            </a:r>
            <a:r>
              <a:rPr lang="uk-UA" sz="2200" i="1" dirty="0" smtClean="0"/>
              <a:t> ?“</a:t>
            </a:r>
            <a:endParaRPr lang="en-US" sz="2200" i="1" dirty="0" smtClean="0"/>
          </a:p>
          <a:p>
            <a:pPr algn="just"/>
            <a:r>
              <a:rPr lang="uk-UA" sz="2200" i="1" dirty="0" err="1" smtClean="0">
                <a:solidFill>
                  <a:srgbClr val="C00000"/>
                </a:solidFill>
              </a:rPr>
              <a:t>The</a:t>
            </a:r>
            <a:r>
              <a:rPr lang="uk-UA" sz="2200" i="1" dirty="0" smtClean="0">
                <a:solidFill>
                  <a:srgbClr val="C00000"/>
                </a:solidFill>
              </a:rPr>
              <a:t> </a:t>
            </a:r>
            <a:r>
              <a:rPr lang="uk-UA" sz="2200" i="1" dirty="0" err="1" smtClean="0">
                <a:solidFill>
                  <a:srgbClr val="C00000"/>
                </a:solidFill>
              </a:rPr>
              <a:t>result</a:t>
            </a:r>
            <a:r>
              <a:rPr lang="uk-UA" sz="2200" i="1" dirty="0" smtClean="0">
                <a:solidFill>
                  <a:srgbClr val="C00000"/>
                </a:solidFill>
              </a:rPr>
              <a:t> </a:t>
            </a:r>
            <a:r>
              <a:rPr lang="uk-UA" sz="2200" i="1" dirty="0" err="1" smtClean="0">
                <a:solidFill>
                  <a:srgbClr val="C00000"/>
                </a:solidFill>
              </a:rPr>
              <a:t>of</a:t>
            </a:r>
            <a:r>
              <a:rPr lang="uk-UA" sz="2200" i="1" dirty="0" smtClean="0">
                <a:solidFill>
                  <a:srgbClr val="C00000"/>
                </a:solidFill>
              </a:rPr>
              <a:t> self-</a:t>
            </a:r>
            <a:r>
              <a:rPr lang="uk-UA" sz="2200" i="1" dirty="0" err="1" smtClean="0">
                <a:solidFill>
                  <a:srgbClr val="C00000"/>
                </a:solidFill>
              </a:rPr>
              <a:t>knowledge</a:t>
            </a:r>
            <a:r>
              <a:rPr lang="uk-UA" sz="2200" i="1" dirty="0" smtClean="0"/>
              <a:t> </a:t>
            </a:r>
            <a:r>
              <a:rPr lang="uk-UA" sz="2200" i="1" dirty="0" err="1" smtClean="0"/>
              <a:t>is</a:t>
            </a:r>
            <a:r>
              <a:rPr lang="uk-UA" sz="2200" i="1" dirty="0" smtClean="0"/>
              <a:t> </a:t>
            </a:r>
            <a:r>
              <a:rPr lang="en-US" sz="2200" i="1" dirty="0" smtClean="0"/>
              <a:t>a </a:t>
            </a:r>
            <a:r>
              <a:rPr lang="uk-UA" sz="2200" i="1" dirty="0" err="1" smtClean="0"/>
              <a:t>new</a:t>
            </a:r>
            <a:r>
              <a:rPr lang="uk-UA" sz="2200" i="1" dirty="0" smtClean="0"/>
              <a:t> </a:t>
            </a:r>
            <a:r>
              <a:rPr lang="uk-UA" sz="2200" i="1" dirty="0" err="1" smtClean="0"/>
              <a:t>knowledge</a:t>
            </a:r>
            <a:r>
              <a:rPr lang="en-US" sz="2200" i="1" dirty="0" smtClean="0"/>
              <a:t>. </a:t>
            </a:r>
          </a:p>
          <a:p>
            <a:pPr algn="just"/>
            <a:r>
              <a:rPr lang="en-US" sz="2200" i="1" dirty="0" smtClean="0">
                <a:solidFill>
                  <a:srgbClr val="C00000"/>
                </a:solidFill>
              </a:rPr>
              <a:t>T</a:t>
            </a:r>
            <a:r>
              <a:rPr lang="uk-UA" sz="2200" i="1" dirty="0" err="1" smtClean="0">
                <a:solidFill>
                  <a:srgbClr val="C00000"/>
                </a:solidFill>
              </a:rPr>
              <a:t>he</a:t>
            </a:r>
            <a:r>
              <a:rPr lang="uk-UA" sz="2200" i="1" dirty="0" smtClean="0">
                <a:solidFill>
                  <a:srgbClr val="C00000"/>
                </a:solidFill>
              </a:rPr>
              <a:t> </a:t>
            </a:r>
            <a:r>
              <a:rPr lang="uk-UA" sz="2200" i="1" dirty="0" err="1" smtClean="0">
                <a:solidFill>
                  <a:srgbClr val="C00000"/>
                </a:solidFill>
              </a:rPr>
              <a:t>result</a:t>
            </a:r>
            <a:r>
              <a:rPr lang="uk-UA" sz="2200" i="1" dirty="0" smtClean="0">
                <a:solidFill>
                  <a:srgbClr val="C00000"/>
                </a:solidFill>
              </a:rPr>
              <a:t> </a:t>
            </a:r>
            <a:r>
              <a:rPr lang="uk-UA" sz="2200" i="1" dirty="0" err="1" smtClean="0">
                <a:solidFill>
                  <a:srgbClr val="C00000"/>
                </a:solidFill>
              </a:rPr>
              <a:t>of</a:t>
            </a:r>
            <a:r>
              <a:rPr lang="uk-UA" sz="2200" i="1" dirty="0" smtClean="0">
                <a:solidFill>
                  <a:srgbClr val="C00000"/>
                </a:solidFill>
              </a:rPr>
              <a:t> self-</a:t>
            </a:r>
            <a:r>
              <a:rPr lang="uk-UA" sz="2200" i="1" dirty="0" err="1" smtClean="0">
                <a:solidFill>
                  <a:srgbClr val="C00000"/>
                </a:solidFill>
              </a:rPr>
              <a:t>understanding</a:t>
            </a:r>
            <a:r>
              <a:rPr lang="uk-UA" sz="2200" i="1" dirty="0" smtClean="0"/>
              <a:t> </a:t>
            </a:r>
            <a:r>
              <a:rPr lang="en-US" sz="2200" i="1" dirty="0" smtClean="0"/>
              <a:t>is </a:t>
            </a:r>
            <a:r>
              <a:rPr lang="uk-UA" sz="2200" i="1" dirty="0" smtClean="0"/>
              <a:t>a </a:t>
            </a:r>
            <a:r>
              <a:rPr lang="uk-UA" sz="2200" i="1" dirty="0" err="1" smtClean="0"/>
              <a:t>new</a:t>
            </a:r>
            <a:r>
              <a:rPr lang="uk-UA" sz="2200" i="1" dirty="0" smtClean="0"/>
              <a:t> </a:t>
            </a:r>
            <a:r>
              <a:rPr lang="uk-UA" sz="2200" i="1" dirty="0" err="1" smtClean="0"/>
              <a:t>sense</a:t>
            </a:r>
            <a:r>
              <a:rPr lang="uk-UA" sz="2200" i="1" dirty="0" smtClean="0"/>
              <a:t> </a:t>
            </a:r>
            <a:r>
              <a:rPr lang="uk-UA" sz="2200" i="1" dirty="0" err="1" smtClean="0"/>
              <a:t>of</a:t>
            </a:r>
            <a:r>
              <a:rPr lang="uk-UA" sz="2200" i="1" dirty="0" smtClean="0"/>
              <a:t> </a:t>
            </a:r>
            <a:r>
              <a:rPr lang="uk-UA" sz="2200" i="1" dirty="0" err="1" smtClean="0"/>
              <a:t>what</a:t>
            </a:r>
            <a:r>
              <a:rPr lang="uk-UA" sz="2200" i="1" dirty="0" smtClean="0"/>
              <a:t> </a:t>
            </a:r>
            <a:r>
              <a:rPr lang="uk-UA" sz="2200" i="1" dirty="0" err="1" smtClean="0"/>
              <a:t>man</a:t>
            </a:r>
            <a:r>
              <a:rPr lang="uk-UA" sz="2200" i="1" dirty="0" smtClean="0"/>
              <a:t> </a:t>
            </a:r>
            <a:r>
              <a:rPr lang="uk-UA" sz="2200" i="1" dirty="0" err="1" smtClean="0"/>
              <a:t>already</a:t>
            </a:r>
            <a:r>
              <a:rPr lang="uk-UA" sz="2200" i="1" dirty="0" smtClean="0"/>
              <a:t> </a:t>
            </a:r>
            <a:r>
              <a:rPr lang="uk-UA" sz="2200" i="1" dirty="0" err="1" smtClean="0"/>
              <a:t>knows</a:t>
            </a:r>
            <a:r>
              <a:rPr lang="uk-UA" sz="2200" i="1" dirty="0" smtClean="0"/>
              <a:t> </a:t>
            </a:r>
            <a:r>
              <a:rPr lang="uk-UA" sz="2200" i="1" dirty="0" err="1" smtClean="0"/>
              <a:t>about</a:t>
            </a:r>
            <a:r>
              <a:rPr lang="uk-UA" sz="2200" i="1" dirty="0" smtClean="0"/>
              <a:t> </a:t>
            </a:r>
            <a:r>
              <a:rPr lang="uk-UA" sz="2200" i="1" dirty="0" err="1" smtClean="0"/>
              <a:t>himself</a:t>
            </a:r>
            <a:r>
              <a:rPr lang="uk-UA" sz="2200" i="1" dirty="0" smtClean="0"/>
              <a:t>.</a:t>
            </a:r>
          </a:p>
          <a:p>
            <a:pPr algn="just"/>
            <a:endParaRPr lang="en-US" dirty="0" smtClean="0"/>
          </a:p>
          <a:p>
            <a:endParaRPr lang="en-US" dirty="0" smtClean="0"/>
          </a:p>
          <a:p>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571504"/>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p:txBody>
          <a:bodyPr/>
          <a:lstStyle/>
          <a:p>
            <a:pPr algn="ctr">
              <a:buNone/>
            </a:pPr>
            <a:r>
              <a:rPr lang="uk-UA" b="1" dirty="0" smtClean="0"/>
              <a:t>Self-</a:t>
            </a:r>
            <a:r>
              <a:rPr lang="uk-UA" b="1" dirty="0" err="1" smtClean="0"/>
              <a:t>attitude</a:t>
            </a:r>
            <a:endParaRPr lang="uk-UA" dirty="0" smtClean="0"/>
          </a:p>
          <a:p>
            <a:pPr algn="just">
              <a:buNone/>
            </a:pPr>
            <a:r>
              <a:rPr lang="en-US" dirty="0" smtClean="0"/>
              <a:t>		</a:t>
            </a:r>
          </a:p>
          <a:p>
            <a:pPr algn="just">
              <a:buNone/>
            </a:pPr>
            <a:r>
              <a:rPr lang="en-US" i="1" dirty="0" smtClean="0"/>
              <a:t>		</a:t>
            </a:r>
            <a:r>
              <a:rPr lang="en-US" i="1" dirty="0" smtClean="0">
                <a:solidFill>
                  <a:srgbClr val="C00000"/>
                </a:solidFill>
              </a:rPr>
              <a:t>S</a:t>
            </a:r>
            <a:r>
              <a:rPr lang="uk-UA" i="1" dirty="0" smtClean="0">
                <a:solidFill>
                  <a:srgbClr val="C00000"/>
                </a:solidFill>
              </a:rPr>
              <a:t>elf-</a:t>
            </a:r>
            <a:r>
              <a:rPr lang="uk-UA" i="1" dirty="0" err="1" smtClean="0">
                <a:solidFill>
                  <a:srgbClr val="C00000"/>
                </a:solidFill>
              </a:rPr>
              <a:t>attitude</a:t>
            </a:r>
            <a:r>
              <a:rPr lang="uk-UA" i="1" dirty="0" smtClean="0">
                <a:solidFill>
                  <a:srgbClr val="C00000"/>
                </a:solidFill>
              </a:rPr>
              <a:t> </a:t>
            </a:r>
            <a:r>
              <a:rPr lang="en-US" i="1" dirty="0" smtClean="0"/>
              <a:t>is </a:t>
            </a:r>
            <a:r>
              <a:rPr lang="uk-UA" i="1" dirty="0" smtClean="0"/>
              <a:t>a </a:t>
            </a:r>
            <a:r>
              <a:rPr lang="uk-UA" i="1" dirty="0" err="1" smtClean="0"/>
              <a:t>global</a:t>
            </a:r>
            <a:r>
              <a:rPr lang="uk-UA" i="1" dirty="0" smtClean="0"/>
              <a:t> </a:t>
            </a:r>
            <a:r>
              <a:rPr lang="uk-UA" i="1" dirty="0" err="1" smtClean="0"/>
              <a:t>feeling</a:t>
            </a:r>
            <a:r>
              <a:rPr lang="uk-UA" i="1" dirty="0" smtClean="0"/>
              <a:t> "</a:t>
            </a:r>
            <a:r>
              <a:rPr lang="uk-UA" i="1" dirty="0" err="1" smtClean="0"/>
              <a:t>for</a:t>
            </a:r>
            <a:r>
              <a:rPr lang="uk-UA" i="1" dirty="0" smtClean="0"/>
              <a:t>" </a:t>
            </a:r>
            <a:r>
              <a:rPr lang="uk-UA" i="1" dirty="0" err="1" smtClean="0"/>
              <a:t>or</a:t>
            </a:r>
            <a:r>
              <a:rPr lang="uk-UA" i="1" dirty="0" smtClean="0"/>
              <a:t> "</a:t>
            </a:r>
            <a:r>
              <a:rPr lang="uk-UA" i="1" dirty="0" err="1" smtClean="0"/>
              <a:t>against</a:t>
            </a:r>
            <a:r>
              <a:rPr lang="uk-UA" i="1" dirty="0" smtClean="0"/>
              <a:t>" </a:t>
            </a:r>
            <a:r>
              <a:rPr lang="uk-UA" i="1" dirty="0" err="1" smtClean="0"/>
              <a:t>himself</a:t>
            </a:r>
            <a:r>
              <a:rPr lang="uk-UA" i="1" dirty="0" smtClean="0"/>
              <a:t> </a:t>
            </a:r>
            <a:r>
              <a:rPr lang="uk-UA" i="1" dirty="0" err="1" smtClean="0"/>
              <a:t>in</a:t>
            </a:r>
            <a:r>
              <a:rPr lang="uk-UA" i="1" dirty="0" smtClean="0"/>
              <a:t> </a:t>
            </a:r>
            <a:r>
              <a:rPr lang="uk-UA" i="1" dirty="0" err="1" smtClean="0"/>
              <a:t>the</a:t>
            </a:r>
            <a:r>
              <a:rPr lang="uk-UA" i="1" dirty="0" smtClean="0"/>
              <a:t> </a:t>
            </a:r>
            <a:r>
              <a:rPr lang="uk-UA" i="1" dirty="0" err="1" smtClean="0"/>
              <a:t>form</a:t>
            </a:r>
            <a:r>
              <a:rPr lang="uk-UA" i="1" dirty="0" smtClean="0"/>
              <a:t> </a:t>
            </a:r>
            <a:r>
              <a:rPr lang="uk-UA" i="1" dirty="0" err="1" smtClean="0"/>
              <a:t>of</a:t>
            </a:r>
            <a:r>
              <a:rPr lang="uk-UA" i="1" dirty="0" smtClean="0"/>
              <a:t> self-</a:t>
            </a:r>
            <a:r>
              <a:rPr lang="uk-UA" i="1" dirty="0" err="1" smtClean="0"/>
              <a:t>esteem</a:t>
            </a:r>
            <a:r>
              <a:rPr lang="uk-UA" i="1" dirty="0" smtClean="0"/>
              <a:t>, </a:t>
            </a:r>
            <a:r>
              <a:rPr lang="uk-UA" i="1" dirty="0" err="1" smtClean="0"/>
              <a:t>autosympathy</a:t>
            </a:r>
            <a:r>
              <a:rPr lang="uk-UA" i="1" dirty="0" smtClean="0"/>
              <a:t>, self-</a:t>
            </a:r>
            <a:r>
              <a:rPr lang="uk-UA" i="1" dirty="0" err="1" smtClean="0"/>
              <a:t>interest</a:t>
            </a:r>
            <a:r>
              <a:rPr lang="uk-UA" i="1" dirty="0" smtClean="0"/>
              <a:t>, </a:t>
            </a:r>
            <a:r>
              <a:rPr lang="uk-UA" i="1" dirty="0" err="1" smtClean="0"/>
              <a:t>expected</a:t>
            </a:r>
            <a:r>
              <a:rPr lang="uk-UA" i="1" dirty="0" smtClean="0"/>
              <a:t> </a:t>
            </a:r>
            <a:r>
              <a:rPr lang="uk-UA" i="1" dirty="0" err="1" smtClean="0"/>
              <a:t>attitude</a:t>
            </a:r>
            <a:r>
              <a:rPr lang="uk-UA" i="1" dirty="0" smtClean="0"/>
              <a:t> </a:t>
            </a:r>
            <a:r>
              <a:rPr lang="uk-UA" i="1" dirty="0" err="1" smtClean="0"/>
              <a:t>from</a:t>
            </a:r>
            <a:r>
              <a:rPr lang="uk-UA" i="1" dirty="0" smtClean="0"/>
              <a:t> </a:t>
            </a:r>
            <a:r>
              <a:rPr lang="uk-UA" i="1" dirty="0" err="1" smtClean="0"/>
              <a:t>others</a:t>
            </a:r>
            <a:r>
              <a:rPr lang="uk-UA" i="1" dirty="0" smtClean="0"/>
              <a:t>.</a:t>
            </a:r>
          </a:p>
          <a:p>
            <a:pPr>
              <a:buNone/>
            </a:pPr>
            <a:endParaRPr lang="uk-UA" dirty="0"/>
          </a:p>
        </p:txBody>
      </p:sp>
      <p:sp>
        <p:nvSpPr>
          <p:cNvPr id="4" name="Line 2"/>
          <p:cNvSpPr>
            <a:spLocks noChangeShapeType="1"/>
          </p:cNvSpPr>
          <p:nvPr/>
        </p:nvSpPr>
        <p:spPr bwMode="auto">
          <a:xfrm>
            <a:off x="1214414"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500066"/>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p:txBody>
          <a:bodyPr/>
          <a:lstStyle/>
          <a:p>
            <a:pPr algn="just">
              <a:buNone/>
            </a:pPr>
            <a:r>
              <a:rPr lang="en-US" dirty="0" smtClean="0"/>
              <a:t>		</a:t>
            </a:r>
            <a:r>
              <a:rPr lang="en-US" sz="2800" dirty="0" smtClean="0"/>
              <a:t>Such </a:t>
            </a:r>
            <a:r>
              <a:rPr lang="uk-UA" sz="2800" dirty="0" err="1" smtClean="0"/>
              <a:t>characteristics</a:t>
            </a:r>
            <a:r>
              <a:rPr lang="uk-UA" sz="2800" dirty="0" smtClean="0"/>
              <a:t> </a:t>
            </a:r>
            <a:r>
              <a:rPr lang="uk-UA" sz="2800" dirty="0" err="1" smtClean="0"/>
              <a:t>of</a:t>
            </a:r>
            <a:r>
              <a:rPr lang="uk-UA" sz="2800" dirty="0" smtClean="0"/>
              <a:t> </a:t>
            </a:r>
            <a:r>
              <a:rPr lang="uk-UA" sz="2800" dirty="0" err="1" smtClean="0"/>
              <a:t>personality</a:t>
            </a:r>
            <a:r>
              <a:rPr lang="uk-UA" sz="2800" dirty="0" smtClean="0"/>
              <a:t> </a:t>
            </a:r>
            <a:r>
              <a:rPr lang="en-US" sz="2800" dirty="0" smtClean="0"/>
              <a:t>as </a:t>
            </a:r>
            <a:r>
              <a:rPr lang="uk-UA" sz="2800" dirty="0" err="1" smtClean="0"/>
              <a:t>communicative</a:t>
            </a:r>
            <a:r>
              <a:rPr lang="uk-UA" sz="2800" dirty="0" smtClean="0"/>
              <a:t>, </a:t>
            </a:r>
            <a:r>
              <a:rPr lang="uk-UA" sz="2800" dirty="0" err="1" smtClean="0"/>
              <a:t>emotional</a:t>
            </a:r>
            <a:r>
              <a:rPr lang="uk-UA" sz="2800" dirty="0" smtClean="0"/>
              <a:t>, </a:t>
            </a:r>
            <a:r>
              <a:rPr lang="uk-UA" sz="2800" dirty="0" err="1" smtClean="0"/>
              <a:t>volitional</a:t>
            </a:r>
            <a:r>
              <a:rPr lang="uk-UA" sz="2800" dirty="0" smtClean="0"/>
              <a:t>, </a:t>
            </a:r>
            <a:r>
              <a:rPr lang="uk-UA" sz="2800" dirty="0" err="1" smtClean="0"/>
              <a:t>motivation</a:t>
            </a:r>
            <a:r>
              <a:rPr lang="uk-UA" sz="2800" dirty="0" smtClean="0"/>
              <a:t> (</a:t>
            </a:r>
            <a:r>
              <a:rPr lang="uk-UA" sz="2800" dirty="0" err="1" smtClean="0"/>
              <a:t>achievement</a:t>
            </a:r>
            <a:r>
              <a:rPr lang="uk-UA" sz="2800" dirty="0" smtClean="0"/>
              <a:t>, </a:t>
            </a:r>
            <a:r>
              <a:rPr lang="uk-UA" sz="2800" dirty="0" err="1" smtClean="0"/>
              <a:t>affiliation</a:t>
            </a:r>
            <a:r>
              <a:rPr lang="uk-UA" sz="2800" dirty="0" smtClean="0"/>
              <a:t>), </a:t>
            </a:r>
            <a:r>
              <a:rPr lang="uk-UA" sz="2800" dirty="0" err="1" smtClean="0"/>
              <a:t>characterological</a:t>
            </a:r>
            <a:r>
              <a:rPr lang="uk-UA" sz="2800" dirty="0" smtClean="0"/>
              <a:t> </a:t>
            </a:r>
            <a:r>
              <a:rPr lang="uk-UA" sz="2800" dirty="0" err="1" smtClean="0"/>
              <a:t>features</a:t>
            </a:r>
            <a:r>
              <a:rPr lang="uk-UA" sz="2800" dirty="0" smtClean="0"/>
              <a:t> (</a:t>
            </a:r>
            <a:r>
              <a:rPr lang="uk-UA" sz="2800" dirty="0" err="1" smtClean="0"/>
              <a:t>dominance</a:t>
            </a:r>
            <a:r>
              <a:rPr lang="uk-UA" sz="2800" dirty="0" smtClean="0"/>
              <a:t>, self-</a:t>
            </a:r>
            <a:r>
              <a:rPr lang="uk-UA" sz="2800" dirty="0" err="1" smtClean="0"/>
              <a:t>control</a:t>
            </a:r>
            <a:r>
              <a:rPr lang="uk-UA" sz="2800" dirty="0" smtClean="0"/>
              <a:t>) </a:t>
            </a:r>
            <a:r>
              <a:rPr lang="uk-UA" sz="2800" dirty="0" err="1" smtClean="0"/>
              <a:t>are</a:t>
            </a:r>
            <a:r>
              <a:rPr lang="uk-UA" sz="2800" dirty="0" smtClean="0"/>
              <a:t> </a:t>
            </a:r>
            <a:r>
              <a:rPr lang="uk-UA" sz="2800" dirty="0" err="1" smtClean="0"/>
              <a:t>personal</a:t>
            </a:r>
            <a:r>
              <a:rPr lang="uk-UA" sz="2800" dirty="0" smtClean="0"/>
              <a:t> </a:t>
            </a:r>
            <a:r>
              <a:rPr lang="uk-UA" sz="2800" dirty="0" err="1" smtClean="0"/>
              <a:t>and</a:t>
            </a:r>
            <a:r>
              <a:rPr lang="uk-UA" sz="2800" dirty="0" smtClean="0"/>
              <a:t> </a:t>
            </a:r>
            <a:r>
              <a:rPr lang="uk-UA" sz="2800" dirty="0" err="1" smtClean="0"/>
              <a:t>activity</a:t>
            </a:r>
            <a:r>
              <a:rPr lang="uk-UA" sz="2800" dirty="0" smtClean="0"/>
              <a:t>, </a:t>
            </a:r>
            <a:r>
              <a:rPr lang="uk-UA" sz="2800" dirty="0" err="1" smtClean="0"/>
              <a:t>education</a:t>
            </a:r>
            <a:r>
              <a:rPr lang="uk-UA" sz="2800" dirty="0" smtClean="0"/>
              <a:t>, </a:t>
            </a:r>
            <a:r>
              <a:rPr lang="uk-UA" sz="2800" dirty="0" err="1" smtClean="0"/>
              <a:t>social</a:t>
            </a:r>
            <a:r>
              <a:rPr lang="uk-UA" sz="2800" dirty="0" smtClean="0"/>
              <a:t> </a:t>
            </a:r>
            <a:r>
              <a:rPr lang="uk-UA" sz="2800" dirty="0" err="1" smtClean="0"/>
              <a:t>environment</a:t>
            </a:r>
            <a:r>
              <a:rPr lang="uk-UA" sz="2800" dirty="0" smtClean="0"/>
              <a:t>, </a:t>
            </a:r>
            <a:r>
              <a:rPr lang="uk-UA" sz="2800" dirty="0" err="1" smtClean="0"/>
              <a:t>age</a:t>
            </a:r>
            <a:r>
              <a:rPr lang="uk-UA" sz="2800" dirty="0" smtClean="0"/>
              <a:t>, </a:t>
            </a:r>
            <a:r>
              <a:rPr lang="uk-UA" sz="2800" dirty="0" err="1" smtClean="0"/>
              <a:t>stressful</a:t>
            </a:r>
            <a:r>
              <a:rPr lang="uk-UA" sz="2800" dirty="0" smtClean="0"/>
              <a:t> </a:t>
            </a:r>
            <a:r>
              <a:rPr lang="uk-UA" sz="2800" dirty="0" err="1" smtClean="0"/>
              <a:t>situations</a:t>
            </a:r>
            <a:r>
              <a:rPr lang="uk-UA" sz="2800" dirty="0" smtClean="0"/>
              <a:t>, </a:t>
            </a:r>
            <a:r>
              <a:rPr lang="uk-UA" sz="2800" dirty="0" err="1" smtClean="0"/>
              <a:t>situations</a:t>
            </a:r>
            <a:r>
              <a:rPr lang="uk-UA" sz="2800" dirty="0" smtClean="0"/>
              <a:t> </a:t>
            </a:r>
            <a:r>
              <a:rPr lang="uk-UA" sz="2800" dirty="0" err="1" smtClean="0"/>
              <a:t>of</a:t>
            </a:r>
            <a:r>
              <a:rPr lang="uk-UA" sz="2800" dirty="0" smtClean="0"/>
              <a:t> </a:t>
            </a:r>
            <a:r>
              <a:rPr lang="uk-UA" sz="2800" dirty="0" err="1" smtClean="0"/>
              <a:t>deprivation</a:t>
            </a:r>
            <a:r>
              <a:rPr lang="uk-UA" sz="2800" dirty="0" smtClean="0"/>
              <a:t> - </a:t>
            </a:r>
            <a:r>
              <a:rPr lang="uk-UA" sz="2800" dirty="0" err="1" smtClean="0"/>
              <a:t>situational</a:t>
            </a:r>
            <a:r>
              <a:rPr lang="uk-UA" sz="2800" dirty="0" smtClean="0"/>
              <a:t> </a:t>
            </a:r>
            <a:r>
              <a:rPr lang="uk-UA" sz="2800" dirty="0" err="1" smtClean="0">
                <a:solidFill>
                  <a:srgbClr val="C00000"/>
                </a:solidFill>
              </a:rPr>
              <a:t>determinants</a:t>
            </a:r>
            <a:r>
              <a:rPr lang="uk-UA" sz="2800" dirty="0" smtClean="0">
                <a:solidFill>
                  <a:srgbClr val="C00000"/>
                </a:solidFill>
              </a:rPr>
              <a:t> </a:t>
            </a:r>
            <a:r>
              <a:rPr lang="uk-UA" sz="2800" dirty="0" err="1" smtClean="0">
                <a:solidFill>
                  <a:srgbClr val="C00000"/>
                </a:solidFill>
              </a:rPr>
              <a:t>of</a:t>
            </a:r>
            <a:r>
              <a:rPr lang="uk-UA" sz="2800" dirty="0" smtClean="0">
                <a:solidFill>
                  <a:srgbClr val="C00000"/>
                </a:solidFill>
              </a:rPr>
              <a:t> self-</a:t>
            </a:r>
            <a:r>
              <a:rPr lang="uk-UA" sz="2800" dirty="0" err="1" smtClean="0">
                <a:solidFill>
                  <a:srgbClr val="C00000"/>
                </a:solidFill>
              </a:rPr>
              <a:t>attitude</a:t>
            </a:r>
            <a:r>
              <a:rPr lang="uk-UA" sz="2800" dirty="0" smtClean="0">
                <a:solidFill>
                  <a:srgbClr val="C00000"/>
                </a:solidFill>
              </a:rPr>
              <a:t>.</a:t>
            </a:r>
          </a:p>
          <a:p>
            <a:pPr>
              <a:buNone/>
            </a:pPr>
            <a:endParaRPr lang="uk-UA" dirty="0"/>
          </a:p>
        </p:txBody>
      </p:sp>
      <p:sp>
        <p:nvSpPr>
          <p:cNvPr id="4" name="Line 2"/>
          <p:cNvSpPr>
            <a:spLocks noChangeShapeType="1"/>
          </p:cNvSpPr>
          <p:nvPr/>
        </p:nvSpPr>
        <p:spPr bwMode="auto">
          <a:xfrm>
            <a:off x="1071538"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72518" cy="785794"/>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p:txBody>
          <a:bodyPr>
            <a:normAutofit fontScale="77500" lnSpcReduction="20000"/>
          </a:bodyPr>
          <a:lstStyle/>
          <a:p>
            <a:pPr algn="just">
              <a:buNone/>
            </a:pPr>
            <a:r>
              <a:rPr lang="en-US" dirty="0" smtClean="0"/>
              <a:t>		</a:t>
            </a:r>
            <a:r>
              <a:rPr lang="uk-UA" sz="3300" dirty="0" smtClean="0"/>
              <a:t>A </a:t>
            </a:r>
            <a:r>
              <a:rPr lang="uk-UA" sz="3300" dirty="0" err="1" smtClean="0"/>
              <a:t>number</a:t>
            </a:r>
            <a:r>
              <a:rPr lang="uk-UA" sz="3300" dirty="0" smtClean="0"/>
              <a:t> </a:t>
            </a:r>
            <a:r>
              <a:rPr lang="uk-UA" sz="3300" dirty="0" err="1" smtClean="0"/>
              <a:t>of</a:t>
            </a:r>
            <a:r>
              <a:rPr lang="uk-UA" sz="3300" dirty="0" smtClean="0"/>
              <a:t> </a:t>
            </a:r>
            <a:r>
              <a:rPr lang="uk-UA" sz="3300" dirty="0" err="1" smtClean="0"/>
              <a:t>studies</a:t>
            </a:r>
            <a:r>
              <a:rPr lang="uk-UA" sz="3300" dirty="0" smtClean="0"/>
              <a:t> </a:t>
            </a:r>
            <a:r>
              <a:rPr lang="uk-UA" sz="3300" dirty="0" err="1" smtClean="0"/>
              <a:t>have</a:t>
            </a:r>
            <a:r>
              <a:rPr lang="uk-UA" sz="3300" dirty="0" smtClean="0"/>
              <a:t> </a:t>
            </a:r>
            <a:r>
              <a:rPr lang="uk-UA" sz="3300" dirty="0" err="1" smtClean="0"/>
              <a:t>established</a:t>
            </a:r>
            <a:r>
              <a:rPr lang="uk-UA" sz="3300" dirty="0" smtClean="0"/>
              <a:t> a </a:t>
            </a:r>
            <a:r>
              <a:rPr lang="uk-UA" sz="3300" dirty="0" err="1" smtClean="0"/>
              <a:t>close</a:t>
            </a:r>
            <a:r>
              <a:rPr lang="uk-UA" sz="3300" dirty="0" smtClean="0"/>
              <a:t> </a:t>
            </a:r>
            <a:r>
              <a:rPr lang="uk-UA" sz="3300" dirty="0" err="1" smtClean="0"/>
              <a:t>relationship</a:t>
            </a:r>
            <a:r>
              <a:rPr lang="uk-UA" sz="3300" dirty="0" smtClean="0"/>
              <a:t> </a:t>
            </a:r>
            <a:r>
              <a:rPr lang="uk-UA" sz="3300" dirty="0" err="1" smtClean="0"/>
              <a:t>between</a:t>
            </a:r>
            <a:r>
              <a:rPr lang="uk-UA" sz="3300" dirty="0" smtClean="0"/>
              <a:t> </a:t>
            </a:r>
            <a:r>
              <a:rPr lang="uk-UA" sz="3300" dirty="0" err="1" smtClean="0"/>
              <a:t>the</a:t>
            </a:r>
            <a:r>
              <a:rPr lang="uk-UA" sz="3300" dirty="0" smtClean="0"/>
              <a:t> </a:t>
            </a:r>
            <a:r>
              <a:rPr lang="uk-UA" sz="3300" dirty="0" err="1" smtClean="0"/>
              <a:t>attitude</a:t>
            </a:r>
            <a:r>
              <a:rPr lang="uk-UA" sz="3300" dirty="0" smtClean="0"/>
              <a:t> </a:t>
            </a:r>
            <a:r>
              <a:rPr lang="uk-UA" sz="3300" dirty="0" err="1" smtClean="0"/>
              <a:t>of</a:t>
            </a:r>
            <a:r>
              <a:rPr lang="uk-UA" sz="3300" dirty="0" smtClean="0"/>
              <a:t> </a:t>
            </a:r>
            <a:r>
              <a:rPr lang="uk-UA" sz="3300" dirty="0" err="1" smtClean="0"/>
              <a:t>the</a:t>
            </a:r>
            <a:r>
              <a:rPr lang="uk-UA" sz="3300" dirty="0" smtClean="0"/>
              <a:t> </a:t>
            </a:r>
            <a:r>
              <a:rPr lang="uk-UA" sz="3300" dirty="0" err="1" smtClean="0"/>
              <a:t>individual</a:t>
            </a:r>
            <a:r>
              <a:rPr lang="uk-UA" sz="3300" dirty="0" smtClean="0"/>
              <a:t> </a:t>
            </a:r>
            <a:r>
              <a:rPr lang="uk-UA" sz="3300" dirty="0" err="1" smtClean="0"/>
              <a:t>to</a:t>
            </a:r>
            <a:r>
              <a:rPr lang="uk-UA" sz="3300" dirty="0" smtClean="0"/>
              <a:t> </a:t>
            </a:r>
            <a:r>
              <a:rPr lang="uk-UA" sz="3300" dirty="0" err="1" smtClean="0"/>
              <a:t>himself</a:t>
            </a:r>
            <a:r>
              <a:rPr lang="uk-UA" sz="3300" dirty="0" smtClean="0"/>
              <a:t> </a:t>
            </a:r>
            <a:r>
              <a:rPr lang="uk-UA" sz="3300" dirty="0" err="1" smtClean="0"/>
              <a:t>as</a:t>
            </a:r>
            <a:r>
              <a:rPr lang="uk-UA" sz="3300" dirty="0" smtClean="0"/>
              <a:t> </a:t>
            </a:r>
            <a:r>
              <a:rPr lang="uk-UA" sz="3300" dirty="0" err="1" smtClean="0"/>
              <a:t>the</a:t>
            </a:r>
            <a:r>
              <a:rPr lang="uk-UA" sz="3300" dirty="0" smtClean="0"/>
              <a:t> </a:t>
            </a:r>
            <a:r>
              <a:rPr lang="uk-UA" sz="3300" dirty="0" err="1" smtClean="0"/>
              <a:t>subject</a:t>
            </a:r>
            <a:r>
              <a:rPr lang="uk-UA" sz="3300" dirty="0" smtClean="0"/>
              <a:t> </a:t>
            </a:r>
            <a:r>
              <a:rPr lang="uk-UA" sz="3300" dirty="0" err="1" smtClean="0"/>
              <a:t>of</a:t>
            </a:r>
            <a:r>
              <a:rPr lang="uk-UA" sz="3300" dirty="0" smtClean="0"/>
              <a:t> </a:t>
            </a:r>
            <a:r>
              <a:rPr lang="uk-UA" sz="3300" dirty="0" err="1" smtClean="0"/>
              <a:t>life</a:t>
            </a:r>
            <a:r>
              <a:rPr lang="uk-UA" sz="3300" dirty="0" smtClean="0"/>
              <a:t> </a:t>
            </a:r>
            <a:r>
              <a:rPr lang="uk-UA" sz="3300" dirty="0" err="1" smtClean="0"/>
              <a:t>relationships</a:t>
            </a:r>
            <a:r>
              <a:rPr lang="uk-UA" sz="3300" dirty="0" smtClean="0"/>
              <a:t> </a:t>
            </a:r>
            <a:r>
              <a:rPr lang="uk-UA" sz="3300" dirty="0" err="1" smtClean="0"/>
              <a:t>and</a:t>
            </a:r>
            <a:r>
              <a:rPr lang="uk-UA" sz="3300" dirty="0" smtClean="0"/>
              <a:t> </a:t>
            </a:r>
            <a:r>
              <a:rPr lang="uk-UA" sz="3300" dirty="0" err="1" smtClean="0"/>
              <a:t>his</a:t>
            </a:r>
            <a:r>
              <a:rPr lang="uk-UA" sz="3300" dirty="0" smtClean="0"/>
              <a:t> </a:t>
            </a:r>
            <a:r>
              <a:rPr lang="uk-UA" sz="3300" dirty="0" err="1" smtClean="0"/>
              <a:t>behavior</a:t>
            </a:r>
            <a:r>
              <a:rPr lang="uk-UA" sz="3300" dirty="0" smtClean="0"/>
              <a:t>. </a:t>
            </a:r>
            <a:r>
              <a:rPr lang="en-US" sz="3300" dirty="0" smtClean="0">
                <a:solidFill>
                  <a:srgbClr val="C00000"/>
                </a:solidFill>
              </a:rPr>
              <a:t>H</a:t>
            </a:r>
            <a:r>
              <a:rPr lang="uk-UA" sz="3300" dirty="0" err="1" smtClean="0">
                <a:solidFill>
                  <a:srgbClr val="C00000"/>
                </a:solidFill>
              </a:rPr>
              <a:t>igh</a:t>
            </a:r>
            <a:r>
              <a:rPr lang="uk-UA" sz="3300" dirty="0" smtClean="0">
                <a:solidFill>
                  <a:srgbClr val="C00000"/>
                </a:solidFill>
              </a:rPr>
              <a:t> self-</a:t>
            </a:r>
            <a:r>
              <a:rPr lang="en-US" sz="3300" dirty="0" smtClean="0">
                <a:solidFill>
                  <a:srgbClr val="C00000"/>
                </a:solidFill>
              </a:rPr>
              <a:t>attitude</a:t>
            </a:r>
            <a:r>
              <a:rPr lang="uk-UA" sz="3300" dirty="0" smtClean="0">
                <a:solidFill>
                  <a:srgbClr val="C00000"/>
                </a:solidFill>
              </a:rPr>
              <a:t> </a:t>
            </a:r>
            <a:r>
              <a:rPr lang="uk-UA" sz="3300" dirty="0" err="1" smtClean="0"/>
              <a:t>of</a:t>
            </a:r>
            <a:r>
              <a:rPr lang="uk-UA" sz="3300" dirty="0" smtClean="0"/>
              <a:t> </a:t>
            </a:r>
            <a:r>
              <a:rPr lang="uk-UA" sz="3300" dirty="0" err="1" smtClean="0"/>
              <a:t>the</a:t>
            </a:r>
            <a:r>
              <a:rPr lang="uk-UA" sz="3300" dirty="0" smtClean="0"/>
              <a:t> </a:t>
            </a:r>
            <a:r>
              <a:rPr lang="uk-UA" sz="3300" dirty="0" err="1" smtClean="0"/>
              <a:t>individual</a:t>
            </a:r>
            <a:r>
              <a:rPr lang="uk-UA" sz="3300" dirty="0" smtClean="0"/>
              <a:t> </a:t>
            </a:r>
            <a:r>
              <a:rPr lang="en-US" sz="3300" dirty="0" smtClean="0"/>
              <a:t>is</a:t>
            </a:r>
            <a:r>
              <a:rPr lang="uk-UA" sz="3300" dirty="0" smtClean="0"/>
              <a:t> a </a:t>
            </a:r>
            <a:r>
              <a:rPr lang="uk-UA" sz="3300" dirty="0" err="1" smtClean="0">
                <a:solidFill>
                  <a:srgbClr val="C00000"/>
                </a:solidFill>
              </a:rPr>
              <a:t>condition</a:t>
            </a:r>
            <a:r>
              <a:rPr lang="uk-UA" sz="3300" dirty="0" smtClean="0"/>
              <a:t> </a:t>
            </a:r>
            <a:r>
              <a:rPr lang="uk-UA" sz="3300" dirty="0" err="1" smtClean="0"/>
              <a:t>of</a:t>
            </a:r>
            <a:r>
              <a:rPr lang="uk-UA" sz="3300" dirty="0" smtClean="0"/>
              <a:t>  </a:t>
            </a:r>
            <a:r>
              <a:rPr lang="uk-UA" sz="3300" dirty="0" err="1" smtClean="0"/>
              <a:t>maximum</a:t>
            </a:r>
            <a:r>
              <a:rPr lang="uk-UA" sz="3300" dirty="0" smtClean="0"/>
              <a:t> </a:t>
            </a:r>
            <a:r>
              <a:rPr lang="uk-UA" sz="3300" dirty="0" err="1" smtClean="0"/>
              <a:t>activity</a:t>
            </a:r>
            <a:r>
              <a:rPr lang="uk-UA" sz="3300" dirty="0" smtClean="0"/>
              <a:t>, </a:t>
            </a:r>
            <a:r>
              <a:rPr lang="uk-UA" sz="3300" dirty="0" err="1" smtClean="0"/>
              <a:t>productivity</a:t>
            </a:r>
            <a:r>
              <a:rPr lang="uk-UA" sz="3300" dirty="0" smtClean="0"/>
              <a:t> </a:t>
            </a:r>
            <a:r>
              <a:rPr lang="uk-UA" sz="3300" dirty="0" err="1" smtClean="0"/>
              <a:t>in</a:t>
            </a:r>
            <a:r>
              <a:rPr lang="uk-UA" sz="3300" dirty="0" smtClean="0"/>
              <a:t> </a:t>
            </a:r>
            <a:r>
              <a:rPr lang="uk-UA" sz="3300" dirty="0" err="1" smtClean="0"/>
              <a:t>it</a:t>
            </a:r>
            <a:r>
              <a:rPr lang="uk-UA" sz="3300" dirty="0" smtClean="0"/>
              <a:t>, </a:t>
            </a:r>
            <a:r>
              <a:rPr lang="uk-UA" sz="3300" dirty="0" err="1" smtClean="0"/>
              <a:t>realization</a:t>
            </a:r>
            <a:r>
              <a:rPr lang="uk-UA" sz="3300" dirty="0" smtClean="0"/>
              <a:t> </a:t>
            </a:r>
            <a:r>
              <a:rPr lang="uk-UA" sz="3300" dirty="0" err="1" smtClean="0"/>
              <a:t>of</a:t>
            </a:r>
            <a:r>
              <a:rPr lang="uk-UA" sz="3300" dirty="0" smtClean="0"/>
              <a:t> </a:t>
            </a:r>
            <a:r>
              <a:rPr lang="uk-UA" sz="3300" dirty="0" err="1" smtClean="0"/>
              <a:t>creative</a:t>
            </a:r>
            <a:r>
              <a:rPr lang="uk-UA" sz="3300" dirty="0" smtClean="0"/>
              <a:t> </a:t>
            </a:r>
            <a:r>
              <a:rPr lang="uk-UA" sz="3300" dirty="0" err="1" smtClean="0"/>
              <a:t>potential</a:t>
            </a:r>
            <a:r>
              <a:rPr lang="en-US" sz="3300" dirty="0" smtClean="0"/>
              <a:t> and also </a:t>
            </a:r>
            <a:r>
              <a:rPr lang="uk-UA" sz="3300" dirty="0" err="1" smtClean="0"/>
              <a:t>impacts</a:t>
            </a:r>
            <a:r>
              <a:rPr lang="uk-UA" sz="3300" dirty="0" smtClean="0"/>
              <a:t> </a:t>
            </a:r>
            <a:r>
              <a:rPr lang="uk-UA" sz="3300" dirty="0" err="1" smtClean="0"/>
              <a:t>on</a:t>
            </a:r>
            <a:r>
              <a:rPr lang="uk-UA" sz="3300" dirty="0" smtClean="0"/>
              <a:t> </a:t>
            </a:r>
            <a:r>
              <a:rPr lang="uk-UA" sz="3300" dirty="0" err="1" smtClean="0"/>
              <a:t>freedom</a:t>
            </a:r>
            <a:r>
              <a:rPr lang="uk-UA" sz="3300" dirty="0" smtClean="0"/>
              <a:t> </a:t>
            </a:r>
            <a:r>
              <a:rPr lang="uk-UA" sz="3300" dirty="0" err="1" smtClean="0"/>
              <a:t>of</a:t>
            </a:r>
            <a:r>
              <a:rPr lang="uk-UA" sz="3300" dirty="0" smtClean="0"/>
              <a:t> </a:t>
            </a:r>
            <a:r>
              <a:rPr lang="uk-UA" sz="3300" dirty="0" err="1" smtClean="0"/>
              <a:t>feelings</a:t>
            </a:r>
            <a:r>
              <a:rPr lang="en-US" sz="3300" dirty="0" smtClean="0"/>
              <a:t> </a:t>
            </a:r>
            <a:r>
              <a:rPr lang="uk-UA" sz="3300" dirty="0" err="1" smtClean="0"/>
              <a:t>expression</a:t>
            </a:r>
            <a:r>
              <a:rPr lang="uk-UA" sz="3300" dirty="0" smtClean="0"/>
              <a:t>, </a:t>
            </a:r>
            <a:r>
              <a:rPr lang="uk-UA" sz="3300" dirty="0" err="1" smtClean="0"/>
              <a:t>the</a:t>
            </a:r>
            <a:r>
              <a:rPr lang="uk-UA" sz="3300" dirty="0" smtClean="0"/>
              <a:t> </a:t>
            </a:r>
            <a:r>
              <a:rPr lang="uk-UA" sz="3300" dirty="0" err="1" smtClean="0"/>
              <a:t>level</a:t>
            </a:r>
            <a:r>
              <a:rPr lang="uk-UA" sz="3300" dirty="0" smtClean="0"/>
              <a:t> </a:t>
            </a:r>
            <a:r>
              <a:rPr lang="uk-UA" sz="3300" dirty="0" err="1" smtClean="0"/>
              <a:t>of</a:t>
            </a:r>
            <a:r>
              <a:rPr lang="uk-UA" sz="3300" dirty="0" smtClean="0"/>
              <a:t> self-</a:t>
            </a:r>
            <a:r>
              <a:rPr lang="uk-UA" sz="3300" dirty="0" err="1" smtClean="0"/>
              <a:t>disclosure</a:t>
            </a:r>
            <a:r>
              <a:rPr lang="uk-UA" sz="3300" dirty="0" smtClean="0"/>
              <a:t> </a:t>
            </a:r>
            <a:r>
              <a:rPr lang="uk-UA" sz="3300" dirty="0" err="1" smtClean="0"/>
              <a:t>in</a:t>
            </a:r>
            <a:r>
              <a:rPr lang="uk-UA" sz="3300" dirty="0" smtClean="0"/>
              <a:t> </a:t>
            </a:r>
            <a:r>
              <a:rPr lang="uk-UA" sz="3300" dirty="0" err="1" smtClean="0"/>
              <a:t>communication</a:t>
            </a:r>
            <a:r>
              <a:rPr lang="uk-UA" sz="3300" dirty="0" smtClean="0"/>
              <a:t>. </a:t>
            </a:r>
            <a:r>
              <a:rPr lang="uk-UA" sz="3300" dirty="0" err="1" smtClean="0">
                <a:solidFill>
                  <a:srgbClr val="C00000"/>
                </a:solidFill>
              </a:rPr>
              <a:t>Positive</a:t>
            </a:r>
            <a:r>
              <a:rPr lang="uk-UA" sz="3300" dirty="0" smtClean="0">
                <a:solidFill>
                  <a:srgbClr val="C00000"/>
                </a:solidFill>
              </a:rPr>
              <a:t> </a:t>
            </a:r>
            <a:r>
              <a:rPr lang="uk-UA" sz="3300" dirty="0" err="1" smtClean="0">
                <a:solidFill>
                  <a:srgbClr val="C00000"/>
                </a:solidFill>
              </a:rPr>
              <a:t>and</a:t>
            </a:r>
            <a:r>
              <a:rPr lang="uk-UA" sz="3300" dirty="0" smtClean="0">
                <a:solidFill>
                  <a:srgbClr val="C00000"/>
                </a:solidFill>
              </a:rPr>
              <a:t> </a:t>
            </a:r>
            <a:r>
              <a:rPr lang="uk-UA" sz="3300" dirty="0" err="1" smtClean="0">
                <a:solidFill>
                  <a:srgbClr val="C00000"/>
                </a:solidFill>
              </a:rPr>
              <a:t>stable</a:t>
            </a:r>
            <a:r>
              <a:rPr lang="uk-UA" sz="3300" dirty="0" smtClean="0">
                <a:solidFill>
                  <a:srgbClr val="C00000"/>
                </a:solidFill>
              </a:rPr>
              <a:t> self-</a:t>
            </a:r>
            <a:r>
              <a:rPr lang="uk-UA" sz="3300" dirty="0" err="1" smtClean="0">
                <a:solidFill>
                  <a:srgbClr val="C00000"/>
                </a:solidFill>
              </a:rPr>
              <a:t>attitude</a:t>
            </a:r>
            <a:r>
              <a:rPr lang="uk-UA" sz="3300" dirty="0" smtClean="0"/>
              <a:t> </a:t>
            </a:r>
            <a:r>
              <a:rPr lang="uk-UA" sz="3300" dirty="0" err="1" smtClean="0"/>
              <a:t>is</a:t>
            </a:r>
            <a:r>
              <a:rPr lang="uk-UA" sz="3300" dirty="0" smtClean="0"/>
              <a:t> </a:t>
            </a:r>
            <a:r>
              <a:rPr lang="uk-UA" sz="3300" dirty="0" err="1" smtClean="0"/>
              <a:t>the</a:t>
            </a:r>
            <a:r>
              <a:rPr lang="uk-UA" sz="3300" dirty="0" smtClean="0"/>
              <a:t> </a:t>
            </a:r>
            <a:r>
              <a:rPr lang="uk-UA" sz="3300" dirty="0" err="1" smtClean="0"/>
              <a:t>foundation</a:t>
            </a:r>
            <a:r>
              <a:rPr lang="uk-UA" sz="3300" dirty="0" smtClean="0"/>
              <a:t> </a:t>
            </a:r>
            <a:r>
              <a:rPr lang="uk-UA" sz="3300" dirty="0" err="1" smtClean="0"/>
              <a:t>of</a:t>
            </a:r>
            <a:r>
              <a:rPr lang="uk-UA" sz="3300" dirty="0" smtClean="0"/>
              <a:t> </a:t>
            </a:r>
            <a:r>
              <a:rPr lang="uk-UA" sz="3300" dirty="0" err="1" smtClean="0"/>
              <a:t>human</a:t>
            </a:r>
            <a:r>
              <a:rPr lang="uk-UA" sz="3300" dirty="0" smtClean="0"/>
              <a:t> </a:t>
            </a:r>
            <a:r>
              <a:rPr lang="uk-UA" sz="3300" dirty="0" err="1" smtClean="0"/>
              <a:t>faith</a:t>
            </a:r>
            <a:r>
              <a:rPr lang="uk-UA" sz="3300" dirty="0" smtClean="0"/>
              <a:t> </a:t>
            </a:r>
            <a:r>
              <a:rPr lang="uk-UA" sz="3300" dirty="0" err="1" smtClean="0"/>
              <a:t>in</a:t>
            </a:r>
            <a:r>
              <a:rPr lang="uk-UA" sz="3300" dirty="0" smtClean="0"/>
              <a:t> </a:t>
            </a:r>
            <a:r>
              <a:rPr lang="uk-UA" sz="3300" dirty="0" err="1" smtClean="0"/>
              <a:t>his</a:t>
            </a:r>
            <a:r>
              <a:rPr lang="uk-UA" sz="3300" dirty="0" smtClean="0"/>
              <a:t> </a:t>
            </a:r>
            <a:r>
              <a:rPr lang="uk-UA" sz="3300" dirty="0" err="1" smtClean="0"/>
              <a:t>capabilities</a:t>
            </a:r>
            <a:r>
              <a:rPr lang="uk-UA" sz="3300" dirty="0" smtClean="0"/>
              <a:t>, </a:t>
            </a:r>
            <a:r>
              <a:rPr lang="uk-UA" sz="3300" dirty="0" err="1" smtClean="0"/>
              <a:t>independence</a:t>
            </a:r>
            <a:r>
              <a:rPr lang="uk-UA" sz="3300" dirty="0" smtClean="0"/>
              <a:t>, </a:t>
            </a:r>
            <a:r>
              <a:rPr lang="uk-UA" sz="3300" dirty="0" err="1" smtClean="0"/>
              <a:t>energy</a:t>
            </a:r>
            <a:r>
              <a:rPr lang="uk-UA" sz="3300" dirty="0" smtClean="0"/>
              <a:t>, </a:t>
            </a:r>
            <a:r>
              <a:rPr lang="uk-UA" sz="3300" dirty="0" err="1" smtClean="0"/>
              <a:t>linked</a:t>
            </a:r>
            <a:r>
              <a:rPr lang="uk-UA" sz="3300" dirty="0" smtClean="0"/>
              <a:t> </a:t>
            </a:r>
            <a:r>
              <a:rPr lang="uk-UA" sz="3300" dirty="0" err="1" smtClean="0"/>
              <a:t>to</a:t>
            </a:r>
            <a:r>
              <a:rPr lang="uk-UA" sz="3300" dirty="0" smtClean="0"/>
              <a:t> </a:t>
            </a:r>
            <a:r>
              <a:rPr lang="uk-UA" sz="3300" dirty="0" err="1" smtClean="0"/>
              <a:t>its</a:t>
            </a:r>
            <a:r>
              <a:rPr lang="uk-UA" sz="3300" dirty="0" smtClean="0"/>
              <a:t> </a:t>
            </a:r>
            <a:r>
              <a:rPr lang="uk-UA" sz="3300" dirty="0" err="1" smtClean="0"/>
              <a:t>willingness</a:t>
            </a:r>
            <a:r>
              <a:rPr lang="uk-UA" sz="3300" dirty="0" smtClean="0"/>
              <a:t> </a:t>
            </a:r>
            <a:r>
              <a:rPr lang="uk-UA" sz="3300" dirty="0" err="1" smtClean="0"/>
              <a:t>to</a:t>
            </a:r>
            <a:r>
              <a:rPr lang="uk-UA" sz="3300" dirty="0" smtClean="0"/>
              <a:t> </a:t>
            </a:r>
            <a:r>
              <a:rPr lang="uk-UA" sz="3300" dirty="0" err="1" smtClean="0"/>
              <a:t>take</a:t>
            </a:r>
            <a:r>
              <a:rPr lang="uk-UA" sz="3300" dirty="0" smtClean="0"/>
              <a:t> </a:t>
            </a:r>
            <a:r>
              <a:rPr lang="uk-UA" sz="3300" dirty="0" err="1" smtClean="0"/>
              <a:t>risks</a:t>
            </a:r>
            <a:r>
              <a:rPr lang="uk-UA" sz="3300" dirty="0" smtClean="0"/>
              <a:t>, </a:t>
            </a:r>
            <a:r>
              <a:rPr lang="uk-UA" sz="3300" dirty="0" err="1" smtClean="0"/>
              <a:t>makes</a:t>
            </a:r>
            <a:r>
              <a:rPr lang="uk-UA" sz="3300" dirty="0" smtClean="0"/>
              <a:t> </a:t>
            </a:r>
            <a:r>
              <a:rPr lang="uk-UA" sz="3300" dirty="0" err="1" smtClean="0"/>
              <a:t>optimistic</a:t>
            </a:r>
            <a:r>
              <a:rPr lang="uk-UA" sz="3300" dirty="0" smtClean="0"/>
              <a:t> </a:t>
            </a:r>
            <a:r>
              <a:rPr lang="uk-UA" sz="3300" dirty="0" err="1" smtClean="0"/>
              <a:t>expectations</a:t>
            </a:r>
            <a:r>
              <a:rPr lang="uk-UA" sz="3300" dirty="0" smtClean="0"/>
              <a:t> </a:t>
            </a:r>
            <a:r>
              <a:rPr lang="uk-UA" sz="3300" dirty="0" err="1" smtClean="0"/>
              <a:t>regarding</a:t>
            </a:r>
            <a:r>
              <a:rPr lang="uk-UA" sz="3300" dirty="0" smtClean="0"/>
              <a:t> </a:t>
            </a:r>
            <a:r>
              <a:rPr lang="uk-UA" sz="3300" dirty="0" err="1" smtClean="0"/>
              <a:t>the</a:t>
            </a:r>
            <a:r>
              <a:rPr lang="uk-UA" sz="3300" dirty="0" smtClean="0"/>
              <a:t> </a:t>
            </a:r>
            <a:r>
              <a:rPr lang="uk-UA" sz="3300" dirty="0" err="1" smtClean="0"/>
              <a:t>success</a:t>
            </a:r>
            <a:r>
              <a:rPr lang="uk-UA" sz="3300" dirty="0" smtClean="0"/>
              <a:t> </a:t>
            </a:r>
            <a:r>
              <a:rPr lang="uk-UA" sz="3300" dirty="0" err="1" smtClean="0"/>
              <a:t>of</a:t>
            </a:r>
            <a:r>
              <a:rPr lang="uk-UA" sz="3300" dirty="0" smtClean="0"/>
              <a:t> </a:t>
            </a:r>
            <a:r>
              <a:rPr lang="uk-UA" sz="3300" dirty="0" err="1" smtClean="0"/>
              <a:t>their</a:t>
            </a:r>
            <a:r>
              <a:rPr lang="uk-UA" sz="3300" dirty="0" smtClean="0"/>
              <a:t> </a:t>
            </a:r>
            <a:r>
              <a:rPr lang="uk-UA" sz="3300" dirty="0" err="1" smtClean="0"/>
              <a:t>actions</a:t>
            </a:r>
            <a:r>
              <a:rPr lang="uk-UA" sz="3300" dirty="0" smtClean="0"/>
              <a:t> </a:t>
            </a:r>
            <a:r>
              <a:rPr lang="uk-UA" sz="3300" dirty="0" err="1" smtClean="0"/>
              <a:t>in</a:t>
            </a:r>
            <a:r>
              <a:rPr lang="uk-UA" sz="3300" dirty="0" smtClean="0"/>
              <a:t> a </a:t>
            </a:r>
            <a:r>
              <a:rPr lang="uk-UA" sz="3300" dirty="0" err="1" smtClean="0"/>
              <a:t>situation</a:t>
            </a:r>
            <a:r>
              <a:rPr lang="uk-UA" sz="3300" dirty="0" smtClean="0"/>
              <a:t> </a:t>
            </a:r>
            <a:r>
              <a:rPr lang="uk-UA" sz="3300" dirty="0" err="1" smtClean="0"/>
              <a:t>of</a:t>
            </a:r>
            <a:r>
              <a:rPr lang="uk-UA" sz="3300" dirty="0" smtClean="0"/>
              <a:t> </a:t>
            </a:r>
            <a:r>
              <a:rPr lang="uk-UA" sz="3300" dirty="0" err="1" smtClean="0"/>
              <a:t>uncertainty</a:t>
            </a:r>
            <a:r>
              <a:rPr lang="uk-UA" sz="3300" dirty="0" smtClean="0"/>
              <a:t>.</a:t>
            </a:r>
          </a:p>
          <a:p>
            <a:pPr>
              <a:buNone/>
            </a:pPr>
            <a:endParaRPr lang="uk-UA" i="1" dirty="0"/>
          </a:p>
        </p:txBody>
      </p:sp>
      <p:sp>
        <p:nvSpPr>
          <p:cNvPr id="4" name="Line 2"/>
          <p:cNvSpPr>
            <a:spLocks noChangeShapeType="1"/>
          </p:cNvSpPr>
          <p:nvPr/>
        </p:nvSpPr>
        <p:spPr bwMode="auto">
          <a:xfrm>
            <a:off x="1071538"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571504"/>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4" name="Line 2"/>
          <p:cNvSpPr>
            <a:spLocks noChangeShapeType="1"/>
          </p:cNvSpPr>
          <p:nvPr/>
        </p:nvSpPr>
        <p:spPr bwMode="auto">
          <a:xfrm>
            <a:off x="1071538" y="642918"/>
            <a:ext cx="7704138" cy="1588"/>
          </a:xfrm>
          <a:prstGeom prst="line">
            <a:avLst/>
          </a:prstGeom>
          <a:noFill/>
          <a:ln w="9360">
            <a:solidFill>
              <a:srgbClr val="3465A4"/>
            </a:solidFill>
            <a:round/>
            <a:headEnd/>
            <a:tailEnd/>
          </a:ln>
          <a:effectLst/>
        </p:spPr>
        <p:txBody>
          <a:bodyPr/>
          <a:lstStyle/>
          <a:p>
            <a:endParaRPr lang="uk-UA"/>
          </a:p>
        </p:txBody>
      </p:sp>
      <p:sp>
        <p:nvSpPr>
          <p:cNvPr id="5" name="TextBox 4"/>
          <p:cNvSpPr txBox="1"/>
          <p:nvPr/>
        </p:nvSpPr>
        <p:spPr>
          <a:xfrm>
            <a:off x="2071670" y="928670"/>
            <a:ext cx="5072098" cy="584775"/>
          </a:xfrm>
          <a:prstGeom prst="rect">
            <a:avLst/>
          </a:prstGeom>
          <a:noFill/>
        </p:spPr>
        <p:txBody>
          <a:bodyPr wrap="square" rtlCol="0">
            <a:spAutoFit/>
          </a:bodyPr>
          <a:lstStyle/>
          <a:p>
            <a:pPr algn="ctr"/>
            <a:r>
              <a:rPr lang="en-US" sz="3200" dirty="0" smtClean="0"/>
              <a:t>The structure of self-attitude</a:t>
            </a:r>
            <a:endParaRPr lang="uk-UA" sz="3200" dirty="0"/>
          </a:p>
        </p:txBody>
      </p:sp>
      <p:cxnSp>
        <p:nvCxnSpPr>
          <p:cNvPr id="7" name="Прямая со стрелкой 6"/>
          <p:cNvCxnSpPr/>
          <p:nvPr/>
        </p:nvCxnSpPr>
        <p:spPr>
          <a:xfrm rot="10800000" flipV="1">
            <a:off x="1643042" y="1500174"/>
            <a:ext cx="142876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6200000" flipH="1">
            <a:off x="4024991" y="1975745"/>
            <a:ext cx="986861"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857884" y="1500174"/>
            <a:ext cx="128588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28662" y="2357430"/>
            <a:ext cx="2143140" cy="923330"/>
          </a:xfrm>
          <a:prstGeom prst="rect">
            <a:avLst/>
          </a:prstGeom>
          <a:noFill/>
        </p:spPr>
        <p:txBody>
          <a:bodyPr wrap="square" rtlCol="0">
            <a:spAutoFit/>
          </a:bodyPr>
          <a:lstStyle/>
          <a:p>
            <a:pPr algn="ctr"/>
            <a:r>
              <a:rPr lang="en-US" b="1" dirty="0" err="1" smtClean="0"/>
              <a:t>P</a:t>
            </a:r>
            <a:r>
              <a:rPr lang="uk-UA" b="1" dirty="0" err="1" smtClean="0"/>
              <a:t>ositive</a:t>
            </a:r>
            <a:r>
              <a:rPr lang="uk-UA" b="1" dirty="0" smtClean="0"/>
              <a:t> </a:t>
            </a:r>
            <a:r>
              <a:rPr lang="uk-UA" b="1" dirty="0" err="1" smtClean="0"/>
              <a:t>evaluative</a:t>
            </a:r>
            <a:r>
              <a:rPr lang="uk-UA" b="1" dirty="0" smtClean="0"/>
              <a:t> self-</a:t>
            </a:r>
            <a:r>
              <a:rPr lang="uk-UA" b="1" dirty="0" err="1" smtClean="0"/>
              <a:t>attitude</a:t>
            </a:r>
            <a:r>
              <a:rPr lang="uk-UA" b="1" dirty="0" smtClean="0"/>
              <a:t> </a:t>
            </a:r>
            <a:r>
              <a:rPr lang="en-US" b="1" dirty="0" smtClean="0"/>
              <a:t>or </a:t>
            </a:r>
            <a:r>
              <a:rPr lang="uk-UA" b="1" dirty="0" smtClean="0"/>
              <a:t>self-</a:t>
            </a:r>
            <a:r>
              <a:rPr lang="uk-UA" b="1" dirty="0" err="1" smtClean="0"/>
              <a:t>respect</a:t>
            </a:r>
            <a:endParaRPr lang="uk-UA" b="1" dirty="0"/>
          </a:p>
        </p:txBody>
      </p:sp>
      <p:sp>
        <p:nvSpPr>
          <p:cNvPr id="14" name="TextBox 13"/>
          <p:cNvSpPr txBox="1"/>
          <p:nvPr/>
        </p:nvSpPr>
        <p:spPr>
          <a:xfrm>
            <a:off x="3500430" y="2500306"/>
            <a:ext cx="2214578" cy="923330"/>
          </a:xfrm>
          <a:prstGeom prst="rect">
            <a:avLst/>
          </a:prstGeom>
          <a:noFill/>
        </p:spPr>
        <p:txBody>
          <a:bodyPr wrap="square" rtlCol="0">
            <a:spAutoFit/>
          </a:bodyPr>
          <a:lstStyle/>
          <a:p>
            <a:pPr algn="ctr"/>
            <a:r>
              <a:rPr lang="en-US" b="1" dirty="0" err="1" smtClean="0"/>
              <a:t>P</a:t>
            </a:r>
            <a:r>
              <a:rPr lang="uk-UA" b="1" dirty="0" err="1" smtClean="0"/>
              <a:t>ositive</a:t>
            </a:r>
            <a:r>
              <a:rPr lang="uk-UA" b="1" dirty="0" smtClean="0"/>
              <a:t> </a:t>
            </a:r>
            <a:r>
              <a:rPr lang="uk-UA" b="1" dirty="0" err="1" smtClean="0"/>
              <a:t>emotional</a:t>
            </a:r>
            <a:r>
              <a:rPr lang="uk-UA" b="1" dirty="0" smtClean="0"/>
              <a:t> self-</a:t>
            </a:r>
            <a:r>
              <a:rPr lang="uk-UA" b="1" dirty="0" err="1" smtClean="0"/>
              <a:t>attitude</a:t>
            </a:r>
            <a:r>
              <a:rPr lang="uk-UA" b="1" dirty="0" smtClean="0"/>
              <a:t> </a:t>
            </a:r>
            <a:r>
              <a:rPr lang="en-US" b="1" dirty="0" smtClean="0"/>
              <a:t>or </a:t>
            </a:r>
            <a:r>
              <a:rPr lang="uk-UA" b="1" dirty="0" err="1" smtClean="0"/>
              <a:t>autosympathy</a:t>
            </a:r>
            <a:endParaRPr lang="uk-UA" b="1" dirty="0"/>
          </a:p>
        </p:txBody>
      </p:sp>
      <p:sp>
        <p:nvSpPr>
          <p:cNvPr id="15" name="TextBox 14"/>
          <p:cNvSpPr txBox="1"/>
          <p:nvPr/>
        </p:nvSpPr>
        <p:spPr>
          <a:xfrm>
            <a:off x="6286512" y="2428868"/>
            <a:ext cx="2000264" cy="923330"/>
          </a:xfrm>
          <a:prstGeom prst="rect">
            <a:avLst/>
          </a:prstGeom>
          <a:noFill/>
        </p:spPr>
        <p:txBody>
          <a:bodyPr wrap="square" rtlCol="0">
            <a:spAutoFit/>
          </a:bodyPr>
          <a:lstStyle/>
          <a:p>
            <a:pPr algn="ctr"/>
            <a:r>
              <a:rPr lang="en-US" b="1" dirty="0" err="1" smtClean="0"/>
              <a:t>N</a:t>
            </a:r>
            <a:r>
              <a:rPr lang="uk-UA" b="1" dirty="0" err="1" smtClean="0"/>
              <a:t>egative</a:t>
            </a:r>
            <a:r>
              <a:rPr lang="uk-UA" b="1" dirty="0" smtClean="0"/>
              <a:t> self-</a:t>
            </a:r>
            <a:r>
              <a:rPr lang="uk-UA" b="1" dirty="0" err="1" smtClean="0"/>
              <a:t>attitude</a:t>
            </a:r>
            <a:r>
              <a:rPr lang="uk-UA" b="1" dirty="0" smtClean="0"/>
              <a:t> </a:t>
            </a:r>
            <a:r>
              <a:rPr lang="en-US" b="1" dirty="0" smtClean="0"/>
              <a:t>or </a:t>
            </a:r>
            <a:r>
              <a:rPr lang="uk-UA" b="1" dirty="0" smtClean="0"/>
              <a:t>self-</a:t>
            </a:r>
            <a:r>
              <a:rPr lang="uk-UA" b="1" dirty="0" err="1" smtClean="0"/>
              <a:t>abasement</a:t>
            </a:r>
            <a:endParaRPr lang="uk-UA" b="1" dirty="0"/>
          </a:p>
        </p:txBody>
      </p:sp>
      <p:sp>
        <p:nvSpPr>
          <p:cNvPr id="20" name="Стрелка вниз 19"/>
          <p:cNvSpPr/>
          <p:nvPr/>
        </p:nvSpPr>
        <p:spPr>
          <a:xfrm>
            <a:off x="1857356" y="3357562"/>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Стрелка вниз 20"/>
          <p:cNvSpPr/>
          <p:nvPr/>
        </p:nvSpPr>
        <p:spPr>
          <a:xfrm>
            <a:off x="4572000" y="3429000"/>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Стрелка вниз 21"/>
          <p:cNvSpPr/>
          <p:nvPr/>
        </p:nvSpPr>
        <p:spPr>
          <a:xfrm>
            <a:off x="7215206" y="3357562"/>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TextBox 22"/>
          <p:cNvSpPr txBox="1"/>
          <p:nvPr/>
        </p:nvSpPr>
        <p:spPr>
          <a:xfrm>
            <a:off x="857224" y="3857628"/>
            <a:ext cx="2286016" cy="1477328"/>
          </a:xfrm>
          <a:prstGeom prst="rect">
            <a:avLst/>
          </a:prstGeom>
          <a:noFill/>
        </p:spPr>
        <p:txBody>
          <a:bodyPr wrap="square" rtlCol="0">
            <a:spAutoFit/>
          </a:bodyPr>
          <a:lstStyle/>
          <a:p>
            <a:pPr>
              <a:buFont typeface="Arial" pitchFamily="34" charset="0"/>
              <a:buChar char="•"/>
            </a:pPr>
            <a:r>
              <a:rPr lang="uk-UA" b="1" dirty="0" smtClean="0"/>
              <a:t>"</a:t>
            </a:r>
            <a:r>
              <a:rPr lang="uk-UA" b="1" dirty="0" err="1" smtClean="0"/>
              <a:t>openness“</a:t>
            </a:r>
            <a:endParaRPr lang="en-US" b="1" dirty="0" smtClean="0"/>
          </a:p>
          <a:p>
            <a:pPr>
              <a:buFont typeface="Arial" pitchFamily="34" charset="0"/>
              <a:buChar char="•"/>
            </a:pPr>
            <a:r>
              <a:rPr lang="uk-UA" b="1" dirty="0" smtClean="0"/>
              <a:t>"</a:t>
            </a:r>
            <a:r>
              <a:rPr lang="uk-UA" b="1" dirty="0" err="1" smtClean="0"/>
              <a:t>confidence</a:t>
            </a:r>
            <a:r>
              <a:rPr lang="uk-UA" b="1" dirty="0" smtClean="0"/>
              <a:t>"</a:t>
            </a:r>
            <a:endParaRPr lang="en-US" b="1" dirty="0" smtClean="0"/>
          </a:p>
          <a:p>
            <a:pPr>
              <a:buFont typeface="Arial" pitchFamily="34" charset="0"/>
              <a:buChar char="•"/>
            </a:pPr>
            <a:r>
              <a:rPr lang="uk-UA" b="1" dirty="0" smtClean="0"/>
              <a:t>"self-</a:t>
            </a:r>
            <a:r>
              <a:rPr lang="uk-UA" b="1" dirty="0" err="1" smtClean="0"/>
              <a:t>management“</a:t>
            </a:r>
            <a:endParaRPr lang="en-US" b="1" dirty="0" smtClean="0"/>
          </a:p>
          <a:p>
            <a:pPr>
              <a:buFont typeface="Arial" pitchFamily="34" charset="0"/>
              <a:buChar char="•"/>
            </a:pPr>
            <a:r>
              <a:rPr lang="uk-UA" b="1" dirty="0" smtClean="0"/>
              <a:t>"</a:t>
            </a:r>
            <a:r>
              <a:rPr lang="uk-UA" b="1" dirty="0" err="1" smtClean="0"/>
              <a:t>reflected</a:t>
            </a:r>
            <a:r>
              <a:rPr lang="uk-UA" b="1" dirty="0" smtClean="0"/>
              <a:t> </a:t>
            </a:r>
            <a:r>
              <a:rPr lang="uk-UA" b="1" dirty="0" err="1" smtClean="0"/>
              <a:t>self</a:t>
            </a:r>
            <a:r>
              <a:rPr lang="en-US" b="1" dirty="0" smtClean="0"/>
              <a:t>-</a:t>
            </a:r>
            <a:r>
              <a:rPr lang="uk-UA" b="1" dirty="0" err="1" smtClean="0"/>
              <a:t>attitude</a:t>
            </a:r>
            <a:r>
              <a:rPr lang="uk-UA" b="1" dirty="0" smtClean="0"/>
              <a:t>"</a:t>
            </a:r>
            <a:endParaRPr lang="uk-UA" b="1" dirty="0"/>
          </a:p>
        </p:txBody>
      </p:sp>
      <p:sp>
        <p:nvSpPr>
          <p:cNvPr id="24" name="TextBox 23"/>
          <p:cNvSpPr txBox="1"/>
          <p:nvPr/>
        </p:nvSpPr>
        <p:spPr>
          <a:xfrm>
            <a:off x="3643306" y="4000504"/>
            <a:ext cx="2000264" cy="923330"/>
          </a:xfrm>
          <a:prstGeom prst="rect">
            <a:avLst/>
          </a:prstGeom>
          <a:noFill/>
        </p:spPr>
        <p:txBody>
          <a:bodyPr wrap="square" rtlCol="0">
            <a:spAutoFit/>
          </a:bodyPr>
          <a:lstStyle/>
          <a:p>
            <a:pPr>
              <a:buFont typeface="Arial" pitchFamily="34" charset="0"/>
              <a:buChar char="•"/>
            </a:pPr>
            <a:r>
              <a:rPr lang="uk-UA" b="1" dirty="0" smtClean="0"/>
              <a:t>"</a:t>
            </a:r>
            <a:r>
              <a:rPr lang="uk-UA" b="1" dirty="0" err="1" smtClean="0"/>
              <a:t>intrinsic</a:t>
            </a:r>
            <a:r>
              <a:rPr lang="uk-UA" b="1" dirty="0" smtClean="0"/>
              <a:t> </a:t>
            </a:r>
            <a:r>
              <a:rPr lang="uk-UA" b="1" dirty="0" err="1" smtClean="0"/>
              <a:t>value“</a:t>
            </a:r>
            <a:endParaRPr lang="en-US" b="1" dirty="0" smtClean="0"/>
          </a:p>
          <a:p>
            <a:pPr>
              <a:buFont typeface="Arial" pitchFamily="34" charset="0"/>
              <a:buChar char="•"/>
            </a:pPr>
            <a:r>
              <a:rPr lang="uk-UA" b="1" dirty="0" smtClean="0"/>
              <a:t>"self-</a:t>
            </a:r>
            <a:r>
              <a:rPr lang="uk-UA" b="1" dirty="0" err="1" smtClean="0"/>
              <a:t>acceptance“</a:t>
            </a:r>
            <a:endParaRPr lang="en-US" b="1" dirty="0" smtClean="0"/>
          </a:p>
          <a:p>
            <a:pPr>
              <a:buFont typeface="Arial" pitchFamily="34" charset="0"/>
              <a:buChar char="•"/>
            </a:pPr>
            <a:r>
              <a:rPr lang="uk-UA" b="1" dirty="0" smtClean="0"/>
              <a:t>"self-</a:t>
            </a:r>
            <a:r>
              <a:rPr lang="uk-UA" b="1" dirty="0" err="1" smtClean="0"/>
              <a:t>affection</a:t>
            </a:r>
            <a:r>
              <a:rPr lang="uk-UA" b="1" dirty="0" smtClean="0"/>
              <a:t>"</a:t>
            </a:r>
            <a:endParaRPr lang="uk-UA" b="1" dirty="0"/>
          </a:p>
        </p:txBody>
      </p:sp>
      <p:sp>
        <p:nvSpPr>
          <p:cNvPr id="25" name="TextBox 24"/>
          <p:cNvSpPr txBox="1"/>
          <p:nvPr/>
        </p:nvSpPr>
        <p:spPr>
          <a:xfrm>
            <a:off x="6643702" y="4000504"/>
            <a:ext cx="1714512" cy="1200329"/>
          </a:xfrm>
          <a:prstGeom prst="rect">
            <a:avLst/>
          </a:prstGeom>
          <a:noFill/>
        </p:spPr>
        <p:txBody>
          <a:bodyPr wrap="square" rtlCol="0">
            <a:spAutoFit/>
          </a:bodyPr>
          <a:lstStyle/>
          <a:p>
            <a:pPr>
              <a:buFont typeface="Arial" pitchFamily="34" charset="0"/>
              <a:buChar char="•"/>
            </a:pPr>
            <a:r>
              <a:rPr lang="uk-UA" b="1" dirty="0" smtClean="0"/>
              <a:t>"self-</a:t>
            </a:r>
            <a:r>
              <a:rPr lang="uk-UA" b="1" dirty="0" err="1" smtClean="0"/>
              <a:t>incrimination</a:t>
            </a:r>
            <a:r>
              <a:rPr lang="uk-UA" b="1" dirty="0" smtClean="0"/>
              <a:t>" </a:t>
            </a:r>
            <a:endParaRPr lang="en-US" b="1" dirty="0" smtClean="0"/>
          </a:p>
          <a:p>
            <a:pPr>
              <a:buFont typeface="Arial" pitchFamily="34" charset="0"/>
              <a:buChar char="•"/>
            </a:pPr>
            <a:r>
              <a:rPr lang="uk-UA" b="1" dirty="0" smtClean="0"/>
              <a:t>"</a:t>
            </a:r>
            <a:r>
              <a:rPr lang="uk-UA" b="1" dirty="0" err="1" smtClean="0"/>
              <a:t>internal</a:t>
            </a:r>
            <a:r>
              <a:rPr lang="uk-UA" b="1" dirty="0" smtClean="0"/>
              <a:t> </a:t>
            </a:r>
            <a:r>
              <a:rPr lang="uk-UA" b="1" dirty="0" err="1" smtClean="0"/>
              <a:t>conflictness</a:t>
            </a:r>
            <a:r>
              <a:rPr lang="uk-UA" b="1" dirty="0" smtClean="0"/>
              <a:t>"</a:t>
            </a:r>
            <a:endParaRPr lang="uk-UA"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a:xfrm>
            <a:off x="457200" y="428604"/>
            <a:ext cx="8229600" cy="5697559"/>
          </a:xfrm>
        </p:spPr>
        <p:style>
          <a:lnRef idx="2">
            <a:schemeClr val="accent1"/>
          </a:lnRef>
          <a:fillRef idx="1">
            <a:schemeClr val="lt1"/>
          </a:fillRef>
          <a:effectRef idx="0">
            <a:schemeClr val="accent1"/>
          </a:effectRef>
          <a:fontRef idx="minor">
            <a:schemeClr val="dk1"/>
          </a:fontRef>
        </p:style>
        <p:txBody>
          <a:bodyPr/>
          <a:lstStyle/>
          <a:p>
            <a:pPr algn="ctr">
              <a:buNone/>
            </a:pPr>
            <a:endParaRPr lang="en-GB" sz="4800" dirty="0" smtClean="0"/>
          </a:p>
          <a:p>
            <a:pPr algn="ctr">
              <a:buNone/>
            </a:pPr>
            <a:endParaRPr lang="en-GB" sz="4800" dirty="0" smtClean="0"/>
          </a:p>
          <a:p>
            <a:pPr algn="ctr">
              <a:buNone/>
            </a:pPr>
            <a:r>
              <a:rPr lang="en-GB" sz="4800" dirty="0" smtClean="0"/>
              <a:t>Workshop</a:t>
            </a:r>
            <a:endParaRPr lang="uk-UA" sz="4800" dirty="0" smtClean="0"/>
          </a:p>
          <a:p>
            <a:pPr>
              <a:buNone/>
            </a:pP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Observation method in studying  emotions</a:t>
            </a:r>
            <a:endParaRPr lang="uk-UA"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lstStyle/>
          <a:p>
            <a:pPr algn="just">
              <a:buNone/>
            </a:pPr>
            <a:r>
              <a:rPr lang="en-US" dirty="0" smtClean="0"/>
              <a:t>		</a:t>
            </a:r>
            <a:r>
              <a:rPr lang="en-US" sz="2800" dirty="0" smtClean="0">
                <a:solidFill>
                  <a:schemeClr val="tx2">
                    <a:lumMod val="60000"/>
                    <a:lumOff val="40000"/>
                  </a:schemeClr>
                </a:solidFill>
              </a:rPr>
              <a:t>Observation method</a:t>
            </a:r>
            <a:r>
              <a:rPr lang="en-US" sz="2800" dirty="0" smtClean="0"/>
              <a:t> is one of the oldest methods in studying emotions. </a:t>
            </a:r>
            <a:r>
              <a:rPr lang="uk-UA" sz="2800" dirty="0" err="1" smtClean="0">
                <a:solidFill>
                  <a:schemeClr val="tx2">
                    <a:lumMod val="60000"/>
                    <a:lumOff val="40000"/>
                  </a:schemeClr>
                </a:solidFill>
              </a:rPr>
              <a:t>Observation</a:t>
            </a:r>
            <a:r>
              <a:rPr lang="uk-UA" sz="2800" dirty="0" smtClean="0">
                <a:solidFill>
                  <a:schemeClr val="tx2">
                    <a:lumMod val="60000"/>
                    <a:lumOff val="40000"/>
                  </a:schemeClr>
                </a:solidFill>
              </a:rPr>
              <a:t> </a:t>
            </a:r>
            <a:r>
              <a:rPr lang="uk-UA" sz="2800" dirty="0" err="1" smtClean="0">
                <a:solidFill>
                  <a:schemeClr val="tx2">
                    <a:lumMod val="60000"/>
                    <a:lumOff val="40000"/>
                  </a:schemeClr>
                </a:solidFill>
              </a:rPr>
              <a:t>methods</a:t>
            </a:r>
            <a:r>
              <a:rPr lang="uk-UA" sz="2800" dirty="0" smtClean="0"/>
              <a:t> </a:t>
            </a:r>
            <a:r>
              <a:rPr lang="uk-UA" sz="2800" dirty="0" err="1" smtClean="0"/>
              <a:t>suggest</a:t>
            </a:r>
            <a:r>
              <a:rPr lang="uk-UA" sz="2800" dirty="0" smtClean="0"/>
              <a:t> </a:t>
            </a:r>
            <a:r>
              <a:rPr lang="uk-UA" sz="2800" dirty="0" err="1" smtClean="0"/>
              <a:t>studying</a:t>
            </a:r>
            <a:r>
              <a:rPr lang="uk-UA" sz="2800" dirty="0" smtClean="0"/>
              <a:t> </a:t>
            </a:r>
            <a:r>
              <a:rPr lang="uk-UA" sz="2800" dirty="0" err="1" smtClean="0"/>
              <a:t>emotions</a:t>
            </a:r>
            <a:r>
              <a:rPr lang="uk-UA" sz="2800" dirty="0" smtClean="0"/>
              <a:t> </a:t>
            </a:r>
            <a:r>
              <a:rPr lang="uk-UA" sz="2800" dirty="0" err="1" smtClean="0"/>
              <a:t>by</a:t>
            </a:r>
            <a:r>
              <a:rPr lang="uk-UA" sz="2800" dirty="0" smtClean="0"/>
              <a:t> </a:t>
            </a:r>
            <a:r>
              <a:rPr lang="uk-UA" sz="2800" dirty="0" err="1" smtClean="0"/>
              <a:t>tracking</a:t>
            </a:r>
            <a:r>
              <a:rPr lang="uk-UA" sz="2800" dirty="0" smtClean="0"/>
              <a:t> </a:t>
            </a:r>
            <a:r>
              <a:rPr lang="uk-UA" sz="2800" dirty="0" err="1" smtClean="0"/>
              <a:t>changes</a:t>
            </a:r>
            <a:r>
              <a:rPr lang="uk-UA" sz="2800" dirty="0" smtClean="0"/>
              <a:t> </a:t>
            </a:r>
            <a:r>
              <a:rPr lang="uk-UA" sz="2800" dirty="0" err="1" smtClean="0"/>
              <a:t>in</a:t>
            </a:r>
            <a:r>
              <a:rPr lang="uk-UA" sz="2800" dirty="0" smtClean="0"/>
              <a:t> </a:t>
            </a:r>
            <a:r>
              <a:rPr lang="uk-UA" sz="2800" dirty="0" err="1" smtClean="0"/>
              <a:t>facial</a:t>
            </a:r>
            <a:r>
              <a:rPr lang="uk-UA" sz="2800" dirty="0" smtClean="0"/>
              <a:t> </a:t>
            </a:r>
            <a:r>
              <a:rPr lang="uk-UA" sz="2800" dirty="0" err="1" smtClean="0"/>
              <a:t>expressions</a:t>
            </a:r>
            <a:r>
              <a:rPr lang="uk-UA" sz="2800" dirty="0" smtClean="0"/>
              <a:t>, </a:t>
            </a:r>
            <a:r>
              <a:rPr lang="uk-UA" sz="2800" dirty="0" err="1" smtClean="0"/>
              <a:t>gestures</a:t>
            </a:r>
            <a:r>
              <a:rPr lang="uk-UA" sz="2800" dirty="0" smtClean="0"/>
              <a:t>, </a:t>
            </a:r>
            <a:r>
              <a:rPr lang="uk-UA" sz="2800" dirty="0" err="1" smtClean="0"/>
              <a:t>vocal</a:t>
            </a:r>
            <a:r>
              <a:rPr lang="uk-UA" sz="2800" dirty="0" smtClean="0"/>
              <a:t> </a:t>
            </a:r>
            <a:r>
              <a:rPr lang="uk-UA" sz="2800" dirty="0" err="1" smtClean="0"/>
              <a:t>response</a:t>
            </a:r>
            <a:r>
              <a:rPr lang="uk-UA" sz="2800" dirty="0" smtClean="0"/>
              <a:t> </a:t>
            </a:r>
            <a:r>
              <a:rPr lang="uk-UA" sz="2800" dirty="0" err="1" smtClean="0"/>
              <a:t>to</a:t>
            </a:r>
            <a:r>
              <a:rPr lang="uk-UA" sz="2800" dirty="0" smtClean="0"/>
              <a:t> </a:t>
            </a:r>
            <a:r>
              <a:rPr lang="uk-UA" sz="2800" dirty="0" err="1" smtClean="0"/>
              <a:t>emotional</a:t>
            </a:r>
            <a:r>
              <a:rPr lang="uk-UA" sz="2800" dirty="0" smtClean="0"/>
              <a:t> </a:t>
            </a:r>
            <a:r>
              <a:rPr lang="uk-UA" sz="2800" dirty="0" err="1" smtClean="0"/>
              <a:t>stimuli</a:t>
            </a:r>
            <a:r>
              <a:rPr lang="uk-UA" sz="2800" dirty="0" smtClean="0"/>
              <a:t>. </a:t>
            </a:r>
            <a:r>
              <a:rPr lang="uk-UA" sz="2800" dirty="0" err="1" smtClean="0"/>
              <a:t>Changes</a:t>
            </a:r>
            <a:r>
              <a:rPr lang="uk-UA" sz="2800" dirty="0" smtClean="0"/>
              <a:t> </a:t>
            </a:r>
            <a:r>
              <a:rPr lang="uk-UA" sz="2800" dirty="0" err="1" smtClean="0"/>
              <a:t>in</a:t>
            </a:r>
            <a:r>
              <a:rPr lang="uk-UA" sz="2800" dirty="0" smtClean="0"/>
              <a:t> </a:t>
            </a:r>
            <a:r>
              <a:rPr lang="uk-UA" sz="2800" dirty="0" err="1" smtClean="0"/>
              <a:t>the</a:t>
            </a:r>
            <a:r>
              <a:rPr lang="uk-UA" sz="2800" dirty="0" smtClean="0"/>
              <a:t> </a:t>
            </a:r>
            <a:r>
              <a:rPr lang="uk-UA" sz="2800" dirty="0" err="1" smtClean="0"/>
              <a:t>face</a:t>
            </a:r>
            <a:r>
              <a:rPr lang="uk-UA" sz="2800" dirty="0" smtClean="0"/>
              <a:t> (</a:t>
            </a:r>
            <a:r>
              <a:rPr lang="uk-UA" sz="2800" dirty="0" err="1" smtClean="0"/>
              <a:t>smile</a:t>
            </a:r>
            <a:r>
              <a:rPr lang="uk-UA" sz="2800" dirty="0" smtClean="0"/>
              <a:t>, </a:t>
            </a:r>
            <a:r>
              <a:rPr lang="uk-UA" sz="2800" dirty="0" err="1" smtClean="0"/>
              <a:t>moodiness</a:t>
            </a:r>
            <a:r>
              <a:rPr lang="uk-UA" sz="2800" dirty="0" smtClean="0"/>
              <a:t>, </a:t>
            </a:r>
            <a:r>
              <a:rPr lang="uk-UA" sz="2800" dirty="0" err="1" smtClean="0"/>
              <a:t>etc</a:t>
            </a:r>
            <a:r>
              <a:rPr lang="uk-UA" sz="2800" dirty="0" smtClean="0"/>
              <a:t>.) </a:t>
            </a:r>
            <a:r>
              <a:rPr lang="uk-UA" sz="2800" dirty="0" err="1" smtClean="0"/>
              <a:t>are</a:t>
            </a:r>
            <a:r>
              <a:rPr lang="uk-UA" sz="2800" dirty="0" smtClean="0"/>
              <a:t> </a:t>
            </a:r>
            <a:r>
              <a:rPr lang="uk-UA" sz="2800" dirty="0" err="1" smtClean="0"/>
              <a:t>an</a:t>
            </a:r>
            <a:r>
              <a:rPr lang="uk-UA" sz="2800" dirty="0" smtClean="0"/>
              <a:t> </a:t>
            </a:r>
            <a:r>
              <a:rPr lang="uk-UA" sz="2800" dirty="0" err="1" smtClean="0"/>
              <a:t>important</a:t>
            </a:r>
            <a:r>
              <a:rPr lang="uk-UA" sz="2800" dirty="0" smtClean="0"/>
              <a:t> </a:t>
            </a:r>
            <a:r>
              <a:rPr lang="uk-UA" sz="2800" dirty="0" err="1" smtClean="0"/>
              <a:t>aspect</a:t>
            </a:r>
            <a:r>
              <a:rPr lang="en-US" sz="2800" dirty="0" smtClean="0"/>
              <a:t>s</a:t>
            </a:r>
            <a:r>
              <a:rPr lang="uk-UA" sz="2800" dirty="0" smtClean="0"/>
              <a:t> </a:t>
            </a:r>
            <a:r>
              <a:rPr lang="uk-UA" sz="2800" dirty="0" err="1" smtClean="0"/>
              <a:t>of</a:t>
            </a:r>
            <a:r>
              <a:rPr lang="uk-UA" sz="2800" dirty="0" smtClean="0"/>
              <a:t> </a:t>
            </a:r>
            <a:r>
              <a:rPr lang="uk-UA" sz="2800" dirty="0" err="1" smtClean="0"/>
              <a:t>social</a:t>
            </a:r>
            <a:r>
              <a:rPr lang="uk-UA" sz="2800" dirty="0" smtClean="0"/>
              <a:t> </a:t>
            </a:r>
            <a:r>
              <a:rPr lang="uk-UA" sz="2800" dirty="0" err="1" smtClean="0"/>
              <a:t>interaction</a:t>
            </a:r>
            <a:r>
              <a:rPr lang="uk-UA" sz="2800" dirty="0" smtClean="0"/>
              <a:t>. </a:t>
            </a:r>
            <a:endParaRPr lang="uk-UA"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Learning emotional expression by the test on recognition facial expressions (by P.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Ekman</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lstStyle/>
          <a:p>
            <a:pPr algn="just">
              <a:buNone/>
            </a:pPr>
            <a:r>
              <a:rPr lang="en-US" dirty="0" smtClean="0"/>
              <a:t>		</a:t>
            </a:r>
            <a:r>
              <a:rPr lang="en-US" sz="2800" dirty="0" smtClean="0">
                <a:solidFill>
                  <a:schemeClr val="tx2">
                    <a:lumMod val="60000"/>
                    <a:lumOff val="40000"/>
                  </a:schemeClr>
                </a:solidFill>
              </a:rPr>
              <a:t>Objective:</a:t>
            </a:r>
            <a:r>
              <a:rPr lang="en-US" sz="2800" dirty="0" smtClean="0"/>
              <a:t> To determine the features of assessment emotional experience by facial movements.</a:t>
            </a:r>
          </a:p>
          <a:p>
            <a:pPr algn="just">
              <a:buNone/>
            </a:pPr>
            <a:r>
              <a:rPr lang="en-US" sz="2800" dirty="0" smtClean="0"/>
              <a:t>		</a:t>
            </a:r>
            <a:r>
              <a:rPr lang="en-US" sz="2800" dirty="0" smtClean="0">
                <a:solidFill>
                  <a:schemeClr val="tx2">
                    <a:lumMod val="60000"/>
                    <a:lumOff val="40000"/>
                  </a:schemeClr>
                </a:solidFill>
              </a:rPr>
              <a:t>Material of the test </a:t>
            </a:r>
            <a:r>
              <a:rPr lang="en-US" sz="2800" dirty="0" smtClean="0"/>
              <a:t>consists of 14 photographs with images of the same girl who conveys different emotions. The study is carried out in three stages.</a:t>
            </a:r>
            <a:endParaRPr lang="uk-UA"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736"/>
            <a:ext cx="8229600" cy="4697427"/>
          </a:xfrm>
        </p:spPr>
        <p:txBody>
          <a:bodyPr>
            <a:normAutofit fontScale="92500" lnSpcReduction="10000"/>
          </a:bodyPr>
          <a:lstStyle/>
          <a:p>
            <a:pPr algn="ctr">
              <a:buNone/>
            </a:pPr>
            <a:r>
              <a:rPr lang="en-US" sz="3000" i="1" u="sng" dirty="0" smtClean="0"/>
              <a:t>Reiteration</a:t>
            </a:r>
            <a:endParaRPr lang="en-GB" sz="3000" dirty="0"/>
          </a:p>
          <a:p>
            <a:pPr algn="ctr">
              <a:buNone/>
            </a:pPr>
            <a:r>
              <a:rPr lang="en-GB" sz="2800" dirty="0" smtClean="0"/>
              <a:t>Three important </a:t>
            </a:r>
            <a:r>
              <a:rPr lang="en-US" sz="2800" dirty="0" smtClean="0"/>
              <a:t>meanings </a:t>
            </a:r>
            <a:r>
              <a:rPr lang="en-GB" sz="2800" dirty="0" smtClean="0"/>
              <a:t>of self-knowledge: </a:t>
            </a:r>
          </a:p>
          <a:p>
            <a:pPr algn="just">
              <a:buFont typeface="Wingdings" pitchFamily="2" charset="2"/>
              <a:buChar char="§"/>
            </a:pPr>
            <a:r>
              <a:rPr lang="en-GB" sz="2800" dirty="0" smtClean="0"/>
              <a:t>for religious person self-knowledge is a way to unite with God through the knowledge of a Divine origin in himself; </a:t>
            </a:r>
          </a:p>
          <a:p>
            <a:pPr algn="just">
              <a:buFont typeface="Wingdings" pitchFamily="2" charset="2"/>
              <a:buChar char="§"/>
            </a:pPr>
            <a:r>
              <a:rPr lang="en-GB" sz="2800" dirty="0" smtClean="0"/>
              <a:t>on the </a:t>
            </a:r>
            <a:r>
              <a:rPr lang="en-US" sz="2800" dirty="0" smtClean="0"/>
              <a:t>facile </a:t>
            </a:r>
            <a:r>
              <a:rPr lang="en-GB" sz="2800" dirty="0" smtClean="0"/>
              <a:t>psychological level self-knowledge is as means of the fullest usage of own abilities, skills in life and activities or as means of managing other people; </a:t>
            </a:r>
          </a:p>
          <a:p>
            <a:pPr algn="just">
              <a:buFont typeface="Wingdings" pitchFamily="2" charset="2"/>
              <a:buChar char="§"/>
            </a:pPr>
            <a:r>
              <a:rPr lang="en-GB" sz="2800" dirty="0" smtClean="0"/>
              <a:t>on a deep psychological level, which the science is trying to uncover, self-knowledge - is the way of gaining mental and psychological health, harmony and maturity, capacity for self-development and self-actualization.</a:t>
            </a:r>
            <a:endParaRPr lang="uk-UA" sz="2800" dirty="0" smtClean="0"/>
          </a:p>
          <a:p>
            <a:pPr>
              <a:buNone/>
            </a:pPr>
            <a:endParaRPr lang="uk-UA" dirty="0"/>
          </a:p>
        </p:txBody>
      </p:sp>
      <p:sp>
        <p:nvSpPr>
          <p:cNvPr id="4" name="Rectangle 1"/>
          <p:cNvSpPr>
            <a:spLocks noGrp="1" noChangeArrowheads="1"/>
          </p:cNvSpPr>
          <p:nvPr>
            <p:ph type="title"/>
          </p:nvPr>
        </p:nvSpPr>
        <p:spPr bwMode="auto">
          <a:xfrm>
            <a:off x="1214414" y="274638"/>
            <a:ext cx="79295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r>
              <a:rPr kumimoji="0" lang="en-US" sz="200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lang="en-US" sz="2000" dirty="0" smtClean="0">
                <a:latin typeface="Trebuchet MS" pitchFamily="34" charset="0"/>
              </a:rPr>
              <a:t>Connection </a:t>
            </a:r>
            <a:r>
              <a:rPr lang="en-US" sz="2000" dirty="0">
                <a:latin typeface="Trebuchet MS" pitchFamily="34" charset="0"/>
              </a:rPr>
              <a:t>between self-knowledge and </a:t>
            </a:r>
            <a:r>
              <a:rPr lang="uk-UA" sz="2000" dirty="0" err="1">
                <a:latin typeface="Trebuchet MS" pitchFamily="34" charset="0"/>
              </a:rPr>
              <a:t>psychological</a:t>
            </a:r>
            <a:r>
              <a:rPr lang="uk-UA" sz="2000" dirty="0">
                <a:latin typeface="Trebuchet MS" pitchFamily="34" charset="0"/>
              </a:rPr>
              <a:t> </a:t>
            </a:r>
            <a:r>
              <a:rPr lang="uk-UA" sz="2000" dirty="0" err="1" smtClean="0">
                <a:latin typeface="Trebuchet MS" pitchFamily="34" charset="0"/>
              </a:rPr>
              <a:t>categories</a:t>
            </a:r>
            <a:endParaRPr kumimoji="0" lang="uk-UA" sz="200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5"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list of </a:t>
            </a:r>
            <a:r>
              <a:rPr lang="uk-U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emotions</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normAutofit/>
          </a:bodyPr>
          <a:lstStyle/>
          <a:p>
            <a:pPr algn="ctr">
              <a:buFont typeface="Wingdings" pitchFamily="2" charset="2"/>
              <a:buChar char="ü"/>
            </a:pPr>
            <a:r>
              <a:rPr lang="uk-UA" sz="2800" dirty="0" err="1" smtClean="0"/>
              <a:t>anger</a:t>
            </a:r>
            <a:r>
              <a:rPr lang="uk-UA" sz="2800" dirty="0" smtClean="0"/>
              <a:t> </a:t>
            </a:r>
            <a:endParaRPr lang="en-US" sz="2800" dirty="0" smtClean="0"/>
          </a:p>
          <a:p>
            <a:pPr algn="ctr">
              <a:buFont typeface="Wingdings" pitchFamily="2" charset="2"/>
              <a:buChar char="ü"/>
            </a:pPr>
            <a:r>
              <a:rPr lang="uk-UA" sz="2800" dirty="0" err="1" smtClean="0"/>
              <a:t>fear</a:t>
            </a:r>
            <a:endParaRPr lang="en-US" sz="2800" dirty="0" smtClean="0"/>
          </a:p>
          <a:p>
            <a:pPr algn="ctr">
              <a:buFont typeface="Wingdings" pitchFamily="2" charset="2"/>
              <a:buChar char="ü"/>
            </a:pPr>
            <a:r>
              <a:rPr lang="uk-UA" sz="2800" dirty="0" err="1" smtClean="0"/>
              <a:t>sadness</a:t>
            </a:r>
            <a:endParaRPr lang="en-US" sz="2800" dirty="0" smtClean="0"/>
          </a:p>
          <a:p>
            <a:pPr algn="ctr">
              <a:buFont typeface="Wingdings" pitchFamily="2" charset="2"/>
              <a:buChar char="ü"/>
            </a:pPr>
            <a:r>
              <a:rPr lang="uk-UA" sz="2800" dirty="0" err="1" smtClean="0"/>
              <a:t>disgust</a:t>
            </a:r>
            <a:endParaRPr lang="en-US" sz="2800" dirty="0" smtClean="0"/>
          </a:p>
          <a:p>
            <a:pPr algn="ctr">
              <a:buFont typeface="Wingdings" pitchFamily="2" charset="2"/>
              <a:buChar char="ü"/>
            </a:pPr>
            <a:r>
              <a:rPr lang="uk-UA" sz="2800" dirty="0" err="1" smtClean="0"/>
              <a:t>contempt</a:t>
            </a:r>
            <a:endParaRPr lang="en-US" sz="2800" dirty="0" smtClean="0"/>
          </a:p>
          <a:p>
            <a:pPr algn="ctr">
              <a:buFont typeface="Wingdings" pitchFamily="2" charset="2"/>
              <a:buChar char="ü"/>
            </a:pPr>
            <a:r>
              <a:rPr lang="uk-UA" sz="2800" dirty="0" err="1" smtClean="0"/>
              <a:t>surprise</a:t>
            </a:r>
            <a:endParaRPr lang="en-US" sz="2800" dirty="0" smtClean="0"/>
          </a:p>
          <a:p>
            <a:pPr algn="ctr">
              <a:buFont typeface="Wingdings" pitchFamily="2" charset="2"/>
              <a:buChar char="ü"/>
            </a:pPr>
            <a:r>
              <a:rPr lang="uk-UA" sz="2800" dirty="0" err="1" smtClean="0"/>
              <a:t>pleasure</a:t>
            </a:r>
            <a:endParaRPr lang="uk-UA"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Record form</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Таблица 3"/>
          <p:cNvGraphicFramePr>
            <a:graphicFrameLocks noGrp="1"/>
          </p:cNvGraphicFramePr>
          <p:nvPr/>
        </p:nvGraphicFramePr>
        <p:xfrm>
          <a:off x="714350" y="1785926"/>
          <a:ext cx="7858180" cy="2224300"/>
        </p:xfrm>
        <a:graphic>
          <a:graphicData uri="http://schemas.openxmlformats.org/drawingml/2006/table">
            <a:tbl>
              <a:tblPr>
                <a:tableStyleId>{3C2FFA5D-87B4-456A-9821-1D502468CF0F}</a:tableStyleId>
              </a:tblPr>
              <a:tblGrid>
                <a:gridCol w="1571636"/>
                <a:gridCol w="1571636"/>
                <a:gridCol w="1571636"/>
                <a:gridCol w="1571636"/>
                <a:gridCol w="1571636"/>
              </a:tblGrid>
              <a:tr h="1785950">
                <a:tc>
                  <a:txBody>
                    <a:bodyPr/>
                    <a:lstStyle/>
                    <a:p>
                      <a:pPr marL="457200" marR="0" indent="0" algn="l" defTabSz="914400" rtl="0" eaLnBrk="1" fontAlgn="auto" latinLnBrk="0" hangingPunct="1">
                        <a:lnSpc>
                          <a:spcPct val="150000"/>
                        </a:lnSpc>
                        <a:spcBef>
                          <a:spcPts val="0"/>
                        </a:spcBef>
                        <a:spcAft>
                          <a:spcPts val="0"/>
                        </a:spcAft>
                        <a:buClrTx/>
                        <a:buSzTx/>
                        <a:buFontTx/>
                        <a:buNone/>
                        <a:tabLst/>
                        <a:defRPr/>
                      </a:pPr>
                      <a:r>
                        <a:rPr lang="en-US" sz="1800" kern="1200" dirty="0" smtClean="0"/>
                        <a:t>№</a:t>
                      </a:r>
                      <a:endParaRPr lang="uk-UA" sz="1800" kern="1200" dirty="0" smtClean="0"/>
                    </a:p>
                    <a:p>
                      <a:pPr marL="457200" algn="l">
                        <a:lnSpc>
                          <a:spcPct val="150000"/>
                        </a:lnSpc>
                        <a:spcAft>
                          <a:spcPts val="0"/>
                        </a:spcAft>
                      </a:pPr>
                      <a:endParaRPr lang="uk-UA" sz="1800" b="1" dirty="0">
                        <a:latin typeface="+mn-lt"/>
                        <a:ea typeface="Calibri"/>
                        <a:cs typeface="Times New Roman"/>
                      </a:endParaRPr>
                    </a:p>
                  </a:txBody>
                  <a:tcPr marL="66805" marR="66805" marT="0" marB="0"/>
                </a:tc>
                <a:tc>
                  <a:txBody>
                    <a:bodyPr/>
                    <a:lstStyle/>
                    <a:p>
                      <a:pPr marL="457200" algn="l">
                        <a:lnSpc>
                          <a:spcPct val="150000"/>
                        </a:lnSpc>
                        <a:spcAft>
                          <a:spcPts val="0"/>
                        </a:spcAft>
                      </a:pPr>
                      <a:r>
                        <a:rPr lang="en-US" sz="1800" dirty="0" smtClean="0"/>
                        <a:t>Emotion</a:t>
                      </a:r>
                    </a:p>
                    <a:p>
                      <a:pPr marL="457200" algn="l">
                        <a:lnSpc>
                          <a:spcPct val="150000"/>
                        </a:lnSpc>
                        <a:spcAft>
                          <a:spcPts val="0"/>
                        </a:spcAft>
                      </a:pPr>
                      <a:r>
                        <a:rPr lang="en-US" sz="1800" dirty="0" smtClean="0"/>
                        <a:t>(first part)</a:t>
                      </a:r>
                      <a:endParaRPr lang="uk-UA" sz="1800" b="1" dirty="0">
                        <a:latin typeface="+mn-lt"/>
                        <a:ea typeface="Calibri"/>
                        <a:cs typeface="Times New Roman"/>
                      </a:endParaRPr>
                    </a:p>
                  </a:txBody>
                  <a:tcPr marL="66805" marR="66805" marT="0" marB="0"/>
                </a:tc>
                <a:tc>
                  <a:txBody>
                    <a:bodyPr/>
                    <a:lstStyle/>
                    <a:p>
                      <a:pPr marL="457200" algn="l">
                        <a:lnSpc>
                          <a:spcPct val="150000"/>
                        </a:lnSpc>
                        <a:spcAft>
                          <a:spcPts val="0"/>
                        </a:spcAft>
                      </a:pPr>
                      <a:r>
                        <a:rPr lang="en-US" sz="1800" dirty="0" smtClean="0"/>
                        <a:t>Emotion</a:t>
                      </a:r>
                    </a:p>
                    <a:p>
                      <a:pPr marL="457200" marR="0" indent="0" algn="l" defTabSz="914400" rtl="0" eaLnBrk="1" fontAlgn="auto" latinLnBrk="0" hangingPunct="1">
                        <a:lnSpc>
                          <a:spcPct val="150000"/>
                        </a:lnSpc>
                        <a:spcBef>
                          <a:spcPts val="0"/>
                        </a:spcBef>
                        <a:spcAft>
                          <a:spcPts val="0"/>
                        </a:spcAft>
                        <a:buClrTx/>
                        <a:buSzTx/>
                        <a:buFontTx/>
                        <a:buNone/>
                        <a:tabLst/>
                        <a:defRPr/>
                      </a:pPr>
                      <a:r>
                        <a:rPr lang="en-US" sz="1800" dirty="0" smtClean="0"/>
                        <a:t>(second part)</a:t>
                      </a:r>
                      <a:endParaRPr lang="uk-UA" sz="1800" dirty="0" smtClean="0"/>
                    </a:p>
                    <a:p>
                      <a:pPr marL="457200" algn="l">
                        <a:lnSpc>
                          <a:spcPct val="150000"/>
                        </a:lnSpc>
                        <a:spcAft>
                          <a:spcPts val="0"/>
                        </a:spcAft>
                      </a:pPr>
                      <a:endParaRPr lang="uk-UA" sz="1800" b="1" dirty="0">
                        <a:latin typeface="+mn-lt"/>
                        <a:ea typeface="Calibri"/>
                        <a:cs typeface="Times New Roman"/>
                      </a:endParaRPr>
                    </a:p>
                  </a:txBody>
                  <a:tcPr marL="66805" marR="66805" marT="0" marB="0"/>
                </a:tc>
                <a:tc>
                  <a:txBody>
                    <a:bodyPr/>
                    <a:lstStyle/>
                    <a:p>
                      <a:pPr marL="457200" algn="l">
                        <a:lnSpc>
                          <a:spcPct val="150000"/>
                        </a:lnSpc>
                        <a:spcAft>
                          <a:spcPts val="0"/>
                        </a:spcAft>
                      </a:pPr>
                      <a:r>
                        <a:rPr lang="en-US" sz="1800" dirty="0" smtClean="0"/>
                        <a:t>Emotion</a:t>
                      </a:r>
                    </a:p>
                    <a:p>
                      <a:pPr marL="457200" marR="0" indent="0" algn="l" defTabSz="914400" rtl="0" eaLnBrk="1" fontAlgn="auto" latinLnBrk="0" hangingPunct="1">
                        <a:lnSpc>
                          <a:spcPct val="150000"/>
                        </a:lnSpc>
                        <a:spcBef>
                          <a:spcPts val="0"/>
                        </a:spcBef>
                        <a:spcAft>
                          <a:spcPts val="0"/>
                        </a:spcAft>
                        <a:buClrTx/>
                        <a:buSzTx/>
                        <a:buFontTx/>
                        <a:buNone/>
                        <a:tabLst/>
                        <a:defRPr/>
                      </a:pPr>
                      <a:r>
                        <a:rPr lang="en-US" sz="1800" dirty="0" smtClean="0"/>
                        <a:t>(third part)</a:t>
                      </a:r>
                      <a:endParaRPr lang="uk-UA" sz="1800" dirty="0" smtClean="0"/>
                    </a:p>
                    <a:p>
                      <a:pPr marL="457200" algn="l">
                        <a:lnSpc>
                          <a:spcPct val="150000"/>
                        </a:lnSpc>
                        <a:spcAft>
                          <a:spcPts val="0"/>
                        </a:spcAft>
                      </a:pPr>
                      <a:endParaRPr lang="en-US" sz="1800" b="1" dirty="0" smtClean="0">
                        <a:latin typeface="+mn-lt"/>
                        <a:ea typeface="Calibri"/>
                        <a:cs typeface="Times New Roman"/>
                      </a:endParaRPr>
                    </a:p>
                  </a:txBody>
                  <a:tcPr marL="66805" marR="66805" marT="0" marB="0"/>
                </a:tc>
                <a:tc>
                  <a:txBody>
                    <a:bodyPr/>
                    <a:lstStyle/>
                    <a:p>
                      <a:pPr marL="457200" algn="l">
                        <a:lnSpc>
                          <a:spcPct val="150000"/>
                        </a:lnSpc>
                        <a:spcAft>
                          <a:spcPts val="0"/>
                        </a:spcAft>
                      </a:pPr>
                      <a:r>
                        <a:rPr lang="en-US" sz="1800" dirty="0" smtClean="0"/>
                        <a:t>The keys</a:t>
                      </a:r>
                      <a:endParaRPr lang="uk-UA" sz="1800" b="1" dirty="0">
                        <a:latin typeface="+mn-lt"/>
                        <a:ea typeface="Calibri"/>
                        <a:cs typeface="Times New Roman"/>
                      </a:endParaRPr>
                    </a:p>
                  </a:txBody>
                  <a:tcPr marL="66805" marR="66805" marT="0" marB="0"/>
                </a:tc>
              </a:tr>
              <a:tr h="438350">
                <a:tc>
                  <a:txBody>
                    <a:bodyPr/>
                    <a:lstStyle/>
                    <a:p>
                      <a:pPr marL="457200" algn="just">
                        <a:lnSpc>
                          <a:spcPct val="150000"/>
                        </a:lnSpc>
                        <a:spcAft>
                          <a:spcPts val="0"/>
                        </a:spcAft>
                      </a:pPr>
                      <a:endParaRPr lang="uk-UA" sz="1400" dirty="0">
                        <a:latin typeface="Times New Roman"/>
                        <a:ea typeface="Calibri"/>
                        <a:cs typeface="Times New Roman"/>
                      </a:endParaRPr>
                    </a:p>
                  </a:txBody>
                  <a:tcPr marL="66805" marR="66805" marT="0" marB="0"/>
                </a:tc>
                <a:tc>
                  <a:txBody>
                    <a:bodyPr/>
                    <a:lstStyle/>
                    <a:p>
                      <a:pPr marL="457200" algn="just">
                        <a:lnSpc>
                          <a:spcPct val="150000"/>
                        </a:lnSpc>
                        <a:spcAft>
                          <a:spcPts val="0"/>
                        </a:spcAft>
                      </a:pPr>
                      <a:endParaRPr lang="uk-UA" sz="1400">
                        <a:latin typeface="Times New Roman"/>
                        <a:ea typeface="Calibri"/>
                        <a:cs typeface="Times New Roman"/>
                      </a:endParaRPr>
                    </a:p>
                  </a:txBody>
                  <a:tcPr marL="66805" marR="66805" marT="0" marB="0"/>
                </a:tc>
                <a:tc>
                  <a:txBody>
                    <a:bodyPr/>
                    <a:lstStyle/>
                    <a:p>
                      <a:pPr marL="457200" algn="just">
                        <a:lnSpc>
                          <a:spcPct val="150000"/>
                        </a:lnSpc>
                        <a:spcAft>
                          <a:spcPts val="0"/>
                        </a:spcAft>
                      </a:pPr>
                      <a:endParaRPr lang="uk-UA" sz="1400">
                        <a:latin typeface="Times New Roman"/>
                        <a:ea typeface="Calibri"/>
                        <a:cs typeface="Times New Roman"/>
                      </a:endParaRPr>
                    </a:p>
                  </a:txBody>
                  <a:tcPr marL="66805" marR="66805" marT="0" marB="0"/>
                </a:tc>
                <a:tc>
                  <a:txBody>
                    <a:bodyPr/>
                    <a:lstStyle/>
                    <a:p>
                      <a:pPr marL="457200" algn="just">
                        <a:lnSpc>
                          <a:spcPct val="150000"/>
                        </a:lnSpc>
                        <a:spcAft>
                          <a:spcPts val="0"/>
                        </a:spcAft>
                      </a:pPr>
                      <a:endParaRPr lang="uk-UA" sz="1400" dirty="0">
                        <a:latin typeface="Times New Roman"/>
                        <a:ea typeface="Calibri"/>
                        <a:cs typeface="Times New Roman"/>
                      </a:endParaRPr>
                    </a:p>
                  </a:txBody>
                  <a:tcPr marL="66805" marR="66805" marT="0" marB="0"/>
                </a:tc>
                <a:tc>
                  <a:txBody>
                    <a:bodyPr/>
                    <a:lstStyle/>
                    <a:p>
                      <a:pPr marL="457200" algn="just">
                        <a:lnSpc>
                          <a:spcPct val="150000"/>
                        </a:lnSpc>
                        <a:spcAft>
                          <a:spcPts val="0"/>
                        </a:spcAft>
                      </a:pPr>
                      <a:endParaRPr lang="uk-UA" sz="1400" dirty="0">
                        <a:latin typeface="Times New Roman"/>
                        <a:ea typeface="Calibri"/>
                        <a:cs typeface="Times New Roman"/>
                      </a:endParaRPr>
                    </a:p>
                  </a:txBody>
                  <a:tcPr marL="66805" marR="66805" marT="0" marB="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357554" y="1500174"/>
            <a:ext cx="2643206" cy="3912182"/>
          </a:xfrm>
          <a:prstGeom prst="rect">
            <a:avLst/>
          </a:prstGeom>
          <a:noFill/>
          <a:ln w="9525">
            <a:noFill/>
            <a:miter lim="800000"/>
            <a:headEnd/>
            <a:tailEnd/>
          </a:ln>
        </p:spPr>
      </p:pic>
      <p:sp>
        <p:nvSpPr>
          <p:cNvPr id="5" name="TextBox 4"/>
          <p:cNvSpPr txBox="1"/>
          <p:nvPr/>
        </p:nvSpPr>
        <p:spPr>
          <a:xfrm>
            <a:off x="785786" y="357166"/>
            <a:ext cx="571504" cy="369332"/>
          </a:xfrm>
          <a:prstGeom prst="rect">
            <a:avLst/>
          </a:prstGeom>
          <a:noFill/>
        </p:spPr>
        <p:txBody>
          <a:bodyPr wrap="square" rtlCol="0">
            <a:spAutoFit/>
          </a:bodyPr>
          <a:lstStyle/>
          <a:p>
            <a:pPr algn="ctr"/>
            <a:r>
              <a:rPr lang="en-US" dirty="0" smtClean="0"/>
              <a:t>1</a:t>
            </a:r>
            <a:endParaRPr lang="uk-U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428992" y="1428736"/>
            <a:ext cx="2695023" cy="3899098"/>
          </a:xfrm>
          <a:prstGeom prst="rect">
            <a:avLst/>
          </a:prstGeom>
          <a:noFill/>
          <a:ln w="9525">
            <a:noFill/>
            <a:miter lim="800000"/>
            <a:headEnd/>
            <a:tailEnd/>
          </a:ln>
        </p:spPr>
      </p:pic>
      <p:sp>
        <p:nvSpPr>
          <p:cNvPr id="5" name="TextBox 4"/>
          <p:cNvSpPr txBox="1"/>
          <p:nvPr/>
        </p:nvSpPr>
        <p:spPr>
          <a:xfrm>
            <a:off x="714348" y="500042"/>
            <a:ext cx="571504" cy="369332"/>
          </a:xfrm>
          <a:prstGeom prst="rect">
            <a:avLst/>
          </a:prstGeom>
          <a:noFill/>
        </p:spPr>
        <p:txBody>
          <a:bodyPr wrap="square" rtlCol="0">
            <a:spAutoFit/>
          </a:bodyPr>
          <a:lstStyle/>
          <a:p>
            <a:pPr algn="ctr"/>
            <a:r>
              <a:rPr lang="en-US" dirty="0" smtClean="0"/>
              <a:t>2</a:t>
            </a:r>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14678" y="1357298"/>
            <a:ext cx="2695023" cy="3912182"/>
          </a:xfrm>
          <a:prstGeom prst="rect">
            <a:avLst/>
          </a:prstGeom>
          <a:noFill/>
          <a:ln w="9525">
            <a:noFill/>
            <a:miter lim="800000"/>
            <a:headEnd/>
            <a:tailEnd/>
          </a:ln>
        </p:spPr>
      </p:pic>
      <p:sp>
        <p:nvSpPr>
          <p:cNvPr id="5" name="TextBox 4"/>
          <p:cNvSpPr txBox="1"/>
          <p:nvPr/>
        </p:nvSpPr>
        <p:spPr>
          <a:xfrm>
            <a:off x="785786" y="285728"/>
            <a:ext cx="571504" cy="369332"/>
          </a:xfrm>
          <a:prstGeom prst="rect">
            <a:avLst/>
          </a:prstGeom>
          <a:noFill/>
        </p:spPr>
        <p:txBody>
          <a:bodyPr wrap="square" rtlCol="0">
            <a:spAutoFit/>
          </a:bodyPr>
          <a:lstStyle/>
          <a:p>
            <a:pPr algn="ctr"/>
            <a:r>
              <a:rPr lang="en-US" dirty="0" smtClean="0"/>
              <a:t>3</a:t>
            </a:r>
            <a:endParaRPr lang="uk-U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14678" y="1428736"/>
            <a:ext cx="2695023" cy="3899098"/>
          </a:xfrm>
          <a:prstGeom prst="rect">
            <a:avLst/>
          </a:prstGeom>
          <a:noFill/>
          <a:ln w="9525">
            <a:noFill/>
            <a:miter lim="800000"/>
            <a:headEnd/>
            <a:tailEnd/>
          </a:ln>
        </p:spPr>
      </p:pic>
      <p:sp>
        <p:nvSpPr>
          <p:cNvPr id="5" name="TextBox 4"/>
          <p:cNvSpPr txBox="1"/>
          <p:nvPr/>
        </p:nvSpPr>
        <p:spPr>
          <a:xfrm>
            <a:off x="785786" y="428604"/>
            <a:ext cx="428628" cy="369332"/>
          </a:xfrm>
          <a:prstGeom prst="rect">
            <a:avLst/>
          </a:prstGeom>
          <a:noFill/>
        </p:spPr>
        <p:txBody>
          <a:bodyPr wrap="square" rtlCol="0">
            <a:spAutoFit/>
          </a:bodyPr>
          <a:lstStyle/>
          <a:p>
            <a:pPr algn="ctr"/>
            <a:r>
              <a:rPr lang="en-US" dirty="0" smtClean="0"/>
              <a:t>4</a:t>
            </a:r>
            <a:endParaRPr lang="uk-U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439718"/>
          </a:xfrm>
        </p:spPr>
        <p:txBody>
          <a:bodyPr>
            <a:normAutofit/>
          </a:bodyPr>
          <a:lstStyle/>
          <a:p>
            <a:r>
              <a:rPr lang="ru-RU" sz="2000" dirty="0" smtClean="0">
                <a:latin typeface="Trebuchet MS" pitchFamily="34" charset="0"/>
              </a:rPr>
              <a:t>         </a:t>
            </a:r>
            <a:r>
              <a:rPr lang="en-US" sz="2000" dirty="0" smtClean="0">
                <a:latin typeface="Trebuchet MS" pitchFamily="34" charset="0"/>
              </a:rPr>
              <a:t>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457200" y="1428736"/>
            <a:ext cx="8229600" cy="4697427"/>
          </a:xfrm>
        </p:spPr>
        <p:txBody>
          <a:bodyPr/>
          <a:lstStyle/>
          <a:p>
            <a:pPr algn="just">
              <a:buNone/>
            </a:pPr>
            <a:r>
              <a:rPr lang="uk-UA" sz="2800" dirty="0" smtClean="0"/>
              <a:t>    		</a:t>
            </a:r>
            <a:r>
              <a:rPr lang="uk-UA" sz="2800" dirty="0" err="1" smtClean="0"/>
              <a:t>Experience</a:t>
            </a:r>
            <a:r>
              <a:rPr lang="uk-UA" sz="2800" dirty="0" smtClean="0"/>
              <a:t> </a:t>
            </a:r>
            <a:r>
              <a:rPr lang="en-US" sz="2800" dirty="0" smtClean="0"/>
              <a:t>of </a:t>
            </a:r>
            <a:r>
              <a:rPr lang="uk-UA" sz="2800" dirty="0" err="1" smtClean="0"/>
              <a:t>different</a:t>
            </a:r>
            <a:r>
              <a:rPr lang="uk-UA" sz="2800" dirty="0" smtClean="0"/>
              <a:t> </a:t>
            </a:r>
            <a:r>
              <a:rPr lang="uk-UA" sz="2800" dirty="0" err="1" smtClean="0"/>
              <a:t>emotions</a:t>
            </a:r>
            <a:r>
              <a:rPr lang="uk-UA" sz="2800" dirty="0" smtClean="0"/>
              <a:t> </a:t>
            </a:r>
            <a:r>
              <a:rPr lang="uk-UA" sz="2800" dirty="0" err="1" smtClean="0"/>
              <a:t>that</a:t>
            </a:r>
            <a:r>
              <a:rPr lang="uk-UA" sz="2800" dirty="0" smtClean="0"/>
              <a:t> </a:t>
            </a:r>
            <a:r>
              <a:rPr lang="uk-UA" sz="2800" dirty="0" err="1" smtClean="0"/>
              <a:t>accompany</a:t>
            </a:r>
            <a:r>
              <a:rPr lang="uk-UA" sz="2800" dirty="0" smtClean="0"/>
              <a:t> </a:t>
            </a:r>
            <a:r>
              <a:rPr lang="uk-UA" sz="2800" dirty="0" err="1" smtClean="0"/>
              <a:t>the</a:t>
            </a:r>
            <a:r>
              <a:rPr lang="uk-UA" sz="2800" dirty="0" smtClean="0"/>
              <a:t> </a:t>
            </a:r>
            <a:r>
              <a:rPr lang="uk-UA" sz="2800" dirty="0" err="1" smtClean="0"/>
              <a:t>processes</a:t>
            </a:r>
            <a:r>
              <a:rPr lang="uk-UA" sz="2800" dirty="0" smtClean="0"/>
              <a:t> </a:t>
            </a:r>
            <a:r>
              <a:rPr lang="uk-UA" sz="2800" dirty="0" err="1" smtClean="0"/>
              <a:t>of</a:t>
            </a:r>
            <a:r>
              <a:rPr lang="uk-UA" sz="2800" dirty="0" smtClean="0"/>
              <a:t> self-</a:t>
            </a:r>
            <a:r>
              <a:rPr lang="uk-UA" sz="2800" dirty="0" err="1" smtClean="0"/>
              <a:t>knowledge</a:t>
            </a:r>
            <a:r>
              <a:rPr lang="uk-UA" sz="2800" dirty="0" smtClean="0"/>
              <a:t>, </a:t>
            </a:r>
            <a:r>
              <a:rPr lang="uk-UA" sz="2800" dirty="0" err="1" smtClean="0"/>
              <a:t>forms</a:t>
            </a:r>
            <a:r>
              <a:rPr lang="uk-UA" sz="2800" dirty="0" smtClean="0"/>
              <a:t> a </a:t>
            </a:r>
            <a:r>
              <a:rPr lang="uk-UA" sz="2800" dirty="0" err="1" smtClean="0"/>
              <a:t>human</a:t>
            </a:r>
            <a:r>
              <a:rPr lang="uk-UA" sz="2800" dirty="0" smtClean="0"/>
              <a:t> </a:t>
            </a:r>
            <a:r>
              <a:rPr lang="uk-UA" sz="2800" dirty="0" err="1" smtClean="0"/>
              <a:t>attitude</a:t>
            </a:r>
            <a:r>
              <a:rPr lang="uk-UA" sz="2800" dirty="0" smtClean="0"/>
              <a:t>. </a:t>
            </a:r>
            <a:r>
              <a:rPr lang="uk-UA" sz="2800" dirty="0" err="1" smtClean="0"/>
              <a:t>Knowledge</a:t>
            </a:r>
            <a:r>
              <a:rPr lang="uk-UA" sz="2800" dirty="0" smtClean="0"/>
              <a:t> </a:t>
            </a:r>
            <a:r>
              <a:rPr lang="uk-UA" sz="2800" dirty="0" err="1" smtClean="0"/>
              <a:t>of</a:t>
            </a:r>
            <a:r>
              <a:rPr lang="uk-UA" sz="2800" dirty="0" smtClean="0"/>
              <a:t> </a:t>
            </a:r>
            <a:r>
              <a:rPr lang="uk-UA" sz="2800" dirty="0" err="1" smtClean="0"/>
              <a:t>himself</a:t>
            </a:r>
            <a:r>
              <a:rPr lang="uk-UA" sz="2800" dirty="0" smtClean="0"/>
              <a:t>, </a:t>
            </a:r>
            <a:r>
              <a:rPr lang="uk-UA" sz="2800" dirty="0" err="1" smtClean="0"/>
              <a:t>combined</a:t>
            </a:r>
            <a:r>
              <a:rPr lang="uk-UA" sz="2800" dirty="0" smtClean="0"/>
              <a:t> </a:t>
            </a:r>
            <a:r>
              <a:rPr lang="uk-UA" sz="2800" dirty="0" err="1" smtClean="0"/>
              <a:t>with</a:t>
            </a:r>
            <a:r>
              <a:rPr lang="uk-UA" sz="2800" dirty="0" smtClean="0"/>
              <a:t> a </a:t>
            </a:r>
            <a:r>
              <a:rPr lang="uk-UA" sz="2800" dirty="0" err="1" smtClean="0"/>
              <a:t>certain</a:t>
            </a:r>
            <a:r>
              <a:rPr lang="uk-UA" sz="2800" dirty="0" smtClean="0"/>
              <a:t> </a:t>
            </a:r>
            <a:r>
              <a:rPr lang="uk-UA" sz="2800" dirty="0" err="1" smtClean="0"/>
              <a:t>attitude</a:t>
            </a:r>
            <a:r>
              <a:rPr lang="uk-UA" sz="2800" dirty="0" smtClean="0"/>
              <a:t> </a:t>
            </a:r>
            <a:r>
              <a:rPr lang="uk-UA" sz="2800" dirty="0" err="1" smtClean="0"/>
              <a:t>toward</a:t>
            </a:r>
            <a:r>
              <a:rPr lang="uk-UA" sz="2800" dirty="0" smtClean="0"/>
              <a:t> </a:t>
            </a:r>
            <a:r>
              <a:rPr lang="en-US" sz="2800" dirty="0" smtClean="0"/>
              <a:t>him</a:t>
            </a:r>
            <a:r>
              <a:rPr lang="uk-UA" sz="2800" dirty="0" err="1" smtClean="0"/>
              <a:t>self</a:t>
            </a:r>
            <a:r>
              <a:rPr lang="uk-UA" sz="2800" dirty="0" smtClean="0"/>
              <a:t> </a:t>
            </a:r>
            <a:r>
              <a:rPr lang="uk-UA" sz="2800" dirty="0" err="1" smtClean="0"/>
              <a:t>is</a:t>
            </a:r>
            <a:r>
              <a:rPr lang="uk-UA" sz="2800" dirty="0" smtClean="0"/>
              <a:t> </a:t>
            </a:r>
            <a:r>
              <a:rPr lang="uk-UA" sz="2800" dirty="0" smtClean="0">
                <a:solidFill>
                  <a:srgbClr val="C00000"/>
                </a:solidFill>
              </a:rPr>
              <a:t>self-</a:t>
            </a:r>
            <a:r>
              <a:rPr lang="uk-UA" sz="2800" dirty="0" err="1" smtClean="0">
                <a:solidFill>
                  <a:srgbClr val="C00000"/>
                </a:solidFill>
              </a:rPr>
              <a:t>esteem</a:t>
            </a:r>
            <a:r>
              <a:rPr lang="uk-UA" sz="2800" dirty="0" smtClean="0"/>
              <a:t>. </a:t>
            </a:r>
          </a:p>
          <a:p>
            <a:pPr>
              <a:buNone/>
            </a:pPr>
            <a:endParaRPr lang="uk-UA"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pic>
        <p:nvPicPr>
          <p:cNvPr id="1026" name="Picture 2" descr="C:\Users\Сашулька\Desktop\999999.jpg"/>
          <p:cNvPicPr>
            <a:picLocks noChangeAspect="1" noChangeArrowheads="1"/>
          </p:cNvPicPr>
          <p:nvPr/>
        </p:nvPicPr>
        <p:blipFill>
          <a:blip r:embed="rId2"/>
          <a:srcRect/>
          <a:stretch>
            <a:fillRect/>
          </a:stretch>
        </p:blipFill>
        <p:spPr bwMode="auto">
          <a:xfrm>
            <a:off x="2000232" y="3357562"/>
            <a:ext cx="5230368" cy="3278886"/>
          </a:xfrm>
          <a:prstGeom prst="rect">
            <a:avLst/>
          </a:prstGeom>
          <a:noFill/>
        </p:spPr>
      </p:pic>
      <p:sp>
        <p:nvSpPr>
          <p:cNvPr id="6" name="TextBox 5"/>
          <p:cNvSpPr txBox="1"/>
          <p:nvPr/>
        </p:nvSpPr>
        <p:spPr>
          <a:xfrm>
            <a:off x="3286116" y="857232"/>
            <a:ext cx="2857520" cy="553998"/>
          </a:xfrm>
          <a:prstGeom prst="rect">
            <a:avLst/>
          </a:prstGeom>
          <a:noFill/>
        </p:spPr>
        <p:txBody>
          <a:bodyPr wrap="square" rtlCol="0">
            <a:spAutoFit/>
          </a:bodyPr>
          <a:lstStyle/>
          <a:p>
            <a:pPr algn="ctr"/>
            <a:r>
              <a:rPr lang="en-US" sz="3000" b="1" dirty="0" smtClean="0"/>
              <a:t>Self-esteem</a:t>
            </a:r>
            <a:endParaRPr lang="uk-UA" sz="30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86116" y="1214422"/>
            <a:ext cx="2591368" cy="3899098"/>
          </a:xfrm>
          <a:prstGeom prst="rect">
            <a:avLst/>
          </a:prstGeom>
          <a:noFill/>
          <a:ln w="9525">
            <a:noFill/>
            <a:miter lim="800000"/>
            <a:headEnd/>
            <a:tailEnd/>
          </a:ln>
        </p:spPr>
      </p:pic>
      <p:sp>
        <p:nvSpPr>
          <p:cNvPr id="5" name="TextBox 4"/>
          <p:cNvSpPr txBox="1"/>
          <p:nvPr/>
        </p:nvSpPr>
        <p:spPr>
          <a:xfrm>
            <a:off x="714348" y="428604"/>
            <a:ext cx="785818" cy="369332"/>
          </a:xfrm>
          <a:prstGeom prst="rect">
            <a:avLst/>
          </a:prstGeom>
          <a:noFill/>
        </p:spPr>
        <p:txBody>
          <a:bodyPr wrap="square" rtlCol="0">
            <a:spAutoFit/>
          </a:bodyPr>
          <a:lstStyle/>
          <a:p>
            <a:pPr algn="ctr"/>
            <a:r>
              <a:rPr lang="en-US" dirty="0" smtClean="0"/>
              <a:t>5</a:t>
            </a:r>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14678" y="1428736"/>
            <a:ext cx="2643195" cy="3912182"/>
          </a:xfrm>
          <a:prstGeom prst="rect">
            <a:avLst/>
          </a:prstGeom>
          <a:noFill/>
          <a:ln w="9525">
            <a:noFill/>
            <a:miter lim="800000"/>
            <a:headEnd/>
            <a:tailEnd/>
          </a:ln>
        </p:spPr>
      </p:pic>
      <p:sp>
        <p:nvSpPr>
          <p:cNvPr id="5" name="TextBox 4"/>
          <p:cNvSpPr txBox="1"/>
          <p:nvPr/>
        </p:nvSpPr>
        <p:spPr>
          <a:xfrm>
            <a:off x="785786" y="500042"/>
            <a:ext cx="500066" cy="369332"/>
          </a:xfrm>
          <a:prstGeom prst="rect">
            <a:avLst/>
          </a:prstGeom>
          <a:noFill/>
        </p:spPr>
        <p:txBody>
          <a:bodyPr wrap="square" rtlCol="0">
            <a:spAutoFit/>
          </a:bodyPr>
          <a:lstStyle/>
          <a:p>
            <a:pPr algn="ctr"/>
            <a:r>
              <a:rPr lang="en-US" dirty="0" smtClean="0"/>
              <a:t>6</a:t>
            </a:r>
            <a:endParaRPr lang="uk-U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86116" y="1285860"/>
            <a:ext cx="2643195" cy="3912182"/>
          </a:xfrm>
          <a:prstGeom prst="rect">
            <a:avLst/>
          </a:prstGeom>
          <a:noFill/>
          <a:ln w="9525">
            <a:noFill/>
            <a:miter lim="800000"/>
            <a:headEnd/>
            <a:tailEnd/>
          </a:ln>
        </p:spPr>
      </p:pic>
      <p:sp>
        <p:nvSpPr>
          <p:cNvPr id="5" name="TextBox 4"/>
          <p:cNvSpPr txBox="1"/>
          <p:nvPr/>
        </p:nvSpPr>
        <p:spPr>
          <a:xfrm>
            <a:off x="714348" y="428604"/>
            <a:ext cx="571504" cy="369332"/>
          </a:xfrm>
          <a:prstGeom prst="rect">
            <a:avLst/>
          </a:prstGeom>
          <a:noFill/>
        </p:spPr>
        <p:txBody>
          <a:bodyPr wrap="square" rtlCol="0">
            <a:spAutoFit/>
          </a:bodyPr>
          <a:lstStyle/>
          <a:p>
            <a:pPr algn="ctr"/>
            <a:r>
              <a:rPr lang="en-US" dirty="0" smtClean="0"/>
              <a:t>7</a:t>
            </a:r>
            <a:endParaRPr lang="uk-U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86116" y="1285860"/>
            <a:ext cx="2643195" cy="3912182"/>
          </a:xfrm>
          <a:prstGeom prst="rect">
            <a:avLst/>
          </a:prstGeom>
          <a:noFill/>
          <a:ln w="9525">
            <a:noFill/>
            <a:miter lim="800000"/>
            <a:headEnd/>
            <a:tailEnd/>
          </a:ln>
        </p:spPr>
      </p:pic>
      <p:sp>
        <p:nvSpPr>
          <p:cNvPr id="5" name="TextBox 4"/>
          <p:cNvSpPr txBox="1"/>
          <p:nvPr/>
        </p:nvSpPr>
        <p:spPr>
          <a:xfrm>
            <a:off x="785786" y="428604"/>
            <a:ext cx="571504" cy="369332"/>
          </a:xfrm>
          <a:prstGeom prst="rect">
            <a:avLst/>
          </a:prstGeom>
          <a:noFill/>
        </p:spPr>
        <p:txBody>
          <a:bodyPr wrap="square" rtlCol="0">
            <a:spAutoFit/>
          </a:bodyPr>
          <a:lstStyle/>
          <a:p>
            <a:pPr algn="ctr"/>
            <a:r>
              <a:rPr lang="en-US" dirty="0" smtClean="0"/>
              <a:t>8</a:t>
            </a:r>
            <a:endParaRPr lang="uk-U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428992" y="1428736"/>
            <a:ext cx="2643195" cy="3899098"/>
          </a:xfrm>
          <a:prstGeom prst="rect">
            <a:avLst/>
          </a:prstGeom>
          <a:noFill/>
          <a:ln w="9525">
            <a:noFill/>
            <a:miter lim="800000"/>
            <a:headEnd/>
            <a:tailEnd/>
          </a:ln>
        </p:spPr>
      </p:pic>
      <p:sp>
        <p:nvSpPr>
          <p:cNvPr id="5" name="TextBox 4"/>
          <p:cNvSpPr txBox="1"/>
          <p:nvPr/>
        </p:nvSpPr>
        <p:spPr>
          <a:xfrm>
            <a:off x="785786" y="428604"/>
            <a:ext cx="500066" cy="369332"/>
          </a:xfrm>
          <a:prstGeom prst="rect">
            <a:avLst/>
          </a:prstGeom>
          <a:noFill/>
        </p:spPr>
        <p:txBody>
          <a:bodyPr wrap="square" rtlCol="0">
            <a:spAutoFit/>
          </a:bodyPr>
          <a:lstStyle/>
          <a:p>
            <a:pPr algn="ctr"/>
            <a:r>
              <a:rPr lang="en-US" dirty="0" smtClean="0"/>
              <a:t>9</a:t>
            </a:r>
            <a:endParaRPr lang="uk-U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439718"/>
          </a:xfrm>
        </p:spPr>
        <p:txBody>
          <a:bodyPr>
            <a:normAutofit/>
          </a:bodyPr>
          <a:lstStyle/>
          <a:p>
            <a:r>
              <a:rPr lang="ru-RU" sz="2000" dirty="0" smtClean="0">
                <a:latin typeface="Trebuchet MS" pitchFamily="34" charset="0"/>
              </a:rPr>
              <a:t>        </a:t>
            </a:r>
            <a:r>
              <a:rPr lang="en-US" sz="2000" dirty="0" smtClean="0">
                <a:latin typeface="Trebuchet MS" pitchFamily="34" charset="0"/>
              </a:rPr>
              <a:t>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457200" y="1428736"/>
            <a:ext cx="8229600" cy="4697427"/>
          </a:xfrm>
        </p:spPr>
        <p:txBody>
          <a:bodyPr/>
          <a:lstStyle/>
          <a:p>
            <a:pPr algn="ctr">
              <a:buNone/>
            </a:pPr>
            <a:r>
              <a:rPr lang="en-US" i="1" dirty="0" smtClean="0"/>
              <a:t>Types of self-esteem</a:t>
            </a:r>
            <a:endParaRPr lang="ru-RU" i="1" dirty="0" smtClean="0"/>
          </a:p>
          <a:p>
            <a:pPr algn="ctr">
              <a:buNone/>
            </a:pPr>
            <a:endParaRPr lang="uk-UA" i="1"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
        <p:nvSpPr>
          <p:cNvPr id="5" name="Прямоугольник 4"/>
          <p:cNvSpPr/>
          <p:nvPr/>
        </p:nvSpPr>
        <p:spPr>
          <a:xfrm>
            <a:off x="857224" y="2500306"/>
            <a:ext cx="3071834" cy="1500198"/>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Global and partial</a:t>
            </a:r>
            <a:endParaRPr lang="uk-UA" sz="2800" dirty="0"/>
          </a:p>
        </p:txBody>
      </p:sp>
      <p:cxnSp>
        <p:nvCxnSpPr>
          <p:cNvPr id="7" name="Прямая со стрелкой 6"/>
          <p:cNvCxnSpPr/>
          <p:nvPr/>
        </p:nvCxnSpPr>
        <p:spPr>
          <a:xfrm rot="10800000" flipV="1">
            <a:off x="3286116" y="2071678"/>
            <a:ext cx="71438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5143504" y="2500306"/>
            <a:ext cx="3000396"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5500694" y="2786058"/>
            <a:ext cx="2314288" cy="954107"/>
          </a:xfrm>
          <a:prstGeom prst="rect">
            <a:avLst/>
          </a:prstGeom>
          <a:noFill/>
        </p:spPr>
        <p:txBody>
          <a:bodyPr wrap="none" rtlCol="0">
            <a:spAutoFit/>
          </a:bodyPr>
          <a:lstStyle/>
          <a:p>
            <a:pPr algn="ctr"/>
            <a:r>
              <a:rPr lang="en-US" sz="2800" dirty="0" err="1" smtClean="0"/>
              <a:t>A</a:t>
            </a:r>
            <a:r>
              <a:rPr lang="uk-UA" sz="2800" dirty="0" err="1" smtClean="0"/>
              <a:t>dequate</a:t>
            </a:r>
            <a:r>
              <a:rPr lang="uk-UA" sz="2800" dirty="0" smtClean="0"/>
              <a:t> </a:t>
            </a:r>
            <a:r>
              <a:rPr lang="uk-UA" sz="2800" dirty="0" err="1" smtClean="0"/>
              <a:t>and</a:t>
            </a:r>
            <a:r>
              <a:rPr lang="uk-UA" sz="2800" dirty="0" smtClean="0"/>
              <a:t> </a:t>
            </a:r>
            <a:endParaRPr lang="en-US" sz="2800" dirty="0" smtClean="0"/>
          </a:p>
          <a:p>
            <a:pPr algn="ctr"/>
            <a:r>
              <a:rPr lang="uk-UA" sz="2800" dirty="0" err="1" smtClean="0"/>
              <a:t>inadequate</a:t>
            </a:r>
            <a:endParaRPr lang="uk-UA" sz="2800" dirty="0"/>
          </a:p>
        </p:txBody>
      </p:sp>
      <p:sp>
        <p:nvSpPr>
          <p:cNvPr id="12" name="Прямоугольник 11"/>
          <p:cNvSpPr/>
          <p:nvPr/>
        </p:nvSpPr>
        <p:spPr>
          <a:xfrm>
            <a:off x="3071802" y="4643446"/>
            <a:ext cx="3000396"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4" name="Прямая со стрелкой 13"/>
          <p:cNvCxnSpPr/>
          <p:nvPr/>
        </p:nvCxnSpPr>
        <p:spPr>
          <a:xfrm>
            <a:off x="5072066" y="2000240"/>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5286380" y="4071942"/>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86116" y="4857760"/>
            <a:ext cx="2472856" cy="954107"/>
          </a:xfrm>
          <a:prstGeom prst="rect">
            <a:avLst/>
          </a:prstGeom>
          <a:noFill/>
        </p:spPr>
        <p:txBody>
          <a:bodyPr wrap="none" rtlCol="0">
            <a:spAutoFit/>
          </a:bodyPr>
          <a:lstStyle/>
          <a:p>
            <a:pPr algn="ctr"/>
            <a:r>
              <a:rPr lang="en-US" sz="2800" dirty="0" smtClean="0"/>
              <a:t>Understated or </a:t>
            </a:r>
          </a:p>
          <a:p>
            <a:pPr algn="ctr"/>
            <a:r>
              <a:rPr lang="en-US" sz="2800" dirty="0" smtClean="0"/>
              <a:t>overestimated</a:t>
            </a:r>
            <a:endParaRPr lang="uk-UA"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86116" y="1500174"/>
            <a:ext cx="2695023" cy="3912182"/>
          </a:xfrm>
          <a:prstGeom prst="rect">
            <a:avLst/>
          </a:prstGeom>
          <a:noFill/>
          <a:ln w="9525">
            <a:noFill/>
            <a:miter lim="800000"/>
            <a:headEnd/>
            <a:tailEnd/>
          </a:ln>
        </p:spPr>
      </p:pic>
      <p:sp>
        <p:nvSpPr>
          <p:cNvPr id="5" name="TextBox 4"/>
          <p:cNvSpPr txBox="1"/>
          <p:nvPr/>
        </p:nvSpPr>
        <p:spPr>
          <a:xfrm>
            <a:off x="785786" y="500042"/>
            <a:ext cx="571504" cy="369332"/>
          </a:xfrm>
          <a:prstGeom prst="rect">
            <a:avLst/>
          </a:prstGeom>
          <a:noFill/>
        </p:spPr>
        <p:txBody>
          <a:bodyPr wrap="square" rtlCol="0">
            <a:spAutoFit/>
          </a:bodyPr>
          <a:lstStyle/>
          <a:p>
            <a:pPr algn="ctr"/>
            <a:r>
              <a:rPr lang="en-US" dirty="0" smtClean="0"/>
              <a:t>10</a:t>
            </a:r>
            <a:endParaRPr lang="uk-U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286116" y="1357298"/>
            <a:ext cx="2695023" cy="3899098"/>
          </a:xfrm>
          <a:prstGeom prst="rect">
            <a:avLst/>
          </a:prstGeom>
          <a:noFill/>
          <a:ln w="9525">
            <a:noFill/>
            <a:miter lim="800000"/>
            <a:headEnd/>
            <a:tailEnd/>
          </a:ln>
        </p:spPr>
      </p:pic>
      <p:sp>
        <p:nvSpPr>
          <p:cNvPr id="5" name="TextBox 4"/>
          <p:cNvSpPr txBox="1"/>
          <p:nvPr/>
        </p:nvSpPr>
        <p:spPr>
          <a:xfrm>
            <a:off x="857224" y="571480"/>
            <a:ext cx="642942" cy="369332"/>
          </a:xfrm>
          <a:prstGeom prst="rect">
            <a:avLst/>
          </a:prstGeom>
          <a:noFill/>
        </p:spPr>
        <p:txBody>
          <a:bodyPr wrap="square" rtlCol="0">
            <a:spAutoFit/>
          </a:bodyPr>
          <a:lstStyle/>
          <a:p>
            <a:pPr algn="ctr"/>
            <a:r>
              <a:rPr lang="en-US" dirty="0" smtClean="0"/>
              <a:t>11</a:t>
            </a:r>
            <a:endParaRPr lang="uk-U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357554" y="1500174"/>
            <a:ext cx="2695023" cy="3912182"/>
          </a:xfrm>
          <a:prstGeom prst="rect">
            <a:avLst/>
          </a:prstGeom>
          <a:noFill/>
          <a:ln w="9525">
            <a:noFill/>
            <a:miter lim="800000"/>
            <a:headEnd/>
            <a:tailEnd/>
          </a:ln>
        </p:spPr>
      </p:pic>
      <p:sp>
        <p:nvSpPr>
          <p:cNvPr id="5" name="TextBox 4"/>
          <p:cNvSpPr txBox="1"/>
          <p:nvPr/>
        </p:nvSpPr>
        <p:spPr>
          <a:xfrm>
            <a:off x="1000100" y="500042"/>
            <a:ext cx="642942" cy="369332"/>
          </a:xfrm>
          <a:prstGeom prst="rect">
            <a:avLst/>
          </a:prstGeom>
          <a:noFill/>
        </p:spPr>
        <p:txBody>
          <a:bodyPr wrap="square" rtlCol="0">
            <a:spAutoFit/>
          </a:bodyPr>
          <a:lstStyle/>
          <a:p>
            <a:pPr algn="ctr"/>
            <a:r>
              <a:rPr lang="en-US" dirty="0" smtClean="0"/>
              <a:t>12</a:t>
            </a:r>
            <a:endParaRPr lang="uk-U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p:cNvPicPr>
          <p:nvPr/>
        </p:nvPicPr>
        <p:blipFill>
          <a:blip r:embed="rId2"/>
          <a:srcRect/>
          <a:stretch>
            <a:fillRect/>
          </a:stretch>
        </p:blipFill>
        <p:spPr bwMode="auto">
          <a:xfrm>
            <a:off x="3357554" y="1500174"/>
            <a:ext cx="2643195" cy="3899098"/>
          </a:xfrm>
          <a:prstGeom prst="rect">
            <a:avLst/>
          </a:prstGeom>
          <a:noFill/>
          <a:ln w="9525">
            <a:noFill/>
            <a:miter lim="800000"/>
            <a:headEnd/>
            <a:tailEnd/>
          </a:ln>
        </p:spPr>
      </p:pic>
      <p:sp>
        <p:nvSpPr>
          <p:cNvPr id="5" name="TextBox 4"/>
          <p:cNvSpPr txBox="1"/>
          <p:nvPr/>
        </p:nvSpPr>
        <p:spPr>
          <a:xfrm>
            <a:off x="714348" y="571480"/>
            <a:ext cx="857256" cy="369332"/>
          </a:xfrm>
          <a:prstGeom prst="rect">
            <a:avLst/>
          </a:prstGeom>
          <a:noFill/>
        </p:spPr>
        <p:txBody>
          <a:bodyPr wrap="square" rtlCol="0">
            <a:spAutoFit/>
          </a:bodyPr>
          <a:lstStyle/>
          <a:p>
            <a:pPr algn="ctr"/>
            <a:r>
              <a:rPr lang="en-US" dirty="0" smtClean="0"/>
              <a:t>13</a:t>
            </a:r>
            <a:endParaRPr lang="uk-U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3357554" y="1357298"/>
            <a:ext cx="2746850" cy="3899098"/>
          </a:xfrm>
          <a:prstGeom prst="rect">
            <a:avLst/>
          </a:prstGeom>
          <a:noFill/>
          <a:ln w="9525">
            <a:noFill/>
            <a:miter lim="800000"/>
            <a:headEnd/>
            <a:tailEnd/>
          </a:ln>
        </p:spPr>
      </p:pic>
      <p:sp>
        <p:nvSpPr>
          <p:cNvPr id="5" name="TextBox 4"/>
          <p:cNvSpPr txBox="1"/>
          <p:nvPr/>
        </p:nvSpPr>
        <p:spPr>
          <a:xfrm>
            <a:off x="785786" y="571480"/>
            <a:ext cx="857256" cy="369332"/>
          </a:xfrm>
          <a:prstGeom prst="rect">
            <a:avLst/>
          </a:prstGeom>
          <a:noFill/>
        </p:spPr>
        <p:txBody>
          <a:bodyPr wrap="square" rtlCol="0">
            <a:spAutoFit/>
          </a:bodyPr>
          <a:lstStyle/>
          <a:p>
            <a:pPr algn="ctr"/>
            <a:r>
              <a:rPr lang="en-US" dirty="0" smtClean="0"/>
              <a:t>14</a:t>
            </a:r>
            <a:endParaRPr lang="uk-U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714356"/>
          </a:xfrm>
        </p:spPr>
        <p:txBody>
          <a:bodyPr>
            <a:normAutofit fontScale="90000"/>
          </a:bodyPr>
          <a:lstStyle/>
          <a:p>
            <a:r>
              <a:rPr lang="ru-RU" dirty="0" smtClean="0">
                <a:latin typeface="Trebuchet MS" pitchFamily="34" charset="0"/>
              </a:rPr>
              <a:t> </a:t>
            </a:r>
            <a:r>
              <a:rPr lang="en-US" dirty="0" smtClean="0">
                <a:latin typeface="Trebuchet MS" pitchFamily="34" charset="0"/>
              </a:rPr>
              <a:t>   </a:t>
            </a:r>
            <a:r>
              <a:rPr lang="en-US" sz="2200" dirty="0" smtClean="0">
                <a:latin typeface="Trebuchet MS" pitchFamily="34" charset="0"/>
              </a:rPr>
              <a:t>Connection between self-knowledge and </a:t>
            </a:r>
            <a:r>
              <a:rPr lang="uk-UA" sz="2200" dirty="0" err="1" smtClean="0">
                <a:latin typeface="Trebuchet MS" pitchFamily="34" charset="0"/>
              </a:rPr>
              <a:t>psychological</a:t>
            </a:r>
            <a:r>
              <a:rPr lang="uk-UA" sz="2200" dirty="0" smtClean="0">
                <a:latin typeface="Trebuchet MS" pitchFamily="34" charset="0"/>
              </a:rPr>
              <a:t> </a:t>
            </a:r>
            <a:r>
              <a:rPr lang="uk-UA" sz="2200" dirty="0" err="1" smtClean="0">
                <a:latin typeface="Trebuchet MS" pitchFamily="34" charset="0"/>
              </a:rPr>
              <a:t>categories</a:t>
            </a:r>
            <a:endParaRPr lang="uk-UA" sz="2200" dirty="0"/>
          </a:p>
        </p:txBody>
      </p:sp>
      <p:sp>
        <p:nvSpPr>
          <p:cNvPr id="3" name="Содержимое 2"/>
          <p:cNvSpPr>
            <a:spLocks noGrp="1"/>
          </p:cNvSpPr>
          <p:nvPr>
            <p:ph idx="1"/>
          </p:nvPr>
        </p:nvSpPr>
        <p:spPr>
          <a:xfrm>
            <a:off x="457200" y="1357298"/>
            <a:ext cx="8229600" cy="4768865"/>
          </a:xfrm>
        </p:spPr>
        <p:txBody>
          <a:bodyPr>
            <a:normAutofit/>
          </a:bodyPr>
          <a:lstStyle/>
          <a:p>
            <a:pPr algn="ctr">
              <a:buNone/>
            </a:pPr>
            <a:r>
              <a:rPr lang="uk-UA" dirty="0" err="1" smtClean="0"/>
              <a:t>Human</a:t>
            </a:r>
            <a:r>
              <a:rPr lang="uk-UA" dirty="0" smtClean="0"/>
              <a:t> self-</a:t>
            </a:r>
            <a:r>
              <a:rPr lang="uk-UA" dirty="0" err="1" smtClean="0"/>
              <a:t>esteem</a:t>
            </a:r>
            <a:r>
              <a:rPr lang="uk-UA" dirty="0" smtClean="0"/>
              <a:t> </a:t>
            </a:r>
            <a:r>
              <a:rPr lang="uk-UA" dirty="0" err="1" smtClean="0"/>
              <a:t>is</a:t>
            </a:r>
            <a:r>
              <a:rPr lang="uk-UA" dirty="0" smtClean="0"/>
              <a:t> </a:t>
            </a:r>
            <a:r>
              <a:rPr lang="uk-UA" dirty="0" err="1" smtClean="0"/>
              <a:t>influenced</a:t>
            </a:r>
            <a:r>
              <a:rPr lang="uk-UA" dirty="0" smtClean="0"/>
              <a:t> </a:t>
            </a:r>
            <a:r>
              <a:rPr lang="uk-UA" dirty="0" err="1" smtClean="0"/>
              <a:t>by</a:t>
            </a:r>
            <a:r>
              <a:rPr lang="uk-UA" dirty="0" smtClean="0"/>
              <a:t> </a:t>
            </a:r>
            <a:r>
              <a:rPr lang="uk-UA" dirty="0" err="1" smtClean="0"/>
              <a:t>various</a:t>
            </a:r>
            <a:r>
              <a:rPr lang="uk-UA" dirty="0" smtClean="0"/>
              <a:t> </a:t>
            </a:r>
            <a:r>
              <a:rPr lang="uk-UA" dirty="0" err="1" smtClean="0"/>
              <a:t>factors</a:t>
            </a:r>
            <a:endParaRPr lang="en-US" dirty="0" smtClean="0"/>
          </a:p>
          <a:p>
            <a:pPr algn="just"/>
            <a:r>
              <a:rPr lang="uk-UA" sz="2800" dirty="0" err="1" smtClean="0"/>
              <a:t>This</a:t>
            </a:r>
            <a:r>
              <a:rPr lang="uk-UA" sz="2800" dirty="0" smtClean="0"/>
              <a:t> </a:t>
            </a:r>
            <a:r>
              <a:rPr lang="uk-UA" sz="2800" dirty="0" err="1" smtClean="0"/>
              <a:t>is</a:t>
            </a:r>
            <a:r>
              <a:rPr lang="uk-UA" sz="2800" dirty="0" smtClean="0"/>
              <a:t> </a:t>
            </a:r>
            <a:r>
              <a:rPr lang="uk-UA" sz="2800" dirty="0" err="1" smtClean="0"/>
              <a:t>the</a:t>
            </a:r>
            <a:r>
              <a:rPr lang="uk-UA" sz="2800" dirty="0" smtClean="0"/>
              <a:t> </a:t>
            </a:r>
            <a:r>
              <a:rPr lang="uk-UA" sz="2800" dirty="0" err="1" smtClean="0"/>
              <a:t>comparison</a:t>
            </a:r>
            <a:r>
              <a:rPr lang="uk-UA" sz="2800" dirty="0" smtClean="0"/>
              <a:t> </a:t>
            </a:r>
            <a:r>
              <a:rPr lang="uk-UA" sz="2800" dirty="0" err="1" smtClean="0"/>
              <a:t>between</a:t>
            </a:r>
            <a:r>
              <a:rPr lang="uk-UA" sz="2800" dirty="0" smtClean="0"/>
              <a:t> </a:t>
            </a:r>
            <a:r>
              <a:rPr lang="uk-UA" sz="2800" dirty="0" err="1" smtClean="0"/>
              <a:t>image</a:t>
            </a:r>
            <a:r>
              <a:rPr lang="uk-UA" sz="2800" dirty="0" smtClean="0"/>
              <a:t> </a:t>
            </a:r>
            <a:r>
              <a:rPr lang="uk-UA" sz="2800" dirty="0" err="1" smtClean="0"/>
              <a:t>of</a:t>
            </a:r>
            <a:r>
              <a:rPr lang="uk-UA" sz="2800" dirty="0" smtClean="0"/>
              <a:t> </a:t>
            </a:r>
            <a:r>
              <a:rPr lang="uk-UA" sz="2800" dirty="0" err="1" smtClean="0"/>
              <a:t>real</a:t>
            </a:r>
            <a:r>
              <a:rPr lang="uk-UA" sz="2800" dirty="0" smtClean="0"/>
              <a:t> "</a:t>
            </a:r>
            <a:r>
              <a:rPr lang="uk-UA" sz="2800" dirty="0" err="1" smtClean="0"/>
              <a:t>Self</a:t>
            </a:r>
            <a:r>
              <a:rPr lang="uk-UA" sz="2800" dirty="0" smtClean="0"/>
              <a:t>" </a:t>
            </a:r>
            <a:r>
              <a:rPr lang="uk-UA" sz="2800" dirty="0" err="1" smtClean="0"/>
              <a:t>and</a:t>
            </a:r>
            <a:r>
              <a:rPr lang="uk-UA" sz="2800" dirty="0" smtClean="0"/>
              <a:t> </a:t>
            </a:r>
            <a:r>
              <a:rPr lang="uk-UA" sz="2800" dirty="0" err="1" smtClean="0"/>
              <a:t>image</a:t>
            </a:r>
            <a:r>
              <a:rPr lang="uk-UA" sz="2800" dirty="0" smtClean="0"/>
              <a:t> </a:t>
            </a:r>
            <a:r>
              <a:rPr lang="uk-UA" sz="2800" dirty="0" err="1" smtClean="0"/>
              <a:t>of</a:t>
            </a:r>
            <a:r>
              <a:rPr lang="uk-UA" sz="2800" dirty="0" smtClean="0"/>
              <a:t> </a:t>
            </a:r>
            <a:r>
              <a:rPr lang="uk-UA" sz="2800" dirty="0" err="1" smtClean="0"/>
              <a:t>ideal</a:t>
            </a:r>
            <a:r>
              <a:rPr lang="uk-UA" sz="2800" dirty="0" smtClean="0"/>
              <a:t> "</a:t>
            </a:r>
            <a:r>
              <a:rPr lang="uk-UA" sz="2800" dirty="0" err="1" smtClean="0"/>
              <a:t>Self</a:t>
            </a:r>
            <a:r>
              <a:rPr lang="uk-UA" sz="2800" dirty="0" smtClean="0"/>
              <a:t>".</a:t>
            </a:r>
            <a:endParaRPr lang="en-US" sz="2800" dirty="0" smtClean="0"/>
          </a:p>
          <a:p>
            <a:pPr algn="just"/>
            <a:r>
              <a:rPr lang="uk-UA" sz="2800" dirty="0" err="1" smtClean="0"/>
              <a:t>This</a:t>
            </a:r>
            <a:r>
              <a:rPr lang="uk-UA" sz="2800" dirty="0" smtClean="0"/>
              <a:t> </a:t>
            </a:r>
            <a:r>
              <a:rPr lang="uk-UA" sz="2800" dirty="0" err="1" smtClean="0"/>
              <a:t>is</a:t>
            </a:r>
            <a:r>
              <a:rPr lang="uk-UA" sz="2800" dirty="0" smtClean="0"/>
              <a:t> </a:t>
            </a:r>
            <a:r>
              <a:rPr lang="uk-UA" sz="2800" dirty="0" err="1" smtClean="0"/>
              <a:t>also</a:t>
            </a:r>
            <a:r>
              <a:rPr lang="uk-UA" sz="2800" dirty="0" smtClean="0"/>
              <a:t> </a:t>
            </a:r>
            <a:r>
              <a:rPr lang="uk-UA" sz="2800" dirty="0" err="1" smtClean="0"/>
              <a:t>appropriation</a:t>
            </a:r>
            <a:r>
              <a:rPr lang="uk-UA" sz="2800" dirty="0" smtClean="0"/>
              <a:t> </a:t>
            </a:r>
            <a:r>
              <a:rPr lang="uk-UA" sz="2800" dirty="0" err="1" smtClean="0"/>
              <a:t>of</a:t>
            </a:r>
            <a:r>
              <a:rPr lang="uk-UA" sz="2800" dirty="0" smtClean="0"/>
              <a:t> </a:t>
            </a:r>
            <a:r>
              <a:rPr lang="uk-UA" sz="2800" dirty="0" err="1" smtClean="0"/>
              <a:t>human</a:t>
            </a:r>
            <a:r>
              <a:rPr lang="uk-UA" sz="2800" dirty="0" smtClean="0"/>
              <a:t> </a:t>
            </a:r>
            <a:r>
              <a:rPr lang="uk-UA" sz="2800" dirty="0" err="1" smtClean="0"/>
              <a:t>estimates</a:t>
            </a:r>
            <a:r>
              <a:rPr lang="uk-UA" sz="2800" dirty="0" smtClean="0"/>
              <a:t> </a:t>
            </a:r>
            <a:r>
              <a:rPr lang="uk-UA" sz="2800" dirty="0" err="1" smtClean="0"/>
              <a:t>and</a:t>
            </a:r>
            <a:r>
              <a:rPr lang="uk-UA" sz="2800" dirty="0" smtClean="0"/>
              <a:t> </a:t>
            </a:r>
            <a:r>
              <a:rPr lang="uk-UA" sz="2800" dirty="0" err="1" smtClean="0"/>
              <a:t>standards</a:t>
            </a:r>
            <a:r>
              <a:rPr lang="uk-UA" sz="2800" dirty="0" smtClean="0"/>
              <a:t>, </a:t>
            </a:r>
            <a:r>
              <a:rPr lang="uk-UA" sz="2800" dirty="0" err="1" smtClean="0"/>
              <a:t>which</a:t>
            </a:r>
            <a:r>
              <a:rPr lang="uk-UA" sz="2800" dirty="0" smtClean="0"/>
              <a:t> </a:t>
            </a:r>
            <a:r>
              <a:rPr lang="uk-UA" sz="2800" dirty="0" err="1" smtClean="0"/>
              <a:t>he</a:t>
            </a:r>
            <a:r>
              <a:rPr lang="uk-UA" sz="2800" dirty="0" smtClean="0"/>
              <a:t> </a:t>
            </a:r>
            <a:r>
              <a:rPr lang="uk-UA" sz="2800" dirty="0" err="1" smtClean="0"/>
              <a:t>receives</a:t>
            </a:r>
            <a:r>
              <a:rPr lang="uk-UA" sz="2800" dirty="0" smtClean="0"/>
              <a:t> </a:t>
            </a:r>
            <a:r>
              <a:rPr lang="uk-UA" sz="2800" dirty="0" err="1" smtClean="0"/>
              <a:t>from</a:t>
            </a:r>
            <a:r>
              <a:rPr lang="uk-UA" sz="2800" dirty="0" smtClean="0"/>
              <a:t> </a:t>
            </a:r>
            <a:r>
              <a:rPr lang="uk-UA" sz="2800" dirty="0" err="1" smtClean="0"/>
              <a:t>others</a:t>
            </a:r>
            <a:r>
              <a:rPr lang="uk-UA" sz="2800" dirty="0" smtClean="0"/>
              <a:t>, </a:t>
            </a:r>
            <a:r>
              <a:rPr lang="uk-UA" sz="2800" dirty="0" err="1" smtClean="0"/>
              <a:t>especially</a:t>
            </a:r>
            <a:r>
              <a:rPr lang="uk-UA" sz="2800" dirty="0" smtClean="0"/>
              <a:t> </a:t>
            </a:r>
            <a:r>
              <a:rPr lang="uk-UA" sz="2800" dirty="0" err="1" smtClean="0"/>
              <a:t>from</a:t>
            </a:r>
            <a:r>
              <a:rPr lang="uk-UA" sz="2800" dirty="0" smtClean="0"/>
              <a:t> </a:t>
            </a:r>
            <a:r>
              <a:rPr lang="uk-UA" sz="2800" dirty="0" err="1" smtClean="0"/>
              <a:t>his</a:t>
            </a:r>
            <a:r>
              <a:rPr lang="uk-UA" sz="2800" dirty="0" smtClean="0"/>
              <a:t> </a:t>
            </a:r>
            <a:r>
              <a:rPr lang="uk-UA" sz="2800" dirty="0" err="1" smtClean="0"/>
              <a:t>immediate</a:t>
            </a:r>
            <a:r>
              <a:rPr lang="uk-UA" sz="2800" dirty="0" smtClean="0"/>
              <a:t> </a:t>
            </a:r>
            <a:r>
              <a:rPr lang="uk-UA" sz="2800" dirty="0" err="1" smtClean="0"/>
              <a:t>environment</a:t>
            </a:r>
            <a:r>
              <a:rPr lang="uk-UA" sz="2800" dirty="0" smtClean="0"/>
              <a:t>.</a:t>
            </a:r>
          </a:p>
          <a:p>
            <a:pPr algn="just"/>
            <a:r>
              <a:rPr lang="uk-UA" sz="2800" dirty="0" err="1" smtClean="0"/>
              <a:t>Finally</a:t>
            </a:r>
            <a:r>
              <a:rPr lang="uk-UA" sz="2800" dirty="0" smtClean="0"/>
              <a:t>, </a:t>
            </a:r>
            <a:r>
              <a:rPr lang="uk-UA" sz="2800" dirty="0" err="1" smtClean="0"/>
              <a:t>this</a:t>
            </a:r>
            <a:r>
              <a:rPr lang="uk-UA" sz="2800" dirty="0" smtClean="0"/>
              <a:t> </a:t>
            </a:r>
            <a:r>
              <a:rPr lang="uk-UA" sz="2800" dirty="0" err="1" smtClean="0"/>
              <a:t>is</a:t>
            </a:r>
            <a:r>
              <a:rPr lang="uk-UA" sz="2800" dirty="0" smtClean="0"/>
              <a:t> a </a:t>
            </a:r>
            <a:r>
              <a:rPr lang="uk-UA" sz="2800" dirty="0" err="1" smtClean="0"/>
              <a:t>success</a:t>
            </a:r>
            <a:r>
              <a:rPr lang="uk-UA" sz="2800" dirty="0" smtClean="0"/>
              <a:t> </a:t>
            </a:r>
            <a:r>
              <a:rPr lang="uk-UA" sz="2800" dirty="0" err="1" smtClean="0"/>
              <a:t>of</a:t>
            </a:r>
            <a:r>
              <a:rPr lang="uk-UA" sz="2800" dirty="0" smtClean="0"/>
              <a:t> </a:t>
            </a:r>
            <a:r>
              <a:rPr lang="uk-UA" sz="2800" dirty="0" err="1" smtClean="0"/>
              <a:t>human</a:t>
            </a:r>
            <a:r>
              <a:rPr lang="uk-UA" sz="2800" dirty="0" smtClean="0"/>
              <a:t> </a:t>
            </a:r>
            <a:r>
              <a:rPr lang="uk-UA" sz="2800" dirty="0" err="1" smtClean="0"/>
              <a:t>actions</a:t>
            </a:r>
            <a:r>
              <a:rPr lang="uk-UA" sz="2800" dirty="0" smtClean="0"/>
              <a:t> - </a:t>
            </a:r>
            <a:r>
              <a:rPr lang="uk-UA" sz="2800" dirty="0" err="1" smtClean="0"/>
              <a:t>both</a:t>
            </a:r>
            <a:r>
              <a:rPr lang="uk-UA" sz="2800" dirty="0" smtClean="0"/>
              <a:t> </a:t>
            </a:r>
            <a:r>
              <a:rPr lang="uk-UA" sz="2800" dirty="0" err="1" smtClean="0"/>
              <a:t>real</a:t>
            </a:r>
            <a:r>
              <a:rPr lang="uk-UA" sz="2800" dirty="0" smtClean="0"/>
              <a:t> </a:t>
            </a:r>
            <a:r>
              <a:rPr lang="uk-UA" sz="2800" dirty="0" err="1" smtClean="0"/>
              <a:t>and</a:t>
            </a:r>
            <a:r>
              <a:rPr lang="uk-UA" sz="2800" dirty="0" smtClean="0"/>
              <a:t> </a:t>
            </a:r>
            <a:r>
              <a:rPr lang="uk-UA" sz="2800" dirty="0" err="1" smtClean="0"/>
              <a:t>imaginary</a:t>
            </a:r>
            <a:r>
              <a:rPr lang="uk-UA" sz="2800" dirty="0" smtClean="0"/>
              <a:t>.</a:t>
            </a:r>
            <a:endParaRPr lang="uk-UA" sz="2800"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GB"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GB"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Processing of results:</a:t>
            </a:r>
            <a:r>
              <a:rPr lang="uk-UA"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lstStyle/>
          <a:p>
            <a:endParaRPr lang="en-US" dirty="0" smtClean="0"/>
          </a:p>
          <a:p>
            <a:pPr algn="just"/>
            <a:r>
              <a:rPr lang="en-US" sz="3600" dirty="0" smtClean="0"/>
              <a:t>Check the answers of each series</a:t>
            </a:r>
          </a:p>
          <a:p>
            <a:pPr algn="just"/>
            <a:r>
              <a:rPr lang="en-US" sz="3600" dirty="0" smtClean="0"/>
              <a:t>Calculate the percentage of correct answers</a:t>
            </a:r>
          </a:p>
          <a:p>
            <a:pPr algn="just">
              <a:buNone/>
            </a:pPr>
            <a:endParaRPr lang="uk-UA"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keys</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numCol="2">
            <a:normAutofit fontScale="92500"/>
          </a:bodyPr>
          <a:lstStyle/>
          <a:p>
            <a:r>
              <a:rPr lang="en-US" sz="2800" dirty="0" smtClean="0"/>
              <a:t>Photo 1. Light sorrow</a:t>
            </a:r>
          </a:p>
          <a:p>
            <a:r>
              <a:rPr lang="en-US" sz="2800" dirty="0" smtClean="0"/>
              <a:t>Photo 2. Disgust</a:t>
            </a:r>
          </a:p>
          <a:p>
            <a:r>
              <a:rPr lang="en-US" sz="2800" dirty="0" smtClean="0"/>
              <a:t>Photo 3. Light sorrow</a:t>
            </a:r>
          </a:p>
          <a:p>
            <a:r>
              <a:rPr lang="en-US" sz="2800" dirty="0" smtClean="0"/>
              <a:t>Photo 4. Light pleasure</a:t>
            </a:r>
          </a:p>
          <a:p>
            <a:r>
              <a:rPr lang="en-US" sz="2800" dirty="0" smtClean="0"/>
              <a:t>Photo 5. Quiet anger, irritation</a:t>
            </a:r>
          </a:p>
          <a:p>
            <a:r>
              <a:rPr lang="en-US" sz="2800" dirty="0" smtClean="0"/>
              <a:t>Photo 6.Light fear</a:t>
            </a:r>
          </a:p>
          <a:p>
            <a:r>
              <a:rPr lang="en-US" sz="2800" dirty="0" smtClean="0"/>
              <a:t>Photo 7. Disgust</a:t>
            </a:r>
          </a:p>
          <a:p>
            <a:endParaRPr lang="en-US" sz="2800" dirty="0" smtClean="0"/>
          </a:p>
          <a:p>
            <a:r>
              <a:rPr lang="en-US" sz="2800" dirty="0" smtClean="0"/>
              <a:t>Photo 8. Sadness, unhappiness</a:t>
            </a:r>
          </a:p>
          <a:p>
            <a:r>
              <a:rPr lang="en-US" sz="2800" dirty="0" smtClean="0"/>
              <a:t>Photo 9. Masked anger</a:t>
            </a:r>
          </a:p>
          <a:p>
            <a:r>
              <a:rPr lang="en-US" sz="2800" dirty="0" smtClean="0"/>
              <a:t>Photo 10.Fear or attention</a:t>
            </a:r>
          </a:p>
          <a:p>
            <a:r>
              <a:rPr lang="en-US" sz="2800" dirty="0" smtClean="0"/>
              <a:t>Photo 11. Controlled anger</a:t>
            </a:r>
          </a:p>
          <a:p>
            <a:r>
              <a:rPr lang="en-US" sz="2800" dirty="0" smtClean="0"/>
              <a:t>Photo 12. Concern</a:t>
            </a:r>
          </a:p>
          <a:p>
            <a:r>
              <a:rPr lang="en-US" sz="2800" dirty="0" smtClean="0"/>
              <a:t>Photo 13. Controlled anger</a:t>
            </a:r>
          </a:p>
          <a:p>
            <a:r>
              <a:rPr lang="en-US" sz="2800" dirty="0" smtClean="0"/>
              <a:t>Photo 14. Contempt</a:t>
            </a:r>
            <a:endParaRPr lang="uk-UA"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Make conclusions</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p:txBody>
          <a:bodyPr/>
          <a:lstStyle/>
          <a:p>
            <a:pPr algn="just">
              <a:buNone/>
            </a:pPr>
            <a:r>
              <a:rPr lang="en-US" dirty="0" smtClean="0"/>
              <a:t>		</a:t>
            </a:r>
          </a:p>
          <a:p>
            <a:pPr algn="just">
              <a:buNone/>
            </a:pPr>
            <a:r>
              <a:rPr lang="en-US" dirty="0" smtClean="0"/>
              <a:t>		</a:t>
            </a:r>
            <a:r>
              <a:rPr lang="en-US" i="1" dirty="0" smtClean="0"/>
              <a:t>Analyze which emotional feelings are rated most difficult and why. Provide an explanation of how and why the time of assessment of emotional feelings affects the outcome of this evaluation.</a:t>
            </a:r>
            <a:endParaRPr lang="uk-UA" i="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ANd9GcRbWIqqq-Y7xD4gBnmbN2CcvkFMJIaG6j5iE6I1qMAb-sjv8mvt6A"/>
          <p:cNvPicPr>
            <a:picLocks noChangeAspect="1" noChangeArrowheads="1"/>
          </p:cNvPicPr>
          <p:nvPr/>
        </p:nvPicPr>
        <p:blipFill>
          <a:blip r:embed="rId2"/>
          <a:srcRect/>
          <a:stretch>
            <a:fillRect/>
          </a:stretch>
        </p:blipFill>
        <p:spPr bwMode="auto">
          <a:xfrm>
            <a:off x="0" y="0"/>
            <a:ext cx="6191250" cy="3495675"/>
          </a:xfrm>
          <a:prstGeom prst="rect">
            <a:avLst/>
          </a:prstGeom>
          <a:noFill/>
        </p:spPr>
      </p:pic>
      <p:sp>
        <p:nvSpPr>
          <p:cNvPr id="6" name="Прямоугольник 5"/>
          <p:cNvSpPr/>
          <p:nvPr/>
        </p:nvSpPr>
        <p:spPr>
          <a:xfrm>
            <a:off x="3357554" y="4071942"/>
            <a:ext cx="2517036" cy="570734"/>
          </a:xfrm>
          <a:prstGeom prst="rect">
            <a:avLst/>
          </a:prstGeom>
        </p:spPr>
        <p:txBody>
          <a:bodyPr wrap="none">
            <a:spAutoFit/>
          </a:bodyPr>
          <a:lstStyle/>
          <a:p>
            <a:pPr algn="ctr" defTabSz="446088">
              <a:lnSpc>
                <a:spcPct val="104000"/>
              </a:lnSpc>
              <a:buSzPct val="100000"/>
              <a:tabLst>
                <a:tab pos="0" algn="l"/>
                <a:tab pos="444500" algn="l"/>
                <a:tab pos="893763" algn="l"/>
                <a:tab pos="1343025" algn="l"/>
                <a:tab pos="1790700" algn="l"/>
                <a:tab pos="2239963" algn="l"/>
                <a:tab pos="2689225" algn="l"/>
                <a:tab pos="3138488" algn="l"/>
                <a:tab pos="3586163" algn="l"/>
                <a:tab pos="4033838" algn="l"/>
                <a:tab pos="4483100" algn="l"/>
                <a:tab pos="4932363" algn="l"/>
                <a:tab pos="5380038" algn="l"/>
                <a:tab pos="5829300" algn="l"/>
                <a:tab pos="6278563" algn="l"/>
                <a:tab pos="6727825" algn="l"/>
                <a:tab pos="7175500" algn="l"/>
                <a:tab pos="7624763" algn="l"/>
                <a:tab pos="8072438" algn="l"/>
                <a:tab pos="8520113" algn="l"/>
                <a:tab pos="8969375" algn="l"/>
                <a:tab pos="8970963" algn="l"/>
                <a:tab pos="9420225" algn="l"/>
              </a:tabLst>
            </a:pPr>
            <a:r>
              <a:rPr lang="en-US" sz="3200" b="1" dirty="0" smtClean="0">
                <a:solidFill>
                  <a:srgbClr val="000000"/>
                </a:solidFill>
                <a:latin typeface="Trebuchet MS" pitchFamily="34" charset="0"/>
              </a:rPr>
              <a:t>QUESTIONS?</a:t>
            </a:r>
            <a:endParaRPr lang="en-US" sz="3200" b="1" dirty="0">
              <a:solidFill>
                <a:srgbClr val="000000"/>
              </a:solidFill>
              <a:latin typeface="Trebuchet MS"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YOUR TASK</a:t>
            </a:r>
            <a:endParaRPr lang="uk-UA" dirty="0"/>
          </a:p>
        </p:txBody>
      </p:sp>
      <p:sp>
        <p:nvSpPr>
          <p:cNvPr id="3" name="Содержимое 2"/>
          <p:cNvSpPr>
            <a:spLocks noGrp="1"/>
          </p:cNvSpPr>
          <p:nvPr>
            <p:ph idx="1"/>
          </p:nvPr>
        </p:nvSpPr>
        <p:spPr>
          <a:xfrm>
            <a:off x="457200" y="1428736"/>
            <a:ext cx="8229600" cy="4697427"/>
          </a:xfrm>
        </p:spPr>
        <p:txBody>
          <a:bodyPr>
            <a:normAutofit fontScale="92500" lnSpcReduction="20000"/>
          </a:bodyPr>
          <a:lstStyle/>
          <a:p>
            <a:pPr algn="ctr">
              <a:buNone/>
            </a:pPr>
            <a:r>
              <a:rPr lang="en-US" sz="2400" i="1" dirty="0" smtClean="0"/>
              <a:t>You should think</a:t>
            </a:r>
          </a:p>
          <a:p>
            <a:pPr algn="just">
              <a:buNone/>
            </a:pPr>
            <a:r>
              <a:rPr lang="en-US" sz="2400" dirty="0" smtClean="0"/>
              <a:t>	Can the test on recognition facial expressions by P. </a:t>
            </a:r>
            <a:r>
              <a:rPr lang="en-US" sz="2400" dirty="0" err="1" smtClean="0"/>
              <a:t>Ekman</a:t>
            </a:r>
            <a:r>
              <a:rPr lang="en-US"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400" dirty="0" smtClean="0"/>
              <a:t>be used to study the level of emotional intelligence ?</a:t>
            </a:r>
            <a:endParaRPr lang="ru-RU" sz="2400" dirty="0" smtClean="0"/>
          </a:p>
          <a:p>
            <a:pPr algn="just">
              <a:buNone/>
            </a:pPr>
            <a:r>
              <a:rPr lang="ru-RU" sz="2400" i="1" dirty="0" smtClean="0"/>
              <a:t>	</a:t>
            </a:r>
            <a:r>
              <a:rPr lang="en-US" sz="2400" dirty="0" smtClean="0"/>
              <a:t>What is the difference in expressing emotions between the cultures?</a:t>
            </a:r>
          </a:p>
          <a:p>
            <a:pPr algn="ctr">
              <a:buNone/>
            </a:pPr>
            <a:r>
              <a:rPr lang="en-GB" sz="2400" i="1" dirty="0" smtClean="0"/>
              <a:t>You should do</a:t>
            </a:r>
          </a:p>
          <a:p>
            <a:pPr algn="just">
              <a:buNone/>
            </a:pPr>
            <a:r>
              <a:rPr lang="en-US" sz="2400" dirty="0" smtClean="0"/>
              <a:t>	Emotional diary</a:t>
            </a:r>
            <a:endParaRPr lang="en-GB" sz="2400" i="1" dirty="0" smtClean="0"/>
          </a:p>
          <a:p>
            <a:pPr algn="ctr">
              <a:buNone/>
            </a:pPr>
            <a:r>
              <a:rPr lang="en-US" sz="2400" i="1" dirty="0" smtClean="0"/>
              <a:t>You should read</a:t>
            </a:r>
          </a:p>
          <a:p>
            <a:pPr algn="just">
              <a:buNone/>
            </a:pPr>
            <a:r>
              <a:rPr lang="en-US" sz="2400" dirty="0" smtClean="0"/>
              <a:t>	Facial Expression of Emotion  by D. </a:t>
            </a:r>
            <a:r>
              <a:rPr lang="en-US" sz="2400" dirty="0" err="1" smtClean="0"/>
              <a:t>Keltner</a:t>
            </a:r>
            <a:r>
              <a:rPr lang="en-US" sz="2400" dirty="0" smtClean="0"/>
              <a:t> and P. </a:t>
            </a:r>
            <a:r>
              <a:rPr lang="en-US" sz="2400" dirty="0" err="1" smtClean="0"/>
              <a:t>Ekman</a:t>
            </a:r>
            <a:r>
              <a:rPr lang="en-US"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just">
              <a:buNone/>
            </a:pPr>
            <a:r>
              <a:rPr lang="en-US"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400" dirty="0" smtClean="0"/>
              <a:t>Assessing Self-Esteem by Todd F. Heatherton and Carrie L. </a:t>
            </a:r>
            <a:r>
              <a:rPr lang="en-US" sz="2400" dirty="0" err="1" smtClean="0"/>
              <a:t>Wyland</a:t>
            </a:r>
            <a:endParaRPr lang="en-US" sz="2400" dirty="0" smtClean="0"/>
          </a:p>
          <a:p>
            <a:pPr algn="ctr">
              <a:buNone/>
            </a:pPr>
            <a:r>
              <a:rPr lang="en-US" sz="2400" i="1" dirty="0" smtClean="0"/>
              <a:t>You should write</a:t>
            </a:r>
          </a:p>
          <a:p>
            <a:pPr>
              <a:buNone/>
            </a:pPr>
            <a:r>
              <a:rPr lang="en-US" sz="2400" dirty="0" smtClean="0"/>
              <a:t>	Essay on the next topic  “Self-knowledge is a self-baring, or not ?”</a:t>
            </a:r>
          </a:p>
          <a:p>
            <a:pPr>
              <a:buNone/>
            </a:pPr>
            <a:r>
              <a:rPr lang="en-US" sz="2400" dirty="0" smtClean="0"/>
              <a:t>     Several questions based </a:t>
            </a:r>
            <a:r>
              <a:rPr lang="uk-UA" sz="2400" dirty="0" err="1" smtClean="0"/>
              <a:t>on</a:t>
            </a:r>
            <a:r>
              <a:rPr lang="uk-UA" sz="2400" dirty="0" smtClean="0"/>
              <a:t> </a:t>
            </a:r>
            <a:r>
              <a:rPr lang="uk-UA" sz="2400" dirty="0" err="1" smtClean="0"/>
              <a:t>the</a:t>
            </a:r>
            <a:r>
              <a:rPr lang="uk-UA" sz="2400" dirty="0" smtClean="0"/>
              <a:t> </a:t>
            </a:r>
            <a:r>
              <a:rPr lang="uk-UA" sz="2400" dirty="0" err="1" smtClean="0"/>
              <a:t>reading</a:t>
            </a:r>
            <a:r>
              <a:rPr lang="en-US" sz="2400" dirty="0" smtClean="0"/>
              <a:t> of D. </a:t>
            </a:r>
            <a:r>
              <a:rPr lang="en-US" sz="2400" dirty="0" err="1" smtClean="0"/>
              <a:t>Keltner</a:t>
            </a:r>
            <a:r>
              <a:rPr lang="en-US" sz="2400" dirty="0" smtClean="0"/>
              <a:t> and P. </a:t>
            </a:r>
            <a:r>
              <a:rPr lang="en-US" sz="2400" dirty="0" err="1" smtClean="0"/>
              <a:t>Ekman</a:t>
            </a:r>
            <a:r>
              <a:rPr lang="en-US" sz="2400" dirty="0" smtClean="0"/>
              <a:t>, Todd F. Heatherton and Carrie L. </a:t>
            </a:r>
            <a:r>
              <a:rPr lang="en-US" sz="2400" dirty="0" err="1" smtClean="0"/>
              <a:t>Wyland</a:t>
            </a:r>
            <a:r>
              <a:rPr lang="en-US" sz="2400" dirty="0" smtClean="0"/>
              <a:t> </a:t>
            </a:r>
          </a:p>
          <a:p>
            <a:pPr>
              <a:buNone/>
            </a:pPr>
            <a:endParaRPr lang="uk-U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Сашулька\Desktop\Thank-You.png"/>
          <p:cNvPicPr>
            <a:picLocks noGrp="1" noChangeAspect="1" noChangeArrowheads="1"/>
          </p:cNvPicPr>
          <p:nvPr>
            <p:ph idx="1"/>
          </p:nvPr>
        </p:nvPicPr>
        <p:blipFill>
          <a:blip r:embed="rId2"/>
          <a:srcRect/>
          <a:stretch>
            <a:fillRect/>
          </a:stretch>
        </p:blipFill>
        <p:spPr bwMode="auto">
          <a:xfrm>
            <a:off x="1928794" y="1500174"/>
            <a:ext cx="5562600" cy="3142869"/>
          </a:xfrm>
          <a:prstGeom prst="rect">
            <a:avLst/>
          </a:prstGeom>
          <a:noFill/>
        </p:spPr>
      </p:pic>
      <p:sp>
        <p:nvSpPr>
          <p:cNvPr id="5" name="Прямоугольник 4"/>
          <p:cNvSpPr/>
          <p:nvPr/>
        </p:nvSpPr>
        <p:spPr>
          <a:xfrm>
            <a:off x="1357290" y="285728"/>
            <a:ext cx="7786710" cy="400110"/>
          </a:xfrm>
          <a:prstGeom prst="rect">
            <a:avLst/>
          </a:prstGeom>
        </p:spPr>
        <p:txBody>
          <a:bodyPr wrap="square">
            <a:spAutoFit/>
          </a:bodyPr>
          <a:lstStyle/>
          <a:p>
            <a:r>
              <a:rPr lang="en-US" sz="2000" dirty="0" smtClean="0">
                <a:latin typeface="Trebuchet MS" pitchFamily="34" charset="0"/>
              </a:rPr>
              <a:t>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6" name="Line 2"/>
          <p:cNvSpPr>
            <a:spLocks noChangeShapeType="1"/>
          </p:cNvSpPr>
          <p:nvPr/>
        </p:nvSpPr>
        <p:spPr bwMode="auto">
          <a:xfrm>
            <a:off x="1214414"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472518" cy="571504"/>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4000496" y="1600200"/>
            <a:ext cx="4686304" cy="4525963"/>
          </a:xfrm>
        </p:spPr>
        <p:txBody>
          <a:bodyPr>
            <a:normAutofit/>
          </a:bodyPr>
          <a:lstStyle/>
          <a:p>
            <a:pPr algn="ctr">
              <a:buNone/>
            </a:pPr>
            <a:endParaRPr lang="en-US" sz="3600" dirty="0" smtClean="0"/>
          </a:p>
          <a:p>
            <a:pPr algn="ctr">
              <a:buNone/>
            </a:pPr>
            <a:r>
              <a:rPr lang="en-US" sz="3600" dirty="0" smtClean="0"/>
              <a:t>How can you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determine </a:t>
            </a:r>
            <a:r>
              <a:rPr lang="en-US" sz="3600" dirty="0" smtClean="0"/>
              <a:t>the self-esteem ?</a:t>
            </a:r>
            <a:endParaRPr lang="uk-UA" sz="3600" dirty="0"/>
          </a:p>
        </p:txBody>
      </p:sp>
      <p:sp>
        <p:nvSpPr>
          <p:cNvPr id="5"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pic>
        <p:nvPicPr>
          <p:cNvPr id="2050" name="Picture 2" descr="C:\Users\Сашулька\Desktop\illustrated-scale-for-measuring-children-s-growth-with-dragon-and-giraffe-just-print-out-the-vector-1-1_94704022.jpg"/>
          <p:cNvPicPr>
            <a:picLocks noChangeAspect="1" noChangeArrowheads="1"/>
          </p:cNvPicPr>
          <p:nvPr/>
        </p:nvPicPr>
        <p:blipFill>
          <a:blip r:embed="rId2"/>
          <a:srcRect/>
          <a:stretch>
            <a:fillRect/>
          </a:stretch>
        </p:blipFill>
        <p:spPr bwMode="auto">
          <a:xfrm>
            <a:off x="571472" y="3000372"/>
            <a:ext cx="3003499" cy="28767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858312" cy="500066"/>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p:txBody>
          <a:bodyPr/>
          <a:lstStyle/>
          <a:p>
            <a:pPr algn="ctr">
              <a:buNone/>
            </a:pPr>
            <a:r>
              <a:rPr lang="en-US" i="1" dirty="0" smtClean="0"/>
              <a:t>Method for determining emotional self-esteem</a:t>
            </a:r>
          </a:p>
          <a:p>
            <a:pPr algn="ctr">
              <a:buNone/>
            </a:pPr>
            <a:r>
              <a:rPr lang="en-US" sz="2400" i="1" dirty="0" smtClean="0"/>
              <a:t>(by </a:t>
            </a:r>
            <a:r>
              <a:rPr lang="en-US" sz="2400" dirty="0" err="1" smtClean="0"/>
              <a:t>Zaharov</a:t>
            </a:r>
            <a:r>
              <a:rPr lang="en-US" sz="2400" i="1" dirty="0" smtClean="0"/>
              <a:t>)</a:t>
            </a:r>
          </a:p>
          <a:p>
            <a:pPr algn="just">
              <a:buNone/>
            </a:pPr>
            <a:r>
              <a:rPr lang="en-US" sz="2400" i="1" dirty="0" smtClean="0"/>
              <a:t>     </a:t>
            </a:r>
            <a:r>
              <a:rPr lang="en-US" sz="2400" i="1" u="sng" dirty="0" smtClean="0"/>
              <a:t>Instruction:</a:t>
            </a:r>
            <a:r>
              <a:rPr lang="en-US" sz="2400" dirty="0" smtClean="0"/>
              <a:t> Imagine that represented in figure number of circles - are people. Describe where you are.</a:t>
            </a:r>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pic>
        <p:nvPicPr>
          <p:cNvPr id="3074" name="Picture 2" descr="C:\Users\Сашулька\Desktop\9554aa0833724a63f6d76450c87fe5aa.gif"/>
          <p:cNvPicPr>
            <a:picLocks noChangeAspect="1" noChangeArrowheads="1"/>
          </p:cNvPicPr>
          <p:nvPr/>
        </p:nvPicPr>
        <p:blipFill>
          <a:blip r:embed="rId2"/>
          <a:srcRect/>
          <a:stretch>
            <a:fillRect/>
          </a:stretch>
        </p:blipFill>
        <p:spPr bwMode="auto">
          <a:xfrm>
            <a:off x="1071538" y="3714752"/>
            <a:ext cx="7124700" cy="14287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571504"/>
          </a:xfrm>
        </p:spPr>
        <p:txBody>
          <a:bodyPr>
            <a:normAutofit/>
          </a:bodyPr>
          <a:lstStyle/>
          <a:p>
            <a:r>
              <a:rPr lang="en-US" sz="2000" dirty="0" smtClean="0">
                <a:latin typeface="Trebuchet MS" pitchFamily="34" charset="0"/>
              </a:rPr>
              <a:t>         Connection between self-knowledge and </a:t>
            </a:r>
            <a:r>
              <a:rPr lang="uk-UA" sz="2000" dirty="0" err="1" smtClean="0">
                <a:latin typeface="Trebuchet MS" pitchFamily="34" charset="0"/>
              </a:rPr>
              <a:t>psychological</a:t>
            </a:r>
            <a:r>
              <a:rPr lang="uk-UA" sz="2000" dirty="0" smtClean="0">
                <a:latin typeface="Trebuchet MS" pitchFamily="34" charset="0"/>
              </a:rPr>
              <a:t> </a:t>
            </a:r>
            <a:r>
              <a:rPr lang="uk-UA" sz="2000" dirty="0" err="1" smtClean="0">
                <a:latin typeface="Trebuchet MS" pitchFamily="34" charset="0"/>
              </a:rPr>
              <a:t>categories</a:t>
            </a:r>
            <a:endParaRPr lang="uk-UA" sz="2000" dirty="0"/>
          </a:p>
        </p:txBody>
      </p:sp>
      <p:sp>
        <p:nvSpPr>
          <p:cNvPr id="3" name="Содержимое 2"/>
          <p:cNvSpPr>
            <a:spLocks noGrp="1"/>
          </p:cNvSpPr>
          <p:nvPr>
            <p:ph idx="1"/>
          </p:nvPr>
        </p:nvSpPr>
        <p:spPr>
          <a:xfrm>
            <a:off x="214282" y="1357298"/>
            <a:ext cx="8715436" cy="4768865"/>
          </a:xfrm>
        </p:spPr>
        <p:txBody>
          <a:bodyPr>
            <a:normAutofit fontScale="92500"/>
          </a:bodyPr>
          <a:lstStyle/>
          <a:p>
            <a:pPr algn="ctr">
              <a:buNone/>
            </a:pPr>
            <a:r>
              <a:rPr lang="en-US" sz="3900" dirty="0" smtClean="0"/>
              <a:t>Results</a:t>
            </a:r>
          </a:p>
          <a:p>
            <a:pPr algn="just"/>
            <a:r>
              <a:rPr lang="en-US" dirty="0" smtClean="0"/>
              <a:t>The third and fourth circle on the left - it is a normal self-esteem. The man adequately perceives features of the “Self-image", realizes its value and accepts himself.</a:t>
            </a:r>
          </a:p>
          <a:p>
            <a:pPr algn="just"/>
            <a:r>
              <a:rPr lang="en-US" dirty="0" smtClean="0"/>
              <a:t>If you specify fifth and further circles – it is a low self-esteem. </a:t>
            </a:r>
          </a:p>
          <a:p>
            <a:pPr algn="just"/>
            <a:r>
              <a:rPr lang="en-US" dirty="0" smtClean="0"/>
              <a:t>If you specify the first circle – it is a high self-esteem.</a:t>
            </a:r>
            <a:br>
              <a:rPr lang="en-US" dirty="0" smtClean="0"/>
            </a:br>
            <a:endParaRPr lang="en-US" dirty="0" smtClean="0"/>
          </a:p>
          <a:p>
            <a:pPr>
              <a:buNone/>
            </a:pPr>
            <a:endParaRPr lang="uk-UA" dirty="0"/>
          </a:p>
        </p:txBody>
      </p:sp>
      <p:sp>
        <p:nvSpPr>
          <p:cNvPr id="4" name="Line 2"/>
          <p:cNvSpPr>
            <a:spLocks noChangeShapeType="1"/>
          </p:cNvSpPr>
          <p:nvPr/>
        </p:nvSpPr>
        <p:spPr bwMode="auto">
          <a:xfrm>
            <a:off x="1285852" y="642918"/>
            <a:ext cx="7704138" cy="1588"/>
          </a:xfrm>
          <a:prstGeom prst="line">
            <a:avLst/>
          </a:prstGeom>
          <a:noFill/>
          <a:ln w="9360">
            <a:solidFill>
              <a:srgbClr val="3465A4"/>
            </a:solidFill>
            <a:round/>
            <a:headEnd/>
            <a:tailEnd/>
          </a:ln>
          <a:effectLst/>
        </p:spPr>
        <p:txBody>
          <a:bodyPr/>
          <a:lstStyle/>
          <a:p>
            <a:endParaRPr lang="uk-UA"/>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1027</Words>
  <Application>Microsoft Office PowerPoint</Application>
  <PresentationFormat>Экран (4:3)</PresentationFormat>
  <Paragraphs>205</Paragraphs>
  <Slides>65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65</vt:i4>
      </vt:variant>
    </vt:vector>
  </HeadingPairs>
  <TitlesOfParts>
    <vt:vector size="66" baseType="lpstr">
      <vt:lpstr>Тема Office</vt:lpstr>
      <vt:lpstr>Psychology of Self-knowledge 2 lecture</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       Connection between self-knowledge and psychological categories</vt:lpstr>
      <vt:lpstr>Слайд 27</vt:lpstr>
      <vt:lpstr>    Observation method in studying  emotions</vt:lpstr>
      <vt:lpstr>Learning emotional expression by the test on recognition facial expressions (by P. Ekman)</vt:lpstr>
      <vt:lpstr>The list of possible emotions </vt:lpstr>
      <vt:lpstr>Record form</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 Processing of results: </vt:lpstr>
      <vt:lpstr>The keys</vt:lpstr>
      <vt:lpstr>Make conclusions</vt:lpstr>
      <vt:lpstr>Слайд 63</vt:lpstr>
      <vt:lpstr>YOUR TASK</vt:lpstr>
      <vt:lpstr>Слайд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Self-knowledge 2 lecture</dc:title>
  <dc:creator>Сашунька</dc:creator>
  <cp:lastModifiedBy>Сашунька</cp:lastModifiedBy>
  <cp:revision>98</cp:revision>
  <dcterms:created xsi:type="dcterms:W3CDTF">2016-03-06T14:54:56Z</dcterms:created>
  <dcterms:modified xsi:type="dcterms:W3CDTF">2016-03-09T09:30:47Z</dcterms:modified>
</cp:coreProperties>
</file>