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2" r:id="rId7"/>
    <p:sldId id="261" r:id="rId8"/>
    <p:sldId id="264" r:id="rId9"/>
    <p:sldId id="265" r:id="rId10"/>
    <p:sldId id="266" r:id="rId11"/>
    <p:sldId id="267" r:id="rId12"/>
    <p:sldId id="263" r:id="rId13"/>
    <p:sldId id="268" r:id="rId14"/>
    <p:sldId id="269" r:id="rId15"/>
    <p:sldId id="270" r:id="rId16"/>
    <p:sldId id="272" r:id="rId17"/>
    <p:sldId id="273" r:id="rId18"/>
    <p:sldId id="274" r:id="rId19"/>
    <p:sldId id="275" r:id="rId20"/>
    <p:sldId id="271" r:id="rId21"/>
    <p:sldId id="276" r:id="rId22"/>
    <p:sldId id="279" r:id="rId23"/>
    <p:sldId id="280" r:id="rId24"/>
    <p:sldId id="281" r:id="rId25"/>
    <p:sldId id="282" r:id="rId26"/>
    <p:sldId id="283" r:id="rId27"/>
    <p:sldId id="277" r:id="rId28"/>
    <p:sldId id="278" r:id="rId29"/>
    <p:sldId id="284" r:id="rId30"/>
    <p:sldId id="288" r:id="rId31"/>
    <p:sldId id="287" r:id="rId32"/>
    <p:sldId id="285" r:id="rId33"/>
    <p:sldId id="28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F1E581-AC6C-43B1-B402-25ED5A9FCE5B}" type="datetimeFigureOut">
              <a:rPr lang="ru-RU" smtClean="0"/>
              <a:pPr/>
              <a:t>23.03.2016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AF1E70-F99D-4EE3-B0AE-F7C7E46A23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1E581-AC6C-43B1-B402-25ED5A9FCE5B}" type="datetimeFigureOut">
              <a:rPr lang="ru-RU" smtClean="0"/>
              <a:pPr/>
              <a:t>23.03.2016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F1E70-F99D-4EE3-B0AE-F7C7E46A23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Сашулька\Desktop\index 1.jpg"/>
          <p:cNvPicPr>
            <a:picLocks noChangeAspect="1" noChangeArrowheads="1"/>
          </p:cNvPicPr>
          <p:nvPr/>
        </p:nvPicPr>
        <p:blipFill>
          <a:blip r:embed="rId2"/>
          <a:srcRect/>
          <a:stretch>
            <a:fillRect/>
          </a:stretch>
        </p:blipFill>
        <p:spPr bwMode="auto">
          <a:xfrm>
            <a:off x="857224" y="285728"/>
            <a:ext cx="1007269" cy="1007269"/>
          </a:xfrm>
          <a:prstGeom prst="rect">
            <a:avLst/>
          </a:prstGeom>
          <a:noFill/>
        </p:spPr>
      </p:pic>
      <p:pic>
        <p:nvPicPr>
          <p:cNvPr id="5" name="Picture 6" descr="C:\Users\Оля\Desktop\logo.png"/>
          <p:cNvPicPr>
            <a:picLocks noChangeAspect="1" noChangeArrowheads="1"/>
          </p:cNvPicPr>
          <p:nvPr/>
        </p:nvPicPr>
        <p:blipFill>
          <a:blip r:embed="rId3"/>
          <a:srcRect/>
          <a:stretch>
            <a:fillRect/>
          </a:stretch>
        </p:blipFill>
        <p:spPr bwMode="auto">
          <a:xfrm>
            <a:off x="7358082" y="285728"/>
            <a:ext cx="954921" cy="954921"/>
          </a:xfrm>
          <a:prstGeom prst="rect">
            <a:avLst/>
          </a:prstGeom>
          <a:noFill/>
        </p:spPr>
      </p:pic>
      <p:pic>
        <p:nvPicPr>
          <p:cNvPr id="6" name="Picture 3" descr="C:\Users\Сашулька\Desktop\logo_Erasmus_plus.png"/>
          <p:cNvPicPr>
            <a:picLocks noChangeAspect="1" noChangeArrowheads="1"/>
          </p:cNvPicPr>
          <p:nvPr/>
        </p:nvPicPr>
        <p:blipFill>
          <a:blip r:embed="rId4" cstate="print"/>
          <a:srcRect/>
          <a:stretch>
            <a:fillRect/>
          </a:stretch>
        </p:blipFill>
        <p:spPr bwMode="auto">
          <a:xfrm>
            <a:off x="2143108" y="500042"/>
            <a:ext cx="1981200" cy="428435"/>
          </a:xfrm>
          <a:prstGeom prst="rect">
            <a:avLst/>
          </a:prstGeom>
          <a:noFill/>
        </p:spPr>
      </p:pic>
      <p:pic>
        <p:nvPicPr>
          <p:cNvPr id="7" name="Picture 4" descr="C:\Users\Сашулька\Desktop\338_logo.jpg"/>
          <p:cNvPicPr>
            <a:picLocks noChangeAspect="1" noChangeArrowheads="1"/>
          </p:cNvPicPr>
          <p:nvPr/>
        </p:nvPicPr>
        <p:blipFill>
          <a:blip r:embed="rId5"/>
          <a:srcRect/>
          <a:stretch>
            <a:fillRect/>
          </a:stretch>
        </p:blipFill>
        <p:spPr bwMode="auto">
          <a:xfrm>
            <a:off x="4500562" y="428604"/>
            <a:ext cx="2457450" cy="647700"/>
          </a:xfrm>
          <a:prstGeom prst="rect">
            <a:avLst/>
          </a:prstGeom>
          <a:noFill/>
        </p:spPr>
      </p:pic>
      <p:sp>
        <p:nvSpPr>
          <p:cNvPr id="8" name="Прямоугольник 7"/>
          <p:cNvSpPr/>
          <p:nvPr/>
        </p:nvSpPr>
        <p:spPr>
          <a:xfrm>
            <a:off x="928662" y="1928802"/>
            <a:ext cx="7358114" cy="1261884"/>
          </a:xfrm>
          <a:prstGeom prst="rect">
            <a:avLst/>
          </a:prstGeom>
        </p:spPr>
        <p:txBody>
          <a:bodyPr wrap="square">
            <a:spAutoFit/>
          </a:bodyPr>
          <a:lstStyle/>
          <a:p>
            <a:pPr algn="ctr"/>
            <a:r>
              <a:rPr lang="en-US" sz="4400" b="1" i="1" dirty="0" smtClean="0"/>
              <a:t>Psychology of Self-knowledge</a:t>
            </a:r>
            <a:r>
              <a:rPr lang="ru-RU" sz="4400" b="1" i="1" dirty="0" smtClean="0"/>
              <a:t/>
            </a:r>
            <a:br>
              <a:rPr lang="ru-RU" sz="4400" b="1" i="1" dirty="0" smtClean="0"/>
            </a:br>
            <a:r>
              <a:rPr lang="ru-RU" sz="3200" i="1" dirty="0"/>
              <a:t>4</a:t>
            </a:r>
            <a:r>
              <a:rPr lang="ru-RU" sz="3200" i="1" dirty="0" smtClean="0"/>
              <a:t> </a:t>
            </a:r>
            <a:r>
              <a:rPr lang="en-US" sz="3200" i="1" dirty="0" smtClean="0"/>
              <a:t>lecture</a:t>
            </a:r>
            <a:endParaRPr lang="uk-UA" sz="3200" dirty="0"/>
          </a:p>
        </p:txBody>
      </p:sp>
      <p:sp>
        <p:nvSpPr>
          <p:cNvPr id="9" name="Подзаголовок 2"/>
          <p:cNvSpPr>
            <a:spLocks noGrp="1"/>
          </p:cNvSpPr>
          <p:nvPr>
            <p:ph type="subTitle" idx="1"/>
          </p:nvPr>
        </p:nvSpPr>
        <p:spPr>
          <a:xfrm>
            <a:off x="1000100" y="3929066"/>
            <a:ext cx="3857652" cy="471494"/>
          </a:xfrm>
        </p:spPr>
        <p:txBody>
          <a:bodyPr>
            <a:normAutofit fontScale="92500" lnSpcReduction="10000"/>
          </a:bodyPr>
          <a:lstStyle/>
          <a:p>
            <a:pPr algn="l"/>
            <a:r>
              <a:rPr lang="en-US" sz="2800" b="1" i="1" dirty="0" err="1" smtClean="0"/>
              <a:t>Olexandra</a:t>
            </a:r>
            <a:r>
              <a:rPr lang="en-US" sz="2800" b="1" i="1" dirty="0" smtClean="0"/>
              <a:t> </a:t>
            </a:r>
            <a:r>
              <a:rPr lang="en-US" sz="2800" b="1" i="1" dirty="0" err="1" smtClean="0"/>
              <a:t>Loshenko</a:t>
            </a:r>
            <a:r>
              <a:rPr lang="en-US" sz="2800" b="1" i="1" dirty="0" smtClean="0"/>
              <a:t>, Ph.D.</a:t>
            </a:r>
            <a:endParaRPr lang="uk-UA" sz="2800" dirty="0" smtClean="0"/>
          </a:p>
          <a:p>
            <a:endParaRPr lang="uk-UA" dirty="0" smtClean="0"/>
          </a:p>
          <a:p>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36"/>
            <a:ext cx="8229600" cy="4697427"/>
          </a:xfrm>
        </p:spPr>
        <p:txBody>
          <a:bodyPr>
            <a:normAutofit lnSpcReduction="10000"/>
          </a:bodyPr>
          <a:lstStyle/>
          <a:p>
            <a:pPr algn="ctr">
              <a:buNone/>
            </a:pPr>
            <a:r>
              <a:rPr lang="en-US" b="1" dirty="0" smtClean="0"/>
              <a:t>Why is Emotional Intelligence Important?</a:t>
            </a:r>
          </a:p>
          <a:p>
            <a:pPr algn="just">
              <a:buNone/>
            </a:pPr>
            <a:r>
              <a:rPr lang="en-US" b="1" dirty="0" smtClean="0"/>
              <a:t>	Conflict Resolution</a:t>
            </a:r>
            <a:r>
              <a:rPr lang="en-US" dirty="0" smtClean="0"/>
              <a:t> – When we can discern people’s emotions and empathize with their perspective, it’s much easier to resolve conflicts or possibly avoid them before they start. We are also better at negotiation due to the very nature of our ability to understand the needs and desires of others. It’s easier to give people what they want if we can perceive what it is.</a:t>
            </a:r>
          </a:p>
          <a:p>
            <a:pPr algn="ctr">
              <a:buNone/>
            </a:pPr>
            <a:endParaRPr lang="en-US" b="1" dirty="0" smtClean="0"/>
          </a:p>
          <a:p>
            <a:pPr algn="ct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57298"/>
            <a:ext cx="8229600" cy="4768865"/>
          </a:xfrm>
        </p:spPr>
        <p:txBody>
          <a:bodyPr>
            <a:normAutofit lnSpcReduction="10000"/>
          </a:bodyPr>
          <a:lstStyle/>
          <a:p>
            <a:pPr algn="ctr">
              <a:buNone/>
            </a:pPr>
            <a:r>
              <a:rPr lang="en-US" b="1" dirty="0" smtClean="0"/>
              <a:t>Why is Emotional Intelligence Important?</a:t>
            </a:r>
          </a:p>
          <a:p>
            <a:pPr algn="just">
              <a:buNone/>
            </a:pPr>
            <a:r>
              <a:rPr lang="en-US" b="1" dirty="0" smtClean="0"/>
              <a:t>	Success</a:t>
            </a:r>
            <a:r>
              <a:rPr lang="en-US" dirty="0" smtClean="0"/>
              <a:t> – Higher emotional intelligence helps us to be stronger internal motivators, which can reduce procrastination, increase self-confidence, and improve our ability to focus on a goal. It also allows us to create better networks of support, overcome setbacks, and persevere with a more resilient outlook. Our ability to delay gratification and see the long-term directly affects our ability to succeed.</a:t>
            </a:r>
          </a:p>
          <a:p>
            <a:pPr>
              <a:buNone/>
            </a:pPr>
            <a:endParaRPr lang="en-US" b="1" dirty="0" smtClean="0"/>
          </a:p>
          <a:p>
            <a:pPr>
              <a:buNone/>
            </a:pPr>
            <a:endParaRPr lang="ru-RU" dirty="0"/>
          </a:p>
        </p:txBody>
      </p:sp>
      <p:sp>
        <p:nvSpPr>
          <p:cNvPr id="5"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6" name="Прямая соединительная линия 5"/>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286412"/>
          </a:xfrm>
        </p:spPr>
        <p:txBody>
          <a:bodyPr>
            <a:normAutofit fontScale="85000" lnSpcReduction="10000"/>
          </a:bodyPr>
          <a:lstStyle/>
          <a:p>
            <a:pPr algn="ctr">
              <a:buNone/>
            </a:pPr>
            <a:r>
              <a:rPr lang="en-US" sz="3800" b="1" dirty="0" smtClean="0"/>
              <a:t>Why is Emotional Intelligence Important?</a:t>
            </a:r>
          </a:p>
          <a:p>
            <a:pPr algn="just">
              <a:buNone/>
            </a:pPr>
            <a:r>
              <a:rPr lang="en-US" b="1" dirty="0"/>
              <a:t>	</a:t>
            </a:r>
            <a:r>
              <a:rPr lang="en-US" b="1" dirty="0" smtClean="0"/>
              <a:t>Leadership</a:t>
            </a:r>
            <a:r>
              <a:rPr lang="en-US" dirty="0" smtClean="0"/>
              <a:t> – The ability to understand what motivates others, relate in a positive manner, and to build stronger bonds with others in the workplace inevitably makes those with higher emotional intelligence better leaders. An effective leader can recognize what the needs of his people are, so that those needs can be met in a way that encourages higher performance and workplace satisfaction. An emotionally savvy and intelligent leader is also able to build stronger teams by strategically utilizing the emotional diversity of their team members to benefit the team as a whole.</a:t>
            </a:r>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642910" y="857232"/>
            <a:ext cx="8075612" cy="706457"/>
          </a:xfrm>
          <a:prstGeom prst="rect">
            <a:avLst/>
          </a:prstGeom>
          <a:no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none" spc="0" normalizeH="0" baseline="0" noProof="0" dirty="0" smtClean="0">
                <a:ln>
                  <a:noFill/>
                </a:ln>
                <a:solidFill>
                  <a:schemeClr val="tx1"/>
                </a:solidFill>
                <a:effectLst/>
                <a:uLnTx/>
                <a:uFillTx/>
                <a:latin typeface="+mj-lt"/>
                <a:ea typeface="+mj-ea"/>
                <a:cs typeface="+mj-cs"/>
              </a:rPr>
              <a:t>What is the Bar-On Model?</a:t>
            </a:r>
          </a:p>
        </p:txBody>
      </p:sp>
      <p:graphicFrame>
        <p:nvGraphicFramePr>
          <p:cNvPr id="6" name="Object 2"/>
          <p:cNvGraphicFramePr>
            <a:graphicFrameLocks noChangeAspect="1"/>
          </p:cNvGraphicFramePr>
          <p:nvPr/>
        </p:nvGraphicFramePr>
        <p:xfrm>
          <a:off x="1835150" y="1700213"/>
          <a:ext cx="5545138" cy="4552950"/>
        </p:xfrm>
        <a:graphic>
          <a:graphicData uri="http://schemas.openxmlformats.org/presentationml/2006/ole">
            <p:oleObj spid="_x0000_s4099" name="Photo Editor Photo" r:id="rId3" imgW="5485714" imgH="5485714"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642910" y="928670"/>
            <a:ext cx="7775575" cy="642942"/>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smtClean="0">
                <a:ln>
                  <a:noFill/>
                </a:ln>
                <a:solidFill>
                  <a:schemeClr val="tx1"/>
                </a:solidFill>
                <a:effectLst/>
                <a:uLnTx/>
                <a:uFillTx/>
                <a:latin typeface="+mj-lt"/>
                <a:ea typeface="+mj-ea"/>
                <a:cs typeface="+mj-cs"/>
              </a:rPr>
              <a:t/>
            </a:r>
            <a:br>
              <a:rPr kumimoji="0" lang="en-US" sz="2100" b="1" i="0" u="none" strike="noStrike" kern="1200" cap="none" spc="0" normalizeH="0" baseline="0" noProof="0" dirty="0" smtClean="0">
                <a:ln>
                  <a:noFill/>
                </a:ln>
                <a:solidFill>
                  <a:schemeClr val="tx1"/>
                </a:solidFill>
                <a:effectLst/>
                <a:uLnTx/>
                <a:uFillTx/>
                <a:latin typeface="+mj-lt"/>
                <a:ea typeface="+mj-ea"/>
                <a:cs typeface="+mj-cs"/>
              </a:rPr>
            </a:br>
            <a:r>
              <a:rPr kumimoji="0" lang="en-US" sz="11200" b="1" i="0" u="none" strike="noStrike" kern="1200" cap="none" spc="0" normalizeH="0" baseline="0" noProof="0" dirty="0" smtClean="0">
                <a:ln>
                  <a:noFill/>
                </a:ln>
                <a:solidFill>
                  <a:schemeClr val="tx1"/>
                </a:solidFill>
                <a:effectLst/>
                <a:uLnTx/>
                <a:uFillTx/>
                <a:latin typeface="Trebuchet MS" pitchFamily="34" charset="0"/>
                <a:ea typeface="+mj-ea"/>
                <a:cs typeface="+mj-cs"/>
              </a:rPr>
              <a:t>Emotional Competencies</a:t>
            </a:r>
            <a:br>
              <a:rPr kumimoji="0" lang="en-US" sz="11200" b="1" i="0" u="none" strike="noStrike" kern="1200" cap="none" spc="0" normalizeH="0" baseline="0" noProof="0" dirty="0" smtClean="0">
                <a:ln>
                  <a:noFill/>
                </a:ln>
                <a:solidFill>
                  <a:schemeClr val="tx1"/>
                </a:solidFill>
                <a:effectLst/>
                <a:uLnTx/>
                <a:uFillTx/>
                <a:latin typeface="Trebuchet MS" pitchFamily="34" charset="0"/>
                <a:ea typeface="+mj-ea"/>
                <a:cs typeface="+mj-cs"/>
              </a:rPr>
            </a:br>
            <a:r>
              <a:rPr kumimoji="0" lang="en-US" sz="11200" b="1" i="0" u="none" strike="noStrike" kern="1200" cap="none" spc="0" normalizeH="0" baseline="0" noProof="0" dirty="0" smtClean="0">
                <a:ln>
                  <a:noFill/>
                </a:ln>
                <a:solidFill>
                  <a:schemeClr val="tx1"/>
                </a:solidFill>
                <a:effectLst/>
                <a:uLnTx/>
                <a:uFillTx/>
                <a:latin typeface="Trebuchet MS" pitchFamily="34" charset="0"/>
                <a:ea typeface="+mj-ea"/>
                <a:cs typeface="+mj-cs"/>
              </a:rPr>
              <a:t>(</a:t>
            </a:r>
            <a:r>
              <a:rPr kumimoji="0" lang="en-US" sz="11200" b="1" i="0" u="none" strike="noStrike" kern="1200" cap="none" spc="0" normalizeH="0" baseline="0" noProof="0" dirty="0" err="1" smtClean="0">
                <a:ln>
                  <a:noFill/>
                </a:ln>
                <a:solidFill>
                  <a:schemeClr val="tx1"/>
                </a:solidFill>
                <a:effectLst/>
                <a:uLnTx/>
                <a:uFillTx/>
                <a:latin typeface="Trebuchet MS" pitchFamily="34" charset="0"/>
                <a:ea typeface="+mj-ea"/>
                <a:cs typeface="+mj-cs"/>
              </a:rPr>
              <a:t>BarOn</a:t>
            </a:r>
            <a:r>
              <a:rPr kumimoji="0" lang="en-US" sz="11200" b="1" i="0" u="none" strike="noStrike" kern="1200" cap="none" spc="0" normalizeH="0" baseline="0" noProof="0" dirty="0" smtClean="0">
                <a:ln>
                  <a:noFill/>
                </a:ln>
                <a:solidFill>
                  <a:schemeClr val="tx1"/>
                </a:solidFill>
                <a:effectLst/>
                <a:uLnTx/>
                <a:uFillTx/>
                <a:latin typeface="Trebuchet MS" pitchFamily="34" charset="0"/>
                <a:ea typeface="+mj-ea"/>
                <a:cs typeface="+mj-cs"/>
              </a:rPr>
              <a:t> EQ-</a:t>
            </a:r>
            <a:r>
              <a:rPr kumimoji="0" lang="en-US" sz="11200" b="1" i="0" u="none" strike="noStrike" kern="1200" cap="none" spc="0" normalizeH="0" baseline="0" noProof="0" dirty="0" err="1" smtClean="0">
                <a:ln>
                  <a:noFill/>
                </a:ln>
                <a:solidFill>
                  <a:schemeClr val="tx1"/>
                </a:solidFill>
                <a:effectLst/>
                <a:uLnTx/>
                <a:uFillTx/>
                <a:latin typeface="Trebuchet MS" pitchFamily="34" charset="0"/>
                <a:ea typeface="+mj-ea"/>
                <a:cs typeface="+mj-cs"/>
              </a:rPr>
              <a:t>i</a:t>
            </a:r>
            <a:r>
              <a:rPr kumimoji="0" lang="en-US" sz="11200" b="0" i="0" u="none" strike="noStrike" kern="1200" cap="none" spc="0" normalizeH="0" baseline="0" noProof="0" dirty="0" smtClean="0">
                <a:ln>
                  <a:noFill/>
                </a:ln>
                <a:solidFill>
                  <a:schemeClr val="tx1"/>
                </a:solidFill>
                <a:effectLst/>
                <a:uLnTx/>
                <a:uFillTx/>
                <a:latin typeface="Trebuchet MS" pitchFamily="34" charset="0"/>
                <a:ea typeface="+mj-ea"/>
                <a:cs typeface="Arial" charset="0"/>
              </a:rPr>
              <a:t>®</a:t>
            </a:r>
            <a:r>
              <a:rPr kumimoji="0" lang="en-US" sz="11200" b="1" i="0" u="none" strike="noStrike" kern="1200" cap="none" spc="0" normalizeH="0" baseline="0" noProof="0" dirty="0" smtClean="0">
                <a:ln>
                  <a:noFill/>
                </a:ln>
                <a:solidFill>
                  <a:schemeClr val="tx1"/>
                </a:solidFill>
                <a:effectLst/>
                <a:uLnTx/>
                <a:uFillTx/>
                <a:latin typeface="Trebuchet MS" pitchFamily="34" charset="0"/>
                <a:ea typeface="+mj-ea"/>
                <a:cs typeface="+mj-cs"/>
              </a:rPr>
              <a:t>)</a:t>
            </a:r>
            <a:r>
              <a:rPr kumimoji="0" lang="en-US" sz="2100" b="1" i="0" u="none" strike="noStrike" kern="1200" cap="none" spc="0" normalizeH="0" baseline="0" noProof="0" dirty="0" smtClean="0">
                <a:ln>
                  <a:noFill/>
                </a:ln>
                <a:solidFill>
                  <a:schemeClr val="tx1"/>
                </a:solidFill>
                <a:effectLst/>
                <a:uLnTx/>
                <a:uFillTx/>
                <a:latin typeface="+mj-lt"/>
                <a:ea typeface="+mj-ea"/>
                <a:cs typeface="+mj-cs"/>
              </a:rPr>
              <a:t/>
            </a:r>
            <a:br>
              <a:rPr kumimoji="0" lang="en-US" sz="2100" b="1" i="0" u="none" strike="noStrike" kern="1200" cap="none" spc="0" normalizeH="0" baseline="0" noProof="0" dirty="0" smtClean="0">
                <a:ln>
                  <a:noFill/>
                </a:ln>
                <a:solidFill>
                  <a:schemeClr val="tx1"/>
                </a:solidFill>
                <a:effectLst/>
                <a:uLnTx/>
                <a:uFillTx/>
                <a:latin typeface="+mj-lt"/>
                <a:ea typeface="+mj-ea"/>
                <a:cs typeface="+mj-cs"/>
              </a:rPr>
            </a:br>
            <a:r>
              <a:rPr kumimoji="0" lang="en-US" sz="2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7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200" b="1" i="0" u="none" strike="noStrike" kern="1200" cap="none" spc="0" normalizeH="0" baseline="0" noProof="0" dirty="0" smtClean="0">
                <a:ln>
                  <a:noFill/>
                </a:ln>
                <a:solidFill>
                  <a:schemeClr val="tx1"/>
                </a:solidFill>
                <a:effectLst/>
                <a:uLnTx/>
                <a:uFillTx/>
                <a:latin typeface="+mj-lt"/>
                <a:ea typeface="+mj-ea"/>
                <a:cs typeface="+mj-cs"/>
              </a:rPr>
              <a:t>				</a:t>
            </a:r>
          </a:p>
        </p:txBody>
      </p:sp>
      <p:sp>
        <p:nvSpPr>
          <p:cNvPr id="7" name="Rectangle 3"/>
          <p:cNvSpPr txBox="1">
            <a:spLocks noChangeArrowheads="1"/>
          </p:cNvSpPr>
          <p:nvPr/>
        </p:nvSpPr>
        <p:spPr>
          <a:xfrm>
            <a:off x="606425" y="1908175"/>
            <a:ext cx="4016375" cy="4170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smtClean="0">
                <a:ln>
                  <a:noFill/>
                </a:ln>
                <a:solidFill>
                  <a:srgbClr val="393955"/>
                </a:solidFill>
                <a:effectLst>
                  <a:outerShdw blurRad="38100" dist="38100" dir="2700000" algn="tl">
                    <a:srgbClr val="C0C0C0"/>
                  </a:outerShdw>
                </a:effectLst>
                <a:uLnTx/>
                <a:uFillTx/>
                <a:latin typeface="+mn-lt"/>
                <a:ea typeface="+mn-ea"/>
                <a:cs typeface="+mn-cs"/>
              </a:rPr>
              <a:t>INTRAPERSONAL SCALES</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Self-regard</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Emotional self-awareness</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Assertiveness</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Independence</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Self-actualization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smtClean="0">
                <a:ln>
                  <a:noFill/>
                </a:ln>
                <a:solidFill>
                  <a:srgbClr val="393955"/>
                </a:solidFill>
                <a:effectLst>
                  <a:outerShdw blurRad="38100" dist="38100" dir="2700000" algn="tl">
                    <a:srgbClr val="C0C0C0"/>
                  </a:outerShdw>
                </a:effectLst>
                <a:uLnTx/>
                <a:uFillTx/>
                <a:latin typeface="+mn-lt"/>
                <a:ea typeface="+mn-ea"/>
                <a:cs typeface="+mn-cs"/>
              </a:rPr>
              <a:t>INTERPERSONAL SCALES</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Empathy</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Social responsibility</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Interpersonal relationship</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Rectangle 4"/>
          <p:cNvSpPr txBox="1">
            <a:spLocks noChangeArrowheads="1"/>
          </p:cNvSpPr>
          <p:nvPr/>
        </p:nvSpPr>
        <p:spPr>
          <a:xfrm>
            <a:off x="4724400" y="1905000"/>
            <a:ext cx="4013200" cy="43243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smtClean="0">
                <a:ln>
                  <a:noFill/>
                </a:ln>
                <a:solidFill>
                  <a:srgbClr val="393955"/>
                </a:solidFill>
                <a:effectLst>
                  <a:outerShdw blurRad="38100" dist="38100" dir="2700000" algn="tl">
                    <a:srgbClr val="C0C0C0"/>
                  </a:outerShdw>
                </a:effectLst>
                <a:uLnTx/>
                <a:uFillTx/>
                <a:latin typeface="+mn-lt"/>
                <a:ea typeface="+mn-ea"/>
                <a:cs typeface="+mn-cs"/>
              </a:rPr>
              <a:t>ADAPTABILITY</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Reality testing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Flexibility</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Problem solving</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smtClean="0">
                <a:ln>
                  <a:noFill/>
                </a:ln>
                <a:solidFill>
                  <a:srgbClr val="393955"/>
                </a:solidFill>
                <a:effectLst>
                  <a:outerShdw blurRad="38100" dist="38100" dir="2700000" algn="tl">
                    <a:srgbClr val="C0C0C0"/>
                  </a:outerShdw>
                </a:effectLst>
                <a:uLnTx/>
                <a:uFillTx/>
                <a:latin typeface="+mn-lt"/>
                <a:ea typeface="+mn-ea"/>
                <a:cs typeface="+mn-cs"/>
              </a:rPr>
              <a:t>STRESS MANAGEMENT</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Stress tolerance</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Impulse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smtClean="0">
                <a:ln>
                  <a:noFill/>
                </a:ln>
                <a:solidFill>
                  <a:srgbClr val="393955"/>
                </a:solidFill>
                <a:effectLst>
                  <a:outerShdw blurRad="38100" dist="38100" dir="2700000" algn="tl">
                    <a:srgbClr val="C0C0C0"/>
                  </a:outerShdw>
                </a:effectLst>
                <a:uLnTx/>
                <a:uFillTx/>
                <a:latin typeface="+mn-lt"/>
                <a:ea typeface="+mn-ea"/>
                <a:cs typeface="+mn-cs"/>
              </a:rPr>
              <a:t>GENERAL MOOD</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Optimism</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Happiness</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500" b="1" i="0" u="none" strike="noStrike" kern="1200" cap="none" spc="0" normalizeH="0" baseline="0" noProof="0" dirty="0" smtClean="0">
              <a:ln>
                <a:noFill/>
              </a:ln>
              <a:solidFill>
                <a:srgbClr val="339966"/>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500" b="0" i="0" u="none" strike="noStrike" kern="1200" cap="none" spc="0" normalizeH="0" baseline="0" noProof="0" dirty="0" smtClean="0">
              <a:ln>
                <a:noFill/>
              </a:ln>
              <a:solidFill>
                <a:srgbClr val="339966"/>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http://www.unh.edu/emotional_intelligence/EI%20Assets/EIimages/RevisedFourBranchModel.jpg"/>
          <p:cNvPicPr>
            <a:picLocks noChangeAspect="1" noChangeArrowheads="1"/>
          </p:cNvPicPr>
          <p:nvPr/>
        </p:nvPicPr>
        <p:blipFill>
          <a:blip r:embed="rId2"/>
          <a:srcRect/>
          <a:stretch>
            <a:fillRect/>
          </a:stretch>
        </p:blipFill>
        <p:spPr bwMode="auto">
          <a:xfrm>
            <a:off x="2071670" y="2071678"/>
            <a:ext cx="5486400" cy="4114800"/>
          </a:xfrm>
          <a:prstGeom prst="rect">
            <a:avLst/>
          </a:prstGeom>
          <a:noFill/>
        </p:spPr>
      </p:pic>
      <p:sp>
        <p:nvSpPr>
          <p:cNvPr id="7" name="Rectangle 3"/>
          <p:cNvSpPr txBox="1">
            <a:spLocks noChangeArrowheads="1"/>
          </p:cNvSpPr>
          <p:nvPr/>
        </p:nvSpPr>
        <p:spPr>
          <a:xfrm>
            <a:off x="642910" y="857232"/>
            <a:ext cx="8075612" cy="706457"/>
          </a:xfrm>
          <a:prstGeom prst="rect">
            <a:avLst/>
          </a:prstGeom>
          <a:noFill/>
        </p:spPr>
        <p:txBody>
          <a:bodyPr vert="horz" lIns="91440" tIns="45720" rIns="91440" bIns="45720" rtlCol="0" anchor="ctr">
            <a:normAutofit fontScale="85000" lnSpcReduction="10000"/>
          </a:bodyPr>
          <a:lstStyle/>
          <a:p>
            <a:pPr lvl="0" algn="ctr">
              <a:spcBef>
                <a:spcPct val="0"/>
              </a:spcBef>
            </a:pPr>
            <a:r>
              <a:rPr kumimoji="0" lang="en-US" sz="4600" b="1" i="0" u="none" strike="noStrike" kern="1200" cap="none" spc="0" normalizeH="0" baseline="0" noProof="0" dirty="0" smtClean="0">
                <a:ln>
                  <a:noFill/>
                </a:ln>
                <a:solidFill>
                  <a:schemeClr val="tx1"/>
                </a:solidFill>
                <a:effectLst/>
                <a:uLnTx/>
                <a:uFillTx/>
                <a:latin typeface="+mj-lt"/>
                <a:ea typeface="+mj-ea"/>
                <a:cs typeface="+mj-cs"/>
              </a:rPr>
              <a:t>What is the </a:t>
            </a:r>
            <a:r>
              <a:rPr lang="en-US" sz="4800" b="1" dirty="0" err="1" smtClean="0"/>
              <a:t>Salovey</a:t>
            </a:r>
            <a:r>
              <a:rPr lang="en-US" sz="4800" b="1" dirty="0" smtClean="0"/>
              <a:t>-Mayer</a:t>
            </a:r>
            <a:r>
              <a:rPr kumimoji="0" lang="en-US" sz="4600" b="1" i="0" u="none" strike="noStrike" kern="1200" cap="none" spc="0" normalizeH="0" baseline="0" noProof="0" dirty="0" smtClean="0">
                <a:ln>
                  <a:noFill/>
                </a:ln>
                <a:solidFill>
                  <a:schemeClr val="tx1"/>
                </a:solidFill>
                <a:effectLst/>
                <a:uLnTx/>
                <a:uFillTx/>
                <a:latin typeface="+mj-lt"/>
                <a:ea typeface="+mj-ea"/>
                <a:cs typeface="+mj-cs"/>
              </a:rPr>
              <a:t>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57298"/>
            <a:ext cx="8229600" cy="4768865"/>
          </a:xfrm>
        </p:spPr>
        <p:txBody>
          <a:bodyPr>
            <a:normAutofit fontScale="85000" lnSpcReduction="10000"/>
          </a:bodyPr>
          <a:lstStyle/>
          <a:p>
            <a:pPr algn="just">
              <a:buNone/>
            </a:pPr>
            <a:r>
              <a:rPr lang="en-US" b="1" dirty="0" smtClean="0"/>
              <a:t>	1. Perception, Appraisal and Expression of Emotion</a:t>
            </a:r>
            <a:endParaRPr lang="en-US" dirty="0" smtClean="0"/>
          </a:p>
          <a:p>
            <a:pPr algn="just"/>
            <a:r>
              <a:rPr lang="en-US" dirty="0" smtClean="0"/>
              <a:t>Ability to identify emotion in one's physical states, feelings, and thoughts. </a:t>
            </a:r>
          </a:p>
          <a:p>
            <a:pPr algn="just"/>
            <a:r>
              <a:rPr lang="en-US" dirty="0" smtClean="0"/>
              <a:t>Ability to identify emotions in other people, designs, artwork, etc. through language, sound, appearance, and behavior. </a:t>
            </a:r>
          </a:p>
          <a:p>
            <a:pPr algn="just"/>
            <a:r>
              <a:rPr lang="en-US" dirty="0" smtClean="0"/>
              <a:t>Ability to express emotions accurately, and to express needs related to those feelings. </a:t>
            </a:r>
          </a:p>
          <a:p>
            <a:pPr algn="just"/>
            <a:r>
              <a:rPr lang="en-US" dirty="0" smtClean="0"/>
              <a:t>Ability to discriminate between accurate and inaccurate, or honest vs. dishonest expressions of feeling.</a:t>
            </a: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4911741"/>
          </a:xfrm>
        </p:spPr>
        <p:txBody>
          <a:bodyPr>
            <a:normAutofit fontScale="85000" lnSpcReduction="10000"/>
          </a:bodyPr>
          <a:lstStyle/>
          <a:p>
            <a:pPr algn="just">
              <a:buNone/>
            </a:pPr>
            <a:r>
              <a:rPr lang="en-US" b="1" dirty="0" smtClean="0"/>
              <a:t>	2. Emotional Facilitation of Thinking</a:t>
            </a:r>
            <a:endParaRPr lang="en-US" dirty="0" smtClean="0"/>
          </a:p>
          <a:p>
            <a:pPr algn="just"/>
            <a:r>
              <a:rPr lang="en-US" dirty="0" smtClean="0"/>
              <a:t>Emotions prioritize thinking by directing attention to important information. </a:t>
            </a:r>
          </a:p>
          <a:p>
            <a:pPr algn="just"/>
            <a:r>
              <a:rPr lang="en-US" dirty="0" smtClean="0"/>
              <a:t>Emotions are sufficiently vivid and available that they can be generated as aids to judgment and memory concerning feelings. </a:t>
            </a:r>
          </a:p>
          <a:p>
            <a:pPr algn="just"/>
            <a:r>
              <a:rPr lang="en-US" dirty="0" smtClean="0"/>
              <a:t>Emotional mood swings change the individual's perspective from optimistic to pessimistic, encouraging consideration of multiple points of view. </a:t>
            </a:r>
          </a:p>
          <a:p>
            <a:pPr algn="just"/>
            <a:r>
              <a:rPr lang="en-US" dirty="0" smtClean="0"/>
              <a:t>Emotional states differentially encourage specific problem-solving approaches such as when happiness facilitates inductive reasoning and creativity.</a:t>
            </a: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fontScale="77500" lnSpcReduction="20000"/>
          </a:bodyPr>
          <a:lstStyle/>
          <a:p>
            <a:pPr algn="just">
              <a:buNone/>
            </a:pPr>
            <a:r>
              <a:rPr lang="en-US" b="1" dirty="0" smtClean="0"/>
              <a:t>	3. Understanding and Analyzing Emotions; Employing Emotional Knowledge</a:t>
            </a:r>
            <a:endParaRPr lang="en-US" dirty="0" smtClean="0"/>
          </a:p>
          <a:p>
            <a:pPr algn="just"/>
            <a:r>
              <a:rPr lang="en-US" dirty="0" smtClean="0"/>
              <a:t>Ability to label emotions and recognize relations among the words and the emotions themselves, such as the relation between liking and loving. </a:t>
            </a:r>
          </a:p>
          <a:p>
            <a:pPr algn="just"/>
            <a:r>
              <a:rPr lang="en-US" dirty="0" smtClean="0"/>
              <a:t>Ability to interpret the meanings that emotions convey regarding relationships, such as that sadness often accompanies a loss. </a:t>
            </a:r>
          </a:p>
          <a:p>
            <a:pPr algn="just"/>
            <a:r>
              <a:rPr lang="en-US" dirty="0" smtClean="0"/>
              <a:t>Ability to understand complex feelings: simultaneous feelings of love and hate or blends such as awe as a combination of fear and surprise. </a:t>
            </a:r>
          </a:p>
          <a:p>
            <a:pPr algn="just"/>
            <a:r>
              <a:rPr lang="en-US" dirty="0" smtClean="0"/>
              <a:t>Ability to recognize likely transitions among emotions, such as the transition from anger to satisfaction or from anger to shame.</a:t>
            </a: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4911741"/>
          </a:xfrm>
        </p:spPr>
        <p:txBody>
          <a:bodyPr>
            <a:normAutofit fontScale="77500" lnSpcReduction="20000"/>
          </a:bodyPr>
          <a:lstStyle/>
          <a:p>
            <a:pPr algn="just">
              <a:buNone/>
            </a:pPr>
            <a:r>
              <a:rPr lang="en-US" b="1" dirty="0" smtClean="0"/>
              <a:t>	4. Reflective Regulation of Emotion to Promote Emotional and Intellectual Growth</a:t>
            </a:r>
            <a:endParaRPr lang="en-US" dirty="0" smtClean="0"/>
          </a:p>
          <a:p>
            <a:pPr algn="just"/>
            <a:r>
              <a:rPr lang="en-US" dirty="0" smtClean="0"/>
              <a:t>Ability to stay open to feelings, both those that are pleasant and those that are unpleasant. </a:t>
            </a:r>
          </a:p>
          <a:p>
            <a:pPr algn="just"/>
            <a:r>
              <a:rPr lang="en-US" dirty="0" smtClean="0"/>
              <a:t>Ability to reflectively engage or detach from an emotion depending upon its judged </a:t>
            </a:r>
            <a:r>
              <a:rPr lang="en-US" dirty="0" err="1" smtClean="0"/>
              <a:t>informativeness</a:t>
            </a:r>
            <a:r>
              <a:rPr lang="en-US" dirty="0" smtClean="0"/>
              <a:t> or utility. </a:t>
            </a:r>
          </a:p>
          <a:p>
            <a:pPr algn="just"/>
            <a:r>
              <a:rPr lang="en-US" dirty="0" smtClean="0"/>
              <a:t>Ability to reflectively monitor emotions in relation to oneself and others, such as recognizing how clear, typical, influential or reasonable they are. </a:t>
            </a:r>
          </a:p>
          <a:p>
            <a:pPr algn="just"/>
            <a:r>
              <a:rPr lang="en-US" dirty="0" smtClean="0"/>
              <a:t>Ability to manage emotion in oneself and others by moderating negative emotions and enhancing pleasant ones, without repressing or exaggerating information they may convey.</a:t>
            </a: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6543692" cy="3471874"/>
          </a:xfrm>
        </p:spPr>
        <p:txBody>
          <a:bodyPr>
            <a:normAutofit/>
          </a:bodyPr>
          <a:lstStyle/>
          <a:p>
            <a:pPr algn="ctr">
              <a:buNone/>
            </a:pPr>
            <a:r>
              <a:rPr lang="en-US" b="1" dirty="0" smtClean="0"/>
              <a:t>Contents</a:t>
            </a:r>
          </a:p>
          <a:p>
            <a:r>
              <a:rPr lang="en-US" dirty="0" smtClean="0"/>
              <a:t>A definition and why EI is important</a:t>
            </a:r>
          </a:p>
          <a:p>
            <a:r>
              <a:rPr lang="en-US" dirty="0" smtClean="0"/>
              <a:t>Components of EI</a:t>
            </a:r>
          </a:p>
          <a:p>
            <a:r>
              <a:rPr lang="en-US" dirty="0" smtClean="0"/>
              <a:t>EI development</a:t>
            </a:r>
          </a:p>
          <a:p>
            <a:r>
              <a:rPr lang="en-US" dirty="0" smtClean="0"/>
              <a:t>EI assessment</a:t>
            </a: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srcRect/>
          <a:stretch>
            <a:fillRect/>
          </a:stretch>
        </p:blipFill>
        <p:spPr bwMode="auto">
          <a:xfrm>
            <a:off x="5324094" y="3357562"/>
            <a:ext cx="3819906" cy="329184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6" name="Прямая соединительная линия 5"/>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122" name="Rectangle 2"/>
          <p:cNvSpPr>
            <a:spLocks noChangeArrowheads="1"/>
          </p:cNvSpPr>
          <p:nvPr/>
        </p:nvSpPr>
        <p:spPr bwMode="auto">
          <a:xfrm>
            <a:off x="714348" y="1214422"/>
            <a:ext cx="80010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chemeClr val="tx1"/>
                </a:solidFill>
                <a:effectLst/>
                <a:cs typeface="Arial" pitchFamily="34" charset="0"/>
              </a:rPr>
              <a:t>In</a:t>
            </a:r>
            <a:r>
              <a:rPr kumimoji="0" lang="ru-RU" sz="2800" b="0" i="0" u="none" strike="noStrike" cap="none" normalizeH="0" baseline="0" dirty="0" smtClean="0">
                <a:ln>
                  <a:noFill/>
                </a:ln>
                <a:solidFill>
                  <a:schemeClr val="tx1"/>
                </a:solidFill>
                <a:effectLst/>
                <a:cs typeface="Arial" pitchFamily="34" charset="0"/>
              </a:rPr>
              <a:t> 1997 </a:t>
            </a:r>
            <a:r>
              <a:rPr kumimoji="0" lang="en-US" sz="2800" b="0" i="0" u="none" strike="noStrike" cap="none" normalizeH="0" baseline="0" dirty="0" err="1" smtClean="0">
                <a:ln>
                  <a:noFill/>
                </a:ln>
                <a:solidFill>
                  <a:schemeClr val="tx1"/>
                </a:solidFill>
                <a:effectLst/>
                <a:cs typeface="Arial" pitchFamily="34" charset="0"/>
              </a:rPr>
              <a:t>Salovey</a:t>
            </a:r>
            <a:r>
              <a:rPr kumimoji="0" lang="en-US" sz="2800" b="0" i="0" u="none" strike="noStrike" cap="none" normalizeH="0" baseline="0" dirty="0" smtClean="0">
                <a:ln>
                  <a:noFill/>
                </a:ln>
                <a:solidFill>
                  <a:schemeClr val="tx1"/>
                </a:solidFill>
                <a:effectLst/>
                <a:cs typeface="Arial" pitchFamily="34" charset="0"/>
              </a:rPr>
              <a:t> and Mayer </a:t>
            </a:r>
            <a:r>
              <a:rPr kumimoji="0" lang="ru-RU" sz="2800" b="0" i="0" u="none" strike="noStrike" cap="none" normalizeH="0" baseline="0" dirty="0" err="1" smtClean="0">
                <a:ln>
                  <a:noFill/>
                </a:ln>
                <a:solidFill>
                  <a:schemeClr val="tx1"/>
                </a:solidFill>
                <a:effectLst/>
                <a:cs typeface="Arial" pitchFamily="34" charset="0"/>
              </a:rPr>
              <a:t>sa</a:t>
            </a:r>
            <a:r>
              <a:rPr kumimoji="0" lang="en-US" sz="2800" b="0" i="0" u="none" strike="noStrike" cap="none" normalizeH="0" baseline="0" dirty="0" smtClean="0">
                <a:ln>
                  <a:noFill/>
                </a:ln>
                <a:solidFill>
                  <a:schemeClr val="tx1"/>
                </a:solidFill>
                <a:effectLst/>
                <a:cs typeface="Arial" pitchFamily="34" charset="0"/>
              </a:rPr>
              <a:t>id</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that</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branches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in</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chart</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are</a:t>
            </a:r>
            <a:r>
              <a:rPr kumimoji="0" lang="ru-RU" sz="2800" b="0" i="0" u="none" strike="noStrike" cap="none" normalizeH="0" baseline="0" dirty="0" smtClean="0">
                <a:ln>
                  <a:noFill/>
                </a:ln>
                <a:solidFill>
                  <a:schemeClr val="tx1"/>
                </a:solidFill>
                <a:effectLst/>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smtClean="0">
                <a:cs typeface="Arial" pitchFamily="34" charset="0"/>
              </a:rPr>
              <a:t>“</a:t>
            </a:r>
            <a:r>
              <a:rPr kumimoji="0" lang="ru-RU" sz="2800" b="0" i="0" u="none" strike="noStrike" cap="none" normalizeH="0" baseline="0" dirty="0" err="1" smtClean="0">
                <a:ln>
                  <a:noFill/>
                </a:ln>
                <a:solidFill>
                  <a:schemeClr val="tx1"/>
                </a:solidFill>
                <a:effectLst/>
                <a:cs typeface="Arial" pitchFamily="34" charset="0"/>
              </a:rPr>
              <a:t>arranged</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from</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more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basic</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psychological</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processes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to</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higher</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more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psychologically</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integrated</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processes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For</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example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lowest</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level</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branch</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concerns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relatively</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simple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abilities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of</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perceiving</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and</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expressing</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emotion</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In</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contrast</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highest</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level</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branch</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concerns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the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conscious</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reflective</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regulation</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of</a:t>
            </a:r>
            <a:r>
              <a:rPr kumimoji="0" lang="ru-RU" sz="2800" b="0" i="0" u="none" strike="noStrike" cap="none" normalizeH="0" baseline="0" dirty="0" smtClean="0">
                <a:ln>
                  <a:noFill/>
                </a:ln>
                <a:solidFill>
                  <a:schemeClr val="tx1"/>
                </a:solidFill>
                <a:effectLst/>
                <a:cs typeface="Arial" pitchFamily="34" charset="0"/>
              </a:rPr>
              <a:t> </a:t>
            </a:r>
            <a:r>
              <a:rPr kumimoji="0" lang="ru-RU" sz="2800" b="0" i="0" u="none" strike="noStrike" cap="none" normalizeH="0" baseline="0" dirty="0" err="1" smtClean="0">
                <a:ln>
                  <a:noFill/>
                </a:ln>
                <a:solidFill>
                  <a:schemeClr val="tx1"/>
                </a:solidFill>
                <a:effectLst/>
                <a:cs typeface="Arial" pitchFamily="34" charset="0"/>
              </a:rPr>
              <a:t>emotion</a:t>
            </a:r>
            <a:r>
              <a:rPr lang="en-US" sz="2800" dirty="0" smtClean="0">
                <a:cs typeface="Arial" pitchFamily="34" charset="0"/>
              </a:rPr>
              <a:t>”</a:t>
            </a:r>
            <a:r>
              <a:rPr kumimoji="0" lang="en-US" sz="2800" b="0" i="0" u="none" strike="noStrike" cap="none" normalizeH="0" baseline="0" dirty="0" smtClean="0">
                <a:ln>
                  <a:noFill/>
                </a:ln>
                <a:solidFill>
                  <a:schemeClr val="tx1"/>
                </a:solidFill>
                <a:effectLst/>
                <a:cs typeface="Arial" pitchFamily="34" charset="0"/>
              </a:rPr>
              <a:t>.</a:t>
            </a:r>
            <a:endParaRPr kumimoji="0" lang="ru-RU"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a:xfrm>
            <a:off x="642910" y="857232"/>
            <a:ext cx="8075612" cy="706457"/>
          </a:xfrm>
          <a:prstGeom prst="rect">
            <a:avLst/>
          </a:prstGeom>
          <a:noFill/>
        </p:spPr>
        <p:txBody>
          <a:bodyPr vert="horz" lIns="91440" tIns="45720" rIns="91440" bIns="45720" rtlCol="0" anchor="ctr">
            <a:normAutofit fontScale="92500" lnSpcReduction="10000"/>
          </a:bodyPr>
          <a:lstStyle/>
          <a:p>
            <a:pPr lvl="0" algn="ctr">
              <a:spcBef>
                <a:spcPct val="0"/>
              </a:spcBef>
            </a:pPr>
            <a:r>
              <a:rPr kumimoji="0" lang="en-US" sz="4600" b="1" i="0" u="none" strike="noStrike" kern="1200" cap="none" spc="0" normalizeH="0" baseline="0" noProof="0" dirty="0" smtClean="0">
                <a:ln>
                  <a:noFill/>
                </a:ln>
                <a:solidFill>
                  <a:schemeClr val="tx1"/>
                </a:solidFill>
                <a:effectLst/>
                <a:uLnTx/>
                <a:uFillTx/>
                <a:latin typeface="+mj-lt"/>
                <a:ea typeface="+mj-ea"/>
                <a:cs typeface="+mj-cs"/>
              </a:rPr>
              <a:t>What is the </a:t>
            </a:r>
            <a:r>
              <a:rPr kumimoji="0" lang="en-US" sz="4600" b="1" i="0" u="none" strike="noStrike" kern="1200" cap="none" spc="0" normalizeH="0" baseline="0" noProof="0" dirty="0" err="1" smtClean="0">
                <a:ln>
                  <a:noFill/>
                </a:ln>
                <a:solidFill>
                  <a:schemeClr val="tx1"/>
                </a:solidFill>
                <a:effectLst/>
                <a:uLnTx/>
                <a:uFillTx/>
                <a:latin typeface="+mj-lt"/>
                <a:ea typeface="+mj-ea"/>
                <a:cs typeface="+mj-cs"/>
              </a:rPr>
              <a:t>Goleman</a:t>
            </a:r>
            <a:r>
              <a:rPr kumimoji="0" lang="en-US" sz="4600" b="1" i="0" u="none" strike="noStrike" kern="1200" cap="none" spc="0" normalizeH="0" noProof="0" dirty="0" smtClean="0">
                <a:ln>
                  <a:noFill/>
                </a:ln>
                <a:solidFill>
                  <a:schemeClr val="tx1"/>
                </a:solidFill>
                <a:effectLst/>
                <a:uLnTx/>
                <a:uFillTx/>
                <a:latin typeface="+mj-lt"/>
                <a:ea typeface="+mj-ea"/>
                <a:cs typeface="+mj-cs"/>
              </a:rPr>
              <a:t> </a:t>
            </a:r>
            <a:r>
              <a:rPr kumimoji="0" lang="en-US" sz="4600" b="1" i="0" u="none" strike="noStrike" kern="1200" cap="none" spc="0" normalizeH="0" baseline="0" noProof="0" dirty="0" smtClean="0">
                <a:ln>
                  <a:noFill/>
                </a:ln>
                <a:solidFill>
                  <a:schemeClr val="tx1"/>
                </a:solidFill>
                <a:effectLst/>
                <a:uLnTx/>
                <a:uFillTx/>
                <a:latin typeface="+mj-lt"/>
                <a:ea typeface="+mj-ea"/>
                <a:cs typeface="+mj-cs"/>
              </a:rPr>
              <a:t>Model?</a:t>
            </a:r>
          </a:p>
        </p:txBody>
      </p:sp>
      <p:pic>
        <p:nvPicPr>
          <p:cNvPr id="29698" name="Picture 2"/>
          <p:cNvPicPr>
            <a:picLocks noChangeAspect="1" noChangeArrowheads="1"/>
          </p:cNvPicPr>
          <p:nvPr/>
        </p:nvPicPr>
        <p:blipFill>
          <a:blip r:embed="rId2"/>
          <a:srcRect/>
          <a:stretch>
            <a:fillRect/>
          </a:stretch>
        </p:blipFill>
        <p:spPr bwMode="auto">
          <a:xfrm>
            <a:off x="2214546" y="1928802"/>
            <a:ext cx="4800600" cy="3810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a:bodyPr>
          <a:lstStyle/>
          <a:p>
            <a:pPr algn="just">
              <a:buNone/>
            </a:pPr>
            <a:r>
              <a:rPr lang="en-US" b="1" dirty="0" smtClean="0"/>
              <a:t>	Self-awareness</a:t>
            </a:r>
            <a:r>
              <a:rPr lang="en-US" dirty="0" smtClean="0"/>
              <a:t>. The ability to recognize and understand personal moods and emotions and drives, as well as their effect on others. </a:t>
            </a:r>
            <a:r>
              <a:rPr lang="en-US" dirty="0">
                <a:solidFill>
                  <a:srgbClr val="FF0000"/>
                </a:solidFill>
              </a:rPr>
              <a:t>S</a:t>
            </a:r>
            <a:r>
              <a:rPr lang="en-US" dirty="0" smtClean="0">
                <a:solidFill>
                  <a:srgbClr val="FF0000"/>
                </a:solidFill>
              </a:rPr>
              <a:t>elf-awareness include self-confidence, realistic self-assessment, and a self-deprecating sense of humor.</a:t>
            </a:r>
            <a:r>
              <a:rPr lang="en-US" dirty="0" smtClean="0"/>
              <a:t> Self-awareness depend on one's ability to monitor one's own emotion state and to correctly identify and name one’s emotions. </a:t>
            </a:r>
            <a:endParaRPr lang="ru-RU" dirty="0" smtClean="0"/>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lstStyle/>
          <a:p>
            <a:pPr algn="just">
              <a:buNone/>
            </a:pPr>
            <a:r>
              <a:rPr lang="en-US" b="1" dirty="0" smtClean="0"/>
              <a:t>	</a:t>
            </a:r>
          </a:p>
          <a:p>
            <a:pPr algn="just">
              <a:buNone/>
            </a:pPr>
            <a:r>
              <a:rPr lang="en-US" b="1" dirty="0"/>
              <a:t>	</a:t>
            </a:r>
            <a:r>
              <a:rPr lang="en-US" b="1" dirty="0" smtClean="0"/>
              <a:t>Self-regulation. </a:t>
            </a:r>
            <a:r>
              <a:rPr lang="en-US" dirty="0" smtClean="0"/>
              <a:t>The ability to control or redirect disruptive impulses and moods, and the propensity to suspend judgment and to think before acting. </a:t>
            </a:r>
            <a:r>
              <a:rPr lang="en-US" dirty="0" smtClean="0">
                <a:solidFill>
                  <a:srgbClr val="FF0000"/>
                </a:solidFill>
              </a:rPr>
              <a:t>Self-regulation includes trustworthiness and integrity; comfort with ambiguity; and openness to change.</a:t>
            </a:r>
            <a:endParaRPr lang="ru-RU" dirty="0">
              <a:solidFill>
                <a:srgbClr val="FF0000"/>
              </a:solidFill>
            </a:endParaRPr>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4911741"/>
          </a:xfrm>
        </p:spPr>
        <p:txBody>
          <a:bodyPr>
            <a:normAutofit fontScale="92500"/>
          </a:bodyPr>
          <a:lstStyle/>
          <a:p>
            <a:pPr algn="just">
              <a:buNone/>
            </a:pPr>
            <a:r>
              <a:rPr lang="en-US" b="1" dirty="0" smtClean="0"/>
              <a:t>	Internal motivation</a:t>
            </a:r>
            <a:r>
              <a:rPr lang="en-US" dirty="0" smtClean="0"/>
              <a:t>.  A passion to work for internal reasons that go beyond money and status -which are external rewards, - such as an inner vision of what is important in life, a joy in doing something, curiosity in learning, a flow that comes with being immersed in an activity. A propensity to pursue goals with energy and persistence. </a:t>
            </a:r>
            <a:r>
              <a:rPr lang="en-US" dirty="0" smtClean="0">
                <a:solidFill>
                  <a:srgbClr val="FF0000"/>
                </a:solidFill>
              </a:rPr>
              <a:t>Internal motivation includes a strong drive to achieve, optimism even in the face of failure, and organizational commitment.</a:t>
            </a:r>
            <a:endParaRPr lang="ru-RU" dirty="0">
              <a:solidFill>
                <a:srgbClr val="FF0000"/>
              </a:solidFill>
            </a:endParaRPr>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4911741"/>
          </a:xfrm>
        </p:spPr>
        <p:txBody>
          <a:bodyPr>
            <a:normAutofit fontScale="92500"/>
          </a:bodyPr>
          <a:lstStyle/>
          <a:p>
            <a:pPr algn="just">
              <a:buNone/>
            </a:pPr>
            <a:r>
              <a:rPr lang="en-US" b="1" dirty="0" smtClean="0"/>
              <a:t>	Empathy. </a:t>
            </a:r>
            <a:r>
              <a:rPr lang="en-US" dirty="0" smtClean="0"/>
              <a:t>The ability to understand the emotional makeup of other people. A skill in treating people according to their emotional reactions. </a:t>
            </a:r>
            <a:r>
              <a:rPr lang="en-US" dirty="0" smtClean="0">
                <a:solidFill>
                  <a:srgbClr val="FF0000"/>
                </a:solidFill>
              </a:rPr>
              <a:t>Empathy includes expertise in building and retaining talent, cross-cultural sensitivity, and service to clients and customers.</a:t>
            </a:r>
            <a:r>
              <a:rPr lang="en-US" dirty="0" smtClean="0"/>
              <a:t> (In an educational context, empathy is often thought to include, or lead to, sympathy, which implies concern, or care or a wish to soften negative emotions or experiences in others.) </a:t>
            </a: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lstStyle/>
          <a:p>
            <a:pPr algn="just">
              <a:buNone/>
            </a:pPr>
            <a:r>
              <a:rPr lang="en-US" b="1" dirty="0" smtClean="0"/>
              <a:t>	</a:t>
            </a:r>
          </a:p>
          <a:p>
            <a:pPr algn="just">
              <a:buNone/>
            </a:pPr>
            <a:r>
              <a:rPr lang="en-US" b="1" dirty="0"/>
              <a:t>	</a:t>
            </a:r>
            <a:r>
              <a:rPr lang="en-US" b="1" dirty="0" smtClean="0"/>
              <a:t>Social skills. </a:t>
            </a:r>
            <a:r>
              <a:rPr lang="en-US" dirty="0" smtClean="0"/>
              <a:t> Proficiency in managing relationships and building networks, and an ability to find common ground and build rapport. </a:t>
            </a:r>
            <a:r>
              <a:rPr lang="en-US" dirty="0" smtClean="0">
                <a:solidFill>
                  <a:srgbClr val="FF0000"/>
                </a:solidFill>
              </a:rPr>
              <a:t>Social skills include effectiveness in leading change, persuasiveness, and expertise building and leading teams.</a:t>
            </a:r>
          </a:p>
          <a:p>
            <a:pPr>
              <a:buNone/>
            </a:pPr>
            <a:endParaRPr lang="en-US" dirty="0" smtClean="0"/>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a:normAutofit/>
          </a:bodyPr>
          <a:lstStyle/>
          <a:p>
            <a:pPr algn="ctr">
              <a:buNone/>
            </a:pPr>
            <a:r>
              <a:rPr lang="en-US" sz="4000" b="1" dirty="0" smtClean="0"/>
              <a:t>The development of EI</a:t>
            </a:r>
          </a:p>
          <a:p>
            <a:pPr algn="ctr">
              <a:buNone/>
            </a:pPr>
            <a:endParaRPr lang="ru-RU" sz="4000" b="1"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6866" name="Picture 2" descr="7 Practical Ways To Improve Your Emotional Intelligence"/>
          <p:cNvPicPr>
            <a:picLocks noChangeAspect="1" noChangeArrowheads="1"/>
          </p:cNvPicPr>
          <p:nvPr/>
        </p:nvPicPr>
        <p:blipFill>
          <a:blip r:embed="rId2"/>
          <a:srcRect/>
          <a:stretch>
            <a:fillRect/>
          </a:stretch>
        </p:blipFill>
        <p:spPr bwMode="auto">
          <a:xfrm>
            <a:off x="0" y="1714499"/>
            <a:ext cx="9144000" cy="51435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4911741"/>
          </a:xfrm>
        </p:spPr>
        <p:txBody>
          <a:bodyPr>
            <a:normAutofit fontScale="92500" lnSpcReduction="20000"/>
          </a:bodyPr>
          <a:lstStyle/>
          <a:p>
            <a:pPr algn="ctr">
              <a:buNone/>
            </a:pPr>
            <a:r>
              <a:rPr lang="en-US" sz="3900" b="1" dirty="0" smtClean="0">
                <a:solidFill>
                  <a:srgbClr val="FF0000"/>
                </a:solidFill>
              </a:rPr>
              <a:t>The development of EI</a:t>
            </a:r>
          </a:p>
          <a:p>
            <a:endParaRPr lang="ru-RU" b="1" dirty="0" smtClean="0"/>
          </a:p>
          <a:p>
            <a:r>
              <a:rPr lang="en-US" b="1" dirty="0" smtClean="0"/>
              <a:t>Practice Observing How You Feel</a:t>
            </a:r>
          </a:p>
          <a:p>
            <a:r>
              <a:rPr lang="en-US" b="1" dirty="0" smtClean="0"/>
              <a:t>Pay Attention to How You Behave</a:t>
            </a:r>
          </a:p>
          <a:p>
            <a:r>
              <a:rPr lang="en-US" b="1" dirty="0" smtClean="0"/>
              <a:t>Take Responsibility for Your Feelings and</a:t>
            </a:r>
            <a:r>
              <a:rPr lang="ru-RU" b="1" dirty="0" smtClean="0"/>
              <a:t> </a:t>
            </a:r>
            <a:r>
              <a:rPr lang="en-US" b="1" dirty="0" smtClean="0"/>
              <a:t>Behavior</a:t>
            </a:r>
          </a:p>
          <a:p>
            <a:r>
              <a:rPr lang="en-US" b="1" dirty="0" smtClean="0"/>
              <a:t>Practice Responding, Rather than Reacting</a:t>
            </a:r>
          </a:p>
          <a:p>
            <a:r>
              <a:rPr lang="en-US" b="1" dirty="0" smtClean="0"/>
              <a:t>Practice Empathizing with Yourself and Others</a:t>
            </a:r>
          </a:p>
          <a:p>
            <a:r>
              <a:rPr lang="en-US" b="1" dirty="0" smtClean="0"/>
              <a:t>Create A Positive Environment</a:t>
            </a:r>
          </a:p>
          <a:p>
            <a:r>
              <a:rPr lang="en-US" b="1" dirty="0" smtClean="0"/>
              <a:t>Remember EI is a Lifetime Process</a:t>
            </a:r>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429288"/>
          </a:xfrm>
        </p:spPr>
        <p:txBody>
          <a:bodyPr>
            <a:normAutofit fontScale="92500" lnSpcReduction="20000"/>
          </a:bodyPr>
          <a:lstStyle/>
          <a:p>
            <a:pPr algn="ctr">
              <a:buNone/>
            </a:pPr>
            <a:r>
              <a:rPr lang="en-US" sz="4000" b="1" dirty="0" smtClean="0"/>
              <a:t>EI assessment</a:t>
            </a:r>
            <a:endParaRPr lang="ru-RU" sz="4000" b="1" dirty="0" smtClean="0"/>
          </a:p>
          <a:p>
            <a:pPr algn="just">
              <a:buNone/>
            </a:pPr>
            <a:r>
              <a:rPr lang="ru-RU" sz="2400" dirty="0" smtClean="0"/>
              <a:t>	</a:t>
            </a:r>
            <a:r>
              <a:rPr lang="en-US" sz="2400" dirty="0" smtClean="0"/>
              <a:t>Many tests that promise to measure emotional intelligence have appeared in recent years.</a:t>
            </a:r>
            <a:r>
              <a:rPr lang="ru-RU" sz="2400" dirty="0"/>
              <a:t> </a:t>
            </a:r>
            <a:r>
              <a:rPr lang="en-US" sz="2400" dirty="0" smtClean="0"/>
              <a:t>Some of these tests seem promising, but many have not been empirically evaluated. </a:t>
            </a:r>
            <a:endParaRPr lang="ru-RU" sz="2400" dirty="0" smtClean="0"/>
          </a:p>
          <a:p>
            <a:pPr algn="just">
              <a:buNone/>
            </a:pPr>
            <a:r>
              <a:rPr lang="ru-RU" sz="2400" b="1" dirty="0" smtClean="0"/>
              <a:t>	</a:t>
            </a:r>
            <a:r>
              <a:rPr lang="en-US" sz="2400" b="1" dirty="0" smtClean="0"/>
              <a:t>Here are some of them:</a:t>
            </a:r>
          </a:p>
          <a:p>
            <a:r>
              <a:rPr lang="en-US" sz="2400" dirty="0" err="1" smtClean="0"/>
              <a:t>BarOn</a:t>
            </a:r>
            <a:r>
              <a:rPr lang="en-US" sz="2400" dirty="0" smtClean="0"/>
              <a:t> Emotional Quotient Inventory</a:t>
            </a:r>
          </a:p>
          <a:p>
            <a:r>
              <a:rPr lang="en-US" sz="2400" dirty="0" smtClean="0"/>
              <a:t>Emotional &amp; Social Competence Inventory </a:t>
            </a:r>
          </a:p>
          <a:p>
            <a:r>
              <a:rPr lang="en-US" sz="2400" dirty="0" smtClean="0"/>
              <a:t>Emotional &amp; Social Competence Inventory – U</a:t>
            </a:r>
          </a:p>
          <a:p>
            <a:r>
              <a:rPr lang="en-US" sz="2400" dirty="0" err="1" smtClean="0"/>
              <a:t>Genos</a:t>
            </a:r>
            <a:r>
              <a:rPr lang="en-US" sz="2400" dirty="0" smtClean="0"/>
              <a:t> Emotional Intelligence Inventory</a:t>
            </a:r>
          </a:p>
          <a:p>
            <a:r>
              <a:rPr lang="en-US" sz="2400" dirty="0" smtClean="0"/>
              <a:t>Group Emotional Competency Inventory</a:t>
            </a:r>
          </a:p>
          <a:p>
            <a:r>
              <a:rPr lang="en-US" sz="2400" dirty="0" smtClean="0"/>
              <a:t>Mayer-</a:t>
            </a:r>
            <a:r>
              <a:rPr lang="en-US" sz="2400" dirty="0" err="1" smtClean="0"/>
              <a:t>Salovey</a:t>
            </a:r>
            <a:r>
              <a:rPr lang="en-US" sz="2400" dirty="0" smtClean="0"/>
              <a:t>-Caruso EI Test (MSCEIT)</a:t>
            </a:r>
          </a:p>
          <a:p>
            <a:r>
              <a:rPr lang="en-US" sz="2400" dirty="0" err="1" smtClean="0"/>
              <a:t>Schutte</a:t>
            </a:r>
            <a:r>
              <a:rPr lang="en-US" sz="2400" dirty="0" smtClean="0"/>
              <a:t> Self Report EI Test</a:t>
            </a:r>
          </a:p>
          <a:p>
            <a:r>
              <a:rPr lang="en-US" sz="2400" dirty="0" smtClean="0"/>
              <a:t>Trait Emotional Intelligence Questionnaire (</a:t>
            </a:r>
            <a:r>
              <a:rPr lang="en-US" sz="2400" dirty="0" err="1" smtClean="0"/>
              <a:t>TEIQue</a:t>
            </a:r>
            <a:r>
              <a:rPr lang="en-US" sz="2400" dirty="0" smtClean="0"/>
              <a:t>)</a:t>
            </a:r>
          </a:p>
          <a:p>
            <a:r>
              <a:rPr lang="en-US" sz="2400" dirty="0" smtClean="0"/>
              <a:t>Work Group Emotional Intelligence Profile</a:t>
            </a:r>
          </a:p>
          <a:p>
            <a:r>
              <a:rPr lang="en-US" sz="2400" dirty="0" smtClean="0"/>
              <a:t>Wong's Emotional Intelligence Scale</a:t>
            </a:r>
          </a:p>
          <a:p>
            <a:pPr algn="just">
              <a:buNone/>
            </a:pPr>
            <a:endParaRPr lang="ru-RU" sz="2400" b="1" dirty="0" smtClean="0"/>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a:normAutofit/>
          </a:bodyPr>
          <a:lstStyle/>
          <a:p>
            <a:pPr>
              <a:buNone/>
            </a:pPr>
            <a:r>
              <a:rPr lang="en-US" dirty="0" smtClean="0"/>
              <a:t>	</a:t>
            </a:r>
          </a:p>
          <a:p>
            <a:pPr>
              <a:buNone/>
            </a:pPr>
            <a:endParaRPr lang="en-US" dirty="0"/>
          </a:p>
          <a:p>
            <a:pPr>
              <a:buNone/>
            </a:pPr>
            <a:r>
              <a:rPr lang="en-US" dirty="0" smtClean="0"/>
              <a:t>	The term </a:t>
            </a:r>
            <a:r>
              <a:rPr lang="en-US" dirty="0" smtClean="0">
                <a:solidFill>
                  <a:srgbClr val="FF0000"/>
                </a:solidFill>
              </a:rPr>
              <a:t>emotional intelligence </a:t>
            </a:r>
            <a:r>
              <a:rPr lang="en-US" dirty="0" smtClean="0"/>
              <a:t>was officially coined in 1990 by </a:t>
            </a:r>
            <a:r>
              <a:rPr lang="en-US" dirty="0" err="1" smtClean="0"/>
              <a:t>Salovey</a:t>
            </a:r>
            <a:r>
              <a:rPr lang="en-US" dirty="0" smtClean="0"/>
              <a:t> and Mayer.</a:t>
            </a:r>
          </a:p>
          <a:p>
            <a:pPr>
              <a:buNone/>
            </a:pPr>
            <a:r>
              <a:rPr lang="en-US" dirty="0"/>
              <a:t>	</a:t>
            </a:r>
            <a:endParaRPr lang="en-US" b="1" dirty="0" smtClean="0">
              <a:solidFill>
                <a:srgbClr val="565682"/>
              </a:solidFill>
            </a:endParaRPr>
          </a:p>
          <a:p>
            <a:pPr>
              <a:buNone/>
            </a:pPr>
            <a:endParaRPr lang="ru-RU" dirty="0"/>
          </a:p>
        </p:txBody>
      </p:sp>
      <p:sp>
        <p:nvSpPr>
          <p:cNvPr id="5"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6" name="Прямая соединительная линия 5"/>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5357818" y="4214818"/>
            <a:ext cx="3048000" cy="21621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Сашулька\AppData\Local\Microsoft\Windows\Temporary Internet Files\Content.Word\IMG_20151209_112303.jpg"/>
          <p:cNvPicPr>
            <a:picLocks noChangeAspect="1"/>
          </p:cNvPicPr>
          <p:nvPr/>
        </p:nvPicPr>
        <p:blipFill>
          <a:blip r:embed="rId2" cstate="print"/>
          <a:srcRect/>
          <a:stretch>
            <a:fillRect/>
          </a:stretch>
        </p:blipFill>
        <p:spPr bwMode="auto">
          <a:xfrm>
            <a:off x="1000100" y="1500174"/>
            <a:ext cx="7285566" cy="4253623"/>
          </a:xfrm>
          <a:prstGeom prst="rect">
            <a:avLst/>
          </a:prstGeom>
          <a:noFill/>
          <a:ln w="9525">
            <a:noFill/>
            <a:miter lim="800000"/>
            <a:headEnd/>
            <a:tailEnd/>
          </a:ln>
        </p:spPr>
      </p:pic>
      <p:sp>
        <p:nvSpPr>
          <p:cNvPr id="5" name="Прямоугольник 4"/>
          <p:cNvSpPr/>
          <p:nvPr/>
        </p:nvSpPr>
        <p:spPr>
          <a:xfrm>
            <a:off x="928662" y="714356"/>
            <a:ext cx="1151084" cy="584775"/>
          </a:xfrm>
          <a:prstGeom prst="rect">
            <a:avLst/>
          </a:prstGeom>
        </p:spPr>
        <p:txBody>
          <a:bodyPr wrap="none">
            <a:spAutoFit/>
          </a:bodyPr>
          <a:lstStyle/>
          <a:p>
            <a:r>
              <a:rPr lang="en-US" sz="3200" b="1" dirty="0" smtClean="0"/>
              <a:t>Poses</a:t>
            </a:r>
            <a:endParaRPr lang="ru-RU" sz="3200" b="1" dirty="0"/>
          </a:p>
        </p:txBody>
      </p:sp>
      <p:sp>
        <p:nvSpPr>
          <p:cNvPr id="6"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7" name="Прямая соединительная линия 6"/>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Сашулька\AppData\Local\Microsoft\Windows\Temporary Internet Files\Content.Word\IMG_20151209_113356.jpg"/>
          <p:cNvPicPr>
            <a:picLocks noChangeAspect="1"/>
          </p:cNvPicPr>
          <p:nvPr/>
        </p:nvPicPr>
        <p:blipFill>
          <a:blip r:embed="rId2" cstate="print"/>
          <a:srcRect/>
          <a:stretch>
            <a:fillRect/>
          </a:stretch>
        </p:blipFill>
        <p:spPr bwMode="auto">
          <a:xfrm>
            <a:off x="3695132" y="358569"/>
            <a:ext cx="5448868" cy="6499431"/>
          </a:xfrm>
          <a:prstGeom prst="rect">
            <a:avLst/>
          </a:prstGeom>
          <a:noFill/>
          <a:ln w="9525">
            <a:noFill/>
            <a:miter lim="800000"/>
            <a:headEnd/>
            <a:tailEnd/>
          </a:ln>
        </p:spPr>
      </p:pic>
      <p:sp>
        <p:nvSpPr>
          <p:cNvPr id="5" name="Прямоугольник 4"/>
          <p:cNvSpPr/>
          <p:nvPr/>
        </p:nvSpPr>
        <p:spPr>
          <a:xfrm>
            <a:off x="500034" y="714356"/>
            <a:ext cx="3018519" cy="954107"/>
          </a:xfrm>
          <a:prstGeom prst="rect">
            <a:avLst/>
          </a:prstGeom>
        </p:spPr>
        <p:txBody>
          <a:bodyPr wrap="none">
            <a:spAutoFit/>
          </a:bodyPr>
          <a:lstStyle/>
          <a:p>
            <a:r>
              <a:rPr lang="en-US" sz="2800" b="1" dirty="0" smtClean="0"/>
              <a:t>Facial </a:t>
            </a:r>
            <a:r>
              <a:rPr lang="en-US" sz="2800" b="1" dirty="0" smtClean="0"/>
              <a:t>expressions, </a:t>
            </a:r>
            <a:endParaRPr lang="en-US" sz="2800" b="1" dirty="0" smtClean="0"/>
          </a:p>
          <a:p>
            <a:r>
              <a:rPr lang="en-US" sz="2800" b="1" dirty="0" smtClean="0"/>
              <a:t>gestures</a:t>
            </a:r>
            <a:endParaRPr lang="ru-RU"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457200" y="274638"/>
            <a:ext cx="8229600" cy="1143000"/>
          </a:xfrm>
        </p:spPr>
        <p:txBody>
          <a:bodyPr/>
          <a:lstStyle/>
          <a:p>
            <a:r>
              <a:rPr lang="en-US" dirty="0" smtClean="0"/>
              <a:t>YOUR TASK</a:t>
            </a:r>
            <a:endParaRPr lang="uk-UA" dirty="0"/>
          </a:p>
        </p:txBody>
      </p:sp>
      <p:sp>
        <p:nvSpPr>
          <p:cNvPr id="8" name="Содержимое 2"/>
          <p:cNvSpPr>
            <a:spLocks noGrp="1"/>
          </p:cNvSpPr>
          <p:nvPr>
            <p:ph idx="1"/>
          </p:nvPr>
        </p:nvSpPr>
        <p:spPr>
          <a:xfrm>
            <a:off x="457200" y="1214422"/>
            <a:ext cx="8229600" cy="5072098"/>
          </a:xfrm>
        </p:spPr>
        <p:txBody>
          <a:bodyPr>
            <a:noAutofit/>
          </a:bodyPr>
          <a:lstStyle/>
          <a:p>
            <a:pPr algn="ctr">
              <a:buNone/>
            </a:pPr>
            <a:r>
              <a:rPr lang="en-US" sz="2000" i="1" dirty="0" smtClean="0"/>
              <a:t>You should analyze</a:t>
            </a:r>
          </a:p>
          <a:p>
            <a:pPr algn="just">
              <a:buNone/>
            </a:pPr>
            <a:r>
              <a:rPr lang="en-US" sz="2000" dirty="0" smtClean="0"/>
              <a:t>	</a:t>
            </a:r>
            <a:r>
              <a:rPr lang="en-US" sz="2000" dirty="0" smtClean="0"/>
              <a:t>J</a:t>
            </a:r>
            <a:r>
              <a:rPr lang="en-US" sz="2000" dirty="0" smtClean="0"/>
              <a:t>ustify </a:t>
            </a:r>
            <a:r>
              <a:rPr lang="en-US" sz="2000" dirty="0" smtClean="0"/>
              <a:t>the connection between emotional intelligence and </a:t>
            </a:r>
            <a:r>
              <a:rPr lang="en-US" sz="2000" dirty="0" smtClean="0"/>
              <a:t>success in life.</a:t>
            </a:r>
            <a:endParaRPr lang="ru-RU" sz="2000" dirty="0" smtClean="0"/>
          </a:p>
          <a:p>
            <a:pPr>
              <a:buNone/>
            </a:pPr>
            <a:r>
              <a:rPr lang="en-US" sz="2000" i="1" dirty="0"/>
              <a:t>	</a:t>
            </a:r>
            <a:r>
              <a:rPr lang="en-US" sz="2000" dirty="0" smtClean="0"/>
              <a:t>Modern problems </a:t>
            </a:r>
            <a:r>
              <a:rPr lang="en-US" sz="2000" dirty="0" smtClean="0"/>
              <a:t>in </a:t>
            </a:r>
            <a:r>
              <a:rPr lang="en-US" sz="2000" dirty="0" smtClean="0"/>
              <a:t>studying emotional </a:t>
            </a:r>
            <a:r>
              <a:rPr lang="en-US" sz="2000" dirty="0" smtClean="0"/>
              <a:t>intelligence.</a:t>
            </a:r>
            <a:endParaRPr lang="en-US" sz="2000" dirty="0" smtClean="0"/>
          </a:p>
          <a:p>
            <a:pPr algn="ctr">
              <a:buNone/>
            </a:pPr>
            <a:r>
              <a:rPr lang="en-GB" sz="2000" i="1" dirty="0" smtClean="0"/>
              <a:t>You should do</a:t>
            </a:r>
          </a:p>
          <a:p>
            <a:pPr algn="just">
              <a:buNone/>
            </a:pPr>
            <a:r>
              <a:rPr lang="en-US" sz="2000" dirty="0" smtClean="0"/>
              <a:t>	Emotional diary</a:t>
            </a:r>
            <a:endParaRPr lang="en-GB" sz="2000" i="1" dirty="0" smtClean="0"/>
          </a:p>
          <a:p>
            <a:pPr algn="ctr">
              <a:buNone/>
            </a:pPr>
            <a:r>
              <a:rPr lang="en-US" sz="2000" i="1" dirty="0" smtClean="0"/>
              <a:t>You should read</a:t>
            </a:r>
          </a:p>
          <a:p>
            <a:pPr lvl="0" algn="just">
              <a:buNone/>
            </a:pPr>
            <a:r>
              <a:rPr lang="en-US" sz="2000" dirty="0" smtClean="0"/>
              <a:t>	</a:t>
            </a:r>
            <a:r>
              <a:rPr lang="en-US" sz="2000" dirty="0" err="1" smtClean="0"/>
              <a:t>McPheat</a:t>
            </a:r>
            <a:r>
              <a:rPr lang="en-US" sz="2000" dirty="0" smtClean="0"/>
              <a:t> Sean (2010) Emotional Intelligence. MTD Training &amp; </a:t>
            </a:r>
            <a:r>
              <a:rPr lang="en-US" sz="2000" dirty="0" err="1" smtClean="0"/>
              <a:t>Ventus</a:t>
            </a:r>
            <a:r>
              <a:rPr lang="en-US" sz="2000" dirty="0" smtClean="0"/>
              <a:t> Publishing </a:t>
            </a:r>
            <a:r>
              <a:rPr lang="en-US" sz="2000" dirty="0" err="1" smtClean="0"/>
              <a:t>ApS</a:t>
            </a:r>
            <a:r>
              <a:rPr lang="en-US" sz="2000" dirty="0" smtClean="0"/>
              <a:t>.</a:t>
            </a:r>
            <a:endParaRPr lang="en-US" sz="2000" dirty="0" smtClean="0"/>
          </a:p>
          <a:p>
            <a:pPr lvl="0" algn="just">
              <a:buNone/>
            </a:pPr>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dirty="0" err="1" smtClean="0"/>
              <a:t>Goleman</a:t>
            </a:r>
            <a:r>
              <a:rPr lang="en-US" sz="2000" dirty="0" smtClean="0"/>
              <a:t> D. (1996) </a:t>
            </a:r>
            <a:r>
              <a:rPr lang="uk-UA" sz="2000" dirty="0" err="1" smtClean="0"/>
              <a:t>Emotional</a:t>
            </a:r>
            <a:r>
              <a:rPr lang="uk-UA" sz="2000" dirty="0" smtClean="0"/>
              <a:t> </a:t>
            </a:r>
            <a:r>
              <a:rPr lang="uk-UA" sz="2000" dirty="0" err="1" smtClean="0"/>
              <a:t>Intelligence</a:t>
            </a:r>
            <a:r>
              <a:rPr lang="uk-UA" sz="2000" dirty="0" smtClean="0"/>
              <a:t>: </a:t>
            </a:r>
            <a:r>
              <a:rPr lang="uk-UA" sz="2000" dirty="0" err="1" smtClean="0"/>
              <a:t>Why</a:t>
            </a:r>
            <a:r>
              <a:rPr lang="uk-UA" sz="2000" dirty="0" smtClean="0"/>
              <a:t> </a:t>
            </a:r>
            <a:r>
              <a:rPr lang="uk-UA" sz="2000" dirty="0" err="1" smtClean="0"/>
              <a:t>It</a:t>
            </a:r>
            <a:r>
              <a:rPr lang="uk-UA" sz="2000" dirty="0" smtClean="0"/>
              <a:t> </a:t>
            </a:r>
            <a:r>
              <a:rPr lang="uk-UA" sz="2000" dirty="0" err="1" smtClean="0"/>
              <a:t>Can</a:t>
            </a:r>
            <a:r>
              <a:rPr lang="uk-UA" sz="2000" dirty="0" smtClean="0"/>
              <a:t> </a:t>
            </a:r>
            <a:r>
              <a:rPr lang="uk-UA" sz="2000" dirty="0" err="1" smtClean="0"/>
              <a:t>Matter</a:t>
            </a:r>
            <a:r>
              <a:rPr lang="uk-UA" sz="2000" dirty="0" smtClean="0"/>
              <a:t> </a:t>
            </a:r>
            <a:r>
              <a:rPr lang="uk-UA" sz="2000" dirty="0" err="1" smtClean="0"/>
              <a:t>More</a:t>
            </a:r>
            <a:r>
              <a:rPr lang="uk-UA" sz="2000" dirty="0" smtClean="0"/>
              <a:t> </a:t>
            </a:r>
            <a:r>
              <a:rPr lang="uk-UA" sz="2000" dirty="0" err="1" smtClean="0"/>
              <a:t>Than</a:t>
            </a:r>
            <a:r>
              <a:rPr lang="uk-UA" sz="2000" dirty="0" smtClean="0"/>
              <a:t> IQ</a:t>
            </a:r>
            <a:r>
              <a:rPr lang="en-US" sz="2000" dirty="0" smtClean="0"/>
              <a:t>. </a:t>
            </a:r>
            <a:r>
              <a:rPr lang="uk-UA" sz="2000" dirty="0" err="1" smtClean="0"/>
              <a:t>New</a:t>
            </a:r>
            <a:r>
              <a:rPr lang="uk-UA" sz="2000" dirty="0" smtClean="0"/>
              <a:t> </a:t>
            </a:r>
            <a:r>
              <a:rPr lang="uk-UA" sz="2000" dirty="0" err="1" smtClean="0"/>
              <a:t>York</a:t>
            </a:r>
            <a:r>
              <a:rPr lang="uk-UA" sz="2000" dirty="0" smtClean="0"/>
              <a:t> </a:t>
            </a:r>
            <a:r>
              <a:rPr lang="uk-UA" sz="2000" dirty="0" err="1" smtClean="0"/>
              <a:t>Times</a:t>
            </a:r>
            <a:r>
              <a:rPr lang="en-US" sz="2000" dirty="0" smtClean="0"/>
              <a:t>.</a:t>
            </a:r>
            <a:endParaRPr lang="en-US" sz="2000" dirty="0" smtClean="0"/>
          </a:p>
          <a:p>
            <a:pPr algn="ctr">
              <a:buNone/>
            </a:pPr>
            <a:r>
              <a:rPr lang="en-US" sz="2000" i="1" dirty="0" smtClean="0"/>
              <a:t>You should write</a:t>
            </a:r>
          </a:p>
          <a:p>
            <a:pPr algn="just">
              <a:buNone/>
            </a:pPr>
            <a:r>
              <a:rPr lang="en-US" sz="2000" dirty="0" smtClean="0"/>
              <a:t>	Essay on the next topic  “Self-knowledge is a self-baring, or not ?”</a:t>
            </a:r>
          </a:p>
          <a:p>
            <a:pPr algn="just">
              <a:buNone/>
            </a:pPr>
            <a:r>
              <a:rPr lang="en-US" sz="2000" dirty="0" smtClean="0"/>
              <a:t>      Several questions based </a:t>
            </a:r>
            <a:r>
              <a:rPr lang="uk-UA" sz="2000" dirty="0" err="1" smtClean="0"/>
              <a:t>on</a:t>
            </a:r>
            <a:r>
              <a:rPr lang="uk-UA" sz="2000" dirty="0" smtClean="0"/>
              <a:t> </a:t>
            </a:r>
            <a:r>
              <a:rPr lang="uk-UA" sz="2000" dirty="0" err="1" smtClean="0"/>
              <a:t>the</a:t>
            </a:r>
            <a:r>
              <a:rPr lang="uk-UA" sz="2000" dirty="0" smtClean="0"/>
              <a:t> </a:t>
            </a:r>
            <a:r>
              <a:rPr lang="uk-UA" sz="2000" dirty="0" err="1" smtClean="0"/>
              <a:t>reading</a:t>
            </a:r>
            <a:r>
              <a:rPr lang="en-US" sz="2000" dirty="0" smtClean="0"/>
              <a:t> of new articles</a:t>
            </a:r>
          </a:p>
          <a:p>
            <a:pPr>
              <a:buNone/>
            </a:pPr>
            <a:endParaRPr lang="uk-UA"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Сашулька\Desktop\Thank-You.png"/>
          <p:cNvPicPr>
            <a:picLocks noGrp="1" noChangeAspect="1" noChangeArrowheads="1"/>
          </p:cNvPicPr>
          <p:nvPr>
            <p:ph idx="1"/>
          </p:nvPr>
        </p:nvPicPr>
        <p:blipFill>
          <a:blip r:embed="rId2"/>
          <a:srcRect/>
          <a:stretch>
            <a:fillRect/>
          </a:stretch>
        </p:blipFill>
        <p:spPr bwMode="auto">
          <a:xfrm>
            <a:off x="1928794" y="1500174"/>
            <a:ext cx="5562600" cy="31428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126055"/>
          </a:xfrm>
        </p:spPr>
        <p:txBody>
          <a:bodyPr>
            <a:normAutofit fontScale="70000" lnSpcReduction="20000"/>
          </a:bodyPr>
          <a:lstStyle/>
          <a:p>
            <a:pPr>
              <a:buNone/>
            </a:pPr>
            <a:r>
              <a:rPr lang="en-US" b="1" dirty="0" smtClean="0"/>
              <a:t> 	</a:t>
            </a:r>
            <a:r>
              <a:rPr lang="en-US" sz="4600" b="1" dirty="0" smtClean="0"/>
              <a:t> Emotional Intelligence </a:t>
            </a:r>
            <a:br>
              <a:rPr lang="en-US" sz="4600" b="1" dirty="0" smtClean="0"/>
            </a:br>
            <a:r>
              <a:rPr lang="en-US" sz="4600" b="1" dirty="0" smtClean="0"/>
              <a:t> Defined </a:t>
            </a:r>
          </a:p>
          <a:p>
            <a:pPr>
              <a:buNone/>
            </a:pPr>
            <a:r>
              <a:rPr lang="en-US" b="1" dirty="0" smtClean="0">
                <a:solidFill>
                  <a:srgbClr val="565682"/>
                </a:solidFill>
              </a:rPr>
              <a:t>“an array of non-cognitive capabilities, competencies and skills that influence one’s ability to succeed in coping with environmental demands and pressures”</a:t>
            </a:r>
          </a:p>
          <a:p>
            <a:pPr algn="r">
              <a:buNone/>
            </a:pPr>
            <a:r>
              <a:rPr lang="en-US" b="1" dirty="0" smtClean="0">
                <a:solidFill>
                  <a:srgbClr val="565682"/>
                </a:solidFill>
              </a:rPr>
              <a:t>— </a:t>
            </a:r>
            <a:r>
              <a:rPr lang="en-US" b="1" dirty="0" err="1" smtClean="0">
                <a:solidFill>
                  <a:srgbClr val="565682"/>
                </a:solidFill>
              </a:rPr>
              <a:t>Reuven</a:t>
            </a:r>
            <a:r>
              <a:rPr lang="en-US" b="1" dirty="0" smtClean="0">
                <a:solidFill>
                  <a:srgbClr val="565682"/>
                </a:solidFill>
              </a:rPr>
              <a:t> </a:t>
            </a:r>
            <a:r>
              <a:rPr lang="en-US" b="1" dirty="0" err="1" smtClean="0">
                <a:solidFill>
                  <a:srgbClr val="565682"/>
                </a:solidFill>
              </a:rPr>
              <a:t>BarOn</a:t>
            </a:r>
            <a:endParaRPr lang="en-US" b="1" dirty="0" smtClean="0">
              <a:solidFill>
                <a:srgbClr val="565682"/>
              </a:solidFill>
            </a:endParaRPr>
          </a:p>
          <a:p>
            <a:pPr>
              <a:buNone/>
            </a:pPr>
            <a:r>
              <a:rPr lang="en-US" b="1" dirty="0" smtClean="0">
                <a:solidFill>
                  <a:srgbClr val="565682"/>
                </a:solidFill>
              </a:rPr>
              <a:t>“the ability to perceive emotions, to access and generate emotions so as to assist thought, to understand emotions and emotional meanings, and to reflectively regulate emotions in ways that promote emotional and intellectual growth” </a:t>
            </a:r>
          </a:p>
          <a:p>
            <a:pPr algn="r">
              <a:buNone/>
            </a:pPr>
            <a:r>
              <a:rPr lang="en-US" b="1" dirty="0" smtClean="0">
                <a:solidFill>
                  <a:srgbClr val="565682"/>
                </a:solidFill>
              </a:rPr>
              <a:t>— </a:t>
            </a:r>
            <a:r>
              <a:rPr lang="en-US" b="1" dirty="0" err="1" smtClean="0">
                <a:solidFill>
                  <a:srgbClr val="565682"/>
                </a:solidFill>
              </a:rPr>
              <a:t>Salovey</a:t>
            </a:r>
            <a:r>
              <a:rPr lang="en-US" b="1" dirty="0" smtClean="0">
                <a:solidFill>
                  <a:srgbClr val="565682"/>
                </a:solidFill>
              </a:rPr>
              <a:t> &amp; Mayer</a:t>
            </a:r>
          </a:p>
          <a:p>
            <a:pPr>
              <a:buNone/>
            </a:pPr>
            <a:r>
              <a:rPr lang="en-US" b="1" dirty="0" smtClean="0">
                <a:solidFill>
                  <a:srgbClr val="565682"/>
                </a:solidFill>
              </a:rPr>
              <a:t>“</a:t>
            </a:r>
            <a:r>
              <a:rPr lang="en-US" b="1" dirty="0" smtClean="0">
                <a:solidFill>
                  <a:srgbClr val="565682"/>
                </a:solidFill>
                <a:cs typeface="Times New Roman" pitchFamily="18" charset="0"/>
              </a:rPr>
              <a:t>the capacity for recognizing our own feelings and those of others, for motivating ourselves, and for managing emotions well in ourselves and in our relationships</a:t>
            </a:r>
            <a:r>
              <a:rPr lang="en-US" b="1" dirty="0" smtClean="0">
                <a:solidFill>
                  <a:srgbClr val="565682"/>
                </a:solidFill>
              </a:rPr>
              <a:t>”</a:t>
            </a:r>
          </a:p>
          <a:p>
            <a:pPr algn="r">
              <a:buNone/>
            </a:pPr>
            <a:r>
              <a:rPr lang="en-US" b="1" dirty="0" smtClean="0">
                <a:solidFill>
                  <a:srgbClr val="565682"/>
                </a:solidFill>
              </a:rPr>
              <a:t>— Daniel </a:t>
            </a:r>
            <a:r>
              <a:rPr lang="en-US" b="1" dirty="0" err="1" smtClean="0">
                <a:solidFill>
                  <a:srgbClr val="565682"/>
                </a:solidFill>
              </a:rPr>
              <a:t>Goleman</a:t>
            </a:r>
            <a:endParaRPr lang="en-US" b="1" dirty="0" smtClean="0">
              <a:solidFill>
                <a:srgbClr val="565682"/>
              </a:solidFill>
            </a:endParaRPr>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4983179"/>
          </a:xfrm>
        </p:spPr>
        <p:txBody>
          <a:bodyPr>
            <a:normAutofit/>
          </a:bodyPr>
          <a:lstStyle/>
          <a:p>
            <a:pPr>
              <a:buNone/>
            </a:pPr>
            <a:r>
              <a:rPr lang="en-US"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Emotional Intelligence?</a:t>
            </a:r>
            <a:endParaRPr lang="en-US" dirty="0"/>
          </a:p>
          <a:p>
            <a:pPr algn="just"/>
            <a:r>
              <a:rPr lang="en-US" i="1" dirty="0"/>
              <a:t>Emotional intelligence is </a:t>
            </a:r>
            <a:r>
              <a:rPr lang="en-US" i="1" dirty="0" smtClean="0"/>
              <a:t>not about </a:t>
            </a:r>
            <a:r>
              <a:rPr lang="en-US" i="1" dirty="0"/>
              <a:t>being nice all the </a:t>
            </a:r>
            <a:r>
              <a:rPr lang="en-US" i="1" dirty="0" smtClean="0"/>
              <a:t>time. It </a:t>
            </a:r>
            <a:r>
              <a:rPr lang="en-US" i="1" dirty="0"/>
              <a:t>is about being honest.</a:t>
            </a:r>
          </a:p>
          <a:p>
            <a:pPr algn="just"/>
            <a:r>
              <a:rPr lang="en-US" i="1" dirty="0"/>
              <a:t>Emotional intelligence is not about being “touchy-feely</a:t>
            </a:r>
            <a:r>
              <a:rPr lang="en-US" i="1" dirty="0" smtClean="0"/>
              <a:t>.” It </a:t>
            </a:r>
            <a:r>
              <a:rPr lang="en-US" i="1" dirty="0"/>
              <a:t>is about being aware of your feelings, and those of </a:t>
            </a:r>
            <a:r>
              <a:rPr lang="en-US" i="1" dirty="0" smtClean="0"/>
              <a:t>others</a:t>
            </a:r>
            <a:r>
              <a:rPr lang="en-US" i="1" dirty="0"/>
              <a:t>.</a:t>
            </a:r>
          </a:p>
          <a:p>
            <a:pPr algn="just"/>
            <a:r>
              <a:rPr lang="en-US" i="1" dirty="0"/>
              <a:t>Emotional intelligence is not about being </a:t>
            </a:r>
            <a:r>
              <a:rPr lang="en-US" i="1" dirty="0" smtClean="0"/>
              <a:t>emotional. It </a:t>
            </a:r>
            <a:r>
              <a:rPr lang="en-US" i="1" dirty="0"/>
              <a:t>is about being smart with your emotions.</a:t>
            </a:r>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357298"/>
            <a:ext cx="4471990" cy="3043246"/>
          </a:xfrm>
        </p:spPr>
        <p:txBody>
          <a:bodyPr>
            <a:normAutofit fontScale="85000" lnSpcReduction="20000"/>
          </a:bodyPr>
          <a:lstStyle/>
          <a:p>
            <a:pPr algn="ctr">
              <a:buNone/>
            </a:pPr>
            <a:r>
              <a:rPr lang="en-US" b="1" dirty="0" smtClean="0"/>
              <a:t>Why is Emotional Intelligence Important?</a:t>
            </a:r>
          </a:p>
          <a:p>
            <a:pPr algn="just">
              <a:buNone/>
            </a:pPr>
            <a:r>
              <a:rPr lang="en-US" dirty="0" smtClean="0"/>
              <a:t>		Some research shows that IQ can help you to be successful to the extent of 20 percent only in life. The rest of 80 percent success depends on your EQ.</a:t>
            </a:r>
            <a:endParaRPr lang="ru-RU" dirty="0"/>
          </a:p>
        </p:txBody>
      </p:sp>
      <p:pic>
        <p:nvPicPr>
          <p:cNvPr id="3074" name="Picture 2"/>
          <p:cNvPicPr>
            <a:picLocks noChangeAspect="1" noChangeArrowheads="1"/>
          </p:cNvPicPr>
          <p:nvPr/>
        </p:nvPicPr>
        <p:blipFill>
          <a:blip r:embed="rId2"/>
          <a:srcRect/>
          <a:stretch>
            <a:fillRect/>
          </a:stretch>
        </p:blipFill>
        <p:spPr bwMode="auto">
          <a:xfrm>
            <a:off x="4570095" y="3624262"/>
            <a:ext cx="4573905" cy="3233738"/>
          </a:xfrm>
          <a:prstGeom prst="rect">
            <a:avLst/>
          </a:prstGeom>
          <a:noFill/>
          <a:ln w="9525">
            <a:noFill/>
            <a:miter lim="800000"/>
            <a:headEnd/>
            <a:tailEnd/>
          </a:ln>
          <a:effectLst/>
        </p:spPr>
      </p:pic>
      <p:sp>
        <p:nvSpPr>
          <p:cNvPr id="5"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6" name="Прямая соединительная линия 5"/>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a:normAutofit/>
          </a:bodyPr>
          <a:lstStyle/>
          <a:p>
            <a:pPr algn="ctr">
              <a:buNone/>
            </a:pPr>
            <a:r>
              <a:rPr lang="en-US" b="1" dirty="0" smtClean="0"/>
              <a:t>	Why is Emotional Intelligence Important?</a:t>
            </a:r>
          </a:p>
          <a:p>
            <a:pPr algn="just">
              <a:buNone/>
            </a:pPr>
            <a:r>
              <a:rPr lang="en-US" b="1" dirty="0" smtClean="0"/>
              <a:t>	Physical Health</a:t>
            </a:r>
            <a:r>
              <a:rPr lang="en-US" dirty="0" smtClean="0"/>
              <a:t> – The ability to take care of our bodies and especially to manage our stress, which has an incredible impact on our overall wellness, is heavily tied to our emotional intelligence. Only by being aware of our emotional state and our reactions to stress in our lives can we hope to manage stress and maintain good health.</a:t>
            </a:r>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126055"/>
          </a:xfrm>
        </p:spPr>
        <p:txBody>
          <a:bodyPr>
            <a:normAutofit/>
          </a:bodyPr>
          <a:lstStyle/>
          <a:p>
            <a:pPr algn="ctr">
              <a:buNone/>
            </a:pPr>
            <a:r>
              <a:rPr lang="en-US" b="1" dirty="0" smtClean="0"/>
              <a:t>Why is Emotional Intelligence Important?</a:t>
            </a:r>
          </a:p>
          <a:p>
            <a:pPr algn="just">
              <a:buNone/>
            </a:pPr>
            <a:r>
              <a:rPr lang="en-US" b="1" dirty="0" smtClean="0"/>
              <a:t>	Mental Well-Being</a:t>
            </a:r>
            <a:r>
              <a:rPr lang="en-US" dirty="0" smtClean="0"/>
              <a:t> – Emotional intelligence affects our attitude and outlook on life. It can also help to alleviate anxiety and avoid depression and mood swings. A high level of emotional intelligence directly correlates to a positive attitude and happier outlook on life.</a:t>
            </a:r>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lnSpcReduction="10000"/>
          </a:bodyPr>
          <a:lstStyle/>
          <a:p>
            <a:pPr algn="ctr">
              <a:buNone/>
            </a:pPr>
            <a:r>
              <a:rPr lang="en-US" b="1" dirty="0" smtClean="0"/>
              <a:t>	Why is Emotional Intelligence Important?</a:t>
            </a:r>
          </a:p>
          <a:p>
            <a:pPr algn="just">
              <a:buNone/>
            </a:pPr>
            <a:r>
              <a:rPr lang="en-US" b="1" dirty="0" smtClean="0"/>
              <a:t>	Relationships</a:t>
            </a:r>
            <a:r>
              <a:rPr lang="en-US" dirty="0" smtClean="0"/>
              <a:t> – By better understanding and managing our emotions, we are better able to communicate our feelings in a more constructive way. We are also better able to understand and relate to those with whom we are in relationships. Understanding the needs, feelings, and responses of those we care about leads to stronger and more fulfilling relationships.</a:t>
            </a:r>
          </a:p>
          <a:p>
            <a:pPr>
              <a:buNone/>
            </a:pPr>
            <a:endParaRPr lang="ru-RU" dirty="0"/>
          </a:p>
        </p:txBody>
      </p:sp>
      <p:sp>
        <p:nvSpPr>
          <p:cNvPr id="4" name="Заголовок 1"/>
          <p:cNvSpPr>
            <a:spLocks noGrp="1"/>
          </p:cNvSpPr>
          <p:nvPr>
            <p:ph type="title"/>
          </p:nvPr>
        </p:nvSpPr>
        <p:spPr>
          <a:xfrm>
            <a:off x="457200" y="274638"/>
            <a:ext cx="8686800" cy="439718"/>
          </a:xfrm>
        </p:spPr>
        <p:txBody>
          <a:bodyPr>
            <a:normAutofit/>
          </a:bodyPr>
          <a:lstStyle/>
          <a:p>
            <a:r>
              <a:rPr lang="uk-UA" sz="2000" b="1" dirty="0" smtClean="0"/>
              <a:t>                     </a:t>
            </a:r>
            <a:r>
              <a:rPr lang="uk-UA" sz="2000" b="1" dirty="0" err="1" smtClean="0"/>
              <a:t>Emotional</a:t>
            </a:r>
            <a:r>
              <a:rPr lang="uk-UA" sz="2000" b="1" dirty="0" smtClean="0"/>
              <a:t> </a:t>
            </a:r>
            <a:r>
              <a:rPr lang="uk-UA" sz="2000" b="1" dirty="0" err="1">
                <a:latin typeface="Trebuchet MS" pitchFamily="34" charset="0"/>
              </a:rPr>
              <a:t>intelligence</a:t>
            </a:r>
            <a:r>
              <a:rPr lang="uk-UA" sz="2000" b="1" dirty="0"/>
              <a:t> </a:t>
            </a:r>
            <a:r>
              <a:rPr lang="uk-UA" sz="2000" b="1" dirty="0" err="1"/>
              <a:t>as</a:t>
            </a:r>
            <a:r>
              <a:rPr lang="uk-UA" sz="2000" b="1" dirty="0"/>
              <a:t> a </a:t>
            </a:r>
            <a:r>
              <a:rPr lang="uk-UA" sz="2000" b="1" dirty="0" err="1"/>
              <a:t>phenomenon</a:t>
            </a:r>
            <a:r>
              <a:rPr lang="uk-UA" sz="2000" b="1" dirty="0"/>
              <a:t> </a:t>
            </a:r>
            <a:r>
              <a:rPr lang="uk-UA" sz="2000" b="1" dirty="0" err="1"/>
              <a:t>of</a:t>
            </a:r>
            <a:r>
              <a:rPr lang="uk-UA" sz="2000" b="1" dirty="0"/>
              <a:t> </a:t>
            </a:r>
            <a:r>
              <a:rPr lang="uk-UA" sz="2000" b="1" dirty="0" err="1"/>
              <a:t>modern</a:t>
            </a:r>
            <a:r>
              <a:rPr lang="uk-UA" sz="2000" b="1" dirty="0"/>
              <a:t> </a:t>
            </a:r>
            <a:r>
              <a:rPr lang="uk-UA" sz="2000" b="1" dirty="0" err="1"/>
              <a:t>psychology</a:t>
            </a:r>
            <a:endParaRPr lang="uk-UA" sz="2000" b="1" dirty="0">
              <a:latin typeface="Trebuchet MS" pitchFamily="34" charset="0"/>
            </a:endParaRPr>
          </a:p>
        </p:txBody>
      </p:sp>
      <p:cxnSp>
        <p:nvCxnSpPr>
          <p:cNvPr id="5" name="Прямая соединительная линия 4"/>
          <p:cNvCxnSpPr/>
          <p:nvPr/>
        </p:nvCxnSpPr>
        <p:spPr>
          <a:xfrm>
            <a:off x="1785918" y="7143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490</Words>
  <Application>Microsoft Office PowerPoint</Application>
  <PresentationFormat>Экран (4:3)</PresentationFormat>
  <Paragraphs>159</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Тема Office</vt:lpstr>
      <vt:lpstr>Photo Editor Photo</vt:lpstr>
      <vt:lpstr>Слайд 1</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                     Emotional intelligence as a phenomenon of modern psychology</vt:lpstr>
      <vt:lpstr>Слайд 31</vt:lpstr>
      <vt:lpstr>YOUR TASK</vt:lpstr>
      <vt:lpstr>Слайд 33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Alexandra</dc:creator>
  <cp:lastModifiedBy>Alexandra</cp:lastModifiedBy>
  <cp:revision>40</cp:revision>
  <dcterms:created xsi:type="dcterms:W3CDTF">2016-03-21T11:13:49Z</dcterms:created>
  <dcterms:modified xsi:type="dcterms:W3CDTF">2016-03-23T10:49:26Z</dcterms:modified>
</cp:coreProperties>
</file>