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6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3F460E8-ADEE-4851-988F-126E0ED7E086}"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F460E8-ADEE-4851-988F-126E0ED7E086}"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F460E8-ADEE-4851-988F-126E0ED7E086}"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3F460E8-ADEE-4851-988F-126E0ED7E086}"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3F460E8-ADEE-4851-988F-126E0ED7E086}"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3F460E8-ADEE-4851-988F-126E0ED7E086}" type="datetimeFigureOut">
              <a:rPr lang="ru-RU" smtClean="0"/>
              <a:t>30.03.2016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3F460E8-ADEE-4851-988F-126E0ED7E086}" type="datetimeFigureOut">
              <a:rPr lang="ru-RU" smtClean="0"/>
              <a:t>30.03.2016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3F460E8-ADEE-4851-988F-126E0ED7E086}" type="datetimeFigureOut">
              <a:rPr lang="ru-RU" smtClean="0"/>
              <a:t>30.03.2016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3F460E8-ADEE-4851-988F-126E0ED7E086}" type="datetimeFigureOut">
              <a:rPr lang="ru-RU" smtClean="0"/>
              <a:t>30.03.2016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3F460E8-ADEE-4851-988F-126E0ED7E086}" type="datetimeFigureOut">
              <a:rPr lang="ru-RU" smtClean="0"/>
              <a:t>30.03.2016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3F460E8-ADEE-4851-988F-126E0ED7E086}" type="datetimeFigureOut">
              <a:rPr lang="ru-RU" smtClean="0"/>
              <a:t>30.03.2016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44CF87-1488-4621-9758-A0E3821CB27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460E8-ADEE-4851-988F-126E0ED7E086}" type="datetimeFigureOut">
              <a:rPr lang="ru-RU" smtClean="0"/>
              <a:t>30.03.2016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4CF87-1488-4621-9758-A0E3821CB27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Сашулька\Desktop\index 1.jpg"/>
          <p:cNvPicPr>
            <a:picLocks noChangeAspect="1" noChangeArrowheads="1"/>
          </p:cNvPicPr>
          <p:nvPr/>
        </p:nvPicPr>
        <p:blipFill>
          <a:blip r:embed="rId2"/>
          <a:srcRect/>
          <a:stretch>
            <a:fillRect/>
          </a:stretch>
        </p:blipFill>
        <p:spPr bwMode="auto">
          <a:xfrm>
            <a:off x="857224" y="285728"/>
            <a:ext cx="1007269" cy="1007269"/>
          </a:xfrm>
          <a:prstGeom prst="rect">
            <a:avLst/>
          </a:prstGeom>
          <a:noFill/>
        </p:spPr>
      </p:pic>
      <p:pic>
        <p:nvPicPr>
          <p:cNvPr id="5" name="Picture 6" descr="C:\Users\Оля\Desktop\logo.png"/>
          <p:cNvPicPr>
            <a:picLocks noChangeAspect="1" noChangeArrowheads="1"/>
          </p:cNvPicPr>
          <p:nvPr/>
        </p:nvPicPr>
        <p:blipFill>
          <a:blip r:embed="rId3"/>
          <a:srcRect/>
          <a:stretch>
            <a:fillRect/>
          </a:stretch>
        </p:blipFill>
        <p:spPr bwMode="auto">
          <a:xfrm>
            <a:off x="7358082" y="285728"/>
            <a:ext cx="954921" cy="954921"/>
          </a:xfrm>
          <a:prstGeom prst="rect">
            <a:avLst/>
          </a:prstGeom>
          <a:noFill/>
        </p:spPr>
      </p:pic>
      <p:pic>
        <p:nvPicPr>
          <p:cNvPr id="6" name="Picture 3" descr="C:\Users\Сашулька\Desktop\logo_Erasmus_plus.png"/>
          <p:cNvPicPr>
            <a:picLocks noChangeAspect="1" noChangeArrowheads="1"/>
          </p:cNvPicPr>
          <p:nvPr/>
        </p:nvPicPr>
        <p:blipFill>
          <a:blip r:embed="rId4" cstate="print"/>
          <a:srcRect/>
          <a:stretch>
            <a:fillRect/>
          </a:stretch>
        </p:blipFill>
        <p:spPr bwMode="auto">
          <a:xfrm>
            <a:off x="2143108" y="500042"/>
            <a:ext cx="1981200" cy="428435"/>
          </a:xfrm>
          <a:prstGeom prst="rect">
            <a:avLst/>
          </a:prstGeom>
          <a:noFill/>
        </p:spPr>
      </p:pic>
      <p:pic>
        <p:nvPicPr>
          <p:cNvPr id="7" name="Picture 4" descr="C:\Users\Сашулька\Desktop\338_logo.jpg"/>
          <p:cNvPicPr>
            <a:picLocks noChangeAspect="1" noChangeArrowheads="1"/>
          </p:cNvPicPr>
          <p:nvPr/>
        </p:nvPicPr>
        <p:blipFill>
          <a:blip r:embed="rId5"/>
          <a:srcRect/>
          <a:stretch>
            <a:fillRect/>
          </a:stretch>
        </p:blipFill>
        <p:spPr bwMode="auto">
          <a:xfrm>
            <a:off x="4500562" y="428604"/>
            <a:ext cx="2457450" cy="647700"/>
          </a:xfrm>
          <a:prstGeom prst="rect">
            <a:avLst/>
          </a:prstGeom>
          <a:noFill/>
        </p:spPr>
      </p:pic>
      <p:sp>
        <p:nvSpPr>
          <p:cNvPr id="8" name="Прямоугольник 7"/>
          <p:cNvSpPr/>
          <p:nvPr/>
        </p:nvSpPr>
        <p:spPr>
          <a:xfrm>
            <a:off x="928662" y="1928802"/>
            <a:ext cx="7358114" cy="1261884"/>
          </a:xfrm>
          <a:prstGeom prst="rect">
            <a:avLst/>
          </a:prstGeom>
        </p:spPr>
        <p:txBody>
          <a:bodyPr wrap="square">
            <a:spAutoFit/>
          </a:bodyPr>
          <a:lstStyle/>
          <a:p>
            <a:pPr algn="ctr"/>
            <a:r>
              <a:rPr lang="en-US" sz="4400" b="1" i="1" dirty="0" smtClean="0"/>
              <a:t>Psychology of Self-knowledge</a:t>
            </a:r>
            <a:r>
              <a:rPr lang="ru-RU" sz="4400" b="1" i="1" dirty="0" smtClean="0"/>
              <a:t/>
            </a:r>
            <a:br>
              <a:rPr lang="ru-RU" sz="4400" b="1" i="1" dirty="0" smtClean="0"/>
            </a:br>
            <a:r>
              <a:rPr lang="ru-RU" sz="3200" i="1" dirty="0" smtClean="0"/>
              <a:t>5</a:t>
            </a:r>
            <a:r>
              <a:rPr lang="en-US" sz="3200" i="1" dirty="0" err="1" smtClean="0"/>
              <a:t>th</a:t>
            </a:r>
            <a:r>
              <a:rPr lang="ru-RU" sz="3200" i="1" dirty="0" smtClean="0"/>
              <a:t> </a:t>
            </a:r>
            <a:r>
              <a:rPr lang="en-US" sz="3200" i="1" dirty="0" smtClean="0"/>
              <a:t>lecture</a:t>
            </a:r>
            <a:endParaRPr lang="uk-UA" sz="3200" dirty="0"/>
          </a:p>
        </p:txBody>
      </p:sp>
      <p:sp>
        <p:nvSpPr>
          <p:cNvPr id="9" name="Подзаголовок 2"/>
          <p:cNvSpPr>
            <a:spLocks noGrp="1"/>
          </p:cNvSpPr>
          <p:nvPr>
            <p:ph type="subTitle" idx="1"/>
          </p:nvPr>
        </p:nvSpPr>
        <p:spPr>
          <a:xfrm>
            <a:off x="1000100" y="3929066"/>
            <a:ext cx="3857652" cy="471494"/>
          </a:xfrm>
        </p:spPr>
        <p:txBody>
          <a:bodyPr>
            <a:normAutofit fontScale="92500" lnSpcReduction="10000"/>
          </a:bodyPr>
          <a:lstStyle/>
          <a:p>
            <a:pPr algn="l"/>
            <a:r>
              <a:rPr lang="en-US" sz="2800" b="1" i="1" dirty="0" err="1" smtClean="0"/>
              <a:t>Olexandra</a:t>
            </a:r>
            <a:r>
              <a:rPr lang="en-US" sz="2800" b="1" i="1" dirty="0" smtClean="0"/>
              <a:t> </a:t>
            </a:r>
            <a:r>
              <a:rPr lang="en-US" sz="2800" b="1" i="1" dirty="0" err="1" smtClean="0"/>
              <a:t>Loshenko</a:t>
            </a:r>
            <a:r>
              <a:rPr lang="en-US" sz="2800" b="1" i="1" dirty="0" smtClean="0"/>
              <a:t>, Ph.D.</a:t>
            </a:r>
            <a:endParaRPr lang="uk-UA" sz="2800" dirty="0" smtClean="0"/>
          </a:p>
          <a:p>
            <a:endParaRPr lang="uk-UA" dirty="0" smtClean="0"/>
          </a:p>
          <a:p>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en-US" dirty="0" smtClean="0"/>
              <a:t>	</a:t>
            </a:r>
            <a:r>
              <a:rPr lang="uk-UA" u="sng" dirty="0" err="1" smtClean="0"/>
              <a:t>Specific</a:t>
            </a:r>
            <a:r>
              <a:rPr lang="uk-UA" u="sng" dirty="0" smtClean="0"/>
              <a:t> </a:t>
            </a:r>
            <a:r>
              <a:rPr lang="uk-UA" u="sng" dirty="0" err="1"/>
              <a:t>methods</a:t>
            </a:r>
            <a:r>
              <a:rPr lang="uk-UA" u="sng" dirty="0"/>
              <a:t> </a:t>
            </a:r>
            <a:r>
              <a:rPr lang="uk-UA" u="sng" dirty="0" err="1"/>
              <a:t>of</a:t>
            </a:r>
            <a:r>
              <a:rPr lang="uk-UA" u="sng" dirty="0"/>
              <a:t> </a:t>
            </a:r>
            <a:r>
              <a:rPr lang="uk-UA" u="sng" dirty="0" err="1"/>
              <a:t>achieving</a:t>
            </a:r>
            <a:r>
              <a:rPr lang="uk-UA" u="sng" dirty="0"/>
              <a:t> </a:t>
            </a:r>
            <a:r>
              <a:rPr lang="uk-UA" u="sng" dirty="0" err="1"/>
              <a:t>altered</a:t>
            </a:r>
            <a:r>
              <a:rPr lang="uk-UA" u="sng" dirty="0"/>
              <a:t> </a:t>
            </a:r>
            <a:r>
              <a:rPr lang="uk-UA" u="sng" dirty="0" err="1"/>
              <a:t>states</a:t>
            </a:r>
            <a:r>
              <a:rPr lang="uk-UA" u="sng" dirty="0"/>
              <a:t> </a:t>
            </a:r>
            <a:r>
              <a:rPr lang="uk-UA" u="sng" dirty="0" err="1"/>
              <a:t>of</a:t>
            </a:r>
            <a:r>
              <a:rPr lang="uk-UA" u="sng" dirty="0"/>
              <a:t> </a:t>
            </a:r>
            <a:r>
              <a:rPr lang="uk-UA" u="sng" dirty="0" err="1" smtClean="0"/>
              <a:t>consciousness</a:t>
            </a:r>
            <a:r>
              <a:rPr lang="en-US" u="sng" dirty="0" smtClean="0"/>
              <a:t>:</a:t>
            </a:r>
          </a:p>
          <a:p>
            <a:r>
              <a:rPr lang="uk-UA" dirty="0" err="1"/>
              <a:t>autogenous</a:t>
            </a:r>
            <a:r>
              <a:rPr lang="uk-UA" dirty="0"/>
              <a:t> </a:t>
            </a:r>
            <a:r>
              <a:rPr lang="uk-UA" dirty="0" err="1" smtClean="0"/>
              <a:t>training</a:t>
            </a:r>
            <a:r>
              <a:rPr lang="en-US" dirty="0" smtClean="0"/>
              <a:t>;</a:t>
            </a:r>
          </a:p>
          <a:p>
            <a:r>
              <a:rPr lang="uk-UA" dirty="0" err="1"/>
              <a:t>meditation</a:t>
            </a:r>
            <a:r>
              <a:rPr lang="uk-UA" dirty="0"/>
              <a:t> </a:t>
            </a:r>
            <a:r>
              <a:rPr lang="en-US" dirty="0" smtClean="0"/>
              <a:t>;</a:t>
            </a:r>
          </a:p>
          <a:p>
            <a:r>
              <a:rPr lang="uk-UA" dirty="0" err="1"/>
              <a:t>breathing</a:t>
            </a:r>
            <a:r>
              <a:rPr lang="uk-UA" dirty="0"/>
              <a:t> </a:t>
            </a:r>
            <a:r>
              <a:rPr lang="uk-UA" dirty="0" err="1" smtClean="0"/>
              <a:t>techniques</a:t>
            </a:r>
            <a:r>
              <a:rPr lang="en-US" dirty="0" smtClean="0"/>
              <a:t> (</a:t>
            </a:r>
            <a:r>
              <a:rPr lang="uk-UA" dirty="0" err="1"/>
              <a:t>Holotropic</a:t>
            </a:r>
            <a:r>
              <a:rPr lang="uk-UA" dirty="0"/>
              <a:t> </a:t>
            </a:r>
            <a:r>
              <a:rPr lang="uk-UA" dirty="0" err="1"/>
              <a:t>breathing</a:t>
            </a:r>
            <a:r>
              <a:rPr lang="en-US" dirty="0" smtClean="0"/>
              <a:t>);</a:t>
            </a:r>
          </a:p>
          <a:p>
            <a:r>
              <a:rPr lang="uk-UA" dirty="0" err="1"/>
              <a:t>various</a:t>
            </a:r>
            <a:r>
              <a:rPr lang="uk-UA" dirty="0"/>
              <a:t> </a:t>
            </a:r>
            <a:r>
              <a:rPr lang="uk-UA" dirty="0" err="1"/>
              <a:t>rituals</a:t>
            </a:r>
            <a:r>
              <a:rPr lang="uk-UA" dirty="0"/>
              <a:t> </a:t>
            </a:r>
            <a:r>
              <a:rPr lang="uk-UA" dirty="0" err="1"/>
              <a:t>and</a:t>
            </a:r>
            <a:r>
              <a:rPr lang="uk-UA" dirty="0"/>
              <a:t> </a:t>
            </a:r>
            <a:r>
              <a:rPr lang="uk-UA" dirty="0" err="1" smtClean="0"/>
              <a:t>ceremonies</a:t>
            </a:r>
            <a:r>
              <a:rPr lang="en-US" dirty="0" smtClean="0"/>
              <a:t>.</a:t>
            </a:r>
          </a:p>
          <a:p>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000108"/>
            <a:ext cx="8786874" cy="5500726"/>
          </a:xfrm>
        </p:spPr>
        <p:txBody>
          <a:bodyPr>
            <a:normAutofit/>
          </a:bodyPr>
          <a:lstStyle/>
          <a:p>
            <a:pPr algn="just">
              <a:buNone/>
            </a:pPr>
            <a:r>
              <a:rPr lang="ru-RU" b="1" dirty="0" smtClean="0"/>
              <a:t>	</a:t>
            </a:r>
            <a:r>
              <a:rPr lang="en-US" b="1" dirty="0" err="1" smtClean="0"/>
              <a:t>Holotropic</a:t>
            </a:r>
            <a:r>
              <a:rPr lang="en-US" b="1" dirty="0" smtClean="0"/>
              <a:t> </a:t>
            </a:r>
            <a:r>
              <a:rPr lang="en-US" b="1" dirty="0" err="1" smtClean="0"/>
              <a:t>Breathwor</a:t>
            </a:r>
            <a:r>
              <a:rPr lang="en-US" b="1" dirty="0" err="1"/>
              <a:t>k</a:t>
            </a:r>
            <a:r>
              <a:rPr lang="en-US" dirty="0" smtClean="0"/>
              <a:t> is a powerful approach to self-exploration and healing that integrates insights from modern consciousness research, anthropology, various depth psychologies, transpersonal psychology, Eastern spiritual practices, and mystical traditions of the world. The name </a:t>
            </a:r>
            <a:r>
              <a:rPr lang="en-US" i="1" dirty="0" err="1" smtClean="0"/>
              <a:t>Holotropic</a:t>
            </a:r>
            <a:r>
              <a:rPr lang="en-US" dirty="0" smtClean="0"/>
              <a:t> means literally "moving toward wholeness" (from the Greek "</a:t>
            </a:r>
            <a:r>
              <a:rPr lang="en-US" i="1" dirty="0" err="1" smtClean="0"/>
              <a:t>holos</a:t>
            </a:r>
            <a:r>
              <a:rPr lang="en-US" dirty="0" smtClean="0"/>
              <a:t>“-whole and "</a:t>
            </a:r>
            <a:r>
              <a:rPr lang="en-US" i="1" dirty="0" err="1" smtClean="0"/>
              <a:t>trepein</a:t>
            </a:r>
            <a:r>
              <a:rPr lang="en-US" dirty="0" smtClean="0"/>
              <a:t>“- moving in the direction of something).</a:t>
            </a:r>
          </a:p>
          <a:p>
            <a:pPr>
              <a:buNone/>
            </a:pP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42984"/>
            <a:ext cx="8229600" cy="4983179"/>
          </a:xfrm>
        </p:spPr>
        <p:txBody>
          <a:bodyPr/>
          <a:lstStyle/>
          <a:p>
            <a:pPr algn="ctr">
              <a:buNone/>
            </a:pPr>
            <a:r>
              <a:rPr lang="en-US" sz="3600" b="1" dirty="0" smtClean="0"/>
              <a:t>Methods </a:t>
            </a:r>
            <a:r>
              <a:rPr lang="uk-UA" sz="3600" b="1" dirty="0" err="1" smtClean="0"/>
              <a:t>of</a:t>
            </a:r>
            <a:r>
              <a:rPr lang="uk-UA" sz="3600" b="1" dirty="0" smtClean="0"/>
              <a:t> self-</a:t>
            </a:r>
            <a:r>
              <a:rPr lang="uk-UA" sz="3600" b="1" dirty="0" err="1" smtClean="0"/>
              <a:t>improvement</a:t>
            </a:r>
            <a:endParaRPr lang="en-US" sz="3600" b="1" dirty="0" smtClean="0"/>
          </a:p>
          <a:p>
            <a:r>
              <a:rPr lang="uk-UA" dirty="0"/>
              <a:t>Self-</a:t>
            </a:r>
            <a:r>
              <a:rPr lang="uk-UA" dirty="0" err="1"/>
              <a:t>control</a:t>
            </a:r>
            <a:r>
              <a:rPr lang="uk-UA" dirty="0"/>
              <a:t> </a:t>
            </a:r>
            <a:r>
              <a:rPr lang="uk-UA" dirty="0" err="1"/>
              <a:t>of</a:t>
            </a:r>
            <a:r>
              <a:rPr lang="uk-UA" dirty="0"/>
              <a:t> </a:t>
            </a:r>
            <a:r>
              <a:rPr lang="uk-UA" dirty="0" err="1" smtClean="0"/>
              <a:t>competence</a:t>
            </a:r>
            <a:endParaRPr lang="en-US" dirty="0" smtClean="0"/>
          </a:p>
          <a:p>
            <a:r>
              <a:rPr lang="uk-UA" dirty="0" err="1"/>
              <a:t>Inventorization</a:t>
            </a:r>
            <a:r>
              <a:rPr lang="uk-UA" dirty="0"/>
              <a:t> </a:t>
            </a:r>
            <a:r>
              <a:rPr lang="uk-UA" dirty="0" err="1"/>
              <a:t>of</a:t>
            </a:r>
            <a:r>
              <a:rPr lang="uk-UA" dirty="0"/>
              <a:t> </a:t>
            </a:r>
            <a:r>
              <a:rPr lang="uk-UA" dirty="0" err="1"/>
              <a:t>changes</a:t>
            </a:r>
            <a:r>
              <a:rPr lang="uk-UA" dirty="0"/>
              <a:t> </a:t>
            </a:r>
            <a:r>
              <a:rPr lang="uk-UA" dirty="0" err="1"/>
              <a:t>in</a:t>
            </a:r>
            <a:r>
              <a:rPr lang="uk-UA" dirty="0"/>
              <a:t> </a:t>
            </a:r>
            <a:r>
              <a:rPr lang="uk-UA" dirty="0" err="1" smtClean="0"/>
              <a:t>ourselves</a:t>
            </a:r>
            <a:endParaRPr lang="en-US" dirty="0" smtClean="0"/>
          </a:p>
          <a:p>
            <a:r>
              <a:rPr lang="uk-UA" dirty="0" err="1"/>
              <a:t>The</a:t>
            </a:r>
            <a:r>
              <a:rPr lang="uk-UA" dirty="0"/>
              <a:t> </a:t>
            </a:r>
            <a:r>
              <a:rPr lang="uk-UA" dirty="0" err="1"/>
              <a:t>ability</a:t>
            </a:r>
            <a:r>
              <a:rPr lang="uk-UA" dirty="0"/>
              <a:t> </a:t>
            </a:r>
            <a:r>
              <a:rPr lang="uk-UA" dirty="0" err="1"/>
              <a:t>to</a:t>
            </a:r>
            <a:r>
              <a:rPr lang="uk-UA" dirty="0"/>
              <a:t> </a:t>
            </a:r>
            <a:r>
              <a:rPr lang="uk-UA" dirty="0" err="1"/>
              <a:t>learn</a:t>
            </a:r>
            <a:r>
              <a:rPr lang="uk-UA" dirty="0"/>
              <a:t> </a:t>
            </a:r>
            <a:r>
              <a:rPr lang="uk-UA" dirty="0" err="1"/>
              <a:t>from</a:t>
            </a:r>
            <a:r>
              <a:rPr lang="uk-UA" dirty="0"/>
              <a:t> </a:t>
            </a:r>
            <a:r>
              <a:rPr lang="uk-UA" dirty="0" err="1" smtClean="0"/>
              <a:t>others</a:t>
            </a:r>
            <a:endParaRPr lang="en-US" dirty="0" smtClean="0"/>
          </a:p>
          <a:p>
            <a:r>
              <a:rPr lang="uk-UA" dirty="0" err="1"/>
              <a:t>Table</a:t>
            </a:r>
            <a:r>
              <a:rPr lang="uk-UA" dirty="0"/>
              <a:t> </a:t>
            </a:r>
            <a:r>
              <a:rPr lang="uk-UA" dirty="0" err="1"/>
              <a:t>of</a:t>
            </a:r>
            <a:r>
              <a:rPr lang="uk-UA" dirty="0"/>
              <a:t> </a:t>
            </a:r>
            <a:r>
              <a:rPr lang="uk-UA" dirty="0" err="1"/>
              <a:t>life</a:t>
            </a:r>
            <a:r>
              <a:rPr lang="uk-UA" dirty="0"/>
              <a:t> </a:t>
            </a:r>
            <a:r>
              <a:rPr lang="uk-UA" dirty="0" err="1"/>
              <a:t>and</a:t>
            </a:r>
            <a:r>
              <a:rPr lang="uk-UA" dirty="0"/>
              <a:t> </a:t>
            </a:r>
            <a:r>
              <a:rPr lang="uk-UA" dirty="0" err="1"/>
              <a:t>professional</a:t>
            </a:r>
            <a:r>
              <a:rPr lang="uk-UA" dirty="0"/>
              <a:t> </a:t>
            </a:r>
            <a:r>
              <a:rPr lang="uk-UA" dirty="0" err="1" smtClean="0"/>
              <a:t>goals</a:t>
            </a:r>
            <a:endParaRPr lang="en-US" dirty="0" smtClean="0"/>
          </a:p>
          <a:p>
            <a:r>
              <a:rPr lang="uk-UA" dirty="0" err="1"/>
              <a:t>Diary</a:t>
            </a:r>
            <a:r>
              <a:rPr lang="uk-UA" dirty="0"/>
              <a:t> </a:t>
            </a:r>
            <a:r>
              <a:rPr lang="uk-UA" dirty="0" err="1"/>
              <a:t>of</a:t>
            </a:r>
            <a:r>
              <a:rPr lang="uk-UA" dirty="0"/>
              <a:t> </a:t>
            </a:r>
            <a:r>
              <a:rPr lang="uk-UA" dirty="0" err="1"/>
              <a:t>achievements</a:t>
            </a:r>
            <a:r>
              <a:rPr lang="uk-UA" dirty="0"/>
              <a:t> </a:t>
            </a:r>
            <a:r>
              <a:rPr lang="uk-UA" dirty="0" err="1"/>
              <a:t>and</a:t>
            </a:r>
            <a:r>
              <a:rPr lang="uk-UA" dirty="0"/>
              <a:t> </a:t>
            </a:r>
            <a:r>
              <a:rPr lang="uk-UA" dirty="0" err="1" smtClean="0"/>
              <a:t>failures</a:t>
            </a:r>
            <a:endParaRPr lang="en-US" dirty="0" smtClean="0"/>
          </a:p>
          <a:p>
            <a:r>
              <a:rPr lang="uk-UA" dirty="0" err="1"/>
              <a:t>Modeling</a:t>
            </a:r>
            <a:r>
              <a:rPr lang="uk-UA" dirty="0"/>
              <a:t> </a:t>
            </a:r>
            <a:r>
              <a:rPr lang="uk-UA" dirty="0" err="1"/>
              <a:t>of</a:t>
            </a:r>
            <a:r>
              <a:rPr lang="uk-UA" dirty="0"/>
              <a:t> </a:t>
            </a:r>
            <a:r>
              <a:rPr lang="uk-UA" dirty="0" err="1"/>
              <a:t>own</a:t>
            </a:r>
            <a:r>
              <a:rPr lang="uk-UA" dirty="0"/>
              <a:t> </a:t>
            </a:r>
            <a:r>
              <a:rPr lang="uk-UA" dirty="0" err="1" smtClean="0"/>
              <a:t>portrait</a:t>
            </a:r>
            <a:endParaRPr lang="en-US" dirty="0" smtClean="0"/>
          </a:p>
          <a:p>
            <a:r>
              <a:rPr lang="uk-UA" dirty="0" err="1"/>
              <a:t>Development</a:t>
            </a:r>
            <a:r>
              <a:rPr lang="uk-UA" dirty="0"/>
              <a:t> </a:t>
            </a:r>
            <a:r>
              <a:rPr lang="uk-UA" dirty="0" err="1"/>
              <a:t>of</a:t>
            </a:r>
            <a:r>
              <a:rPr lang="uk-UA" dirty="0"/>
              <a:t> </a:t>
            </a:r>
            <a:r>
              <a:rPr lang="uk-UA" dirty="0" err="1"/>
              <a:t>motivation</a:t>
            </a: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857232"/>
            <a:ext cx="8001056" cy="5643602"/>
          </a:xfrm>
        </p:spPr>
        <p:txBody>
          <a:bodyPr>
            <a:normAutofit fontScale="70000" lnSpcReduction="20000"/>
          </a:bodyPr>
          <a:lstStyle/>
          <a:p>
            <a:pPr algn="ctr">
              <a:buNone/>
            </a:pPr>
            <a:r>
              <a:rPr lang="en-US" b="1" dirty="0" smtClean="0"/>
              <a:t>“Valuable self-image”</a:t>
            </a:r>
          </a:p>
          <a:p>
            <a:pPr marL="514350" indent="-514350">
              <a:buFont typeface="+mj-lt"/>
              <a:buAutoNum type="arabicPeriod"/>
            </a:pPr>
            <a:r>
              <a:rPr lang="en-US" dirty="0"/>
              <a:t>C</a:t>
            </a:r>
            <a:r>
              <a:rPr lang="en-US" dirty="0" smtClean="0"/>
              <a:t>hoose the exciting situation in which you do not know what to do.</a:t>
            </a:r>
          </a:p>
          <a:p>
            <a:pPr marL="514350" indent="-514350">
              <a:buFont typeface="+mj-lt"/>
              <a:buAutoNum type="arabicPeriod"/>
            </a:pPr>
            <a:r>
              <a:rPr lang="en-US" dirty="0"/>
              <a:t>I</a:t>
            </a:r>
            <a:r>
              <a:rPr lang="en-US" dirty="0" smtClean="0"/>
              <a:t>dentify three skills that will help you to be in this situation the most successful (psychological state, some real skill, a metaphorical construct and so on).</a:t>
            </a:r>
          </a:p>
          <a:p>
            <a:pPr marL="514350" indent="-514350">
              <a:buFont typeface="+mj-lt"/>
              <a:buAutoNum type="arabicPeriod"/>
            </a:pPr>
            <a:r>
              <a:rPr lang="en-US" dirty="0" smtClean="0"/>
              <a:t>Take one of your skill and remember when in your life it was successfully used. It is important to see yourself in full height, the smallest details in changing behavior, facial expressions, movements, clothes…</a:t>
            </a:r>
          </a:p>
          <a:p>
            <a:pPr marL="514350" indent="-514350">
              <a:buFont typeface="+mj-lt"/>
              <a:buAutoNum type="arabicPeriod"/>
            </a:pPr>
            <a:r>
              <a:rPr lang="en-US" dirty="0" smtClean="0"/>
              <a:t>Then, you have to imagine how this “successful man” is transferred to a street on any neutral city and walk their. </a:t>
            </a:r>
          </a:p>
          <a:p>
            <a:pPr marL="514350" indent="-514350">
              <a:buFont typeface="+mj-lt"/>
              <a:buAutoNum type="arabicPeriod"/>
            </a:pPr>
            <a:r>
              <a:rPr lang="en-US" dirty="0" smtClean="0"/>
              <a:t>The same operations necessary to repeat with the other two skills.</a:t>
            </a:r>
          </a:p>
          <a:p>
            <a:pPr marL="514350" indent="-514350">
              <a:buFont typeface="+mj-lt"/>
              <a:buAutoNum type="arabicPeriod"/>
            </a:pPr>
            <a:r>
              <a:rPr lang="en-US" dirty="0" smtClean="0"/>
              <a:t>After that they should be connected. You have to imagine how you are going down these three roads with your skills and then these roads lead to one area and all three images combine into one on it.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None/>
            </a:pPr>
            <a:endParaRPr lang="en-US" dirty="0" smtClean="0"/>
          </a:p>
          <a:p>
            <a:pPr marL="514350" indent="-514350" algn="ctr">
              <a:buFont typeface="+mj-lt"/>
              <a:buAutoNum type="arabicPeriod"/>
            </a:pP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8229600" cy="1143000"/>
          </a:xfrm>
        </p:spPr>
        <p:txBody>
          <a:bodyPr/>
          <a:lstStyle/>
          <a:p>
            <a:r>
              <a:rPr lang="en-US" dirty="0" smtClean="0"/>
              <a:t>YOUR TASK</a:t>
            </a:r>
            <a:endParaRPr lang="uk-UA" dirty="0"/>
          </a:p>
        </p:txBody>
      </p:sp>
      <p:sp>
        <p:nvSpPr>
          <p:cNvPr id="5" name="Содержимое 2"/>
          <p:cNvSpPr>
            <a:spLocks noGrp="1"/>
          </p:cNvSpPr>
          <p:nvPr>
            <p:ph idx="1"/>
          </p:nvPr>
        </p:nvSpPr>
        <p:spPr>
          <a:xfrm>
            <a:off x="457200" y="1214422"/>
            <a:ext cx="8229600" cy="5072098"/>
          </a:xfrm>
        </p:spPr>
        <p:txBody>
          <a:bodyPr>
            <a:noAutofit/>
          </a:bodyPr>
          <a:lstStyle/>
          <a:p>
            <a:pPr algn="ctr">
              <a:buNone/>
            </a:pPr>
            <a:r>
              <a:rPr lang="en-US" sz="2000" i="1" dirty="0" smtClean="0"/>
              <a:t>You should analyze</a:t>
            </a:r>
          </a:p>
          <a:p>
            <a:pPr algn="just">
              <a:buNone/>
            </a:pPr>
            <a:r>
              <a:rPr lang="en-US" sz="2000" dirty="0" smtClean="0"/>
              <a:t>	</a:t>
            </a:r>
            <a:r>
              <a:rPr lang="en-US" sz="2000" dirty="0" smtClean="0"/>
              <a:t>Highlight the importance of altered states of consciousness for the human experience</a:t>
            </a:r>
            <a:r>
              <a:rPr lang="en-US" sz="2000" dirty="0" smtClean="0"/>
              <a:t>.</a:t>
            </a:r>
            <a:endParaRPr lang="ru-RU" sz="2000" dirty="0" smtClean="0"/>
          </a:p>
          <a:p>
            <a:pPr>
              <a:buNone/>
            </a:pPr>
            <a:r>
              <a:rPr lang="en-US" sz="2000" i="1" dirty="0"/>
              <a:t>	</a:t>
            </a:r>
            <a:r>
              <a:rPr lang="en-US" sz="2000" dirty="0" smtClean="0"/>
              <a:t>What are the main methods of self-improvement</a:t>
            </a:r>
            <a:r>
              <a:rPr lang="en-US" sz="2000" dirty="0"/>
              <a:t> </a:t>
            </a:r>
            <a:r>
              <a:rPr lang="en-US" sz="2000" dirty="0" smtClean="0"/>
              <a:t>?</a:t>
            </a:r>
            <a:endParaRPr lang="en-US" sz="2000" dirty="0" smtClean="0"/>
          </a:p>
          <a:p>
            <a:pPr algn="ctr">
              <a:buNone/>
            </a:pPr>
            <a:r>
              <a:rPr lang="en-GB" sz="2000" i="1" dirty="0" smtClean="0"/>
              <a:t>You should do</a:t>
            </a:r>
          </a:p>
          <a:p>
            <a:pPr algn="just">
              <a:buNone/>
            </a:pPr>
            <a:r>
              <a:rPr lang="en-US" sz="2000" dirty="0" smtClean="0"/>
              <a:t>	Emotional diary</a:t>
            </a:r>
            <a:endParaRPr lang="en-GB" sz="2000" i="1" dirty="0" smtClean="0"/>
          </a:p>
          <a:p>
            <a:pPr algn="ctr">
              <a:buNone/>
            </a:pPr>
            <a:r>
              <a:rPr lang="en-US" sz="2000" i="1" dirty="0" smtClean="0"/>
              <a:t>You </a:t>
            </a:r>
            <a:r>
              <a:rPr lang="en-US" sz="2000" i="1" dirty="0" smtClean="0"/>
              <a:t>can</a:t>
            </a:r>
            <a:r>
              <a:rPr lang="en-US" sz="2000" i="1" dirty="0" smtClean="0"/>
              <a:t> </a:t>
            </a:r>
            <a:r>
              <a:rPr lang="en-US" sz="2000" i="1" dirty="0" smtClean="0"/>
              <a:t>read</a:t>
            </a:r>
          </a:p>
          <a:p>
            <a:pPr algn="just">
              <a:buNone/>
            </a:pPr>
            <a:r>
              <a:rPr lang="en-US" sz="2000" dirty="0" smtClean="0"/>
              <a:t>	</a:t>
            </a:r>
            <a:r>
              <a:rPr lang="en-US" sz="2000" dirty="0" err="1" smtClean="0"/>
              <a:t>Stanislav</a:t>
            </a:r>
            <a:r>
              <a:rPr lang="en-US" sz="2000" dirty="0" smtClean="0"/>
              <a:t> </a:t>
            </a:r>
            <a:r>
              <a:rPr lang="en-US" sz="2000" dirty="0" err="1" smtClean="0"/>
              <a:t>Grof</a:t>
            </a:r>
            <a:r>
              <a:rPr lang="en-US" sz="2000" dirty="0"/>
              <a:t> </a:t>
            </a:r>
            <a:r>
              <a:rPr lang="en-US" sz="2000" dirty="0" smtClean="0"/>
              <a:t>(2010) </a:t>
            </a:r>
            <a:r>
              <a:rPr lang="en-US" sz="2000" i="1" dirty="0" err="1" smtClean="0"/>
              <a:t>Holotropic</a:t>
            </a:r>
            <a:r>
              <a:rPr lang="en-US" sz="2000" i="1" dirty="0" smtClean="0"/>
              <a:t> </a:t>
            </a:r>
            <a:r>
              <a:rPr lang="en-US" sz="2000" i="1" dirty="0" err="1" smtClean="0"/>
              <a:t>Breathwork</a:t>
            </a:r>
            <a:r>
              <a:rPr lang="en-US" sz="2000" i="1" dirty="0" smtClean="0"/>
              <a:t>: A New Approach to Self-Exploration and Therapy</a:t>
            </a:r>
            <a:r>
              <a:rPr lang="en-US" sz="2000" dirty="0" smtClean="0"/>
              <a:t>.</a:t>
            </a:r>
            <a:endParaRPr lang="en-US" sz="2000" dirty="0" smtClean="0"/>
          </a:p>
          <a:p>
            <a:pPr lvl="0" algn="just">
              <a:buNone/>
            </a:pPr>
            <a:r>
              <a:rPr lang="en-US"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2000" dirty="0" err="1" smtClean="0"/>
              <a:t>Rochais</a:t>
            </a:r>
            <a:r>
              <a:rPr lang="en-US" sz="2000" dirty="0" smtClean="0"/>
              <a:t> A. (</a:t>
            </a:r>
            <a:r>
              <a:rPr lang="en-US" sz="2000" dirty="0" smtClean="0"/>
              <a:t>1997) </a:t>
            </a:r>
            <a:r>
              <a:rPr lang="en-US" sz="2000" dirty="0" smtClean="0"/>
              <a:t>General introduction to PRH education. Winnipeg</a:t>
            </a:r>
            <a:r>
              <a:rPr lang="en-US" sz="2000" dirty="0" smtClean="0"/>
              <a:t>.</a:t>
            </a:r>
            <a:endParaRPr lang="en-US" sz="2000" dirty="0" smtClean="0"/>
          </a:p>
          <a:p>
            <a:pPr algn="ctr">
              <a:buNone/>
            </a:pPr>
            <a:r>
              <a:rPr lang="en-US" sz="2000" i="1" dirty="0" smtClean="0"/>
              <a:t>You should write</a:t>
            </a:r>
          </a:p>
          <a:p>
            <a:pPr algn="just">
              <a:buNone/>
            </a:pPr>
            <a:r>
              <a:rPr lang="en-US" sz="2000" dirty="0" smtClean="0"/>
              <a:t>	Essay on the next topic  “Self-knowledge is a self-baring, or not ?”</a:t>
            </a:r>
          </a:p>
          <a:p>
            <a:pPr algn="just">
              <a:buNone/>
            </a:pPr>
            <a:r>
              <a:rPr lang="en-US" sz="2000" dirty="0" smtClean="0"/>
              <a:t>      Several questions based </a:t>
            </a:r>
            <a:r>
              <a:rPr lang="uk-UA" sz="2000" dirty="0" err="1" smtClean="0"/>
              <a:t>on</a:t>
            </a:r>
            <a:r>
              <a:rPr lang="uk-UA" sz="2000" dirty="0" smtClean="0"/>
              <a:t> </a:t>
            </a:r>
            <a:r>
              <a:rPr lang="uk-UA" sz="2000" dirty="0" err="1" smtClean="0"/>
              <a:t>the</a:t>
            </a:r>
            <a:r>
              <a:rPr lang="uk-UA" sz="2000" dirty="0" smtClean="0"/>
              <a:t> </a:t>
            </a:r>
            <a:r>
              <a:rPr lang="uk-UA" sz="2000" dirty="0" err="1" smtClean="0"/>
              <a:t>reading</a:t>
            </a:r>
            <a:r>
              <a:rPr lang="en-US" sz="2000" dirty="0" smtClean="0"/>
              <a:t> of new articles</a:t>
            </a:r>
          </a:p>
          <a:p>
            <a:pPr>
              <a:buNone/>
            </a:pPr>
            <a:endParaRPr lang="uk-UA"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Сашулька\Desktop\Thank-You.png"/>
          <p:cNvPicPr>
            <a:picLocks noGrp="1" noChangeAspect="1" noChangeArrowheads="1"/>
          </p:cNvPicPr>
          <p:nvPr>
            <p:ph idx="1"/>
          </p:nvPr>
        </p:nvPicPr>
        <p:blipFill>
          <a:blip r:embed="rId2"/>
          <a:srcRect/>
          <a:stretch>
            <a:fillRect/>
          </a:stretch>
        </p:blipFill>
        <p:spPr bwMode="auto">
          <a:xfrm>
            <a:off x="1928794" y="1500174"/>
            <a:ext cx="5562600" cy="314286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428728" y="1285860"/>
            <a:ext cx="6357982" cy="707886"/>
          </a:xfrm>
          <a:prstGeom prst="rect">
            <a:avLst/>
          </a:prstGeom>
          <a:noFill/>
        </p:spPr>
        <p:txBody>
          <a:bodyPr wrap="square" rtlCol="0">
            <a:spAutoFit/>
          </a:bodyPr>
          <a:lstStyle/>
          <a:p>
            <a:pPr algn="ctr"/>
            <a:r>
              <a:rPr lang="en-US" sz="4000" dirty="0" smtClean="0"/>
              <a:t>Ways of self-knowledge</a:t>
            </a:r>
            <a:endParaRPr lang="ru-RU" sz="4000" dirty="0"/>
          </a:p>
        </p:txBody>
      </p:sp>
      <p:sp>
        <p:nvSpPr>
          <p:cNvPr id="7" name="TextBox 6"/>
          <p:cNvSpPr txBox="1"/>
          <p:nvPr/>
        </p:nvSpPr>
        <p:spPr>
          <a:xfrm>
            <a:off x="1071538" y="2357430"/>
            <a:ext cx="6215106" cy="2246769"/>
          </a:xfrm>
          <a:prstGeom prst="rect">
            <a:avLst/>
          </a:prstGeom>
          <a:noFill/>
        </p:spPr>
        <p:txBody>
          <a:bodyPr wrap="square" rtlCol="0">
            <a:spAutoFit/>
          </a:bodyPr>
          <a:lstStyle/>
          <a:p>
            <a:pPr>
              <a:buFont typeface="Wingdings" pitchFamily="2" charset="2"/>
              <a:buChar char="Ø"/>
            </a:pPr>
            <a:r>
              <a:rPr lang="ru-RU" sz="2800" dirty="0" smtClean="0"/>
              <a:t>   </a:t>
            </a:r>
            <a:r>
              <a:rPr lang="en-US" sz="2800" dirty="0" smtClean="0"/>
              <a:t>Self-analysis</a:t>
            </a:r>
            <a:endParaRPr lang="ru-RU" sz="2800" dirty="0" smtClean="0"/>
          </a:p>
          <a:p>
            <a:pPr>
              <a:buFont typeface="Wingdings" pitchFamily="2" charset="2"/>
              <a:buChar char="Ø"/>
            </a:pPr>
            <a:r>
              <a:rPr lang="uk-UA" sz="2800" dirty="0" smtClean="0"/>
              <a:t>   </a:t>
            </a:r>
            <a:r>
              <a:rPr lang="en-US" sz="2800" dirty="0" smtClean="0"/>
              <a:t>Self- acceptance</a:t>
            </a:r>
          </a:p>
          <a:p>
            <a:pPr>
              <a:buFont typeface="Wingdings" pitchFamily="2" charset="2"/>
              <a:buChar char="Ø"/>
            </a:pPr>
            <a:r>
              <a:rPr lang="en-US" sz="2800" dirty="0"/>
              <a:t> </a:t>
            </a:r>
            <a:r>
              <a:rPr lang="en-US" sz="2800" dirty="0" smtClean="0"/>
              <a:t>  M</a:t>
            </a:r>
            <a:r>
              <a:rPr lang="uk-UA" sz="2800" dirty="0" err="1" smtClean="0"/>
              <a:t>ethods</a:t>
            </a:r>
            <a:r>
              <a:rPr lang="uk-UA" sz="2800" dirty="0" smtClean="0"/>
              <a:t> </a:t>
            </a:r>
            <a:r>
              <a:rPr lang="uk-UA" sz="2800" dirty="0" err="1"/>
              <a:t>of</a:t>
            </a:r>
            <a:r>
              <a:rPr lang="uk-UA" sz="2800" dirty="0"/>
              <a:t> </a:t>
            </a:r>
            <a:r>
              <a:rPr lang="uk-UA" sz="2800" dirty="0" smtClean="0"/>
              <a:t>self-</a:t>
            </a:r>
            <a:r>
              <a:rPr lang="uk-UA" sz="2800" dirty="0" err="1" smtClean="0"/>
              <a:t>knowledge</a:t>
            </a:r>
            <a:endParaRPr lang="en-US" sz="2800" dirty="0" smtClean="0"/>
          </a:p>
          <a:p>
            <a:pPr>
              <a:buFont typeface="Wingdings" pitchFamily="2" charset="2"/>
              <a:buChar char="Ø"/>
            </a:pPr>
            <a:r>
              <a:rPr lang="en-US" sz="2800" dirty="0"/>
              <a:t> </a:t>
            </a:r>
            <a:r>
              <a:rPr lang="en-US" sz="2800" dirty="0" smtClean="0"/>
              <a:t>  </a:t>
            </a:r>
            <a:r>
              <a:rPr lang="uk-UA" sz="2800" dirty="0" err="1" smtClean="0"/>
              <a:t>Searching</a:t>
            </a:r>
            <a:r>
              <a:rPr lang="uk-UA" sz="2800" dirty="0" smtClean="0"/>
              <a:t> </a:t>
            </a:r>
            <a:r>
              <a:rPr lang="uk-UA" sz="2800" dirty="0" err="1"/>
              <a:t>for</a:t>
            </a:r>
            <a:r>
              <a:rPr lang="uk-UA" sz="2800" dirty="0"/>
              <a:t> </a:t>
            </a:r>
            <a:r>
              <a:rPr lang="uk-UA" sz="2800" dirty="0" err="1"/>
              <a:t>harmony</a:t>
            </a:r>
            <a:endParaRPr lang="ru-RU" sz="2800" dirty="0" smtClean="0"/>
          </a:p>
          <a:p>
            <a:pPr>
              <a:buFont typeface="Wingdings" pitchFamily="2" charset="2"/>
              <a:buChar char="Ø"/>
            </a:pPr>
            <a:endParaRPr lang="ru-RU" sz="2800" dirty="0"/>
          </a:p>
        </p:txBody>
      </p:sp>
      <p:pic>
        <p:nvPicPr>
          <p:cNvPr id="1026" name="Picture 2"/>
          <p:cNvPicPr>
            <a:picLocks noChangeAspect="1" noChangeArrowheads="1"/>
          </p:cNvPicPr>
          <p:nvPr/>
        </p:nvPicPr>
        <p:blipFill>
          <a:blip r:embed="rId2"/>
          <a:srcRect/>
          <a:stretch>
            <a:fillRect/>
          </a:stretch>
        </p:blipFill>
        <p:spPr bwMode="auto">
          <a:xfrm>
            <a:off x="6143636" y="2928934"/>
            <a:ext cx="2733675" cy="36671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000100" y="1142984"/>
            <a:ext cx="7286676" cy="707886"/>
          </a:xfrm>
          <a:prstGeom prst="rect">
            <a:avLst/>
          </a:prstGeom>
          <a:noFill/>
        </p:spPr>
        <p:txBody>
          <a:bodyPr wrap="square" rtlCol="0">
            <a:spAutoFit/>
          </a:bodyPr>
          <a:lstStyle/>
          <a:p>
            <a:pPr algn="ctr"/>
            <a:r>
              <a:rPr lang="en-US" sz="4000" dirty="0" smtClean="0"/>
              <a:t>Main principles of self-knowledge</a:t>
            </a:r>
            <a:endParaRPr lang="ru-RU" sz="4000" dirty="0"/>
          </a:p>
        </p:txBody>
      </p:sp>
      <p:sp>
        <p:nvSpPr>
          <p:cNvPr id="7" name="TextBox 6"/>
          <p:cNvSpPr txBox="1"/>
          <p:nvPr/>
        </p:nvSpPr>
        <p:spPr>
          <a:xfrm>
            <a:off x="928662" y="2143116"/>
            <a:ext cx="4000528" cy="3046988"/>
          </a:xfrm>
          <a:prstGeom prst="rect">
            <a:avLst/>
          </a:prstGeom>
          <a:noFill/>
        </p:spPr>
        <p:txBody>
          <a:bodyPr wrap="square" rtlCol="0">
            <a:spAutoFit/>
          </a:bodyPr>
          <a:lstStyle/>
          <a:p>
            <a:pPr marL="342900" indent="-342900">
              <a:lnSpc>
                <a:spcPct val="150000"/>
              </a:lnSpc>
              <a:buFont typeface="+mj-lt"/>
              <a:buAutoNum type="arabicPeriod"/>
            </a:pPr>
            <a:r>
              <a:rPr lang="en-US" sz="3200" dirty="0" smtClean="0"/>
              <a:t>   Relaxation</a:t>
            </a:r>
          </a:p>
          <a:p>
            <a:pPr marL="342900" indent="-342900">
              <a:lnSpc>
                <a:spcPct val="150000"/>
              </a:lnSpc>
              <a:buFont typeface="+mj-lt"/>
              <a:buAutoNum type="arabicPeriod"/>
            </a:pPr>
            <a:r>
              <a:rPr lang="en-US" sz="3200" dirty="0" smtClean="0"/>
              <a:t>   C</a:t>
            </a:r>
            <a:r>
              <a:rPr lang="uk-UA" sz="3200" dirty="0" err="1" smtClean="0"/>
              <a:t>oncentration</a:t>
            </a:r>
            <a:endParaRPr lang="en-US" sz="3200" dirty="0" smtClean="0"/>
          </a:p>
          <a:p>
            <a:pPr marL="342900" indent="-342900">
              <a:lnSpc>
                <a:spcPct val="150000"/>
              </a:lnSpc>
              <a:buFont typeface="+mj-lt"/>
              <a:buAutoNum type="arabicPeriod"/>
            </a:pPr>
            <a:r>
              <a:rPr lang="en-US" sz="3200" dirty="0" smtClean="0"/>
              <a:t>   V</a:t>
            </a:r>
            <a:r>
              <a:rPr lang="uk-UA" sz="3200" dirty="0" err="1" smtClean="0"/>
              <a:t>isualization</a:t>
            </a:r>
            <a:endParaRPr lang="en-US" sz="3200" dirty="0" smtClean="0"/>
          </a:p>
          <a:p>
            <a:pPr marL="342900" indent="-342900">
              <a:lnSpc>
                <a:spcPct val="150000"/>
              </a:lnSpc>
              <a:buFont typeface="+mj-lt"/>
              <a:buAutoNum type="arabicPeriod"/>
            </a:pPr>
            <a:r>
              <a:rPr lang="en-US" sz="3200" dirty="0" smtClean="0"/>
              <a:t>   S</a:t>
            </a:r>
            <a:r>
              <a:rPr lang="uk-UA" sz="3200" dirty="0" smtClean="0"/>
              <a:t>elf-</a:t>
            </a:r>
            <a:r>
              <a:rPr lang="uk-UA" sz="3200" dirty="0" err="1" smtClean="0"/>
              <a:t>hypnosis</a:t>
            </a:r>
            <a:endParaRPr lang="en-US" sz="3200" dirty="0" smtClean="0"/>
          </a:p>
        </p:txBody>
      </p:sp>
      <p:pic>
        <p:nvPicPr>
          <p:cNvPr id="2050" name="Picture 2"/>
          <p:cNvPicPr>
            <a:picLocks noChangeAspect="1" noChangeArrowheads="1"/>
          </p:cNvPicPr>
          <p:nvPr/>
        </p:nvPicPr>
        <p:blipFill>
          <a:blip r:embed="rId2"/>
          <a:srcRect/>
          <a:stretch>
            <a:fillRect/>
          </a:stretch>
        </p:blipFill>
        <p:spPr bwMode="auto">
          <a:xfrm>
            <a:off x="5429256" y="3857628"/>
            <a:ext cx="3171825" cy="237886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14554"/>
            <a:ext cx="8229600" cy="3911609"/>
          </a:xfrm>
        </p:spPr>
        <p:txBody>
          <a:bodyPr>
            <a:normAutofit/>
          </a:bodyPr>
          <a:lstStyle/>
          <a:p>
            <a:pPr algn="just">
              <a:buNone/>
            </a:pPr>
            <a:r>
              <a:rPr lang="ru-RU" dirty="0" smtClean="0"/>
              <a:t>	</a:t>
            </a:r>
            <a:endParaRPr lang="en-US" dirty="0" smtClean="0"/>
          </a:p>
          <a:p>
            <a:pPr algn="just">
              <a:buNone/>
            </a:pPr>
            <a:r>
              <a:rPr lang="en-US" dirty="0" smtClean="0"/>
              <a:t>	An </a:t>
            </a:r>
            <a:r>
              <a:rPr lang="en-US" b="1" dirty="0" smtClean="0">
                <a:solidFill>
                  <a:srgbClr val="FF0000"/>
                </a:solidFill>
              </a:rPr>
              <a:t>altered state of consciousness</a:t>
            </a:r>
            <a:r>
              <a:rPr lang="en-US" dirty="0" smtClean="0">
                <a:solidFill>
                  <a:srgbClr val="FF0000"/>
                </a:solidFill>
              </a:rPr>
              <a:t> </a:t>
            </a:r>
            <a:r>
              <a:rPr lang="en-US" dirty="0" smtClean="0"/>
              <a:t>is a temporary change in one's normal mental state without being considered unconscious. Altered states of consciousness can be created intentionally, or they can happen by accident or due to illness.</a:t>
            </a: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3076" name="Picture 4"/>
          <p:cNvPicPr>
            <a:picLocks noChangeAspect="1" noChangeArrowheads="1"/>
          </p:cNvPicPr>
          <p:nvPr/>
        </p:nvPicPr>
        <p:blipFill>
          <a:blip r:embed="rId2"/>
          <a:srcRect/>
          <a:stretch>
            <a:fillRect/>
          </a:stretch>
        </p:blipFill>
        <p:spPr bwMode="auto">
          <a:xfrm>
            <a:off x="6572264" y="1214422"/>
            <a:ext cx="1905000" cy="14859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8229600" cy="5054617"/>
          </a:xfrm>
        </p:spPr>
        <p:txBody>
          <a:bodyPr>
            <a:normAutofit lnSpcReduction="10000"/>
          </a:bodyPr>
          <a:lstStyle/>
          <a:p>
            <a:pPr algn="ctr">
              <a:buNone/>
            </a:pPr>
            <a:r>
              <a:rPr lang="en-US" b="1" i="1" dirty="0" smtClean="0"/>
              <a:t>ALTERED STATES OF CONSCIOUSNESS</a:t>
            </a:r>
          </a:p>
          <a:p>
            <a:pPr marL="514350" indent="-514350">
              <a:buAutoNum type="arabicPeriod"/>
            </a:pPr>
            <a:r>
              <a:rPr lang="en-US" sz="2800" b="1" dirty="0" smtClean="0"/>
              <a:t>Waking and Sleeping</a:t>
            </a:r>
          </a:p>
          <a:p>
            <a:pPr marL="514350" indent="-514350">
              <a:buAutoNum type="arabicPeriod"/>
            </a:pPr>
            <a:r>
              <a:rPr lang="en-US" sz="2800" b="1" dirty="0" smtClean="0"/>
              <a:t>Dreaming</a:t>
            </a:r>
          </a:p>
          <a:p>
            <a:pPr marL="514350" indent="-514350">
              <a:buAutoNum type="arabicPeriod"/>
            </a:pPr>
            <a:r>
              <a:rPr lang="en-US" sz="2800" b="1" dirty="0" smtClean="0"/>
              <a:t>Hypnosis</a:t>
            </a:r>
          </a:p>
          <a:p>
            <a:pPr marL="514350" indent="-514350">
              <a:buAutoNum type="arabicPeriod"/>
            </a:pPr>
            <a:r>
              <a:rPr lang="en-US" sz="2800" b="1" dirty="0" smtClean="0"/>
              <a:t>Pathological States</a:t>
            </a:r>
          </a:p>
          <a:p>
            <a:pPr marL="514350" indent="-514350">
              <a:buAutoNum type="arabicPeriod"/>
            </a:pPr>
            <a:r>
              <a:rPr lang="en-US" sz="2800" b="1" dirty="0" smtClean="0"/>
              <a:t>Orgiastic Trances</a:t>
            </a:r>
          </a:p>
          <a:p>
            <a:pPr marL="514350" indent="-514350">
              <a:buAutoNum type="arabicPeriod"/>
            </a:pPr>
            <a:r>
              <a:rPr lang="en-US" sz="2800" b="1" dirty="0" smtClean="0"/>
              <a:t>Drug Induced States</a:t>
            </a:r>
          </a:p>
          <a:p>
            <a:pPr marL="514350" indent="-514350">
              <a:buAutoNum type="arabicPeriod"/>
            </a:pPr>
            <a:r>
              <a:rPr lang="en-US" sz="2800" b="1" dirty="0" smtClean="0"/>
              <a:t>Aesthetic State</a:t>
            </a:r>
          </a:p>
          <a:p>
            <a:pPr marL="514350" indent="-514350">
              <a:buAutoNum type="arabicPeriod"/>
            </a:pPr>
            <a:r>
              <a:rPr lang="en-US" sz="2800" b="1" dirty="0" smtClean="0"/>
              <a:t>Mystic State</a:t>
            </a:r>
          </a:p>
          <a:p>
            <a:pPr marL="514350" indent="-514350">
              <a:buAutoNum type="arabicPeriod"/>
            </a:pPr>
            <a:r>
              <a:rPr lang="en-US" sz="2800" b="1" dirty="0" smtClean="0"/>
              <a:t>Other States of Consciousness</a:t>
            </a:r>
          </a:p>
          <a:p>
            <a:pPr marL="514350" indent="-514350" algn="ctr">
              <a:buAutoNum type="arabicPeriod"/>
            </a:pP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429288"/>
          </a:xfrm>
        </p:spPr>
        <p:txBody>
          <a:bodyPr>
            <a:normAutofit fontScale="92500" lnSpcReduction="20000"/>
          </a:bodyPr>
          <a:lstStyle/>
          <a:p>
            <a:pPr algn="just"/>
            <a:r>
              <a:rPr lang="en-US" b="1" dirty="0" smtClean="0"/>
              <a:t>Pathological States</a:t>
            </a:r>
            <a:r>
              <a:rPr lang="ru-RU" b="1" dirty="0" smtClean="0"/>
              <a:t>. </a:t>
            </a:r>
            <a:r>
              <a:rPr lang="en-US" dirty="0" smtClean="0"/>
              <a:t>The hysteric trance and schizoid states have been studied as altered states of consciousness using the phenomenological approach.</a:t>
            </a:r>
            <a:endParaRPr lang="ru-RU" dirty="0" smtClean="0"/>
          </a:p>
          <a:p>
            <a:pPr algn="just"/>
            <a:r>
              <a:rPr lang="en-US" b="1" dirty="0" smtClean="0"/>
              <a:t>Orgiastic Trances</a:t>
            </a:r>
            <a:r>
              <a:rPr lang="ru-RU" b="1" dirty="0" smtClean="0"/>
              <a:t>. </a:t>
            </a:r>
            <a:r>
              <a:rPr lang="en-US" dirty="0" smtClean="0"/>
              <a:t>This type of trance results from group singing and dancing, often associated with religious ceremonies.</a:t>
            </a:r>
            <a:endParaRPr lang="ru-RU" dirty="0" smtClean="0"/>
          </a:p>
          <a:p>
            <a:pPr algn="just"/>
            <a:r>
              <a:rPr lang="en-US" b="1" dirty="0" smtClean="0"/>
              <a:t>Mystic State</a:t>
            </a:r>
            <a:r>
              <a:rPr lang="ru-RU" b="1" dirty="0" smtClean="0"/>
              <a:t>. </a:t>
            </a:r>
            <a:r>
              <a:rPr lang="en-US" dirty="0" smtClean="0"/>
              <a:t>This is the most important among all the altered states of consciousness. The term mystic is used in the sense of beyond description. Hindus call this </a:t>
            </a:r>
            <a:r>
              <a:rPr lang="en-US" dirty="0" err="1" smtClean="0"/>
              <a:t>samadhi</a:t>
            </a:r>
            <a:r>
              <a:rPr lang="en-US" dirty="0" smtClean="0"/>
              <a:t>, Buddhists nirvana, Sufis </a:t>
            </a:r>
            <a:r>
              <a:rPr lang="en-US" dirty="0" err="1" smtClean="0"/>
              <a:t>fana</a:t>
            </a:r>
            <a:r>
              <a:rPr lang="en-US" dirty="0" smtClean="0"/>
              <a:t>, Christians </a:t>
            </a:r>
            <a:r>
              <a:rPr lang="en-US" dirty="0" err="1" smtClean="0"/>
              <a:t>pneuma</a:t>
            </a:r>
            <a:r>
              <a:rPr lang="en-US" dirty="0" smtClean="0"/>
              <a:t> and the term used in Zen Buddhism is </a:t>
            </a:r>
            <a:r>
              <a:rPr lang="en-US" dirty="0" err="1" smtClean="0"/>
              <a:t>satori</a:t>
            </a:r>
            <a:r>
              <a:rPr lang="en-US" dirty="0" smtClean="0"/>
              <a:t>.</a:t>
            </a:r>
            <a:endParaRPr lang="ru-RU" dirty="0" smtClean="0"/>
          </a:p>
          <a:p>
            <a:endParaRPr lang="en-US" dirty="0" smtClean="0"/>
          </a:p>
          <a:p>
            <a:endParaRPr lang="en-US" dirty="0" smtClean="0"/>
          </a:p>
          <a:p>
            <a:endParaRPr lang="en-US" dirty="0" smtClean="0"/>
          </a:p>
          <a:p>
            <a:pPr>
              <a:buNone/>
            </a:pP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lnSpcReduction="10000"/>
          </a:bodyPr>
          <a:lstStyle/>
          <a:p>
            <a:pPr algn="just"/>
            <a:r>
              <a:rPr lang="ru-RU" b="1" dirty="0" smtClean="0"/>
              <a:t>	</a:t>
            </a:r>
            <a:r>
              <a:rPr lang="en-US" b="1" dirty="0" smtClean="0"/>
              <a:t>Other States of Consciousness</a:t>
            </a:r>
            <a:r>
              <a:rPr lang="ru-RU" b="1" dirty="0" smtClean="0"/>
              <a:t>. </a:t>
            </a:r>
            <a:r>
              <a:rPr lang="en-US" dirty="0" smtClean="0"/>
              <a:t>There seems to be no sharp line of demarcation between feeling states and states of consciousness. A person in a fit of rage functions differently from his normal pattern of behavior. Fainting may involve alterations in consciousness and effects of isolation may produce alterations in consciousness. Activities like sports may induce peak experience in expert players.</a:t>
            </a:r>
          </a:p>
          <a:p>
            <a:pPr>
              <a:buNone/>
            </a:pP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14422"/>
            <a:ext cx="9144000" cy="5357850"/>
          </a:xfrm>
        </p:spPr>
        <p:txBody>
          <a:bodyPr>
            <a:normAutofit lnSpcReduction="10000"/>
          </a:bodyPr>
          <a:lstStyle/>
          <a:p>
            <a:pPr algn="ctr">
              <a:buNone/>
            </a:pPr>
            <a:r>
              <a:rPr lang="en-US" sz="2800" dirty="0" smtClean="0">
                <a:solidFill>
                  <a:srgbClr val="FF0000"/>
                </a:solidFill>
              </a:rPr>
              <a:t>CHARACTERISTICS OF </a:t>
            </a:r>
            <a:r>
              <a:rPr lang="en-US" sz="2800" dirty="0">
                <a:solidFill>
                  <a:srgbClr val="FF0000"/>
                </a:solidFill>
              </a:rPr>
              <a:t>NORMAL WAKING </a:t>
            </a:r>
            <a:r>
              <a:rPr lang="en-US" sz="2800" dirty="0" smtClean="0">
                <a:solidFill>
                  <a:srgbClr val="FF0000"/>
                </a:solidFill>
              </a:rPr>
              <a:t>CONSCIOUSNESS</a:t>
            </a:r>
          </a:p>
          <a:p>
            <a:pPr algn="just"/>
            <a:r>
              <a:rPr lang="en-US" sz="2400" u="sng" dirty="0" smtClean="0"/>
              <a:t>Level of awareness</a:t>
            </a:r>
            <a:r>
              <a:rPr lang="en-US" sz="2400" dirty="0" smtClean="0"/>
              <a:t>. </a:t>
            </a:r>
            <a:r>
              <a:rPr lang="en-US" sz="2400" dirty="0"/>
              <a:t>Awake and generally aware of </a:t>
            </a:r>
            <a:r>
              <a:rPr lang="en-US" sz="2400" dirty="0" smtClean="0"/>
              <a:t>internal </a:t>
            </a:r>
            <a:r>
              <a:rPr lang="en-US" sz="2400" dirty="0"/>
              <a:t>and external events. A </a:t>
            </a:r>
            <a:r>
              <a:rPr lang="en-US" sz="2400" dirty="0" smtClean="0"/>
              <a:t>good </a:t>
            </a:r>
            <a:r>
              <a:rPr lang="en-US" sz="2400" dirty="0"/>
              <a:t>sense of place, time and </a:t>
            </a:r>
            <a:r>
              <a:rPr lang="en-US" sz="2400" dirty="0" smtClean="0"/>
              <a:t>reality.</a:t>
            </a:r>
          </a:p>
          <a:p>
            <a:pPr algn="just"/>
            <a:r>
              <a:rPr lang="en-US" sz="2400" u="sng" dirty="0"/>
              <a:t>Content </a:t>
            </a:r>
            <a:r>
              <a:rPr lang="en-US" sz="2400" u="sng" dirty="0" smtClean="0"/>
              <a:t>limitations</a:t>
            </a:r>
            <a:r>
              <a:rPr lang="en-US" sz="2400" dirty="0" smtClean="0"/>
              <a:t>. More constrained an</a:t>
            </a:r>
            <a:r>
              <a:rPr lang="en-US" sz="2400" dirty="0"/>
              <a:t>d</a:t>
            </a:r>
            <a:r>
              <a:rPr lang="en-US" sz="2400" dirty="0" smtClean="0"/>
              <a:t> controlled.</a:t>
            </a:r>
          </a:p>
          <a:p>
            <a:pPr algn="just"/>
            <a:r>
              <a:rPr lang="en-US" sz="2400" u="sng" dirty="0"/>
              <a:t>Controlled and </a:t>
            </a:r>
            <a:r>
              <a:rPr lang="en-US" sz="2400" u="sng" dirty="0" smtClean="0"/>
              <a:t>automatic processes.</a:t>
            </a:r>
            <a:r>
              <a:rPr lang="en-US" sz="2400" dirty="0" smtClean="0"/>
              <a:t> Attention is focused or highly selective </a:t>
            </a:r>
            <a:r>
              <a:rPr lang="en-US" sz="2400" dirty="0"/>
              <a:t>and </a:t>
            </a:r>
            <a:r>
              <a:rPr lang="en-US" sz="2400" dirty="0" smtClean="0"/>
              <a:t>can </a:t>
            </a:r>
            <a:r>
              <a:rPr lang="en-US" sz="2400" dirty="0"/>
              <a:t>be divided between </a:t>
            </a:r>
            <a:r>
              <a:rPr lang="en-US" sz="2400" dirty="0" smtClean="0"/>
              <a:t>tasks.</a:t>
            </a:r>
          </a:p>
          <a:p>
            <a:pPr algn="just"/>
            <a:r>
              <a:rPr lang="en-US" sz="2400" u="sng" dirty="0"/>
              <a:t>Perceptual and cognitive </a:t>
            </a:r>
            <a:r>
              <a:rPr lang="en-US" sz="2400" u="sng" dirty="0" smtClean="0"/>
              <a:t>distortions. </a:t>
            </a:r>
            <a:r>
              <a:rPr lang="en-US" sz="2400" dirty="0" smtClean="0"/>
              <a:t>Perceptions are realistic and normal. Affective control </a:t>
            </a:r>
            <a:r>
              <a:rPr lang="en-US" sz="2400" dirty="0"/>
              <a:t>of memory </a:t>
            </a:r>
            <a:r>
              <a:rPr lang="en-US" sz="2400" dirty="0" smtClean="0"/>
              <a:t>processes</a:t>
            </a:r>
            <a:r>
              <a:rPr lang="en-US" sz="2400" dirty="0"/>
              <a:t>: storage and retrieval. </a:t>
            </a:r>
            <a:r>
              <a:rPr lang="en-US" sz="2400" dirty="0" smtClean="0"/>
              <a:t>Thought </a:t>
            </a:r>
            <a:r>
              <a:rPr lang="en-US" sz="2400" dirty="0"/>
              <a:t>processes are </a:t>
            </a:r>
            <a:r>
              <a:rPr lang="en-US" sz="2400" dirty="0" err="1"/>
              <a:t>organised</a:t>
            </a:r>
            <a:r>
              <a:rPr lang="en-US" sz="2400" dirty="0"/>
              <a:t> </a:t>
            </a:r>
            <a:r>
              <a:rPr lang="en-US" sz="2400" dirty="0" smtClean="0"/>
              <a:t>and </a:t>
            </a:r>
            <a:r>
              <a:rPr lang="en-US" sz="2400" dirty="0"/>
              <a:t>logical</a:t>
            </a:r>
            <a:r>
              <a:rPr lang="en-US" sz="2400" dirty="0" smtClean="0"/>
              <a:t>.</a:t>
            </a:r>
          </a:p>
          <a:p>
            <a:r>
              <a:rPr lang="en-US" sz="2400" u="sng" dirty="0" smtClean="0"/>
              <a:t>Emotional awareness</a:t>
            </a:r>
            <a:r>
              <a:rPr lang="en-US" sz="2400" dirty="0" smtClean="0"/>
              <a:t>. </a:t>
            </a:r>
            <a:r>
              <a:rPr lang="en-US" sz="2400" dirty="0"/>
              <a:t>Greater awareness of emotions </a:t>
            </a:r>
            <a:r>
              <a:rPr lang="en-US" sz="2400" dirty="0" smtClean="0"/>
              <a:t>and </a:t>
            </a:r>
            <a:r>
              <a:rPr lang="en-US" sz="2400" dirty="0"/>
              <a:t>control of emotional </a:t>
            </a:r>
            <a:r>
              <a:rPr lang="en-US" sz="2400" dirty="0" smtClean="0"/>
              <a:t>awareness.</a:t>
            </a:r>
          </a:p>
          <a:p>
            <a:r>
              <a:rPr lang="en-US" sz="2400" u="sng" dirty="0" smtClean="0"/>
              <a:t>Self-control. </a:t>
            </a:r>
            <a:r>
              <a:rPr lang="en-US" sz="2400" dirty="0"/>
              <a:t>More control over actions and </a:t>
            </a:r>
            <a:r>
              <a:rPr lang="en-US" sz="2400" dirty="0" smtClean="0"/>
              <a:t>movements.</a:t>
            </a:r>
          </a:p>
          <a:p>
            <a:r>
              <a:rPr lang="en-US" sz="2400" u="sng" dirty="0"/>
              <a:t>Time </a:t>
            </a:r>
            <a:r>
              <a:rPr lang="en-US" sz="2400" u="sng" dirty="0" smtClean="0"/>
              <a:t>orientation</a:t>
            </a:r>
            <a:r>
              <a:rPr lang="en-US" sz="2400" dirty="0" smtClean="0"/>
              <a:t>. Clear sense of time.</a:t>
            </a:r>
            <a:endParaRPr lang="en-US" sz="2400" dirty="0"/>
          </a:p>
          <a:p>
            <a:endParaRPr lang="en-US" sz="2400" dirty="0"/>
          </a:p>
          <a:p>
            <a:endParaRPr lang="en-US" sz="2400" dirty="0"/>
          </a:p>
          <a:p>
            <a:pPr algn="just"/>
            <a:endParaRPr lang="en-US" sz="2400" dirty="0"/>
          </a:p>
          <a:p>
            <a:endParaRPr lang="en-US" sz="2400" dirty="0"/>
          </a:p>
          <a:p>
            <a:endParaRPr lang="en-US" sz="2400" dirty="0"/>
          </a:p>
          <a:p>
            <a:endParaRPr lang="en-US" sz="2400" dirty="0"/>
          </a:p>
          <a:p>
            <a:endParaRPr lang="en-US" sz="2800" dirty="0"/>
          </a:p>
          <a:p>
            <a:endParaRPr lang="en-US" sz="2800" dirty="0"/>
          </a:p>
          <a:p>
            <a:endParaRPr lang="en-US" sz="2800" dirty="0"/>
          </a:p>
          <a:p>
            <a:pPr>
              <a:buNone/>
            </a:pPr>
            <a:endParaRPr lang="ru-RU"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14356"/>
            <a:ext cx="8929718" cy="5929354"/>
          </a:xfrm>
        </p:spPr>
        <p:txBody>
          <a:bodyPr>
            <a:normAutofit fontScale="25000" lnSpcReduction="20000"/>
          </a:bodyPr>
          <a:lstStyle/>
          <a:p>
            <a:pPr algn="ctr">
              <a:buNone/>
            </a:pPr>
            <a:r>
              <a:rPr lang="en-US" sz="9600" dirty="0" smtClean="0">
                <a:solidFill>
                  <a:srgbClr val="FF0000"/>
                </a:solidFill>
              </a:rPr>
              <a:t>CHARACTERISTICS OF ALTERED STATE OF CONSCIOUSNESS</a:t>
            </a:r>
          </a:p>
          <a:p>
            <a:pPr algn="ctr">
              <a:buNone/>
            </a:pPr>
            <a:endParaRPr lang="en-US" sz="4200" dirty="0" smtClean="0">
              <a:solidFill>
                <a:srgbClr val="FF0000"/>
              </a:solidFill>
            </a:endParaRPr>
          </a:p>
          <a:p>
            <a:endParaRPr lang="en-US" sz="8000" u="sng" dirty="0" smtClean="0"/>
          </a:p>
          <a:p>
            <a:pPr algn="just"/>
            <a:r>
              <a:rPr lang="en-US" sz="8000" u="sng" dirty="0" smtClean="0"/>
              <a:t>Level of awareness</a:t>
            </a:r>
            <a:r>
              <a:rPr lang="en-US" sz="8000" dirty="0" smtClean="0"/>
              <a:t>. </a:t>
            </a:r>
            <a:r>
              <a:rPr lang="en-US" sz="8000" dirty="0" smtClean="0"/>
              <a:t>L</a:t>
            </a:r>
            <a:r>
              <a:rPr lang="en-US" sz="8000" dirty="0" smtClean="0"/>
              <a:t>evel </a:t>
            </a:r>
            <a:r>
              <a:rPr lang="en-US" sz="8000" dirty="0" smtClean="0"/>
              <a:t>of </a:t>
            </a:r>
            <a:r>
              <a:rPr lang="en-US" sz="8000" dirty="0"/>
              <a:t>awareness is lowered during an </a:t>
            </a:r>
            <a:r>
              <a:rPr lang="en-US" sz="8000" dirty="0" smtClean="0"/>
              <a:t>altered </a:t>
            </a:r>
            <a:r>
              <a:rPr lang="en-US" sz="8000" dirty="0"/>
              <a:t>state but can be increased when a person </a:t>
            </a:r>
            <a:r>
              <a:rPr lang="en-US" sz="8000" dirty="0" smtClean="0"/>
              <a:t>experiences </a:t>
            </a:r>
            <a:r>
              <a:rPr lang="en-US" sz="8000" dirty="0"/>
              <a:t>heightened awareness</a:t>
            </a:r>
            <a:r>
              <a:rPr lang="en-US" sz="8000" dirty="0" smtClean="0"/>
              <a:t>.</a:t>
            </a:r>
            <a:endParaRPr lang="en-US" sz="8000" dirty="0" smtClean="0"/>
          </a:p>
          <a:p>
            <a:pPr algn="just"/>
            <a:r>
              <a:rPr lang="en-US" sz="8000" u="sng" dirty="0" smtClean="0"/>
              <a:t>Content limitations</a:t>
            </a:r>
            <a:r>
              <a:rPr lang="en-US" sz="8000" dirty="0" smtClean="0"/>
              <a:t>. </a:t>
            </a:r>
            <a:r>
              <a:rPr lang="en-US" sz="8000" dirty="0"/>
              <a:t>Usually less </a:t>
            </a:r>
            <a:r>
              <a:rPr lang="en-US" sz="8000" dirty="0" smtClean="0"/>
              <a:t>constrained </a:t>
            </a:r>
            <a:r>
              <a:rPr lang="en-US" sz="8000" dirty="0"/>
              <a:t>or controlled, with reduced ability to </a:t>
            </a:r>
            <a:r>
              <a:rPr lang="en-US" sz="8000" dirty="0" smtClean="0"/>
              <a:t>process </a:t>
            </a:r>
            <a:r>
              <a:rPr lang="en-US" sz="8000" dirty="0"/>
              <a:t>information but fewer limitations on content</a:t>
            </a:r>
            <a:r>
              <a:rPr lang="en-US" sz="8000" dirty="0" smtClean="0"/>
              <a:t>.</a:t>
            </a:r>
            <a:endParaRPr lang="en-US" sz="8000" dirty="0" smtClean="0"/>
          </a:p>
          <a:p>
            <a:pPr algn="just"/>
            <a:r>
              <a:rPr lang="en-US" sz="8000" u="sng" dirty="0" smtClean="0"/>
              <a:t>Controlled and automatic processes.</a:t>
            </a:r>
            <a:r>
              <a:rPr lang="en-US" sz="8000" dirty="0" smtClean="0"/>
              <a:t> </a:t>
            </a:r>
            <a:r>
              <a:rPr lang="en-US" sz="8000" dirty="0"/>
              <a:t>Usually less (although sometimes more) able </a:t>
            </a:r>
            <a:r>
              <a:rPr lang="en-US" sz="8000" dirty="0" smtClean="0"/>
              <a:t>to </a:t>
            </a:r>
            <a:r>
              <a:rPr lang="en-US" sz="8000" dirty="0"/>
              <a:t>perform controlled processes and automatic </a:t>
            </a:r>
            <a:r>
              <a:rPr lang="en-US" sz="8000" dirty="0" smtClean="0"/>
              <a:t>processes</a:t>
            </a:r>
            <a:r>
              <a:rPr lang="en-US" sz="8000" dirty="0"/>
              <a:t>. Usually less control over attention, </a:t>
            </a:r>
            <a:r>
              <a:rPr lang="en-US" sz="8000" dirty="0" smtClean="0"/>
              <a:t>which </a:t>
            </a:r>
            <a:r>
              <a:rPr lang="en-US" sz="8000" dirty="0"/>
              <a:t>may be highly selective, but less able to be </a:t>
            </a:r>
            <a:r>
              <a:rPr lang="en-US" sz="8000" dirty="0" smtClean="0"/>
              <a:t>divided </a:t>
            </a:r>
            <a:r>
              <a:rPr lang="en-US" sz="8000" dirty="0"/>
              <a:t>between tasks</a:t>
            </a:r>
            <a:r>
              <a:rPr lang="en-US" sz="8000" dirty="0" smtClean="0"/>
              <a:t>.</a:t>
            </a:r>
            <a:endParaRPr lang="en-US" sz="8000" dirty="0" smtClean="0"/>
          </a:p>
          <a:p>
            <a:pPr algn="just"/>
            <a:r>
              <a:rPr lang="en-US" sz="8000" u="sng" dirty="0" smtClean="0"/>
              <a:t>Perceptual and cognitive distortions. </a:t>
            </a:r>
            <a:r>
              <a:rPr lang="en-US" sz="8000" dirty="0"/>
              <a:t>Perception (including pain) may be altered. </a:t>
            </a:r>
            <a:r>
              <a:rPr lang="en-US" sz="8000" dirty="0" smtClean="0"/>
              <a:t>Memory </a:t>
            </a:r>
            <a:r>
              <a:rPr lang="en-US" sz="8000" dirty="0"/>
              <a:t>processes may be </a:t>
            </a:r>
            <a:r>
              <a:rPr lang="en-US" sz="8000" dirty="0" smtClean="0"/>
              <a:t>disrupted </a:t>
            </a:r>
            <a:r>
              <a:rPr lang="en-US" sz="8000" dirty="0"/>
              <a:t>or distorted: </a:t>
            </a:r>
            <a:r>
              <a:rPr lang="en-US" sz="8000" dirty="0" smtClean="0"/>
              <a:t>storage </a:t>
            </a:r>
            <a:r>
              <a:rPr lang="en-US" sz="8000" dirty="0"/>
              <a:t>and recall may be more fragmented or </a:t>
            </a:r>
            <a:r>
              <a:rPr lang="en-US" sz="8000" dirty="0" smtClean="0"/>
              <a:t>less </a:t>
            </a:r>
            <a:r>
              <a:rPr lang="en-US" sz="8000" dirty="0"/>
              <a:t>accurate. Thought processes are </a:t>
            </a:r>
            <a:r>
              <a:rPr lang="en-US" sz="8000" dirty="0" err="1"/>
              <a:t>disorganised</a:t>
            </a:r>
            <a:r>
              <a:rPr lang="en-US" sz="8000" dirty="0"/>
              <a:t> </a:t>
            </a:r>
            <a:r>
              <a:rPr lang="en-US" sz="8000" dirty="0" smtClean="0"/>
              <a:t>and </a:t>
            </a:r>
            <a:r>
              <a:rPr lang="en-US" sz="8000" dirty="0"/>
              <a:t>less logical</a:t>
            </a:r>
            <a:r>
              <a:rPr lang="en-US" sz="8000" dirty="0" smtClean="0"/>
              <a:t>.</a:t>
            </a:r>
            <a:endParaRPr lang="en-US" sz="8000" dirty="0" smtClean="0"/>
          </a:p>
          <a:p>
            <a:pPr algn="just"/>
            <a:r>
              <a:rPr lang="en-US" sz="8000" u="sng" dirty="0" smtClean="0"/>
              <a:t>Emotional awareness</a:t>
            </a:r>
            <a:r>
              <a:rPr lang="en-US" sz="8000" dirty="0" smtClean="0"/>
              <a:t>. </a:t>
            </a:r>
            <a:r>
              <a:rPr lang="en-US" sz="8000" dirty="0"/>
              <a:t>Less (although sometimes more) control </a:t>
            </a:r>
            <a:r>
              <a:rPr lang="en-US" sz="8000" dirty="0" smtClean="0"/>
              <a:t>of </a:t>
            </a:r>
            <a:r>
              <a:rPr lang="en-US" sz="8000" dirty="0"/>
              <a:t>emotions, e.g. more or less affectionate, </a:t>
            </a:r>
            <a:r>
              <a:rPr lang="en-US" sz="8000" dirty="0" smtClean="0"/>
              <a:t>aggressive</a:t>
            </a:r>
            <a:r>
              <a:rPr lang="en-US" sz="8000" dirty="0"/>
              <a:t>, anxious</a:t>
            </a:r>
            <a:r>
              <a:rPr lang="en-US" sz="8000" dirty="0" smtClean="0"/>
              <a:t>.</a:t>
            </a:r>
            <a:endParaRPr lang="en-US" sz="8000" dirty="0" smtClean="0"/>
          </a:p>
          <a:p>
            <a:pPr algn="just"/>
            <a:r>
              <a:rPr lang="en-US" sz="8000" u="sng" dirty="0" smtClean="0"/>
              <a:t>Self-control. </a:t>
            </a:r>
            <a:r>
              <a:rPr lang="en-US" sz="8000" dirty="0"/>
              <a:t>Usually less control over actions and movements, </a:t>
            </a:r>
            <a:r>
              <a:rPr lang="en-US" sz="8000" dirty="0" smtClean="0"/>
              <a:t>e.g</a:t>
            </a:r>
            <a:r>
              <a:rPr lang="en-US" sz="8000" dirty="0"/>
              <a:t>. not able to make yourself walk in a straight line. </a:t>
            </a:r>
            <a:endParaRPr lang="en-US" sz="8000" dirty="0" smtClean="0"/>
          </a:p>
          <a:p>
            <a:pPr algn="just"/>
            <a:r>
              <a:rPr lang="en-US" sz="8000" u="sng" dirty="0" smtClean="0"/>
              <a:t>Time orientation</a:t>
            </a:r>
            <a:r>
              <a:rPr lang="en-US" sz="8000" dirty="0" smtClean="0"/>
              <a:t>. </a:t>
            </a:r>
            <a:r>
              <a:rPr lang="en-US" sz="8000" dirty="0"/>
              <a:t>Distorted ‘sense’ of time, e.g. time may appear to </a:t>
            </a:r>
            <a:r>
              <a:rPr lang="en-US" sz="8000" dirty="0" smtClean="0"/>
              <a:t>speed </a:t>
            </a:r>
            <a:r>
              <a:rPr lang="en-US" sz="8000" dirty="0"/>
              <a:t>up or slow </a:t>
            </a:r>
            <a:r>
              <a:rPr lang="en-US" sz="8000" dirty="0" smtClean="0"/>
              <a:t>down.</a:t>
            </a:r>
            <a:endParaRPr lang="en-US" sz="8000" dirty="0"/>
          </a:p>
          <a:p>
            <a:pPr algn="ctr">
              <a:buNone/>
            </a:pPr>
            <a:endParaRPr lang="en-US" sz="4200" dirty="0" smtClean="0">
              <a:solidFill>
                <a:srgbClr val="FF0000"/>
              </a:solidFill>
            </a:endParaRPr>
          </a:p>
          <a:p>
            <a:pPr algn="ctr">
              <a:buNone/>
            </a:pPr>
            <a:endParaRPr lang="en-US" sz="2800" dirty="0" smtClean="0">
              <a:solidFill>
                <a:srgbClr val="FF0000"/>
              </a:solidFill>
            </a:endParaRPr>
          </a:p>
          <a:p>
            <a:pPr algn="ctr">
              <a:buNone/>
            </a:pPr>
            <a:r>
              <a:rPr lang="en-US" sz="2800" dirty="0" smtClean="0">
                <a:solidFill>
                  <a:srgbClr val="FF0000"/>
                </a:solidFill>
              </a:rPr>
              <a:t> </a:t>
            </a:r>
            <a:endParaRPr lang="ru-RU" sz="2800" dirty="0"/>
          </a:p>
        </p:txBody>
      </p:sp>
      <p:sp>
        <p:nvSpPr>
          <p:cNvPr id="4" name="Заголовок 1"/>
          <p:cNvSpPr>
            <a:spLocks noGrp="1"/>
          </p:cNvSpPr>
          <p:nvPr>
            <p:ph type="title"/>
          </p:nvPr>
        </p:nvSpPr>
        <p:spPr>
          <a:xfrm>
            <a:off x="457200" y="274638"/>
            <a:ext cx="8686800" cy="439718"/>
          </a:xfrm>
        </p:spPr>
        <p:txBody>
          <a:bodyPr>
            <a:normAutofit/>
          </a:bodyPr>
          <a:lstStyle/>
          <a:p>
            <a:r>
              <a:rPr lang="uk-UA" sz="2000" b="1" dirty="0" smtClean="0"/>
              <a:t> </a:t>
            </a:r>
            <a:r>
              <a:rPr lang="en-US" sz="2000" b="1" dirty="0" smtClean="0"/>
              <a:t>                        </a:t>
            </a:r>
            <a:r>
              <a:rPr lang="uk-UA" sz="2000" b="1" dirty="0" err="1" smtClean="0"/>
              <a:t>Modern</a:t>
            </a:r>
            <a:r>
              <a:rPr lang="uk-UA" sz="2000" b="1" dirty="0" smtClean="0"/>
              <a:t> </a:t>
            </a:r>
            <a:r>
              <a:rPr lang="uk-UA" sz="2000" b="1" dirty="0" err="1"/>
              <a:t>methods</a:t>
            </a:r>
            <a:r>
              <a:rPr lang="uk-UA" sz="2000" b="1" dirty="0"/>
              <a:t> </a:t>
            </a:r>
            <a:r>
              <a:rPr lang="uk-UA" sz="2000" b="1" dirty="0" err="1"/>
              <a:t>of</a:t>
            </a:r>
            <a:r>
              <a:rPr lang="uk-UA" sz="2000" b="1" dirty="0"/>
              <a:t> self-</a:t>
            </a:r>
            <a:r>
              <a:rPr lang="uk-UA" sz="2000" b="1" dirty="0" err="1"/>
              <a:t>knowledge</a:t>
            </a:r>
            <a:r>
              <a:rPr lang="uk-UA" sz="2000" b="1" dirty="0"/>
              <a:t> </a:t>
            </a:r>
            <a:r>
              <a:rPr lang="uk-UA" sz="2000" b="1" dirty="0" err="1"/>
              <a:t>and</a:t>
            </a:r>
            <a:r>
              <a:rPr lang="uk-UA" sz="2000" b="1" dirty="0"/>
              <a:t> self-</a:t>
            </a:r>
            <a:r>
              <a:rPr lang="uk-UA" sz="2000" b="1" dirty="0" err="1"/>
              <a:t>management</a:t>
            </a:r>
            <a:endParaRPr lang="uk-UA" sz="2000" b="1" dirty="0">
              <a:latin typeface="Trebuchet MS" pitchFamily="34" charset="0"/>
            </a:endParaRPr>
          </a:p>
        </p:txBody>
      </p:sp>
      <p:cxnSp>
        <p:nvCxnSpPr>
          <p:cNvPr id="5" name="Прямая соединительная линия 4"/>
          <p:cNvCxnSpPr/>
          <p:nvPr/>
        </p:nvCxnSpPr>
        <p:spPr>
          <a:xfrm>
            <a:off x="1785918" y="714356"/>
            <a:ext cx="7143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763</Words>
  <Application>Microsoft Office PowerPoint</Application>
  <PresentationFormat>Экран (4:3)</PresentationFormat>
  <Paragraphs>106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                         Modern methods of self-knowledge and self-management</vt:lpstr>
      <vt:lpstr>YOUR TASK</vt:lpstr>
      <vt:lpstr>Слайд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Alexandra</dc:creator>
  <cp:lastModifiedBy>Alexandra</cp:lastModifiedBy>
  <cp:revision>30</cp:revision>
  <dcterms:created xsi:type="dcterms:W3CDTF">2016-03-30T08:23:05Z</dcterms:created>
  <dcterms:modified xsi:type="dcterms:W3CDTF">2016-03-30T13:34:37Z</dcterms:modified>
</cp:coreProperties>
</file>