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62" r:id="rId4"/>
    <p:sldId id="263" r:id="rId5"/>
    <p:sldId id="264" r:id="rId6"/>
    <p:sldId id="260" r:id="rId7"/>
    <p:sldId id="265" r:id="rId8"/>
    <p:sldId id="257" r:id="rId9"/>
    <p:sldId id="258" r:id="rId10"/>
    <p:sldId id="259" r:id="rId11"/>
    <p:sldId id="266" r:id="rId12"/>
    <p:sldId id="267" r:id="rId13"/>
    <p:sldId id="268" r:id="rId14"/>
    <p:sldId id="273" r:id="rId15"/>
    <p:sldId id="269" r:id="rId16"/>
    <p:sldId id="272" r:id="rId17"/>
    <p:sldId id="270" r:id="rId18"/>
    <p:sldId id="271" r:id="rId19"/>
    <p:sldId id="274"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22E22D-3008-4EB5-AC2C-C128BD0AECEB}" type="datetimeFigureOut">
              <a:rPr lang="cs-CZ" smtClean="0"/>
              <a:t>04.04.2016</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EB6E8-C2B1-499E-B8D0-E2AAC046B7A4}" type="slidenum">
              <a:rPr lang="cs-CZ" smtClean="0"/>
              <a:t>‹#›</a:t>
            </a:fld>
            <a:endParaRPr lang="cs-CZ"/>
          </a:p>
        </p:txBody>
      </p:sp>
    </p:spTree>
    <p:extLst>
      <p:ext uri="{BB962C8B-B14F-4D97-AF65-F5344CB8AC3E}">
        <p14:creationId xmlns:p14="http://schemas.microsoft.com/office/powerpoint/2010/main" val="233963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63BEB6E8-C2B1-499E-B8D0-E2AAC046B7A4}" type="slidenum">
              <a:rPr lang="cs-CZ" smtClean="0"/>
              <a:t>15</a:t>
            </a:fld>
            <a:endParaRPr lang="cs-CZ"/>
          </a:p>
        </p:txBody>
      </p:sp>
    </p:spTree>
    <p:extLst>
      <p:ext uri="{BB962C8B-B14F-4D97-AF65-F5344CB8AC3E}">
        <p14:creationId xmlns:p14="http://schemas.microsoft.com/office/powerpoint/2010/main" val="2488001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452926AE-ADD0-4434-A8BA-5CE75C0413D4}" type="datetimeFigureOut">
              <a:rPr lang="cs-CZ" smtClean="0"/>
              <a:t>04.04.2016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312678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452926AE-ADD0-4434-A8BA-5CE75C0413D4}" type="datetimeFigureOut">
              <a:rPr lang="cs-CZ" smtClean="0"/>
              <a:t>04.04.2016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44143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452926AE-ADD0-4434-A8BA-5CE75C0413D4}" type="datetimeFigureOut">
              <a:rPr lang="cs-CZ" smtClean="0"/>
              <a:t>04.04.2016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6120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452926AE-ADD0-4434-A8BA-5CE75C0413D4}" type="datetimeFigureOut">
              <a:rPr lang="cs-CZ" smtClean="0"/>
              <a:t>04.04.2016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302326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2926AE-ADD0-4434-A8BA-5CE75C0413D4}" type="datetimeFigureOut">
              <a:rPr lang="cs-CZ" smtClean="0"/>
              <a:t>04.04.2016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194714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452926AE-ADD0-4434-A8BA-5CE75C0413D4}" type="datetimeFigureOut">
              <a:rPr lang="cs-CZ" smtClean="0"/>
              <a:t>04.04.2016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69400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452926AE-ADD0-4434-A8BA-5CE75C0413D4}" type="datetimeFigureOut">
              <a:rPr lang="cs-CZ" smtClean="0"/>
              <a:t>04.04.2016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2536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452926AE-ADD0-4434-A8BA-5CE75C0413D4}" type="datetimeFigureOut">
              <a:rPr lang="cs-CZ" smtClean="0"/>
              <a:t>04.04.2016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387422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926AE-ADD0-4434-A8BA-5CE75C0413D4}" type="datetimeFigureOut">
              <a:rPr lang="cs-CZ" smtClean="0"/>
              <a:t>04.04.2016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381246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2926AE-ADD0-4434-A8BA-5CE75C0413D4}" type="datetimeFigureOut">
              <a:rPr lang="cs-CZ" smtClean="0"/>
              <a:t>04.04.2016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4164876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2926AE-ADD0-4434-A8BA-5CE75C0413D4}" type="datetimeFigureOut">
              <a:rPr lang="cs-CZ" smtClean="0"/>
              <a:t>04.04.2016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50F3900-B256-4495-B181-D352902755AC}" type="slidenum">
              <a:rPr lang="cs-CZ" smtClean="0"/>
              <a:t>‹#›</a:t>
            </a:fld>
            <a:endParaRPr lang="cs-CZ"/>
          </a:p>
        </p:txBody>
      </p:sp>
    </p:spTree>
    <p:extLst>
      <p:ext uri="{BB962C8B-B14F-4D97-AF65-F5344CB8AC3E}">
        <p14:creationId xmlns:p14="http://schemas.microsoft.com/office/powerpoint/2010/main" val="416137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926AE-ADD0-4434-A8BA-5CE75C0413D4}" type="datetimeFigureOut">
              <a:rPr lang="cs-CZ" smtClean="0"/>
              <a:t>04.04.2016</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F3900-B256-4495-B181-D352902755AC}" type="slidenum">
              <a:rPr lang="cs-CZ" smtClean="0"/>
              <a:t>‹#›</a:t>
            </a:fld>
            <a:endParaRPr lang="cs-CZ"/>
          </a:p>
        </p:txBody>
      </p:sp>
    </p:spTree>
    <p:extLst>
      <p:ext uri="{BB962C8B-B14F-4D97-AF65-F5344CB8AC3E}">
        <p14:creationId xmlns:p14="http://schemas.microsoft.com/office/powerpoint/2010/main" val="4056364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MaCE5RT54c" TargetMode="External"/><Relationship Id="rId2" Type="http://schemas.openxmlformats.org/officeDocument/2006/relationships/hyperlink" Target="http://www.healthguideinfo.com/causes-of-add-adhd/p117868/"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1GIx-JYdLZ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016" y="3284984"/>
            <a:ext cx="7772400" cy="1470025"/>
          </a:xfrm>
        </p:spPr>
        <p:txBody>
          <a:bodyPr/>
          <a:lstStyle/>
          <a:p>
            <a:r>
              <a:rPr lang="cs-CZ" b="1" dirty="0" smtClean="0"/>
              <a:t>Syndrom ADHD v dětství a dospívání</a:t>
            </a:r>
            <a:endParaRPr lang="cs-CZ" b="1" dirty="0"/>
          </a:p>
        </p:txBody>
      </p:sp>
      <p:sp>
        <p:nvSpPr>
          <p:cNvPr id="3" name="Subtitle 2"/>
          <p:cNvSpPr>
            <a:spLocks noGrp="1"/>
          </p:cNvSpPr>
          <p:nvPr>
            <p:ph type="subTitle" idx="1"/>
          </p:nvPr>
        </p:nvSpPr>
        <p:spPr>
          <a:xfrm>
            <a:off x="2267744" y="4869160"/>
            <a:ext cx="6400800" cy="1296144"/>
          </a:xfrm>
        </p:spPr>
        <p:txBody>
          <a:bodyPr/>
          <a:lstStyle/>
          <a:p>
            <a:pPr algn="r"/>
            <a:r>
              <a:rPr lang="cs-CZ" dirty="0" smtClean="0"/>
              <a:t>Psy 260, </a:t>
            </a:r>
            <a:r>
              <a:rPr lang="cs-CZ" dirty="0"/>
              <a:t>4</a:t>
            </a:r>
            <a:r>
              <a:rPr lang="cs-CZ" dirty="0" smtClean="0"/>
              <a:t>.4</a:t>
            </a:r>
            <a:r>
              <a:rPr lang="cs-CZ" dirty="0" smtClean="0"/>
              <a:t>. 2015</a:t>
            </a:r>
          </a:p>
          <a:p>
            <a:pPr algn="r"/>
            <a:r>
              <a:rPr lang="cs-CZ" dirty="0" smtClean="0"/>
              <a:t>Martina Kotková</a:t>
            </a:r>
            <a:endParaRPr lang="cs-CZ" dirty="0"/>
          </a:p>
        </p:txBody>
      </p:sp>
      <p:pic>
        <p:nvPicPr>
          <p:cNvPr id="3074" name="Picture 2" descr="http://www.friendshipcircle.org/blog/wp-content/uploads/2014/01/adh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04664"/>
            <a:ext cx="5187008" cy="259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34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Projevy ADHD: Nadměrná aktivita</a:t>
            </a:r>
            <a:endParaRPr lang="cs-CZ" u="sng" dirty="0"/>
          </a:p>
        </p:txBody>
      </p:sp>
      <p:sp>
        <p:nvSpPr>
          <p:cNvPr id="3" name="Content Placeholder 2"/>
          <p:cNvSpPr>
            <a:spLocks noGrp="1"/>
          </p:cNvSpPr>
          <p:nvPr>
            <p:ph idx="1"/>
          </p:nvPr>
        </p:nvSpPr>
        <p:spPr/>
        <p:txBody>
          <a:bodyPr/>
          <a:lstStyle/>
          <a:p>
            <a:r>
              <a:rPr lang="cs-CZ" dirty="0" smtClean="0"/>
              <a:t>Často si pohrává s rukama, nohama, vrtí se</a:t>
            </a:r>
          </a:p>
          <a:p>
            <a:r>
              <a:rPr lang="cs-CZ" dirty="0" smtClean="0"/>
              <a:t>Vyskakuje, když má delší dobu sedět</a:t>
            </a:r>
          </a:p>
          <a:p>
            <a:r>
              <a:rPr lang="cs-CZ" dirty="0" smtClean="0"/>
              <a:t>Pobíhá dokola nebo šplhá po věcech (u adolescentů a dospělých spíše jako pocit neklidu)</a:t>
            </a:r>
          </a:p>
          <a:p>
            <a:r>
              <a:rPr lang="cs-CZ" dirty="0" smtClean="0"/>
              <a:t>Má potíže hrát si potichu</a:t>
            </a:r>
          </a:p>
          <a:p>
            <a:r>
              <a:rPr lang="cs-CZ" dirty="0" smtClean="0"/>
              <a:t>Jakoby neustále </a:t>
            </a:r>
          </a:p>
          <a:p>
            <a:pPr marL="0" indent="0">
              <a:buNone/>
            </a:pPr>
            <a:r>
              <a:rPr lang="cs-CZ" dirty="0"/>
              <a:t> </a:t>
            </a:r>
            <a:r>
              <a:rPr lang="cs-CZ" dirty="0" smtClean="0"/>
              <a:t>   „na pochodu“</a:t>
            </a:r>
            <a:endParaRPr lang="cs-CZ" dirty="0"/>
          </a:p>
        </p:txBody>
      </p:sp>
      <p:pic>
        <p:nvPicPr>
          <p:cNvPr id="8196" name="Picture 4" descr="http://www.bestdoctorsblog.com/wp-content/uploads/2013/07/76763911-350x2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933056"/>
            <a:ext cx="2982492" cy="244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0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Projevy ADHD: Impulzivita</a:t>
            </a:r>
            <a:endParaRPr lang="cs-CZ" u="sng" dirty="0"/>
          </a:p>
        </p:txBody>
      </p:sp>
      <p:sp>
        <p:nvSpPr>
          <p:cNvPr id="3" name="Content Placeholder 2"/>
          <p:cNvSpPr>
            <a:spLocks noGrp="1"/>
          </p:cNvSpPr>
          <p:nvPr>
            <p:ph idx="1"/>
          </p:nvPr>
        </p:nvSpPr>
        <p:spPr/>
        <p:txBody>
          <a:bodyPr>
            <a:normAutofit fontScale="92500" lnSpcReduction="10000"/>
          </a:bodyPr>
          <a:lstStyle/>
          <a:p>
            <a:r>
              <a:rPr lang="cs-CZ" dirty="0" smtClean="0"/>
              <a:t>Vyhrkne odpověď, ještě než byla dokončena otázka</a:t>
            </a:r>
          </a:p>
          <a:p>
            <a:r>
              <a:rPr lang="cs-CZ" dirty="0" smtClean="0"/>
              <a:t>Vykřikuje nevhodné komentáře dříve než si uvědomí, co říká</a:t>
            </a:r>
          </a:p>
          <a:p>
            <a:r>
              <a:rPr lang="cs-CZ" dirty="0" smtClean="0"/>
              <a:t>Bez kontroly ukazuje svoje emoce</a:t>
            </a:r>
          </a:p>
          <a:p>
            <a:r>
              <a:rPr lang="cs-CZ" dirty="0" smtClean="0"/>
              <a:t>Je pro něj těžké čekat, </a:t>
            </a:r>
          </a:p>
          <a:p>
            <a:pPr marL="0" indent="0">
              <a:buNone/>
            </a:pPr>
            <a:r>
              <a:rPr lang="cs-CZ" dirty="0"/>
              <a:t> </a:t>
            </a:r>
            <a:r>
              <a:rPr lang="cs-CZ" dirty="0" smtClean="0"/>
              <a:t>   než na něj přijde řada</a:t>
            </a:r>
          </a:p>
          <a:p>
            <a:r>
              <a:rPr lang="cs-CZ" dirty="0" smtClean="0"/>
              <a:t>Přerušuje ostatní a </a:t>
            </a:r>
          </a:p>
          <a:p>
            <a:pPr marL="0" indent="0">
              <a:buNone/>
            </a:pPr>
            <a:r>
              <a:rPr lang="cs-CZ" dirty="0"/>
              <a:t> </a:t>
            </a:r>
            <a:r>
              <a:rPr lang="cs-CZ" dirty="0" smtClean="0"/>
              <a:t>   skáče jim do řeči</a:t>
            </a:r>
            <a:endParaRPr lang="cs-CZ" dirty="0"/>
          </a:p>
        </p:txBody>
      </p:sp>
      <p:pic>
        <p:nvPicPr>
          <p:cNvPr id="12290" name="Picture 2" descr="http://api.ning.com/files/d6QQUTUHlq9liNc8jxBMwMuEsnJVeXKsBcXMHs1j9uNhzUxVgnnVhBTpkuPmF0osqR4*slCNaT*GSUvlFOt4LQOcndk3y7Bt/adhd_children_s19_adhd_sympto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077072"/>
            <a:ext cx="3318216" cy="225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40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Etiologie ADHD</a:t>
            </a:r>
            <a:endParaRPr lang="cs-CZ" u="sng" dirty="0"/>
          </a:p>
        </p:txBody>
      </p:sp>
      <p:sp>
        <p:nvSpPr>
          <p:cNvPr id="3" name="Content Placeholder 2"/>
          <p:cNvSpPr>
            <a:spLocks noGrp="1"/>
          </p:cNvSpPr>
          <p:nvPr>
            <p:ph idx="1"/>
          </p:nvPr>
        </p:nvSpPr>
        <p:spPr/>
        <p:txBody>
          <a:bodyPr>
            <a:normAutofit fontScale="92500" lnSpcReduction="10000"/>
          </a:bodyPr>
          <a:lstStyle/>
          <a:p>
            <a:r>
              <a:rPr lang="cs-CZ" dirty="0" smtClean="0"/>
              <a:t>Dědičnost</a:t>
            </a:r>
          </a:p>
          <a:p>
            <a:r>
              <a:rPr lang="cs-CZ" dirty="0" smtClean="0"/>
              <a:t>Rizikové těhotenství (návykové látky, úraz, vyšší hladina stresu)</a:t>
            </a:r>
            <a:endParaRPr lang="cs-CZ" sz="1000" dirty="0" smtClean="0"/>
          </a:p>
          <a:p>
            <a:r>
              <a:rPr lang="cs-CZ" dirty="0" smtClean="0"/>
              <a:t>Rizikový porod (předčasný,</a:t>
            </a:r>
          </a:p>
          <a:p>
            <a:pPr marL="0" indent="0">
              <a:buNone/>
            </a:pPr>
            <a:r>
              <a:rPr lang="cs-CZ" dirty="0"/>
              <a:t> </a:t>
            </a:r>
            <a:r>
              <a:rPr lang="cs-CZ" dirty="0" smtClean="0"/>
              <a:t>   nízká porodní váha, </a:t>
            </a:r>
          </a:p>
          <a:p>
            <a:pPr marL="0" indent="0">
              <a:buNone/>
            </a:pPr>
            <a:r>
              <a:rPr lang="cs-CZ" dirty="0"/>
              <a:t> </a:t>
            </a:r>
            <a:r>
              <a:rPr lang="cs-CZ" dirty="0" smtClean="0"/>
              <a:t>   novorozenecká žloutenka)</a:t>
            </a:r>
          </a:p>
          <a:p>
            <a:r>
              <a:rPr lang="cs-CZ" dirty="0" smtClean="0"/>
              <a:t>Nedostatečná výchova bez hranic</a:t>
            </a:r>
          </a:p>
          <a:p>
            <a:r>
              <a:rPr lang="cs-CZ" dirty="0" smtClean="0"/>
              <a:t>Neurologické důvody (neurotransmitery)</a:t>
            </a:r>
          </a:p>
          <a:p>
            <a:r>
              <a:rPr lang="cs-CZ" dirty="0" smtClean="0"/>
              <a:t>Častěji u chlapců, 2-12 % v populaci</a:t>
            </a:r>
          </a:p>
        </p:txBody>
      </p:sp>
      <p:pic>
        <p:nvPicPr>
          <p:cNvPr id="13314" name="Picture 2" descr="http://1.bp.blogspot.com/-EbKUbOyRg3U/TnG_-VBQcNI/AAAAAAAAAMw/6sfNlAdbjLU/s200/cause-of-adhd-pregnancy-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823524"/>
            <a:ext cx="2232248" cy="167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63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20680"/>
          </a:xfrm>
        </p:spPr>
        <p:txBody>
          <a:bodyPr>
            <a:normAutofit lnSpcReduction="10000"/>
          </a:bodyPr>
          <a:lstStyle/>
          <a:p>
            <a:r>
              <a:rPr lang="cs-CZ" sz="3000" dirty="0" smtClean="0"/>
              <a:t>Osoby s ADHD mají o cca 10 % menší prefrontální lalok, což je část mozku zodpovědná za exekutivní funkce jako plánování, řešení problémů, zaměřování pozornosti a kontrolu vlastního chování</a:t>
            </a:r>
            <a:r>
              <a:rPr lang="cs-CZ" dirty="0" smtClean="0"/>
              <a:t>. </a:t>
            </a:r>
          </a:p>
          <a:p>
            <a:endParaRPr lang="cs-CZ" dirty="0" smtClean="0"/>
          </a:p>
          <a:p>
            <a:endParaRPr lang="cs-CZ" dirty="0"/>
          </a:p>
          <a:p>
            <a:pPr marL="0" indent="0">
              <a:buNone/>
            </a:pPr>
            <a:endParaRPr lang="cs-CZ" dirty="0" smtClean="0"/>
          </a:p>
          <a:p>
            <a:pPr marL="0" indent="0">
              <a:buNone/>
            </a:pPr>
            <a:endParaRPr lang="cs-CZ" dirty="0" smtClean="0"/>
          </a:p>
          <a:p>
            <a:pPr marL="0" indent="0">
              <a:buNone/>
            </a:pPr>
            <a:endParaRPr lang="cs-CZ" dirty="0"/>
          </a:p>
          <a:p>
            <a:pPr marL="0" indent="0" algn="r">
              <a:buNone/>
            </a:pPr>
            <a:endParaRPr lang="cs-CZ" sz="2400" dirty="0" smtClean="0"/>
          </a:p>
          <a:p>
            <a:pPr marL="0" indent="0" algn="r">
              <a:buNone/>
            </a:pPr>
            <a:r>
              <a:rPr lang="cs-CZ" sz="2400" dirty="0" smtClean="0">
                <a:hlinkClick r:id="rId2"/>
              </a:rPr>
              <a:t>http://www.healthguideinfo.com/causes-of-add-adhd/p117868/</a:t>
            </a:r>
            <a:endParaRPr lang="cs-CZ" sz="2400" dirty="0" smtClean="0"/>
          </a:p>
          <a:p>
            <a:pPr marL="0" indent="0" algn="r">
              <a:buNone/>
            </a:pPr>
            <a:r>
              <a:rPr lang="cs-CZ" sz="2400" dirty="0" smtClean="0">
                <a:hlinkClick r:id="rId3"/>
              </a:rPr>
              <a:t>https://www.youtube.com/watch?v=RMaCE5RT54c</a:t>
            </a:r>
            <a:endParaRPr lang="cs-CZ" sz="2400" dirty="0" smtClean="0"/>
          </a:p>
        </p:txBody>
      </p:sp>
      <p:pic>
        <p:nvPicPr>
          <p:cNvPr id="1026" name="Picture 2" descr="https://encrypted-tbn0.gstatic.com/images?q=tbn:ANd9GcR_q-4ztfmu6P4VDvokjoWynri7NppkMjf7d2E_JAMC5T1V_8kA1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068960"/>
            <a:ext cx="1944216" cy="21143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2712130"/>
            <a:ext cx="5473538" cy="2827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46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u="sng" dirty="0" smtClean="0"/>
              <a:t>Hyperaktivita  a další diagnózy: </a:t>
            </a:r>
            <a:endParaRPr lang="cs-CZ" dirty="0"/>
          </a:p>
        </p:txBody>
      </p:sp>
      <p:sp>
        <p:nvSpPr>
          <p:cNvPr id="3" name="Content Placeholder 2"/>
          <p:cNvSpPr>
            <a:spLocks noGrp="1"/>
          </p:cNvSpPr>
          <p:nvPr>
            <p:ph idx="1"/>
          </p:nvPr>
        </p:nvSpPr>
        <p:spPr>
          <a:xfrm>
            <a:off x="457200" y="1700808"/>
            <a:ext cx="8229600" cy="4680520"/>
          </a:xfrm>
        </p:spPr>
        <p:txBody>
          <a:bodyPr>
            <a:normAutofit fontScale="77500" lnSpcReduction="20000"/>
          </a:bodyPr>
          <a:lstStyle/>
          <a:p>
            <a:pPr lvl="0"/>
            <a:r>
              <a:rPr lang="cs-CZ" b="1" dirty="0" smtClean="0"/>
              <a:t>Mimořádné </a:t>
            </a:r>
            <a:r>
              <a:rPr lang="cs-CZ" b="1" dirty="0"/>
              <a:t>nadání a ADHD</a:t>
            </a:r>
            <a:r>
              <a:rPr lang="cs-CZ" dirty="0"/>
              <a:t> – tyto děti ve škole mohou často „dorovnávat“ potíže způsobené ADHD intelektovými schopnostmi. I přesto to pro ně a s nimi může být složité</a:t>
            </a:r>
            <a:r>
              <a:rPr lang="cs-CZ" dirty="0" smtClean="0"/>
              <a:t>.</a:t>
            </a:r>
          </a:p>
          <a:p>
            <a:pPr marL="0" lvl="0" indent="0">
              <a:buNone/>
            </a:pPr>
            <a:endParaRPr lang="cs-CZ" sz="1600" dirty="0"/>
          </a:p>
          <a:p>
            <a:pPr lvl="0"/>
            <a:r>
              <a:rPr lang="cs-CZ" b="1" dirty="0"/>
              <a:t>Překrývání s SPU</a:t>
            </a:r>
            <a:r>
              <a:rPr lang="cs-CZ" dirty="0"/>
              <a:t> – je časté (podobné dílčí specifické obtíže) a má velký vliv na učební </a:t>
            </a:r>
            <a:r>
              <a:rPr lang="cs-CZ" dirty="0" smtClean="0"/>
              <a:t>dovednosti</a:t>
            </a:r>
          </a:p>
          <a:p>
            <a:pPr lvl="0"/>
            <a:endParaRPr lang="cs-CZ" sz="1600" dirty="0"/>
          </a:p>
          <a:p>
            <a:pPr lvl="0"/>
            <a:r>
              <a:rPr lang="cs-CZ" b="1" dirty="0"/>
              <a:t>Nízké či „hraniční“ nadání</a:t>
            </a:r>
            <a:r>
              <a:rPr lang="cs-CZ" dirty="0"/>
              <a:t> – tyto děti to mají ve škole velmi složité. I přestože někdy ZŠ zvládají obtížně, nelze přestup na školu speciální, i když by přinesl úlevu. Základy učiva</a:t>
            </a:r>
            <a:r>
              <a:rPr lang="cs-CZ" dirty="0" smtClean="0"/>
              <a:t>!!!</a:t>
            </a:r>
          </a:p>
          <a:p>
            <a:pPr lvl="0"/>
            <a:endParaRPr lang="cs-CZ" sz="1600" dirty="0"/>
          </a:p>
          <a:p>
            <a:pPr lvl="0"/>
            <a:r>
              <a:rPr lang="cs-CZ" b="1" dirty="0"/>
              <a:t>Neurotické založení</a:t>
            </a:r>
            <a:r>
              <a:rPr lang="cs-CZ" dirty="0"/>
              <a:t> - tyto děti to mají ve škole velmi složité. </a:t>
            </a:r>
            <a:endParaRPr lang="cs-CZ" dirty="0" smtClean="0"/>
          </a:p>
          <a:p>
            <a:pPr lvl="0"/>
            <a:endParaRPr lang="cs-CZ" sz="1600" dirty="0"/>
          </a:p>
          <a:p>
            <a:pPr lvl="0"/>
            <a:r>
              <a:rPr lang="cs-CZ" b="1" dirty="0"/>
              <a:t>Vady řeči</a:t>
            </a:r>
            <a:r>
              <a:rPr lang="cs-CZ" dirty="0"/>
              <a:t> – další velký vliv na komunikaci!</a:t>
            </a:r>
          </a:p>
          <a:p>
            <a:endParaRPr lang="cs-CZ" dirty="0"/>
          </a:p>
        </p:txBody>
      </p:sp>
      <p:pic>
        <p:nvPicPr>
          <p:cNvPr id="15362" name="Picture 2" descr="https://encrypted-tbn2.gstatic.com/images?q=tbn:ANd9GcSiPeI9twcyChju6k5n2BsLuhweo9Ai_7t4lY-JEDXpyBXw5x7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350699"/>
            <a:ext cx="1293887" cy="135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42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Co s tím?</a:t>
            </a:r>
            <a:endParaRPr lang="cs-CZ" u="sng" dirty="0"/>
          </a:p>
        </p:txBody>
      </p:sp>
      <p:sp>
        <p:nvSpPr>
          <p:cNvPr id="3" name="Content Placeholder 2"/>
          <p:cNvSpPr>
            <a:spLocks noGrp="1"/>
          </p:cNvSpPr>
          <p:nvPr>
            <p:ph idx="1"/>
          </p:nvPr>
        </p:nvSpPr>
        <p:spPr/>
        <p:txBody>
          <a:bodyPr>
            <a:normAutofit lnSpcReduction="10000"/>
          </a:bodyPr>
          <a:lstStyle/>
          <a:p>
            <a:pPr marL="0" indent="0" algn="ctr">
              <a:buNone/>
            </a:pPr>
            <a:r>
              <a:rPr lang="cs-CZ" b="1" dirty="0" smtClean="0"/>
              <a:t>Zkuste ve skupinkách vymyslet, co doporučit/jak pracovat s:</a:t>
            </a:r>
          </a:p>
          <a:p>
            <a:pPr marL="0" indent="0">
              <a:buNone/>
            </a:pPr>
            <a:endParaRPr lang="cs-CZ" dirty="0" smtClean="0"/>
          </a:p>
          <a:p>
            <a:pPr lvl="1"/>
            <a:endParaRPr lang="cs-CZ" dirty="0" smtClean="0"/>
          </a:p>
          <a:p>
            <a:pPr lvl="1"/>
            <a:endParaRPr lang="cs-CZ" dirty="0"/>
          </a:p>
          <a:p>
            <a:pPr lvl="1"/>
            <a:endParaRPr lang="cs-CZ" dirty="0" smtClean="0"/>
          </a:p>
          <a:p>
            <a:pPr lvl="1"/>
            <a:endParaRPr lang="cs-CZ" dirty="0"/>
          </a:p>
          <a:p>
            <a:pPr lvl="1"/>
            <a:endParaRPr lang="cs-CZ" dirty="0" smtClean="0"/>
          </a:p>
          <a:p>
            <a:pPr marL="457200" lvl="1" indent="0">
              <a:buNone/>
            </a:pPr>
            <a:r>
              <a:rPr lang="cs-CZ" sz="3200" b="1" dirty="0" smtClean="0"/>
              <a:t>  Učiteli                   Rodiči                      Dítěti </a:t>
            </a:r>
            <a:endParaRPr lang="cs-CZ" sz="3200" b="1" dirty="0"/>
          </a:p>
        </p:txBody>
      </p:sp>
      <p:pic>
        <p:nvPicPr>
          <p:cNvPr id="6146" name="Picture 2" descr="http://static3.depositphotos.com/1007168/258/i/950/depositphotos_2583999-Caucasian-Cartoon-Teacher-Wo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996952"/>
            <a:ext cx="1742404" cy="18489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ages.clipartlogo.com/files/ss/original/850/85089736/cartoon-parents-mom-and-d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965460"/>
            <a:ext cx="1353110" cy="20162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2.gstatic.com/images?q=tbn:ANd9GcTR4rk2Zoq6l4wFRRgn4O1oyISzCkmxLaalEhSh7CJfhRVT78d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208" y="3016589"/>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16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Doporučení učitelům</a:t>
            </a:r>
            <a:endParaRPr lang="cs-CZ" u="sng" dirty="0"/>
          </a:p>
        </p:txBody>
      </p:sp>
      <p:sp>
        <p:nvSpPr>
          <p:cNvPr id="3" name="Content Placeholder 2"/>
          <p:cNvSpPr>
            <a:spLocks noGrp="1"/>
          </p:cNvSpPr>
          <p:nvPr>
            <p:ph idx="1"/>
          </p:nvPr>
        </p:nvSpPr>
        <p:spPr>
          <a:xfrm>
            <a:off x="457200" y="1484784"/>
            <a:ext cx="8229600" cy="5112568"/>
          </a:xfrm>
        </p:spPr>
        <p:txBody>
          <a:bodyPr>
            <a:normAutofit fontScale="62500" lnSpcReduction="20000"/>
          </a:bodyPr>
          <a:lstStyle/>
          <a:p>
            <a:pPr lvl="0"/>
            <a:r>
              <a:rPr lang="cs-CZ" u="sng" dirty="0" smtClean="0"/>
              <a:t>Nebrat</a:t>
            </a:r>
            <a:r>
              <a:rPr lang="cs-CZ" dirty="0" smtClean="0"/>
              <a:t> si chování dítěte </a:t>
            </a:r>
            <a:r>
              <a:rPr lang="cs-CZ" u="sng" dirty="0" smtClean="0"/>
              <a:t>osobně</a:t>
            </a:r>
          </a:p>
          <a:p>
            <a:pPr lvl="0"/>
            <a:r>
              <a:rPr lang="cs-CZ" dirty="0" smtClean="0"/>
              <a:t>Výběr </a:t>
            </a:r>
            <a:r>
              <a:rPr lang="cs-CZ" u="sng" dirty="0"/>
              <a:t>základního učiva  </a:t>
            </a:r>
            <a:r>
              <a:rPr lang="cs-CZ" dirty="0"/>
              <a:t>a to procvičovat a opakovat</a:t>
            </a:r>
          </a:p>
          <a:p>
            <a:pPr lvl="0"/>
            <a:r>
              <a:rPr lang="cs-CZ" dirty="0" smtClean="0"/>
              <a:t>Vycházet </a:t>
            </a:r>
            <a:r>
              <a:rPr lang="cs-CZ" dirty="0"/>
              <a:t>ze </a:t>
            </a:r>
            <a:r>
              <a:rPr lang="cs-CZ" u="sng" dirty="0"/>
              <a:t>zkušenosti </a:t>
            </a:r>
            <a:r>
              <a:rPr lang="cs-CZ" u="sng" dirty="0" smtClean="0"/>
              <a:t>dítěte </a:t>
            </a:r>
            <a:r>
              <a:rPr lang="cs-CZ" dirty="0" smtClean="0"/>
              <a:t>a využívat praktické věci</a:t>
            </a:r>
            <a:endParaRPr lang="cs-CZ" dirty="0"/>
          </a:p>
          <a:p>
            <a:pPr lvl="0"/>
            <a:r>
              <a:rPr lang="cs-CZ" dirty="0"/>
              <a:t>Zapojovat </a:t>
            </a:r>
            <a:r>
              <a:rPr lang="cs-CZ" u="sng" dirty="0"/>
              <a:t>různé smysly, </a:t>
            </a:r>
            <a:r>
              <a:rPr lang="cs-CZ" u="sng" dirty="0" smtClean="0"/>
              <a:t>pohyb</a:t>
            </a:r>
          </a:p>
          <a:p>
            <a:pPr lvl="0"/>
            <a:r>
              <a:rPr lang="cs-CZ" dirty="0" smtClean="0"/>
              <a:t>Nácvik </a:t>
            </a:r>
            <a:r>
              <a:rPr lang="cs-CZ" dirty="0"/>
              <a:t>a pravidelné využívání různých </a:t>
            </a:r>
            <a:r>
              <a:rPr lang="cs-CZ" u="sng" dirty="0"/>
              <a:t>relaxačních </a:t>
            </a:r>
            <a:r>
              <a:rPr lang="cs-CZ" u="sng" dirty="0" smtClean="0"/>
              <a:t>cvičení</a:t>
            </a:r>
            <a:endParaRPr lang="cs-CZ" u="sng" dirty="0"/>
          </a:p>
          <a:p>
            <a:pPr lvl="0"/>
            <a:r>
              <a:rPr lang="cs-CZ" dirty="0"/>
              <a:t>Využívat </a:t>
            </a:r>
            <a:r>
              <a:rPr lang="cs-CZ" u="sng" dirty="0" smtClean="0"/>
              <a:t>pomůcky</a:t>
            </a:r>
            <a:r>
              <a:rPr lang="cs-CZ" dirty="0" smtClean="0"/>
              <a:t>:   </a:t>
            </a:r>
            <a:r>
              <a:rPr lang="cs-CZ" dirty="0"/>
              <a:t>tabulky, </a:t>
            </a:r>
            <a:r>
              <a:rPr lang="cs-CZ" dirty="0" smtClean="0"/>
              <a:t>přehledy, mnemotechnické  </a:t>
            </a:r>
            <a:r>
              <a:rPr lang="cs-CZ" dirty="0"/>
              <a:t>pomůcky</a:t>
            </a:r>
          </a:p>
          <a:p>
            <a:pPr lvl="0"/>
            <a:r>
              <a:rPr lang="cs-CZ" u="sng" dirty="0"/>
              <a:t>Sjednotit výchovné přístupy </a:t>
            </a:r>
            <a:r>
              <a:rPr lang="cs-CZ" dirty="0"/>
              <a:t>v rámci školy!</a:t>
            </a:r>
          </a:p>
          <a:p>
            <a:pPr lvl="0"/>
            <a:r>
              <a:rPr lang="cs-CZ" dirty="0"/>
              <a:t>Individuální hledání cest k </a:t>
            </a:r>
            <a:r>
              <a:rPr lang="cs-CZ" dirty="0" smtClean="0"/>
              <a:t>učení a </a:t>
            </a:r>
            <a:r>
              <a:rPr lang="cs-CZ" dirty="0"/>
              <a:t>toho, </a:t>
            </a:r>
            <a:r>
              <a:rPr lang="cs-CZ" dirty="0" smtClean="0"/>
              <a:t>co pomáhá (</a:t>
            </a:r>
            <a:r>
              <a:rPr lang="cs-CZ" u="sng" dirty="0" smtClean="0"/>
              <a:t>motivační systém</a:t>
            </a:r>
            <a:r>
              <a:rPr lang="cs-CZ" dirty="0" smtClean="0"/>
              <a:t>)</a:t>
            </a:r>
            <a:endParaRPr lang="cs-CZ" dirty="0"/>
          </a:p>
          <a:p>
            <a:pPr lvl="0"/>
            <a:r>
              <a:rPr lang="cs-CZ" dirty="0" smtClean="0"/>
              <a:t>Vhodné </a:t>
            </a:r>
            <a:r>
              <a:rPr lang="cs-CZ" u="sng" dirty="0"/>
              <a:t>místo ve třídě</a:t>
            </a:r>
            <a:r>
              <a:rPr lang="cs-CZ" dirty="0"/>
              <a:t>, přehledné prostředí třídy</a:t>
            </a:r>
          </a:p>
          <a:p>
            <a:pPr lvl="0"/>
            <a:r>
              <a:rPr lang="cs-CZ" u="sng" dirty="0"/>
              <a:t>S</a:t>
            </a:r>
            <a:r>
              <a:rPr lang="cs-CZ" u="sng" dirty="0" smtClean="0"/>
              <a:t>třídání </a:t>
            </a:r>
            <a:r>
              <a:rPr lang="cs-CZ" u="sng" dirty="0"/>
              <a:t>činností</a:t>
            </a:r>
            <a:r>
              <a:rPr lang="cs-CZ" dirty="0"/>
              <a:t>, umožnění změny pracovní polohy</a:t>
            </a:r>
          </a:p>
          <a:p>
            <a:pPr lvl="0"/>
            <a:r>
              <a:rPr lang="cs-CZ" u="sng" dirty="0" smtClean="0"/>
              <a:t>Rozfázování </a:t>
            </a:r>
            <a:r>
              <a:rPr lang="cs-CZ" u="sng" dirty="0"/>
              <a:t>aktivity </a:t>
            </a:r>
            <a:r>
              <a:rPr lang="cs-CZ" dirty="0"/>
              <a:t>– vést k tomu i </a:t>
            </a:r>
            <a:r>
              <a:rPr lang="cs-CZ" dirty="0" smtClean="0"/>
              <a:t>dítě</a:t>
            </a:r>
            <a:endParaRPr lang="cs-CZ" dirty="0"/>
          </a:p>
          <a:p>
            <a:pPr lvl="0"/>
            <a:r>
              <a:rPr lang="cs-CZ" u="sng" dirty="0" smtClean="0"/>
              <a:t>Upoutávání pozornosti dítěte </a:t>
            </a:r>
            <a:r>
              <a:rPr lang="cs-CZ" dirty="0"/>
              <a:t>– změna  intenzity a zabarvení hlasu; pracovat s dítětem ve chvíli, kdy se nejvíc soustředí; na drobný neklid </a:t>
            </a:r>
            <a:r>
              <a:rPr lang="cs-CZ" dirty="0" smtClean="0"/>
              <a:t>nereagovat</a:t>
            </a:r>
          </a:p>
          <a:p>
            <a:pPr lvl="0"/>
            <a:r>
              <a:rPr lang="cs-CZ" u="sng" dirty="0" smtClean="0"/>
              <a:t>Zakrýt</a:t>
            </a:r>
            <a:r>
              <a:rPr lang="cs-CZ" dirty="0" smtClean="0"/>
              <a:t> </a:t>
            </a:r>
            <a:r>
              <a:rPr lang="cs-CZ" dirty="0"/>
              <a:t>ostatní úkoly, když je jich velké množství – může usnadnit orientaci</a:t>
            </a:r>
          </a:p>
          <a:p>
            <a:pPr lvl="0"/>
            <a:r>
              <a:rPr lang="cs-CZ" dirty="0"/>
              <a:t>Vhodně dítě </a:t>
            </a:r>
            <a:r>
              <a:rPr lang="cs-CZ" u="sng" dirty="0"/>
              <a:t>zaměstnat</a:t>
            </a:r>
            <a:r>
              <a:rPr lang="cs-CZ" dirty="0"/>
              <a:t>, aktivní trávení volného času (v hodině </a:t>
            </a:r>
            <a:r>
              <a:rPr lang="cs-CZ" dirty="0" smtClean="0"/>
              <a:t>i o přestávkách)</a:t>
            </a:r>
            <a:endParaRPr lang="cs-CZ" dirty="0"/>
          </a:p>
          <a:p>
            <a:endParaRPr lang="cs-CZ" dirty="0"/>
          </a:p>
        </p:txBody>
      </p:sp>
      <p:pic>
        <p:nvPicPr>
          <p:cNvPr id="4" name="Picture 2" descr="http://static3.depositphotos.com/1007168/258/i/950/depositphotos_2583999-Caucasian-Cartoon-Teacher-Wo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118756"/>
            <a:ext cx="1742404" cy="1848935"/>
          </a:xfrm>
          <a:prstGeom prst="rect">
            <a:avLst/>
          </a:prstGeom>
          <a:noFill/>
          <a:scene3d>
            <a:camera prst="orthographicFront">
              <a:rot lat="0" lon="10800000" rev="0"/>
            </a:camera>
            <a:lightRig rig="threePt" dir="t"/>
          </a:scene3d>
        </p:spPr>
      </p:pic>
    </p:spTree>
    <p:extLst>
      <p:ext uri="{BB962C8B-B14F-4D97-AF65-F5344CB8AC3E}">
        <p14:creationId xmlns:p14="http://schemas.microsoft.com/office/powerpoint/2010/main" val="424707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Doporučení rodičům</a:t>
            </a:r>
            <a:endParaRPr lang="cs-CZ" u="sng" dirty="0"/>
          </a:p>
        </p:txBody>
      </p:sp>
      <p:sp>
        <p:nvSpPr>
          <p:cNvPr id="3" name="Content Placeholder 2"/>
          <p:cNvSpPr>
            <a:spLocks noGrp="1"/>
          </p:cNvSpPr>
          <p:nvPr>
            <p:ph idx="1"/>
          </p:nvPr>
        </p:nvSpPr>
        <p:spPr>
          <a:xfrm>
            <a:off x="457200" y="1600200"/>
            <a:ext cx="8229600" cy="4925144"/>
          </a:xfrm>
        </p:spPr>
        <p:txBody>
          <a:bodyPr>
            <a:normAutofit fontScale="62500" lnSpcReduction="20000"/>
          </a:bodyPr>
          <a:lstStyle/>
          <a:p>
            <a:r>
              <a:rPr lang="cs-CZ" dirty="0" smtClean="0"/>
              <a:t>Hranice!!!</a:t>
            </a:r>
          </a:p>
          <a:p>
            <a:r>
              <a:rPr lang="cs-CZ" dirty="0" smtClean="0"/>
              <a:t>Láskyplné přijetí</a:t>
            </a:r>
          </a:p>
          <a:p>
            <a:r>
              <a:rPr lang="cs-CZ" dirty="0" smtClean="0"/>
              <a:t>Zpětná vazba na chování </a:t>
            </a:r>
          </a:p>
          <a:p>
            <a:pPr marL="0" indent="0">
              <a:buNone/>
            </a:pPr>
            <a:r>
              <a:rPr lang="cs-CZ" dirty="0"/>
              <a:t> </a:t>
            </a:r>
            <a:r>
              <a:rPr lang="cs-CZ" dirty="0" smtClean="0"/>
              <a:t>   („Nelíbí se mi, když někomu ubližuješ.“ </a:t>
            </a:r>
          </a:p>
          <a:p>
            <a:pPr marL="0" indent="0">
              <a:buNone/>
            </a:pPr>
            <a:r>
              <a:rPr lang="cs-CZ" dirty="0"/>
              <a:t> </a:t>
            </a:r>
            <a:r>
              <a:rPr lang="cs-CZ" dirty="0" smtClean="0"/>
              <a:t>                vs.  „Jsi zlý.“)</a:t>
            </a:r>
          </a:p>
          <a:p>
            <a:r>
              <a:rPr lang="cs-CZ" dirty="0" smtClean="0"/>
              <a:t>Pozitivní motivace funguje lépe.</a:t>
            </a:r>
          </a:p>
          <a:p>
            <a:r>
              <a:rPr lang="cs-CZ" dirty="0" smtClean="0"/>
              <a:t>Dost dobrý rodič </a:t>
            </a:r>
          </a:p>
          <a:p>
            <a:r>
              <a:rPr lang="cs-CZ" dirty="0" smtClean="0"/>
              <a:t>Právo být naštvaný → ventilace emocí, </a:t>
            </a:r>
          </a:p>
          <a:p>
            <a:pPr marL="0" indent="0">
              <a:buNone/>
            </a:pPr>
            <a:r>
              <a:rPr lang="cs-CZ" dirty="0"/>
              <a:t> </a:t>
            </a:r>
            <a:r>
              <a:rPr lang="cs-CZ" dirty="0" smtClean="0"/>
              <a:t>                                            prostor pro sebe</a:t>
            </a:r>
          </a:p>
          <a:p>
            <a:r>
              <a:rPr lang="cs-CZ" dirty="0" smtClean="0"/>
              <a:t>Sdílení s dalšími rodiči – podpůrné skupiny</a:t>
            </a:r>
          </a:p>
          <a:p>
            <a:r>
              <a:rPr lang="cs-CZ" dirty="0" smtClean="0"/>
              <a:t>Praktické rady (viz učitelé)</a:t>
            </a:r>
          </a:p>
          <a:p>
            <a:r>
              <a:rPr lang="cs-CZ" dirty="0" smtClean="0"/>
              <a:t>Strava: pozor na Éčka a energeťáky</a:t>
            </a:r>
          </a:p>
          <a:p>
            <a:pPr marL="0" indent="0">
              <a:buNone/>
            </a:pPr>
            <a:endParaRPr lang="cs-CZ" dirty="0" smtClean="0"/>
          </a:p>
          <a:p>
            <a:r>
              <a:rPr lang="cs-CZ" u="sng" dirty="0" smtClean="0"/>
              <a:t>Časté chyby:</a:t>
            </a:r>
          </a:p>
          <a:p>
            <a:pPr lvl="1"/>
            <a:r>
              <a:rPr lang="cs-CZ" dirty="0" smtClean="0"/>
              <a:t>Přetěžování („Má přeci spoustu energie ...“)</a:t>
            </a:r>
          </a:p>
          <a:p>
            <a:pPr lvl="1"/>
            <a:r>
              <a:rPr lang="cs-CZ" dirty="0" smtClean="0"/>
              <a:t>Omlouvání diagnózou („On za to nemůže, má přeci ADHD.“)</a:t>
            </a:r>
          </a:p>
        </p:txBody>
      </p:sp>
      <p:pic>
        <p:nvPicPr>
          <p:cNvPr id="4" name="Picture 4" descr="http://images.clipartlogo.com/files/ss/original/850/85089736/cartoon-parents-mom-and-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772816"/>
            <a:ext cx="2388745" cy="355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93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A co s dítětem?</a:t>
            </a:r>
            <a:endParaRPr lang="cs-CZ" u="sng" dirty="0"/>
          </a:p>
        </p:txBody>
      </p:sp>
      <p:sp>
        <p:nvSpPr>
          <p:cNvPr id="3" name="Content Placeholder 2"/>
          <p:cNvSpPr>
            <a:spLocks noGrp="1"/>
          </p:cNvSpPr>
          <p:nvPr>
            <p:ph idx="1"/>
          </p:nvPr>
        </p:nvSpPr>
        <p:spPr/>
        <p:txBody>
          <a:bodyPr>
            <a:normAutofit fontScale="92500" lnSpcReduction="10000"/>
          </a:bodyPr>
          <a:lstStyle/>
          <a:p>
            <a:r>
              <a:rPr lang="cs-CZ" dirty="0" smtClean="0"/>
              <a:t>Sebevědomí „Některé věci mi jdou hůř, ale nejsem proto horší než ostatní“, „Zvládnu to.“</a:t>
            </a:r>
          </a:p>
          <a:p>
            <a:r>
              <a:rPr lang="cs-CZ" dirty="0" smtClean="0"/>
              <a:t>Všímat si a zvědomovat pocity</a:t>
            </a:r>
          </a:p>
          <a:p>
            <a:r>
              <a:rPr lang="cs-CZ" dirty="0" smtClean="0"/>
              <a:t>Medikace ?</a:t>
            </a:r>
          </a:p>
          <a:p>
            <a:r>
              <a:rPr lang="cs-CZ" dirty="0" smtClean="0"/>
              <a:t>Trénink pozornosti</a:t>
            </a:r>
          </a:p>
          <a:p>
            <a:r>
              <a:rPr lang="cs-CZ" dirty="0" smtClean="0"/>
              <a:t>Přirozené důsledky chování</a:t>
            </a:r>
          </a:p>
          <a:p>
            <a:r>
              <a:rPr lang="cs-CZ" dirty="0" smtClean="0"/>
              <a:t>Mít někoho, komu to může říci</a:t>
            </a:r>
          </a:p>
          <a:p>
            <a:r>
              <a:rPr lang="cs-CZ" dirty="0" smtClean="0"/>
              <a:t>Vědět, co pomáhá</a:t>
            </a:r>
          </a:p>
          <a:p>
            <a:r>
              <a:rPr lang="cs-CZ" dirty="0" smtClean="0"/>
              <a:t>Aktivity, které dítě baví</a:t>
            </a:r>
          </a:p>
          <a:p>
            <a:endParaRPr lang="cs-CZ" dirty="0" smtClean="0"/>
          </a:p>
          <a:p>
            <a:endParaRPr lang="cs-CZ" dirty="0"/>
          </a:p>
        </p:txBody>
      </p:sp>
      <p:pic>
        <p:nvPicPr>
          <p:cNvPr id="4" name="Picture 6" descr="https://encrypted-tbn2.gstatic.com/images?q=tbn:ANd9GcTR4rk2Zoq6l4wFRRgn4O1oyISzCkmxLaalEhSh7CJfhRVT7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717032"/>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55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fontScale="92500" lnSpcReduction="10000"/>
          </a:bodyPr>
          <a:lstStyle/>
          <a:p>
            <a:endParaRPr lang="cs-CZ" dirty="0" smtClean="0"/>
          </a:p>
          <a:p>
            <a:pPr marL="0" indent="0" algn="ctr">
              <a:buNone/>
            </a:pPr>
            <a:r>
              <a:rPr lang="cs-CZ" sz="4800" b="1" dirty="0" smtClean="0"/>
              <a:t>Děkuji za pozornost</a:t>
            </a:r>
          </a:p>
          <a:p>
            <a:endParaRPr lang="cs-CZ" dirty="0"/>
          </a:p>
          <a:p>
            <a:endParaRPr lang="cs-CZ" dirty="0" smtClean="0"/>
          </a:p>
          <a:p>
            <a:endParaRPr lang="cs-CZ" dirty="0" smtClean="0"/>
          </a:p>
          <a:p>
            <a:endParaRPr lang="cs-CZ" dirty="0"/>
          </a:p>
          <a:p>
            <a:endParaRPr lang="cs-CZ" dirty="0"/>
          </a:p>
          <a:p>
            <a:r>
              <a:rPr lang="cs-CZ" dirty="0" smtClean="0"/>
              <a:t>Prezentace zpracována na základě materiálu: Masopustová, Z. (2013). </a:t>
            </a:r>
            <a:r>
              <a:rPr lang="cs-CZ" i="1" dirty="0" smtClean="0"/>
              <a:t>Podpora rozvoje dítěte s ADHD ve školním a předškolním věku. </a:t>
            </a:r>
            <a:r>
              <a:rPr lang="cs-CZ" dirty="0" smtClean="0"/>
              <a:t>Brno: CRSP.</a:t>
            </a:r>
            <a:endParaRPr lang="cs-CZ" dirty="0"/>
          </a:p>
        </p:txBody>
      </p:sp>
      <p:pic>
        <p:nvPicPr>
          <p:cNvPr id="14338" name="Picture 2" descr="http://cdn.theatlantic.com/static/mt/assets/food/ADHDSS-P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988840"/>
            <a:ext cx="4972177" cy="242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6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48672"/>
          </a:xfrm>
        </p:spPr>
        <p:txBody>
          <a:bodyPr anchor="ctr">
            <a:normAutofit/>
          </a:bodyPr>
          <a:lstStyle/>
          <a:p>
            <a:pPr marL="0">
              <a:lnSpc>
                <a:spcPct val="80000"/>
              </a:lnSpc>
              <a:buFont typeface="Arial" charset="0"/>
              <a:buNone/>
            </a:pPr>
            <a:r>
              <a:rPr lang="cs-CZ" sz="2400" dirty="0" smtClean="0"/>
              <a:t>Dobrý den, máme syna Tomáše (10 let). Teď chodí do 4.B Základní školy Na Malém vrchu. Tomík má problémy s vrstevníky už od předškolního věku. Ale teď ve škole je to mnohem horší. Ve třídě je 28 dětí a Tomík mezi nimi nemá skoro žádné kamarády. jediným jeho kamarádem je Marek. Ostatní na něj jen žalují a dělají si z něj hromosvod. Učitelky ho neustále napomínají, řeší třeba celou hodinu s ostatními žáky před synem jeho chování. On už na všechno odpovídá, že mu je to jedno, že stejně jiný nebude. A není divu, vždyť neslyší jediné pozitivní slovo. Stále je narušitelem třídy. Za trest ho neberou na výlety, do kina nebo divadla apod.</a:t>
            </a:r>
          </a:p>
          <a:p>
            <a:pPr marL="0">
              <a:lnSpc>
                <a:spcPct val="80000"/>
              </a:lnSpc>
              <a:buFont typeface="Arial" charset="0"/>
              <a:buNone/>
            </a:pPr>
            <a:r>
              <a:rPr lang="cs-CZ" sz="2400" dirty="0" smtClean="0"/>
              <a:t>Spolupracujeme s psychiatričkou, která jediná dokázala synovi pomoci. Dostal lék Ritalin a musím říci, že se jeho chování hodně zlepšilo. Roky před tím jsme vyzkoušeli snad všechno, ale nikdo nám nepomohl. Ve škole dokonce zavolali sociálku, která ho odvezla do diagnostického ústavu. Po měsíci ho předali do výchovného ústavu, s tím, že tam patří. Po 14 dnech nám bylo řečeno, že tam nepatří a byl poslán na psychiatrii. Tam je 2 měsíce a konečně to má nějaký výsledek. Byla mu zrušena ústavní výchova a mohl se vrátit domů.</a:t>
            </a:r>
          </a:p>
        </p:txBody>
      </p:sp>
    </p:spTree>
    <p:extLst>
      <p:ext uri="{BB962C8B-B14F-4D97-AF65-F5344CB8AC3E}">
        <p14:creationId xmlns:p14="http://schemas.microsoft.com/office/powerpoint/2010/main" val="290650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pPr>
              <a:lnSpc>
                <a:spcPct val="150000"/>
              </a:lnSpc>
            </a:pPr>
            <a:r>
              <a:rPr lang="cs-CZ" dirty="0" smtClean="0"/>
              <a:t>1) Kolik bylo Tomášovi let?            </a:t>
            </a:r>
          </a:p>
          <a:p>
            <a:pPr>
              <a:lnSpc>
                <a:spcPct val="150000"/>
              </a:lnSpc>
            </a:pPr>
            <a:r>
              <a:rPr lang="cs-CZ" dirty="0" smtClean="0"/>
              <a:t>2) Jak se jmenuje škola, kam Tomáš chodí?</a:t>
            </a:r>
          </a:p>
          <a:p>
            <a:pPr>
              <a:lnSpc>
                <a:spcPct val="150000"/>
              </a:lnSpc>
            </a:pPr>
            <a:r>
              <a:rPr lang="cs-CZ" dirty="0" smtClean="0"/>
              <a:t>3) Do jaké třídy Tomáš chodí?     </a:t>
            </a:r>
          </a:p>
          <a:p>
            <a:pPr>
              <a:lnSpc>
                <a:spcPct val="150000"/>
              </a:lnSpc>
            </a:pPr>
            <a:r>
              <a:rPr lang="cs-CZ" dirty="0" smtClean="0"/>
              <a:t>4) Jak se jmenuje Tomášův psychiatr?</a:t>
            </a:r>
          </a:p>
          <a:p>
            <a:pPr>
              <a:lnSpc>
                <a:spcPct val="150000"/>
              </a:lnSpc>
            </a:pPr>
            <a:r>
              <a:rPr lang="cs-CZ" dirty="0" smtClean="0"/>
              <a:t>5) Jak dlouho byl Tomáš ve výchovném ústavu?</a:t>
            </a:r>
          </a:p>
          <a:p>
            <a:pPr>
              <a:lnSpc>
                <a:spcPct val="150000"/>
              </a:lnSpc>
            </a:pPr>
            <a:r>
              <a:rPr lang="cs-CZ" dirty="0" smtClean="0"/>
              <a:t>6) Kdo inicioval Tomášův pobyt v diagnostickém ústavu? </a:t>
            </a:r>
          </a:p>
          <a:p>
            <a:pPr>
              <a:lnSpc>
                <a:spcPct val="150000"/>
              </a:lnSpc>
            </a:pPr>
            <a:r>
              <a:rPr lang="cs-CZ" dirty="0"/>
              <a:t>7) Kolik dětí bylo ve třídě?       </a:t>
            </a:r>
            <a:r>
              <a:rPr lang="cs-CZ" dirty="0" smtClean="0"/>
              <a:t>     </a:t>
            </a:r>
          </a:p>
        </p:txBody>
      </p:sp>
    </p:spTree>
    <p:extLst>
      <p:ext uri="{BB962C8B-B14F-4D97-AF65-F5344CB8AC3E}">
        <p14:creationId xmlns:p14="http://schemas.microsoft.com/office/powerpoint/2010/main" val="1018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pPr marL="514350" indent="-514350">
              <a:buFont typeface="Arial" charset="0"/>
              <a:buAutoNum type="arabicParenR"/>
            </a:pPr>
            <a:r>
              <a:rPr lang="cs-CZ" dirty="0"/>
              <a:t>Kolik bylo Tomášovi let?               </a:t>
            </a:r>
            <a:r>
              <a:rPr lang="cs-CZ" dirty="0">
                <a:solidFill>
                  <a:srgbClr val="FF0000"/>
                </a:solidFill>
              </a:rPr>
              <a:t>10</a:t>
            </a:r>
          </a:p>
          <a:p>
            <a:pPr>
              <a:buFont typeface="Arial" charset="0"/>
              <a:buNone/>
            </a:pPr>
            <a:r>
              <a:rPr lang="cs-CZ" dirty="0"/>
              <a:t>2) Jak se jmenuje škola, kam Tomáš chodí?</a:t>
            </a:r>
          </a:p>
          <a:p>
            <a:pPr>
              <a:buNone/>
            </a:pPr>
            <a:r>
              <a:rPr lang="cs-CZ" dirty="0"/>
              <a:t>                        </a:t>
            </a:r>
            <a:r>
              <a:rPr lang="cs-CZ" dirty="0">
                <a:solidFill>
                  <a:srgbClr val="FF0000"/>
                </a:solidFill>
              </a:rPr>
              <a:t>Základní škola Na Malém vrchu</a:t>
            </a:r>
          </a:p>
          <a:p>
            <a:pPr>
              <a:buFont typeface="Arial" charset="0"/>
              <a:buNone/>
            </a:pPr>
            <a:r>
              <a:rPr lang="cs-CZ" dirty="0"/>
              <a:t>3) Do jaké třídy Tomáš chodí?          </a:t>
            </a:r>
            <a:r>
              <a:rPr lang="cs-CZ" dirty="0">
                <a:solidFill>
                  <a:srgbClr val="FF0000"/>
                </a:solidFill>
              </a:rPr>
              <a:t>4.B</a:t>
            </a:r>
          </a:p>
          <a:p>
            <a:pPr>
              <a:buFont typeface="Arial" charset="0"/>
              <a:buNone/>
            </a:pPr>
            <a:r>
              <a:rPr lang="cs-CZ" dirty="0"/>
              <a:t>4) Jak se jmenuje Tomášův psychiatr?</a:t>
            </a:r>
          </a:p>
          <a:p>
            <a:pPr>
              <a:buFont typeface="Arial" charset="0"/>
              <a:buNone/>
            </a:pPr>
            <a:r>
              <a:rPr lang="cs-CZ" dirty="0">
                <a:solidFill>
                  <a:srgbClr val="FF0000"/>
                </a:solidFill>
              </a:rPr>
              <a:t>                        nijak, chodil k psychiatričce</a:t>
            </a:r>
          </a:p>
          <a:p>
            <a:pPr>
              <a:buFont typeface="Arial" charset="0"/>
              <a:buNone/>
            </a:pPr>
            <a:r>
              <a:rPr lang="cs-CZ" dirty="0"/>
              <a:t>5) Jak dlouho byl Tomáš ve výchovném ústavu?</a:t>
            </a:r>
          </a:p>
          <a:p>
            <a:pPr>
              <a:buFont typeface="Arial" charset="0"/>
              <a:buNone/>
            </a:pPr>
            <a:r>
              <a:rPr lang="cs-CZ" dirty="0"/>
              <a:t>                        </a:t>
            </a:r>
            <a:r>
              <a:rPr lang="cs-CZ" dirty="0">
                <a:solidFill>
                  <a:srgbClr val="FF0000"/>
                </a:solidFill>
              </a:rPr>
              <a:t>14 dní</a:t>
            </a:r>
          </a:p>
          <a:p>
            <a:pPr>
              <a:buFont typeface="Arial" charset="0"/>
              <a:buNone/>
            </a:pPr>
            <a:r>
              <a:rPr lang="cs-CZ" dirty="0"/>
              <a:t>6) Kdo inicioval Tomášův pobyt v diagnostickém ústavu?                  </a:t>
            </a:r>
            <a:r>
              <a:rPr lang="cs-CZ" dirty="0">
                <a:solidFill>
                  <a:srgbClr val="FF0000"/>
                </a:solidFill>
              </a:rPr>
              <a:t>„sociálka“   </a:t>
            </a:r>
            <a:endParaRPr lang="cs-CZ" dirty="0" smtClean="0">
              <a:solidFill>
                <a:srgbClr val="FF0000"/>
              </a:solidFill>
            </a:endParaRPr>
          </a:p>
          <a:p>
            <a:pPr>
              <a:buNone/>
            </a:pPr>
            <a:r>
              <a:rPr lang="cs-CZ" dirty="0"/>
              <a:t>7) Kolik dětí bylo ve třídě?       		</a:t>
            </a:r>
            <a:r>
              <a:rPr lang="cs-CZ" dirty="0" smtClean="0">
                <a:solidFill>
                  <a:srgbClr val="FF0000"/>
                </a:solidFill>
              </a:rPr>
              <a:t>28  </a:t>
            </a:r>
            <a:endParaRPr lang="cs-CZ" dirty="0">
              <a:solidFill>
                <a:srgbClr val="FF0000"/>
              </a:solidFill>
            </a:endParaRPr>
          </a:p>
        </p:txBody>
      </p:sp>
    </p:spTree>
    <p:extLst>
      <p:ext uri="{BB962C8B-B14F-4D97-AF65-F5344CB8AC3E}">
        <p14:creationId xmlns:p14="http://schemas.microsoft.com/office/powerpoint/2010/main" val="208848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Jaké je to mít ADHD?</a:t>
            </a:r>
            <a:endParaRPr lang="cs-CZ" u="sng" dirty="0"/>
          </a:p>
        </p:txBody>
      </p:sp>
      <p:sp>
        <p:nvSpPr>
          <p:cNvPr id="3" name="Content Placeholder 2"/>
          <p:cNvSpPr>
            <a:spLocks noGrp="1"/>
          </p:cNvSpPr>
          <p:nvPr>
            <p:ph idx="1"/>
          </p:nvPr>
        </p:nvSpPr>
        <p:spPr/>
        <p:txBody>
          <a:bodyPr>
            <a:normAutofit fontScale="92500" lnSpcReduction="20000"/>
          </a:bodyPr>
          <a:lstStyle/>
          <a:p>
            <a:r>
              <a:rPr lang="cs-CZ" dirty="0"/>
              <a:t>vše správně = 1</a:t>
            </a:r>
          </a:p>
          <a:p>
            <a:r>
              <a:rPr lang="cs-CZ" dirty="0"/>
              <a:t>1-2 chyba = 2</a:t>
            </a:r>
          </a:p>
          <a:p>
            <a:r>
              <a:rPr lang="cs-CZ" dirty="0"/>
              <a:t>3 chyby = 3</a:t>
            </a:r>
          </a:p>
          <a:p>
            <a:r>
              <a:rPr lang="cs-CZ" dirty="0"/>
              <a:t>4 chyby = 4</a:t>
            </a:r>
          </a:p>
          <a:p>
            <a:r>
              <a:rPr lang="cs-CZ" dirty="0"/>
              <a:t>5 a více chyb = 5</a:t>
            </a:r>
          </a:p>
          <a:p>
            <a:endParaRPr lang="cs-CZ" dirty="0" smtClean="0"/>
          </a:p>
          <a:p>
            <a:pPr marL="0" indent="0">
              <a:buNone/>
            </a:pPr>
            <a:r>
              <a:rPr lang="cs-CZ" dirty="0" smtClean="0"/>
              <a:t>Jaké to pro vás bylo?</a:t>
            </a:r>
          </a:p>
          <a:p>
            <a:r>
              <a:rPr lang="cs-CZ" dirty="0" smtClean="0"/>
              <a:t>Byli jste ve stresu?</a:t>
            </a:r>
          </a:p>
          <a:p>
            <a:r>
              <a:rPr lang="cs-CZ" dirty="0" smtClean="0"/>
              <a:t>Nevěděli jste, co dřív dělat?</a:t>
            </a:r>
            <a:endParaRPr lang="cs-CZ" dirty="0"/>
          </a:p>
        </p:txBody>
      </p:sp>
      <p:pic>
        <p:nvPicPr>
          <p:cNvPr id="2050" name="Picture 2" descr="http://www.studiumvusa.sk/images/repor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988840"/>
            <a:ext cx="3810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24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algn="l"/>
            <a:r>
              <a:rPr lang="cs-CZ" dirty="0"/>
              <a:t> </a:t>
            </a:r>
            <a:r>
              <a:rPr lang="cs-CZ" dirty="0" smtClean="0"/>
              <a:t>                 </a:t>
            </a:r>
            <a:r>
              <a:rPr lang="cs-CZ" u="sng" dirty="0" smtClean="0"/>
              <a:t>Diagnóza</a:t>
            </a:r>
            <a:endParaRPr lang="cs-CZ" u="sng"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r>
              <a:rPr lang="cs-CZ" dirty="0"/>
              <a:t>ADHD (Attention Deficit Hyperactivity Disorder – porucha pozornosti s hyperaktivitou)</a:t>
            </a:r>
          </a:p>
          <a:p>
            <a:r>
              <a:rPr lang="cs-CZ" dirty="0"/>
              <a:t>Symptomy ADD (Attention Deficit Disorder) – prostá porucha </a:t>
            </a:r>
            <a:r>
              <a:rPr lang="cs-CZ" dirty="0" smtClean="0"/>
              <a:t>pozornosti</a:t>
            </a:r>
          </a:p>
          <a:p>
            <a:r>
              <a:rPr lang="cs-CZ" dirty="0" smtClean="0"/>
              <a:t>Jedná se o neurovývojovou poruchu</a:t>
            </a:r>
            <a:endParaRPr lang="cs-CZ" dirty="0"/>
          </a:p>
          <a:p>
            <a:r>
              <a:rPr lang="cs-CZ" dirty="0"/>
              <a:t>Syptomy ADHD poprvé popsány již v roce 1901 Georgem Stillem</a:t>
            </a:r>
            <a:r>
              <a:rPr lang="cs-CZ" dirty="0" smtClean="0"/>
              <a:t>.</a:t>
            </a:r>
          </a:p>
          <a:p>
            <a:endParaRPr lang="cs-CZ" dirty="0"/>
          </a:p>
          <a:p>
            <a:pPr marL="0" indent="0">
              <a:buNone/>
            </a:pPr>
            <a:r>
              <a:rPr lang="cs-CZ" u="sng" dirty="0"/>
              <a:t>Během 20. Století různá terminologie:</a:t>
            </a:r>
          </a:p>
          <a:p>
            <a:pPr lvl="0"/>
            <a:r>
              <a:rPr lang="cs-CZ" dirty="0"/>
              <a:t>Syndromy duševních poruch mozku (brain disorders)</a:t>
            </a:r>
          </a:p>
          <a:p>
            <a:pPr lvl="0"/>
            <a:r>
              <a:rPr lang="cs-CZ" dirty="0"/>
              <a:t>Lehká dětská encefalopatie</a:t>
            </a:r>
          </a:p>
          <a:p>
            <a:pPr lvl="0"/>
            <a:r>
              <a:rPr lang="cs-CZ" dirty="0"/>
              <a:t>Minimální mozková dysfunkce (minimal brain damage) a lehká mozková dysfunkce (</a:t>
            </a:r>
            <a:r>
              <a:rPr lang="cs-CZ" b="1" dirty="0"/>
              <a:t>LMD</a:t>
            </a:r>
            <a:r>
              <a:rPr lang="cs-CZ" dirty="0"/>
              <a:t>)</a:t>
            </a:r>
          </a:p>
          <a:p>
            <a:pPr lvl="0"/>
            <a:r>
              <a:rPr lang="cs-CZ" dirty="0"/>
              <a:t>Syndrom ADHD nebo hyperkinetické poruchy (MKN – F90)</a:t>
            </a:r>
          </a:p>
          <a:p>
            <a:pPr marL="0" indent="0">
              <a:buNone/>
            </a:pPr>
            <a:endParaRPr lang="cs-CZ" dirty="0" smtClean="0"/>
          </a:p>
          <a:p>
            <a:pPr marL="0" indent="0">
              <a:buNone/>
            </a:pPr>
            <a:r>
              <a:rPr lang="cs-CZ" dirty="0"/>
              <a:t>	</a:t>
            </a:r>
            <a:r>
              <a:rPr lang="cs-CZ" dirty="0" smtClean="0"/>
              <a:t>→ Posun </a:t>
            </a:r>
            <a:r>
              <a:rPr lang="cs-CZ" dirty="0"/>
              <a:t>od popisu příčiny po popis symptomů, tj. příznaků</a:t>
            </a:r>
            <a:r>
              <a:rPr lang="cs-CZ" dirty="0" smtClean="0"/>
              <a:t>.</a:t>
            </a:r>
            <a:endParaRPr lang="cs-CZ" dirty="0"/>
          </a:p>
        </p:txBody>
      </p:sp>
      <p:pic>
        <p:nvPicPr>
          <p:cNvPr id="5" name="Picture 2" descr="https://www.greatlakespsychologygroup.com/wp-content/uploads/2011/10/adh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32656"/>
            <a:ext cx="1760871" cy="118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92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Problémy s diagnózou</a:t>
            </a:r>
            <a:endParaRPr lang="cs-CZ" u="sng" dirty="0"/>
          </a:p>
        </p:txBody>
      </p:sp>
      <p:sp>
        <p:nvSpPr>
          <p:cNvPr id="3" name="Content Placeholder 2"/>
          <p:cNvSpPr>
            <a:spLocks noGrp="1"/>
          </p:cNvSpPr>
          <p:nvPr>
            <p:ph idx="1"/>
          </p:nvPr>
        </p:nvSpPr>
        <p:spPr>
          <a:xfrm>
            <a:off x="457200" y="1772816"/>
            <a:ext cx="8229600" cy="4353347"/>
          </a:xfrm>
        </p:spPr>
        <p:txBody>
          <a:bodyPr/>
          <a:lstStyle/>
          <a:p>
            <a:r>
              <a:rPr lang="cs-CZ" dirty="0"/>
              <a:t>ADHD patří mezi nejprobádanější duševní a emociální poruchy, přesto je nejednotnost v tom, jak jednotliví odborníci ADHD vnímají – z toho plyne i rozdílnost přístupů</a:t>
            </a:r>
            <a:r>
              <a:rPr lang="cs-CZ" dirty="0" smtClean="0"/>
              <a:t>.</a:t>
            </a:r>
          </a:p>
          <a:p>
            <a:endParaRPr lang="cs-CZ" dirty="0"/>
          </a:p>
          <a:p>
            <a:r>
              <a:rPr lang="cs-CZ" dirty="0"/>
              <a:t>ADHD jako </a:t>
            </a:r>
            <a:endParaRPr lang="cs-CZ" dirty="0" smtClean="0"/>
          </a:p>
          <a:p>
            <a:pPr marL="0" indent="0">
              <a:buNone/>
            </a:pPr>
            <a:r>
              <a:rPr lang="cs-CZ" dirty="0"/>
              <a:t> </a:t>
            </a:r>
            <a:r>
              <a:rPr lang="cs-CZ" dirty="0" smtClean="0"/>
              <a:t>  „</a:t>
            </a:r>
            <a:r>
              <a:rPr lang="cs-CZ" dirty="0"/>
              <a:t>oblíbená diagnóza“ </a:t>
            </a:r>
          </a:p>
          <a:p>
            <a:endParaRPr lang="cs-CZ" dirty="0"/>
          </a:p>
        </p:txBody>
      </p:sp>
      <p:pic>
        <p:nvPicPr>
          <p:cNvPr id="5122" name="Picture 2" descr="http://www.cchrint.org/wp-content/uploads/2013/08/ad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9144" y="4077072"/>
            <a:ext cx="2923803" cy="2339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6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Projevy ADHD</a:t>
            </a:r>
            <a:endParaRPr lang="cs-CZ" u="sng"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lvl="0"/>
            <a:r>
              <a:rPr lang="cs-CZ" sz="3900" dirty="0"/>
              <a:t>Nepozornost</a:t>
            </a:r>
          </a:p>
          <a:p>
            <a:pPr lvl="0"/>
            <a:r>
              <a:rPr lang="cs-CZ" sz="3900" dirty="0"/>
              <a:t>Nadměrná aktivita</a:t>
            </a:r>
          </a:p>
          <a:p>
            <a:pPr lvl="0"/>
            <a:r>
              <a:rPr lang="cs-CZ" sz="3900" dirty="0" smtClean="0"/>
              <a:t>Impulzivita</a:t>
            </a:r>
          </a:p>
          <a:p>
            <a:endParaRPr lang="cs-CZ" dirty="0" smtClean="0"/>
          </a:p>
          <a:p>
            <a:pPr marL="0" indent="0">
              <a:buNone/>
            </a:pPr>
            <a:r>
              <a:rPr lang="cs-CZ" u="sng" dirty="0" smtClean="0"/>
              <a:t>Příznaky</a:t>
            </a:r>
            <a:r>
              <a:rPr lang="cs-CZ" dirty="0"/>
              <a:t>:</a:t>
            </a:r>
          </a:p>
          <a:p>
            <a:pPr lvl="1"/>
            <a:r>
              <a:rPr lang="cs-CZ" dirty="0"/>
              <a:t>Alespoň 6 měsíců</a:t>
            </a:r>
          </a:p>
          <a:p>
            <a:pPr lvl="1"/>
            <a:r>
              <a:rPr lang="cs-CZ" dirty="0"/>
              <a:t>Doma i ve škole</a:t>
            </a:r>
          </a:p>
          <a:p>
            <a:pPr lvl="1"/>
            <a:r>
              <a:rPr lang="cs-CZ" dirty="0"/>
              <a:t>Již před 7. </a:t>
            </a:r>
            <a:r>
              <a:rPr lang="cs-CZ" dirty="0" smtClean="0"/>
              <a:t>rokem</a:t>
            </a:r>
          </a:p>
          <a:p>
            <a:pPr lvl="1"/>
            <a:endParaRPr lang="cs-CZ" dirty="0"/>
          </a:p>
          <a:p>
            <a:pPr marL="0" indent="0" algn="r">
              <a:buNone/>
            </a:pPr>
            <a:r>
              <a:rPr lang="cs-CZ" dirty="0" smtClean="0">
                <a:hlinkClick r:id="rId2"/>
              </a:rPr>
              <a:t>https://www.youtube.com/watch?v=1GIx-JYdLZs</a:t>
            </a:r>
            <a:endParaRPr lang="cs-CZ" dirty="0" smtClean="0"/>
          </a:p>
        </p:txBody>
      </p:sp>
      <p:sp>
        <p:nvSpPr>
          <p:cNvPr id="4" name="TextBox 3"/>
          <p:cNvSpPr txBox="1"/>
          <p:nvPr/>
        </p:nvSpPr>
        <p:spPr>
          <a:xfrm>
            <a:off x="5076057" y="2132856"/>
            <a:ext cx="2808312" cy="523220"/>
          </a:xfrm>
          <a:prstGeom prst="rect">
            <a:avLst/>
          </a:prstGeom>
          <a:solidFill>
            <a:schemeClr val="accent6">
              <a:alpha val="60000"/>
            </a:schemeClr>
          </a:solidFill>
          <a:ln w="15875">
            <a:solidFill>
              <a:schemeClr val="tx1"/>
            </a:solidFill>
          </a:ln>
        </p:spPr>
        <p:txBody>
          <a:bodyPr wrap="square" rtlCol="0">
            <a:spAutoFit/>
          </a:bodyPr>
          <a:lstStyle/>
          <a:p>
            <a:r>
              <a:rPr lang="cs-CZ" sz="2800" dirty="0" smtClean="0"/>
              <a:t>Neadekvátní věku</a:t>
            </a:r>
            <a:endParaRPr lang="cs-CZ" sz="2800" dirty="0"/>
          </a:p>
        </p:txBody>
      </p:sp>
      <p:pic>
        <p:nvPicPr>
          <p:cNvPr id="7170" name="Picture 2" descr="http://files.centrumproskolaky.webnode.cz/200000009-bd6afbf5e9/deti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3861048"/>
            <a:ext cx="5110667" cy="146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75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u="sng" dirty="0" smtClean="0"/>
              <a:t>Projevy ADHD: Nepozornost</a:t>
            </a:r>
            <a:endParaRPr lang="cs-CZ" u="sng" dirty="0"/>
          </a:p>
        </p:txBody>
      </p:sp>
      <p:sp>
        <p:nvSpPr>
          <p:cNvPr id="3" name="Content Placeholder 2"/>
          <p:cNvSpPr>
            <a:spLocks noGrp="1"/>
          </p:cNvSpPr>
          <p:nvPr>
            <p:ph idx="1"/>
          </p:nvPr>
        </p:nvSpPr>
        <p:spPr/>
        <p:txBody>
          <a:bodyPr>
            <a:normAutofit fontScale="85000" lnSpcReduction="10000"/>
          </a:bodyPr>
          <a:lstStyle/>
          <a:p>
            <a:r>
              <a:rPr lang="cs-CZ" dirty="0" smtClean="0"/>
              <a:t>Nedokáže dávat pozor na detaily, dělá chyby z nepozornosti</a:t>
            </a:r>
          </a:p>
          <a:p>
            <a:r>
              <a:rPr lang="cs-CZ" dirty="0" smtClean="0"/>
              <a:t>Má potíže udržet nepřetržitě pozornost</a:t>
            </a:r>
          </a:p>
          <a:p>
            <a:r>
              <a:rPr lang="cs-CZ" dirty="0" smtClean="0"/>
              <a:t>Vypadá, že neposlouchá, i když se mluví přímo na něj</a:t>
            </a:r>
          </a:p>
          <a:p>
            <a:r>
              <a:rPr lang="cs-CZ" dirty="0" smtClean="0"/>
              <a:t>Nedodrží, co se mu zadá, není schopno dokončit úkol, odkládá úkoly</a:t>
            </a:r>
          </a:p>
          <a:p>
            <a:r>
              <a:rPr lang="cs-CZ" dirty="0" smtClean="0"/>
              <a:t>Je snadno vyrušeno </a:t>
            </a:r>
          </a:p>
          <a:p>
            <a:pPr marL="0" indent="0">
              <a:buNone/>
            </a:pPr>
            <a:r>
              <a:rPr lang="cs-CZ" dirty="0"/>
              <a:t> </a:t>
            </a:r>
            <a:r>
              <a:rPr lang="cs-CZ" dirty="0" smtClean="0"/>
              <a:t>   vnějšími podněty</a:t>
            </a:r>
          </a:p>
          <a:p>
            <a:r>
              <a:rPr lang="cs-CZ" dirty="0" smtClean="0"/>
              <a:t>Je zapomnětlivé</a:t>
            </a:r>
          </a:p>
          <a:p>
            <a:r>
              <a:rPr lang="cs-CZ" dirty="0" smtClean="0"/>
              <a:t>Ztrácí věci</a:t>
            </a:r>
          </a:p>
          <a:p>
            <a:endParaRPr lang="cs-CZ" dirty="0"/>
          </a:p>
        </p:txBody>
      </p:sp>
      <p:pic>
        <p:nvPicPr>
          <p:cNvPr id="11266" name="Picture 2" descr="http://safemilk.org/wp-content/uploads/news/2011/impulsivity.png?c994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077072"/>
            <a:ext cx="3536265" cy="225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6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1023</Words>
  <Application>Microsoft Office PowerPoint</Application>
  <PresentationFormat>Předvádění na obrazovce (4:3)</PresentationFormat>
  <Paragraphs>173</Paragraphs>
  <Slides>19</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19</vt:i4>
      </vt:variant>
    </vt:vector>
  </HeadingPairs>
  <TitlesOfParts>
    <vt:vector size="22" baseType="lpstr">
      <vt:lpstr>Arial</vt:lpstr>
      <vt:lpstr>Calibri</vt:lpstr>
      <vt:lpstr>Office Theme</vt:lpstr>
      <vt:lpstr>Syndrom ADHD v dětství a dospívání</vt:lpstr>
      <vt:lpstr>Prezentace aplikace PowerPoint</vt:lpstr>
      <vt:lpstr>Prezentace aplikace PowerPoint</vt:lpstr>
      <vt:lpstr>Prezentace aplikace PowerPoint</vt:lpstr>
      <vt:lpstr>Jaké je to mít ADHD?</vt:lpstr>
      <vt:lpstr>                  Diagnóza</vt:lpstr>
      <vt:lpstr>Problémy s diagnózou</vt:lpstr>
      <vt:lpstr>Projevy ADHD</vt:lpstr>
      <vt:lpstr>Projevy ADHD: Nepozornost</vt:lpstr>
      <vt:lpstr>Projevy ADHD: Nadměrná aktivita</vt:lpstr>
      <vt:lpstr>Projevy ADHD: Impulzivita</vt:lpstr>
      <vt:lpstr>Etiologie ADHD</vt:lpstr>
      <vt:lpstr>Prezentace aplikace PowerPoint</vt:lpstr>
      <vt:lpstr>Hyperaktivita  a další diagnózy: </vt:lpstr>
      <vt:lpstr>Co s tím?</vt:lpstr>
      <vt:lpstr>Doporučení učitelům</vt:lpstr>
      <vt:lpstr>Doporučení rodičům</vt:lpstr>
      <vt:lpstr>A co s dítětem?</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Syndrom ADHD v dětství a dospívání</dc:title>
  <dc:creator>Martina Kotková</dc:creator>
  <cp:lastModifiedBy>Účet Microsoft</cp:lastModifiedBy>
  <cp:revision>36</cp:revision>
  <dcterms:created xsi:type="dcterms:W3CDTF">2015-04-26T07:49:55Z</dcterms:created>
  <dcterms:modified xsi:type="dcterms:W3CDTF">2016-04-04T21:18:01Z</dcterms:modified>
</cp:coreProperties>
</file>