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7" r:id="rId12"/>
    <p:sldId id="265" r:id="rId13"/>
    <p:sldId id="270" r:id="rId14"/>
    <p:sldId id="271" r:id="rId15"/>
    <p:sldId id="264" r:id="rId16"/>
    <p:sldId id="26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0BAEA-A8CF-425C-BC14-9C3FB3C93B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1EAEB556-2A1D-40F0-B0D3-66FE1B28F11D}">
      <dgm:prSet phldrT="[Text]"/>
      <dgm:spPr/>
      <dgm:t>
        <a:bodyPr/>
        <a:lstStyle/>
        <a:p>
          <a:r>
            <a:rPr lang="cs-CZ" dirty="0" smtClean="0"/>
            <a:t>Id</a:t>
          </a:r>
          <a:endParaRPr lang="cs-CZ" dirty="0"/>
        </a:p>
      </dgm:t>
    </dgm:pt>
    <dgm:pt modelId="{55965FE9-41EA-4986-9251-B53F310019E8}" type="parTrans" cxnId="{E21F8D71-2A20-4E59-906F-00C98C78E0C0}">
      <dgm:prSet/>
      <dgm:spPr/>
      <dgm:t>
        <a:bodyPr/>
        <a:lstStyle/>
        <a:p>
          <a:endParaRPr lang="cs-CZ"/>
        </a:p>
      </dgm:t>
    </dgm:pt>
    <dgm:pt modelId="{3780E252-F795-4739-9426-84CD08873BF6}" type="sibTrans" cxnId="{E21F8D71-2A20-4E59-906F-00C98C78E0C0}">
      <dgm:prSet/>
      <dgm:spPr/>
      <dgm:t>
        <a:bodyPr/>
        <a:lstStyle/>
        <a:p>
          <a:endParaRPr lang="cs-CZ"/>
        </a:p>
      </dgm:t>
    </dgm:pt>
    <dgm:pt modelId="{FB715545-43C7-4106-A0F9-DB73CB33872A}">
      <dgm:prSet phldrT="[Text]"/>
      <dgm:spPr/>
      <dgm:t>
        <a:bodyPr/>
        <a:lstStyle/>
        <a:p>
          <a:r>
            <a:rPr lang="cs-CZ" dirty="0" smtClean="0"/>
            <a:t>Ego</a:t>
          </a:r>
          <a:endParaRPr lang="cs-CZ" dirty="0"/>
        </a:p>
      </dgm:t>
    </dgm:pt>
    <dgm:pt modelId="{2B557308-5547-4427-A126-0023F625BB6F}" type="parTrans" cxnId="{C3512C6A-5A0F-4AA2-A9E0-6684EC36E1AC}">
      <dgm:prSet/>
      <dgm:spPr/>
      <dgm:t>
        <a:bodyPr/>
        <a:lstStyle/>
        <a:p>
          <a:endParaRPr lang="cs-CZ"/>
        </a:p>
      </dgm:t>
    </dgm:pt>
    <dgm:pt modelId="{628079D4-437A-4EBC-9C0A-78B1FCF37301}" type="sibTrans" cxnId="{C3512C6A-5A0F-4AA2-A9E0-6684EC36E1AC}">
      <dgm:prSet/>
      <dgm:spPr/>
      <dgm:t>
        <a:bodyPr/>
        <a:lstStyle/>
        <a:p>
          <a:endParaRPr lang="cs-CZ"/>
        </a:p>
      </dgm:t>
    </dgm:pt>
    <dgm:pt modelId="{390F3F7E-517E-4340-8FDA-BA2E03B3CDBE}">
      <dgm:prSet phldrT="[Text]"/>
      <dgm:spPr/>
      <dgm:t>
        <a:bodyPr/>
        <a:lstStyle/>
        <a:p>
          <a:r>
            <a:rPr lang="cs-CZ" dirty="0" smtClean="0"/>
            <a:t>Superego</a:t>
          </a:r>
          <a:endParaRPr lang="cs-CZ" dirty="0"/>
        </a:p>
      </dgm:t>
    </dgm:pt>
    <dgm:pt modelId="{6FF16677-0E6E-45EB-86AF-A938F14AC9BD}" type="parTrans" cxnId="{A3FC4D9A-A1A7-4180-A9A1-7387A28C1842}">
      <dgm:prSet/>
      <dgm:spPr/>
      <dgm:t>
        <a:bodyPr/>
        <a:lstStyle/>
        <a:p>
          <a:endParaRPr lang="cs-CZ"/>
        </a:p>
      </dgm:t>
    </dgm:pt>
    <dgm:pt modelId="{49CE04CE-54E8-477D-A08A-A330ADFC1F47}" type="sibTrans" cxnId="{A3FC4D9A-A1A7-4180-A9A1-7387A28C1842}">
      <dgm:prSet/>
      <dgm:spPr/>
      <dgm:t>
        <a:bodyPr/>
        <a:lstStyle/>
        <a:p>
          <a:endParaRPr lang="cs-CZ"/>
        </a:p>
      </dgm:t>
    </dgm:pt>
    <dgm:pt modelId="{DDACE07E-5B53-4A63-BE4B-0CA607986AE1}" type="pres">
      <dgm:prSet presAssocID="{FFF0BAEA-A8CF-425C-BC14-9C3FB3C93B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9B7A50F-095E-4BEF-8EF8-2ACC1A66FB55}" type="pres">
      <dgm:prSet presAssocID="{1EAEB556-2A1D-40F0-B0D3-66FE1B28F11D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372826-7A0E-43BA-AF89-26A5C1D4B000}" type="pres">
      <dgm:prSet presAssocID="{1EAEB556-2A1D-40F0-B0D3-66FE1B28F11D}" presName="gear1srcNode" presStyleLbl="node1" presStyleIdx="0" presStyleCnt="3"/>
      <dgm:spPr/>
      <dgm:t>
        <a:bodyPr/>
        <a:lstStyle/>
        <a:p>
          <a:endParaRPr lang="cs-CZ"/>
        </a:p>
      </dgm:t>
    </dgm:pt>
    <dgm:pt modelId="{74B50E96-D7B2-4A7B-B16E-AC09DC07C498}" type="pres">
      <dgm:prSet presAssocID="{1EAEB556-2A1D-40F0-B0D3-66FE1B28F11D}" presName="gear1dstNode" presStyleLbl="node1" presStyleIdx="0" presStyleCnt="3"/>
      <dgm:spPr/>
      <dgm:t>
        <a:bodyPr/>
        <a:lstStyle/>
        <a:p>
          <a:endParaRPr lang="cs-CZ"/>
        </a:p>
      </dgm:t>
    </dgm:pt>
    <dgm:pt modelId="{ED5D5A19-E6DB-4A08-A90A-3DF1877172A2}" type="pres">
      <dgm:prSet presAssocID="{FB715545-43C7-4106-A0F9-DB73CB33872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AC9023-D95A-48CE-90F1-5D84F83CA46D}" type="pres">
      <dgm:prSet presAssocID="{FB715545-43C7-4106-A0F9-DB73CB33872A}" presName="gear2srcNode" presStyleLbl="node1" presStyleIdx="1" presStyleCnt="3"/>
      <dgm:spPr/>
      <dgm:t>
        <a:bodyPr/>
        <a:lstStyle/>
        <a:p>
          <a:endParaRPr lang="cs-CZ"/>
        </a:p>
      </dgm:t>
    </dgm:pt>
    <dgm:pt modelId="{63490831-8D24-46D0-B9E6-86BEBA14472A}" type="pres">
      <dgm:prSet presAssocID="{FB715545-43C7-4106-A0F9-DB73CB33872A}" presName="gear2dstNode" presStyleLbl="node1" presStyleIdx="1" presStyleCnt="3"/>
      <dgm:spPr/>
      <dgm:t>
        <a:bodyPr/>
        <a:lstStyle/>
        <a:p>
          <a:endParaRPr lang="cs-CZ"/>
        </a:p>
      </dgm:t>
    </dgm:pt>
    <dgm:pt modelId="{7489FAAA-A9AF-4CA2-8F71-7F1E57700381}" type="pres">
      <dgm:prSet presAssocID="{390F3F7E-517E-4340-8FDA-BA2E03B3CDBE}" presName="gear3" presStyleLbl="node1" presStyleIdx="2" presStyleCnt="3"/>
      <dgm:spPr/>
      <dgm:t>
        <a:bodyPr/>
        <a:lstStyle/>
        <a:p>
          <a:endParaRPr lang="cs-CZ"/>
        </a:p>
      </dgm:t>
    </dgm:pt>
    <dgm:pt modelId="{AB01A34C-7021-4446-8A99-A2A399FBD3CE}" type="pres">
      <dgm:prSet presAssocID="{390F3F7E-517E-4340-8FDA-BA2E03B3CDB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369E7-B9FC-41E9-B431-5C23BF4A5BC5}" type="pres">
      <dgm:prSet presAssocID="{390F3F7E-517E-4340-8FDA-BA2E03B3CDBE}" presName="gear3srcNode" presStyleLbl="node1" presStyleIdx="2" presStyleCnt="3"/>
      <dgm:spPr/>
      <dgm:t>
        <a:bodyPr/>
        <a:lstStyle/>
        <a:p>
          <a:endParaRPr lang="cs-CZ"/>
        </a:p>
      </dgm:t>
    </dgm:pt>
    <dgm:pt modelId="{4B9C45C3-0FA1-4585-9837-2EE3DA3257A3}" type="pres">
      <dgm:prSet presAssocID="{390F3F7E-517E-4340-8FDA-BA2E03B3CDBE}" presName="gear3dstNode" presStyleLbl="node1" presStyleIdx="2" presStyleCnt="3"/>
      <dgm:spPr/>
      <dgm:t>
        <a:bodyPr/>
        <a:lstStyle/>
        <a:p>
          <a:endParaRPr lang="cs-CZ"/>
        </a:p>
      </dgm:t>
    </dgm:pt>
    <dgm:pt modelId="{85C9CCA8-93CD-4DFD-A522-46F85060D85C}" type="pres">
      <dgm:prSet presAssocID="{3780E252-F795-4739-9426-84CD08873BF6}" presName="connector1" presStyleLbl="sibTrans2D1" presStyleIdx="0" presStyleCnt="3"/>
      <dgm:spPr/>
      <dgm:t>
        <a:bodyPr/>
        <a:lstStyle/>
        <a:p>
          <a:endParaRPr lang="cs-CZ"/>
        </a:p>
      </dgm:t>
    </dgm:pt>
    <dgm:pt modelId="{2F41912D-8FBD-4DB2-A5A4-A08B6B9D6226}" type="pres">
      <dgm:prSet presAssocID="{628079D4-437A-4EBC-9C0A-78B1FCF37301}" presName="connector2" presStyleLbl="sibTrans2D1" presStyleIdx="1" presStyleCnt="3"/>
      <dgm:spPr/>
      <dgm:t>
        <a:bodyPr/>
        <a:lstStyle/>
        <a:p>
          <a:endParaRPr lang="cs-CZ"/>
        </a:p>
      </dgm:t>
    </dgm:pt>
    <dgm:pt modelId="{74370F57-2CDC-42B9-B37E-2C6C6CD8A3D5}" type="pres">
      <dgm:prSet presAssocID="{49CE04CE-54E8-477D-A08A-A330ADFC1F47}" presName="connector3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C0AB2D7E-786F-4D5A-83DA-E9CFBF2F6449}" type="presOf" srcId="{FB715545-43C7-4106-A0F9-DB73CB33872A}" destId="{63490831-8D24-46D0-B9E6-86BEBA14472A}" srcOrd="2" destOrd="0" presId="urn:microsoft.com/office/officeart/2005/8/layout/gear1"/>
    <dgm:cxn modelId="{3F3756C9-C88D-428A-A1FD-EADC5349BCE8}" type="presOf" srcId="{390F3F7E-517E-4340-8FDA-BA2E03B3CDBE}" destId="{4B9C45C3-0FA1-4585-9837-2EE3DA3257A3}" srcOrd="3" destOrd="0" presId="urn:microsoft.com/office/officeart/2005/8/layout/gear1"/>
    <dgm:cxn modelId="{A3FC4D9A-A1A7-4180-A9A1-7387A28C1842}" srcId="{FFF0BAEA-A8CF-425C-BC14-9C3FB3C93BEB}" destId="{390F3F7E-517E-4340-8FDA-BA2E03B3CDBE}" srcOrd="2" destOrd="0" parTransId="{6FF16677-0E6E-45EB-86AF-A938F14AC9BD}" sibTransId="{49CE04CE-54E8-477D-A08A-A330ADFC1F47}"/>
    <dgm:cxn modelId="{276223D5-E0FE-4EA9-929B-6C7B9AD9054E}" type="presOf" srcId="{1EAEB556-2A1D-40F0-B0D3-66FE1B28F11D}" destId="{D9B7A50F-095E-4BEF-8EF8-2ACC1A66FB55}" srcOrd="0" destOrd="0" presId="urn:microsoft.com/office/officeart/2005/8/layout/gear1"/>
    <dgm:cxn modelId="{EE36DB1B-C78F-4BA7-9658-A89A5308D2F4}" type="presOf" srcId="{FFF0BAEA-A8CF-425C-BC14-9C3FB3C93BEB}" destId="{DDACE07E-5B53-4A63-BE4B-0CA607986AE1}" srcOrd="0" destOrd="0" presId="urn:microsoft.com/office/officeart/2005/8/layout/gear1"/>
    <dgm:cxn modelId="{2CA408EE-95D4-41A4-B09C-6087ED34BA76}" type="presOf" srcId="{390F3F7E-517E-4340-8FDA-BA2E03B3CDBE}" destId="{A98369E7-B9FC-41E9-B431-5C23BF4A5BC5}" srcOrd="2" destOrd="0" presId="urn:microsoft.com/office/officeart/2005/8/layout/gear1"/>
    <dgm:cxn modelId="{EF800E6A-974B-4E6F-B476-3D1A55C917E1}" type="presOf" srcId="{1EAEB556-2A1D-40F0-B0D3-66FE1B28F11D}" destId="{1E372826-7A0E-43BA-AF89-26A5C1D4B000}" srcOrd="1" destOrd="0" presId="urn:microsoft.com/office/officeart/2005/8/layout/gear1"/>
    <dgm:cxn modelId="{FAE3ABC8-D7AC-4A44-B627-F40CB8CF123A}" type="presOf" srcId="{390F3F7E-517E-4340-8FDA-BA2E03B3CDBE}" destId="{7489FAAA-A9AF-4CA2-8F71-7F1E57700381}" srcOrd="0" destOrd="0" presId="urn:microsoft.com/office/officeart/2005/8/layout/gear1"/>
    <dgm:cxn modelId="{86C331EA-3B35-4DCD-8410-62361CF5563F}" type="presOf" srcId="{628079D4-437A-4EBC-9C0A-78B1FCF37301}" destId="{2F41912D-8FBD-4DB2-A5A4-A08B6B9D6226}" srcOrd="0" destOrd="0" presId="urn:microsoft.com/office/officeart/2005/8/layout/gear1"/>
    <dgm:cxn modelId="{01A5CFD5-69DD-4FE8-B608-65EA46811921}" type="presOf" srcId="{1EAEB556-2A1D-40F0-B0D3-66FE1B28F11D}" destId="{74B50E96-D7B2-4A7B-B16E-AC09DC07C498}" srcOrd="2" destOrd="0" presId="urn:microsoft.com/office/officeart/2005/8/layout/gear1"/>
    <dgm:cxn modelId="{CCC7C280-7F0A-4864-9584-F55B08E3F649}" type="presOf" srcId="{49CE04CE-54E8-477D-A08A-A330ADFC1F47}" destId="{74370F57-2CDC-42B9-B37E-2C6C6CD8A3D5}" srcOrd="0" destOrd="0" presId="urn:microsoft.com/office/officeart/2005/8/layout/gear1"/>
    <dgm:cxn modelId="{855828D5-6C61-4F4B-8D60-DDA6A18A422D}" type="presOf" srcId="{FB715545-43C7-4106-A0F9-DB73CB33872A}" destId="{ED5D5A19-E6DB-4A08-A90A-3DF1877172A2}" srcOrd="0" destOrd="0" presId="urn:microsoft.com/office/officeart/2005/8/layout/gear1"/>
    <dgm:cxn modelId="{04C47E80-2536-4A7D-8F3C-4B169D522EF2}" type="presOf" srcId="{FB715545-43C7-4106-A0F9-DB73CB33872A}" destId="{45AC9023-D95A-48CE-90F1-5D84F83CA46D}" srcOrd="1" destOrd="0" presId="urn:microsoft.com/office/officeart/2005/8/layout/gear1"/>
    <dgm:cxn modelId="{C3512C6A-5A0F-4AA2-A9E0-6684EC36E1AC}" srcId="{FFF0BAEA-A8CF-425C-BC14-9C3FB3C93BEB}" destId="{FB715545-43C7-4106-A0F9-DB73CB33872A}" srcOrd="1" destOrd="0" parTransId="{2B557308-5547-4427-A126-0023F625BB6F}" sibTransId="{628079D4-437A-4EBC-9C0A-78B1FCF37301}"/>
    <dgm:cxn modelId="{6AA0C219-7562-423B-B67B-E71D5A45F15F}" type="presOf" srcId="{3780E252-F795-4739-9426-84CD08873BF6}" destId="{85C9CCA8-93CD-4DFD-A522-46F85060D85C}" srcOrd="0" destOrd="0" presId="urn:microsoft.com/office/officeart/2005/8/layout/gear1"/>
    <dgm:cxn modelId="{BCE7321D-BA1E-4C50-A761-A58767E721E7}" type="presOf" srcId="{390F3F7E-517E-4340-8FDA-BA2E03B3CDBE}" destId="{AB01A34C-7021-4446-8A99-A2A399FBD3CE}" srcOrd="1" destOrd="0" presId="urn:microsoft.com/office/officeart/2005/8/layout/gear1"/>
    <dgm:cxn modelId="{E21F8D71-2A20-4E59-906F-00C98C78E0C0}" srcId="{FFF0BAEA-A8CF-425C-BC14-9C3FB3C93BEB}" destId="{1EAEB556-2A1D-40F0-B0D3-66FE1B28F11D}" srcOrd="0" destOrd="0" parTransId="{55965FE9-41EA-4986-9251-B53F310019E8}" sibTransId="{3780E252-F795-4739-9426-84CD08873BF6}"/>
    <dgm:cxn modelId="{15A5CD62-A0EA-4AFD-B7FD-0D5C16236F3C}" type="presParOf" srcId="{DDACE07E-5B53-4A63-BE4B-0CA607986AE1}" destId="{D9B7A50F-095E-4BEF-8EF8-2ACC1A66FB55}" srcOrd="0" destOrd="0" presId="urn:microsoft.com/office/officeart/2005/8/layout/gear1"/>
    <dgm:cxn modelId="{F82B9AE7-9627-4697-8DC1-B02ED3F17740}" type="presParOf" srcId="{DDACE07E-5B53-4A63-BE4B-0CA607986AE1}" destId="{1E372826-7A0E-43BA-AF89-26A5C1D4B000}" srcOrd="1" destOrd="0" presId="urn:microsoft.com/office/officeart/2005/8/layout/gear1"/>
    <dgm:cxn modelId="{D55C6BDB-3874-4DC6-A6A6-68051DD94C21}" type="presParOf" srcId="{DDACE07E-5B53-4A63-BE4B-0CA607986AE1}" destId="{74B50E96-D7B2-4A7B-B16E-AC09DC07C498}" srcOrd="2" destOrd="0" presId="urn:microsoft.com/office/officeart/2005/8/layout/gear1"/>
    <dgm:cxn modelId="{D3EC3016-1C1C-4A29-8F87-04955936F0D1}" type="presParOf" srcId="{DDACE07E-5B53-4A63-BE4B-0CA607986AE1}" destId="{ED5D5A19-E6DB-4A08-A90A-3DF1877172A2}" srcOrd="3" destOrd="0" presId="urn:microsoft.com/office/officeart/2005/8/layout/gear1"/>
    <dgm:cxn modelId="{52B71292-3225-47A1-AF11-5C61AFF5A699}" type="presParOf" srcId="{DDACE07E-5B53-4A63-BE4B-0CA607986AE1}" destId="{45AC9023-D95A-48CE-90F1-5D84F83CA46D}" srcOrd="4" destOrd="0" presId="urn:microsoft.com/office/officeart/2005/8/layout/gear1"/>
    <dgm:cxn modelId="{894FA95E-2C0B-49BE-8E62-EF29E82773A8}" type="presParOf" srcId="{DDACE07E-5B53-4A63-BE4B-0CA607986AE1}" destId="{63490831-8D24-46D0-B9E6-86BEBA14472A}" srcOrd="5" destOrd="0" presId="urn:microsoft.com/office/officeart/2005/8/layout/gear1"/>
    <dgm:cxn modelId="{3F22D7CE-0BD8-4FBF-93E6-938A03AAF44C}" type="presParOf" srcId="{DDACE07E-5B53-4A63-BE4B-0CA607986AE1}" destId="{7489FAAA-A9AF-4CA2-8F71-7F1E57700381}" srcOrd="6" destOrd="0" presId="urn:microsoft.com/office/officeart/2005/8/layout/gear1"/>
    <dgm:cxn modelId="{6402BB6C-0461-401F-97B4-4007CDC34783}" type="presParOf" srcId="{DDACE07E-5B53-4A63-BE4B-0CA607986AE1}" destId="{AB01A34C-7021-4446-8A99-A2A399FBD3CE}" srcOrd="7" destOrd="0" presId="urn:microsoft.com/office/officeart/2005/8/layout/gear1"/>
    <dgm:cxn modelId="{680A5598-7B6B-4A6D-A741-85186D7FACC4}" type="presParOf" srcId="{DDACE07E-5B53-4A63-BE4B-0CA607986AE1}" destId="{A98369E7-B9FC-41E9-B431-5C23BF4A5BC5}" srcOrd="8" destOrd="0" presId="urn:microsoft.com/office/officeart/2005/8/layout/gear1"/>
    <dgm:cxn modelId="{ADDDA192-6623-4D1B-AA2C-323D4CE303B8}" type="presParOf" srcId="{DDACE07E-5B53-4A63-BE4B-0CA607986AE1}" destId="{4B9C45C3-0FA1-4585-9837-2EE3DA3257A3}" srcOrd="9" destOrd="0" presId="urn:microsoft.com/office/officeart/2005/8/layout/gear1"/>
    <dgm:cxn modelId="{AB5074E0-1AF0-46DC-BD7A-F27DED891567}" type="presParOf" srcId="{DDACE07E-5B53-4A63-BE4B-0CA607986AE1}" destId="{85C9CCA8-93CD-4DFD-A522-46F85060D85C}" srcOrd="10" destOrd="0" presId="urn:microsoft.com/office/officeart/2005/8/layout/gear1"/>
    <dgm:cxn modelId="{A60C976E-E101-4C51-9A2D-FCC43BE9B29B}" type="presParOf" srcId="{DDACE07E-5B53-4A63-BE4B-0CA607986AE1}" destId="{2F41912D-8FBD-4DB2-A5A4-A08B6B9D6226}" srcOrd="11" destOrd="0" presId="urn:microsoft.com/office/officeart/2005/8/layout/gear1"/>
    <dgm:cxn modelId="{539B4FDB-57C9-4C42-ADB5-95DFB82B89CA}" type="presParOf" srcId="{DDACE07E-5B53-4A63-BE4B-0CA607986AE1}" destId="{74370F57-2CDC-42B9-B37E-2C6C6CD8A3D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5AEF8D-0CCE-4BE9-B2BD-BE263783E68A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8DEAD79-DE7A-4365-9A1B-8966E95AB363}">
      <dgm:prSet phldrT="[Text]"/>
      <dgm:spPr/>
      <dgm:t>
        <a:bodyPr/>
        <a:lstStyle/>
        <a:p>
          <a:r>
            <a:rPr lang="cs-CZ" b="1" dirty="0" smtClean="0"/>
            <a:t>Strach</a:t>
          </a:r>
          <a:r>
            <a:rPr lang="cs-CZ" dirty="0" smtClean="0"/>
            <a:t> z trestu a </a:t>
          </a:r>
          <a:r>
            <a:rPr lang="cs-CZ" b="1" dirty="0" smtClean="0"/>
            <a:t>touha</a:t>
          </a:r>
          <a:r>
            <a:rPr lang="cs-CZ" dirty="0" smtClean="0"/>
            <a:t> po odměně…</a:t>
          </a:r>
        </a:p>
      </dgm:t>
    </dgm:pt>
    <dgm:pt modelId="{40D744A5-4163-49BE-80DF-7251376F7F36}" type="parTrans" cxnId="{A24386E2-598A-4FBA-91A6-32030F52DE4E}">
      <dgm:prSet/>
      <dgm:spPr/>
      <dgm:t>
        <a:bodyPr/>
        <a:lstStyle/>
        <a:p>
          <a:endParaRPr lang="cs-CZ"/>
        </a:p>
      </dgm:t>
    </dgm:pt>
    <dgm:pt modelId="{1F680104-F152-475A-BD02-5B40483D94D7}" type="sibTrans" cxnId="{A24386E2-598A-4FBA-91A6-32030F52DE4E}">
      <dgm:prSet/>
      <dgm:spPr/>
      <dgm:t>
        <a:bodyPr/>
        <a:lstStyle/>
        <a:p>
          <a:endParaRPr lang="cs-CZ"/>
        </a:p>
      </dgm:t>
    </dgm:pt>
    <dgm:pt modelId="{20D325ED-8616-4F60-A773-739D9DFCF7EA}">
      <dgm:prSet phldrT="[Text]"/>
      <dgm:spPr/>
      <dgm:t>
        <a:bodyPr/>
        <a:lstStyle/>
        <a:p>
          <a:r>
            <a:rPr lang="cs-CZ" b="1" dirty="0" smtClean="0"/>
            <a:t>Akceptace</a:t>
          </a:r>
          <a:r>
            <a:rPr lang="cs-CZ" dirty="0" smtClean="0"/>
            <a:t> norem a </a:t>
          </a:r>
          <a:r>
            <a:rPr lang="cs-CZ" b="1" dirty="0" smtClean="0"/>
            <a:t>záliba</a:t>
          </a:r>
          <a:r>
            <a:rPr lang="cs-CZ" dirty="0" smtClean="0"/>
            <a:t> v pravidlech</a:t>
          </a:r>
          <a:endParaRPr lang="cs-CZ" dirty="0"/>
        </a:p>
      </dgm:t>
    </dgm:pt>
    <dgm:pt modelId="{A65F3DD6-C4AB-41A8-90A0-76F08A8A1E94}" type="parTrans" cxnId="{5A7F24D4-4CB2-407D-ABB2-543C5C523E60}">
      <dgm:prSet/>
      <dgm:spPr/>
      <dgm:t>
        <a:bodyPr/>
        <a:lstStyle/>
        <a:p>
          <a:endParaRPr lang="cs-CZ"/>
        </a:p>
      </dgm:t>
    </dgm:pt>
    <dgm:pt modelId="{72C270B8-EE99-4960-A5E8-73B107B7AA30}" type="sibTrans" cxnId="{5A7F24D4-4CB2-407D-ABB2-543C5C523E60}">
      <dgm:prSet/>
      <dgm:spPr/>
      <dgm:t>
        <a:bodyPr/>
        <a:lstStyle/>
        <a:p>
          <a:endParaRPr lang="cs-CZ"/>
        </a:p>
      </dgm:t>
    </dgm:pt>
    <dgm:pt modelId="{BB387824-D053-483C-B4E2-E2CD3968C039}">
      <dgm:prSet phldrT="[Text]"/>
      <dgm:spPr/>
      <dgm:t>
        <a:bodyPr/>
        <a:lstStyle/>
        <a:p>
          <a:r>
            <a:rPr lang="cs-CZ" b="1" dirty="0" smtClean="0"/>
            <a:t>Reflexe</a:t>
          </a:r>
          <a:r>
            <a:rPr lang="cs-CZ" dirty="0" smtClean="0"/>
            <a:t> průvodu pravidel a  smyslu norem</a:t>
          </a:r>
          <a:endParaRPr lang="cs-CZ" dirty="0"/>
        </a:p>
      </dgm:t>
    </dgm:pt>
    <dgm:pt modelId="{1D499091-B979-4F5D-860C-B4CF02C147F2}" type="parTrans" cxnId="{DC4E0A89-F206-485A-9250-F3A3956CA7CA}">
      <dgm:prSet/>
      <dgm:spPr/>
      <dgm:t>
        <a:bodyPr/>
        <a:lstStyle/>
        <a:p>
          <a:endParaRPr lang="cs-CZ"/>
        </a:p>
      </dgm:t>
    </dgm:pt>
    <dgm:pt modelId="{F0036B4B-C382-403C-B4BB-B96C3EEA654D}" type="sibTrans" cxnId="{DC4E0A89-F206-485A-9250-F3A3956CA7CA}">
      <dgm:prSet/>
      <dgm:spPr/>
      <dgm:t>
        <a:bodyPr/>
        <a:lstStyle/>
        <a:p>
          <a:endParaRPr lang="cs-CZ"/>
        </a:p>
      </dgm:t>
    </dgm:pt>
    <dgm:pt modelId="{93ED549E-141D-4317-BF62-0ED2EA5A45FB}" type="pres">
      <dgm:prSet presAssocID="{2A5AEF8D-0CCE-4BE9-B2BD-BE263783E68A}" presName="arrowDiagram" presStyleCnt="0">
        <dgm:presLayoutVars>
          <dgm:chMax val="5"/>
          <dgm:dir/>
          <dgm:resizeHandles val="exact"/>
        </dgm:presLayoutVars>
      </dgm:prSet>
      <dgm:spPr/>
    </dgm:pt>
    <dgm:pt modelId="{3B564EFD-EB5C-45D7-850A-473B5240D7BC}" type="pres">
      <dgm:prSet presAssocID="{2A5AEF8D-0CCE-4BE9-B2BD-BE263783E68A}" presName="arrow" presStyleLbl="bgShp" presStyleIdx="0" presStyleCnt="1"/>
      <dgm:spPr/>
    </dgm:pt>
    <dgm:pt modelId="{62543257-90EF-4652-B474-FA6D056AFAB5}" type="pres">
      <dgm:prSet presAssocID="{2A5AEF8D-0CCE-4BE9-B2BD-BE263783E68A}" presName="arrowDiagram3" presStyleCnt="0"/>
      <dgm:spPr/>
    </dgm:pt>
    <dgm:pt modelId="{95FB99D3-75F7-493F-B84D-16C6BBFBFEC7}" type="pres">
      <dgm:prSet presAssocID="{38DEAD79-DE7A-4365-9A1B-8966E95AB363}" presName="bullet3a" presStyleLbl="node1" presStyleIdx="0" presStyleCnt="3"/>
      <dgm:spPr/>
    </dgm:pt>
    <dgm:pt modelId="{8A3ADE5B-61FE-48C1-8FFA-6425D7F956C0}" type="pres">
      <dgm:prSet presAssocID="{38DEAD79-DE7A-4365-9A1B-8966E95AB363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BB32E-AB82-40B2-9B87-53E72F57C5E1}" type="pres">
      <dgm:prSet presAssocID="{20D325ED-8616-4F60-A773-739D9DFCF7EA}" presName="bullet3b" presStyleLbl="node1" presStyleIdx="1" presStyleCnt="3"/>
      <dgm:spPr/>
    </dgm:pt>
    <dgm:pt modelId="{332F0077-97F0-4961-B8AC-C882D7EE45DB}" type="pres">
      <dgm:prSet presAssocID="{20D325ED-8616-4F60-A773-739D9DFCF7EA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FC4D00-FB72-4651-83E8-973EF32B9D41}" type="pres">
      <dgm:prSet presAssocID="{BB387824-D053-483C-B4E2-E2CD3968C039}" presName="bullet3c" presStyleLbl="node1" presStyleIdx="2" presStyleCnt="3"/>
      <dgm:spPr/>
    </dgm:pt>
    <dgm:pt modelId="{D2920859-4CFC-426F-93B2-06DFFD6D5401}" type="pres">
      <dgm:prSet presAssocID="{BB387824-D053-483C-B4E2-E2CD3968C039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24386E2-598A-4FBA-91A6-32030F52DE4E}" srcId="{2A5AEF8D-0CCE-4BE9-B2BD-BE263783E68A}" destId="{38DEAD79-DE7A-4365-9A1B-8966E95AB363}" srcOrd="0" destOrd="0" parTransId="{40D744A5-4163-49BE-80DF-7251376F7F36}" sibTransId="{1F680104-F152-475A-BD02-5B40483D94D7}"/>
    <dgm:cxn modelId="{5A7F24D4-4CB2-407D-ABB2-543C5C523E60}" srcId="{2A5AEF8D-0CCE-4BE9-B2BD-BE263783E68A}" destId="{20D325ED-8616-4F60-A773-739D9DFCF7EA}" srcOrd="1" destOrd="0" parTransId="{A65F3DD6-C4AB-41A8-90A0-76F08A8A1E94}" sibTransId="{72C270B8-EE99-4960-A5E8-73B107B7AA30}"/>
    <dgm:cxn modelId="{6533BCA2-C2FD-45DB-8DCC-6683CE56125F}" type="presOf" srcId="{BB387824-D053-483C-B4E2-E2CD3968C039}" destId="{D2920859-4CFC-426F-93B2-06DFFD6D5401}" srcOrd="0" destOrd="0" presId="urn:microsoft.com/office/officeart/2005/8/layout/arrow2"/>
    <dgm:cxn modelId="{482F406A-91EC-44EC-821A-A9608CD51774}" type="presOf" srcId="{38DEAD79-DE7A-4365-9A1B-8966E95AB363}" destId="{8A3ADE5B-61FE-48C1-8FFA-6425D7F956C0}" srcOrd="0" destOrd="0" presId="urn:microsoft.com/office/officeart/2005/8/layout/arrow2"/>
    <dgm:cxn modelId="{45D0537D-0508-41E3-81DE-6E4809EBADED}" type="presOf" srcId="{2A5AEF8D-0CCE-4BE9-B2BD-BE263783E68A}" destId="{93ED549E-141D-4317-BF62-0ED2EA5A45FB}" srcOrd="0" destOrd="0" presId="urn:microsoft.com/office/officeart/2005/8/layout/arrow2"/>
    <dgm:cxn modelId="{63590AFB-0756-4011-B65D-9CC1AAE0ECE5}" type="presOf" srcId="{20D325ED-8616-4F60-A773-739D9DFCF7EA}" destId="{332F0077-97F0-4961-B8AC-C882D7EE45DB}" srcOrd="0" destOrd="0" presId="urn:microsoft.com/office/officeart/2005/8/layout/arrow2"/>
    <dgm:cxn modelId="{DC4E0A89-F206-485A-9250-F3A3956CA7CA}" srcId="{2A5AEF8D-0CCE-4BE9-B2BD-BE263783E68A}" destId="{BB387824-D053-483C-B4E2-E2CD3968C039}" srcOrd="2" destOrd="0" parTransId="{1D499091-B979-4F5D-860C-B4CF02C147F2}" sibTransId="{F0036B4B-C382-403C-B4BB-B96C3EEA654D}"/>
    <dgm:cxn modelId="{45648173-21E4-4059-A18F-5F0AB15041E4}" type="presParOf" srcId="{93ED549E-141D-4317-BF62-0ED2EA5A45FB}" destId="{3B564EFD-EB5C-45D7-850A-473B5240D7BC}" srcOrd="0" destOrd="0" presId="urn:microsoft.com/office/officeart/2005/8/layout/arrow2"/>
    <dgm:cxn modelId="{9F6ED606-FB89-4CDC-80BC-2F1B3B5B4FC4}" type="presParOf" srcId="{93ED549E-141D-4317-BF62-0ED2EA5A45FB}" destId="{62543257-90EF-4652-B474-FA6D056AFAB5}" srcOrd="1" destOrd="0" presId="urn:microsoft.com/office/officeart/2005/8/layout/arrow2"/>
    <dgm:cxn modelId="{9AEE3C08-EAA8-4BA0-81F0-830063B4BDE0}" type="presParOf" srcId="{62543257-90EF-4652-B474-FA6D056AFAB5}" destId="{95FB99D3-75F7-493F-B84D-16C6BBFBFEC7}" srcOrd="0" destOrd="0" presId="urn:microsoft.com/office/officeart/2005/8/layout/arrow2"/>
    <dgm:cxn modelId="{2EF7D1CE-FBC8-4501-8BDB-9F078A588D72}" type="presParOf" srcId="{62543257-90EF-4652-B474-FA6D056AFAB5}" destId="{8A3ADE5B-61FE-48C1-8FFA-6425D7F956C0}" srcOrd="1" destOrd="0" presId="urn:microsoft.com/office/officeart/2005/8/layout/arrow2"/>
    <dgm:cxn modelId="{34DBBF20-FF10-4FF1-AE3D-4BF631C818D2}" type="presParOf" srcId="{62543257-90EF-4652-B474-FA6D056AFAB5}" destId="{3CDBB32E-AB82-40B2-9B87-53E72F57C5E1}" srcOrd="2" destOrd="0" presId="urn:microsoft.com/office/officeart/2005/8/layout/arrow2"/>
    <dgm:cxn modelId="{754977D8-C8D0-4855-8B9A-3B1E96698429}" type="presParOf" srcId="{62543257-90EF-4652-B474-FA6D056AFAB5}" destId="{332F0077-97F0-4961-B8AC-C882D7EE45DB}" srcOrd="3" destOrd="0" presId="urn:microsoft.com/office/officeart/2005/8/layout/arrow2"/>
    <dgm:cxn modelId="{B3EC67C4-0A80-4790-BDB7-000DD4719195}" type="presParOf" srcId="{62543257-90EF-4652-B474-FA6D056AFAB5}" destId="{F8FC4D00-FB72-4651-83E8-973EF32B9D41}" srcOrd="4" destOrd="0" presId="urn:microsoft.com/office/officeart/2005/8/layout/arrow2"/>
    <dgm:cxn modelId="{F032B0BF-60A5-42F9-BD36-D517961DC13B}" type="presParOf" srcId="{62543257-90EF-4652-B474-FA6D056AFAB5}" destId="{D2920859-4CFC-426F-93B2-06DFFD6D540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7A50F-095E-4BEF-8EF8-2ACC1A66FB55}">
      <dsp:nvSpPr>
        <dsp:cNvPr id="0" name=""/>
        <dsp:cNvSpPr/>
      </dsp:nvSpPr>
      <dsp:spPr>
        <a:xfrm>
          <a:off x="1817370" y="2157095"/>
          <a:ext cx="2221230" cy="222123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Id</a:t>
          </a:r>
          <a:endParaRPr lang="cs-CZ" sz="1500" kern="1200" dirty="0"/>
        </a:p>
      </dsp:txBody>
      <dsp:txXfrm>
        <a:off x="2263936" y="2677408"/>
        <a:ext cx="1328098" cy="1141758"/>
      </dsp:txXfrm>
    </dsp:sp>
    <dsp:sp modelId="{ED5D5A19-E6DB-4A08-A90A-3DF1877172A2}">
      <dsp:nvSpPr>
        <dsp:cNvPr id="0" name=""/>
        <dsp:cNvSpPr/>
      </dsp:nvSpPr>
      <dsp:spPr>
        <a:xfrm>
          <a:off x="525018" y="1632077"/>
          <a:ext cx="1615440" cy="161544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Ego</a:t>
          </a:r>
          <a:endParaRPr lang="cs-CZ" sz="1500" kern="1200" dirty="0"/>
        </a:p>
      </dsp:txBody>
      <dsp:txXfrm>
        <a:off x="931710" y="2041227"/>
        <a:ext cx="802056" cy="797140"/>
      </dsp:txXfrm>
    </dsp:sp>
    <dsp:sp modelId="{7489FAAA-A9AF-4CA2-8F71-7F1E57700381}">
      <dsp:nvSpPr>
        <dsp:cNvPr id="0" name=""/>
        <dsp:cNvSpPr/>
      </dsp:nvSpPr>
      <dsp:spPr>
        <a:xfrm rot="20700000">
          <a:off x="1429829" y="517588"/>
          <a:ext cx="1582801" cy="158280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Superego</a:t>
          </a:r>
          <a:endParaRPr lang="cs-CZ" sz="1500" kern="1200" dirty="0"/>
        </a:p>
      </dsp:txBody>
      <dsp:txXfrm rot="-20700000">
        <a:off x="1776984" y="864742"/>
        <a:ext cx="888492" cy="888492"/>
      </dsp:txXfrm>
    </dsp:sp>
    <dsp:sp modelId="{85C9CCA8-93CD-4DFD-A522-46F85060D85C}">
      <dsp:nvSpPr>
        <dsp:cNvPr id="0" name=""/>
        <dsp:cNvSpPr/>
      </dsp:nvSpPr>
      <dsp:spPr>
        <a:xfrm>
          <a:off x="1644873" y="1822880"/>
          <a:ext cx="2843174" cy="2843174"/>
        </a:xfrm>
        <a:prstGeom prst="circularArrow">
          <a:avLst>
            <a:gd name="adj1" fmla="val 4687"/>
            <a:gd name="adj2" fmla="val 299029"/>
            <a:gd name="adj3" fmla="val 2512446"/>
            <a:gd name="adj4" fmla="val 1586931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1912D-8FBD-4DB2-A5A4-A08B6B9D6226}">
      <dsp:nvSpPr>
        <dsp:cNvPr id="0" name=""/>
        <dsp:cNvSpPr/>
      </dsp:nvSpPr>
      <dsp:spPr>
        <a:xfrm>
          <a:off x="238926" y="1275309"/>
          <a:ext cx="2065743" cy="206574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370F57-2CDC-42B9-B37E-2C6C6CD8A3D5}">
      <dsp:nvSpPr>
        <dsp:cNvPr id="0" name=""/>
        <dsp:cNvSpPr/>
      </dsp:nvSpPr>
      <dsp:spPr>
        <a:xfrm>
          <a:off x="1063710" y="171563"/>
          <a:ext cx="2227287" cy="22272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64EFD-EB5C-45D7-850A-473B5240D7BC}">
      <dsp:nvSpPr>
        <dsp:cNvPr id="0" name=""/>
        <dsp:cNvSpPr/>
      </dsp:nvSpPr>
      <dsp:spPr>
        <a:xfrm>
          <a:off x="165099" y="0"/>
          <a:ext cx="7899400" cy="4937125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B99D3-75F7-493F-B84D-16C6BBFBFEC7}">
      <dsp:nvSpPr>
        <dsp:cNvPr id="0" name=""/>
        <dsp:cNvSpPr/>
      </dsp:nvSpPr>
      <dsp:spPr>
        <a:xfrm>
          <a:off x="1168323" y="3407603"/>
          <a:ext cx="205384" cy="2053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ADE5B-61FE-48C1-8FFA-6425D7F956C0}">
      <dsp:nvSpPr>
        <dsp:cNvPr id="0" name=""/>
        <dsp:cNvSpPr/>
      </dsp:nvSpPr>
      <dsp:spPr>
        <a:xfrm>
          <a:off x="1271015" y="3510295"/>
          <a:ext cx="1840560" cy="1426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29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 dirty="0" smtClean="0"/>
            <a:t>Strach</a:t>
          </a:r>
          <a:r>
            <a:rPr lang="cs-CZ" sz="2600" kern="1200" dirty="0" smtClean="0"/>
            <a:t> z trestu a </a:t>
          </a:r>
          <a:r>
            <a:rPr lang="cs-CZ" sz="2600" b="1" kern="1200" dirty="0" smtClean="0"/>
            <a:t>touha</a:t>
          </a:r>
          <a:r>
            <a:rPr lang="cs-CZ" sz="2600" kern="1200" dirty="0" smtClean="0"/>
            <a:t> po odměně…</a:t>
          </a:r>
        </a:p>
      </dsp:txBody>
      <dsp:txXfrm>
        <a:off x="1271015" y="3510295"/>
        <a:ext cx="1840560" cy="1426829"/>
      </dsp:txXfrm>
    </dsp:sp>
    <dsp:sp modelId="{3CDBB32E-AB82-40B2-9B87-53E72F57C5E1}">
      <dsp:nvSpPr>
        <dsp:cNvPr id="0" name=""/>
        <dsp:cNvSpPr/>
      </dsp:nvSpPr>
      <dsp:spPr>
        <a:xfrm>
          <a:off x="2981236" y="2065693"/>
          <a:ext cx="371271" cy="3712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2F0077-97F0-4961-B8AC-C882D7EE45DB}">
      <dsp:nvSpPr>
        <dsp:cNvPr id="0" name=""/>
        <dsp:cNvSpPr/>
      </dsp:nvSpPr>
      <dsp:spPr>
        <a:xfrm>
          <a:off x="3166872" y="2251328"/>
          <a:ext cx="1895856" cy="2685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729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 dirty="0" smtClean="0"/>
            <a:t>Akceptace</a:t>
          </a:r>
          <a:r>
            <a:rPr lang="cs-CZ" sz="2600" kern="1200" dirty="0" smtClean="0"/>
            <a:t> norem a </a:t>
          </a:r>
          <a:r>
            <a:rPr lang="cs-CZ" sz="2600" b="1" kern="1200" dirty="0" smtClean="0"/>
            <a:t>záliba</a:t>
          </a:r>
          <a:r>
            <a:rPr lang="cs-CZ" sz="2600" kern="1200" dirty="0" smtClean="0"/>
            <a:t> v pravidlech</a:t>
          </a:r>
          <a:endParaRPr lang="cs-CZ" sz="2600" kern="1200" dirty="0"/>
        </a:p>
      </dsp:txBody>
      <dsp:txXfrm>
        <a:off x="3166872" y="2251328"/>
        <a:ext cx="1895856" cy="2685796"/>
      </dsp:txXfrm>
    </dsp:sp>
    <dsp:sp modelId="{F8FC4D00-FB72-4651-83E8-973EF32B9D41}">
      <dsp:nvSpPr>
        <dsp:cNvPr id="0" name=""/>
        <dsp:cNvSpPr/>
      </dsp:nvSpPr>
      <dsp:spPr>
        <a:xfrm>
          <a:off x="5161470" y="1249092"/>
          <a:ext cx="513461" cy="5134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20859-4CFC-426F-93B2-06DFFD6D5401}">
      <dsp:nvSpPr>
        <dsp:cNvPr id="0" name=""/>
        <dsp:cNvSpPr/>
      </dsp:nvSpPr>
      <dsp:spPr>
        <a:xfrm>
          <a:off x="5418201" y="1505823"/>
          <a:ext cx="1895856" cy="34313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072" tIns="0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b="1" kern="1200" dirty="0" smtClean="0"/>
            <a:t>Reflexe</a:t>
          </a:r>
          <a:r>
            <a:rPr lang="cs-CZ" sz="2600" kern="1200" dirty="0" smtClean="0"/>
            <a:t> průvodu pravidel a  smyslu norem</a:t>
          </a:r>
          <a:endParaRPr lang="cs-CZ" sz="2600" kern="1200" dirty="0"/>
        </a:p>
      </dsp:txBody>
      <dsp:txXfrm>
        <a:off x="5418201" y="1505823"/>
        <a:ext cx="1895856" cy="3431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950E-1B32-4205-ADBC-9B4F8DD358FB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F2792-1095-4044-B0FD-C871D5AF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0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D611FC-59C8-4CB3-AE2C-5D6B80780BE0}" type="slidenum">
              <a:rPr lang="cs-CZ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68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2E9511F-E2EE-4816-B715-03202FF5962C}" type="datetimeFigureOut">
              <a:rPr lang="cs-CZ" smtClean="0"/>
              <a:t>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E91A794-4D4C-475F-AAD4-A88D0E825D0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smtClean="0"/>
              <a:t>teorie </a:t>
            </a:r>
            <a:r>
              <a:rPr lang="cs-CZ" sz="4000" smtClean="0"/>
              <a:t>morálního vývoje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Freud, Piaget, Kohlberg, Gilligan, Bar-tal, Selman, Fonagy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513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a stupně – L. Kohlberg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Postkonvenční, resp. principiální úroveň (20 – 25 let; pouze malá část populace)</a:t>
            </a:r>
          </a:p>
          <a:p>
            <a:r>
              <a:rPr lang="cs-CZ" b="1" dirty="0"/>
              <a:t>5.</a:t>
            </a:r>
            <a:r>
              <a:rPr lang="cs-CZ" dirty="0"/>
              <a:t> </a:t>
            </a:r>
            <a:r>
              <a:rPr lang="cs-CZ" b="1" dirty="0"/>
              <a:t>stupeň</a:t>
            </a:r>
          </a:p>
          <a:p>
            <a:r>
              <a:rPr lang="cs-CZ" dirty="0"/>
              <a:t>„Správné jednání“: Vychází z uvědomění, že různí lidé kladou důraz na různé hodnoty, resp. prosazují různá kriteria správnosti, tedy že hodnoty jsou relativní v závislosti na skupině, systému. Tyto hodnoty by měly být dodržovány, ale v zájmu spravedlnosti a jako společenská smlouva. Připouští však existenci hodnot, které musí být zachovávány bez ohledu na konvenci – např. život, svoboda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Sociomorální perspektiva: Perspektiva člena skupiny; tedy vnímající jednotlivé vztahy i systém - skupinu jako celek. Racionální, individuální odpovědnost povyšuje nad konkrétní vztahy a dohody. Zvažuje morálně-etické a právní hledisko, uvědomění si jejich možných konfliktů a aktivní snaha o nalézání řešení. </a:t>
            </a:r>
          </a:p>
          <a:p>
            <a:r>
              <a:rPr lang="cs-CZ" b="1" dirty="0"/>
              <a:t>6. stupeň</a:t>
            </a:r>
          </a:p>
          <a:p>
            <a:r>
              <a:rPr lang="cs-CZ" dirty="0"/>
              <a:t>„Správné jednání“: Následuje svobodně zvolené etické principy – získané jako univerzální hodnoty spravedlnosti: rovnost lidských práv, respekt k důstojnosti individua. Právo a společenské hodnoty jsou správné potud, pokud tyto principy potvrzují, v opačném případě nemusí být respektovány. </a:t>
            </a:r>
          </a:p>
          <a:p>
            <a:r>
              <a:rPr lang="cs-CZ" dirty="0"/>
              <a:t>Sociomorální perspektiva: Zaměření na hlediska, z nichž jsou derivovány závazné etické principy. Předpoklad, že rozumná bytost je schopna odhalit podstatu morality a tím je plně odpovědna za sebe sama a povinna nést důsledky (svého jednání).</a:t>
            </a:r>
          </a:p>
        </p:txBody>
      </p:sp>
    </p:spTree>
    <p:extLst>
      <p:ext uri="{BB962C8B-B14F-4D97-AF65-F5344CB8AC3E}">
        <p14:creationId xmlns:p14="http://schemas.microsoft.com/office/powerpoint/2010/main" val="231849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Ideje a mýty „stupňovitého vývoje“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44" name="TextovéPole 4"/>
          <p:cNvSpPr txBox="1">
            <a:spLocks noChangeArrowheads="1"/>
          </p:cNvSpPr>
          <p:nvPr/>
        </p:nvSpPr>
        <p:spPr bwMode="auto">
          <a:xfrm>
            <a:off x="684213" y="6381750"/>
            <a:ext cx="7991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-18"/>
              </a:defRPr>
            </a:lvl9pPr>
          </a:lstStyle>
          <a:p>
            <a:r>
              <a:rPr lang="cs-CZ"/>
              <a:t>„Učebnicové“ zjednodušení práce S. Freuda, J. Piageta, L. Kohlberga </a:t>
            </a:r>
          </a:p>
        </p:txBody>
      </p:sp>
    </p:spTree>
    <p:extLst>
      <p:ext uri="{BB962C8B-B14F-4D97-AF65-F5344CB8AC3E}">
        <p14:creationId xmlns:p14="http://schemas.microsoft.com/office/powerpoint/2010/main" val="17894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Autofit/>
          </a:bodyPr>
          <a:lstStyle/>
          <a:p>
            <a:r>
              <a:rPr lang="cs-CZ" sz="2800" smtClean="0"/>
              <a:t>Sociomorální perspektiva: </a:t>
            </a:r>
            <a:br>
              <a:rPr lang="cs-CZ" sz="2800" smtClean="0"/>
            </a:br>
            <a:r>
              <a:rPr lang="cs-CZ" sz="2800" smtClean="0"/>
              <a:t>R. Selman (80. léta)</a:t>
            </a:r>
            <a:endParaRPr lang="cs-CZ" sz="28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102436"/>
              </p:ext>
            </p:extLst>
          </p:nvPr>
        </p:nvGraphicFramePr>
        <p:xfrm>
          <a:off x="539553" y="1412775"/>
          <a:ext cx="7992887" cy="507212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75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0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237">
                <a:tc gridSpan="3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cap="small" dirty="0">
                          <a:effectLst/>
                        </a:rPr>
                        <a:t>Stadia vývoje </a:t>
                      </a:r>
                      <a:r>
                        <a:rPr lang="cs-CZ" sz="1800" cap="small" dirty="0" smtClean="0">
                          <a:effectLst/>
                        </a:rPr>
                        <a:t>přejímání perspektivy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1.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Egocentrické zaujímání role (4 – 6 let)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>
                          <a:effectLst/>
                        </a:rPr>
                        <a:t>Dítě nerozeznává perspektivu okolních osob od vlastní</a:t>
                      </a:r>
                      <a:endParaRPr lang="cs-CZ" sz="18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371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2.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Sociálně informativní zaujímání role (6-8 let)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>
                          <a:effectLst/>
                        </a:rPr>
                        <a:t>Dítě ví, že lidé různě myslí nebo cítí, protože jsou v jiných situacích nebo mají jinou informaci</a:t>
                      </a:r>
                      <a:endParaRPr lang="cs-CZ" sz="18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371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3.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>
                          <a:effectLst/>
                        </a:rPr>
                        <a:t>Sebereflektující zaujímání role (8 – 10 let)</a:t>
                      </a:r>
                      <a:endParaRPr lang="cs-CZ" sz="18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>
                          <a:effectLst/>
                        </a:rPr>
                        <a:t>Různost morálního chování a postojů je přičítána různým hodnotám a příčinám u různých lidí</a:t>
                      </a:r>
                      <a:endParaRPr lang="cs-CZ" sz="18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71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4.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>
                          <a:effectLst/>
                        </a:rPr>
                        <a:t>Vzájemnost v zaujímání role (10 – 12 let)</a:t>
                      </a:r>
                      <a:endParaRPr lang="cs-CZ" sz="18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>
                          <a:effectLst/>
                        </a:rPr>
                        <a:t>Diferenciace vlastní perspektivy od generalizované perspektivy „těch druhých“, schopnost role nezávislého pozorovatele</a:t>
                      </a:r>
                      <a:endParaRPr lang="cs-CZ" sz="18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3711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5.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Sociální a konvenční systém zaujímání role (12 let a více)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800" dirty="0">
                          <a:effectLst/>
                        </a:rPr>
                        <a:t>Dochází k posunu z úrovně dyády k postižení celého sociálního systému, skupiny a obecných sociálních perspektiv</a:t>
                      </a:r>
                      <a:endParaRPr lang="cs-CZ" sz="18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82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Koordinace perspektiv (R. </a:t>
            </a:r>
            <a:r>
              <a:rPr lang="cs-CZ" dirty="0" err="1" smtClean="0"/>
              <a:t>Selman</a:t>
            </a:r>
            <a:r>
              <a:rPr lang="cs-CZ" dirty="0" smtClean="0"/>
              <a:t>, 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Nereflektovaná imitace a přijmutí projevů druhého vs. Reakce fyzickým odporem – útok nebo útěk</a:t>
            </a:r>
          </a:p>
          <a:p>
            <a:pPr lvl="0"/>
            <a:r>
              <a:rPr lang="cs-CZ" dirty="0"/>
              <a:t>Sdílená exprese pocitů vs. </a:t>
            </a:r>
            <a:r>
              <a:rPr lang="cs-CZ" dirty="0" err="1"/>
              <a:t>Jednostrané</a:t>
            </a:r>
            <a:r>
              <a:rPr lang="cs-CZ" dirty="0"/>
              <a:t> prosazení silou nebo poslušnost vůči požadavku</a:t>
            </a:r>
          </a:p>
          <a:p>
            <a:pPr lvl="0"/>
            <a:r>
              <a:rPr lang="cs-CZ" dirty="0"/>
              <a:t>Reflektované sdílení pocitů a prožitků vs. Kooperativní reciprocita buď snahou o </a:t>
            </a:r>
            <a:r>
              <a:rPr lang="cs-CZ" dirty="0" err="1"/>
              <a:t>persuazi</a:t>
            </a:r>
            <a:r>
              <a:rPr lang="cs-CZ" dirty="0"/>
              <a:t> druhého, nebo projevená podřízenost a úcta vůči druhému</a:t>
            </a:r>
          </a:p>
          <a:p>
            <a:pPr lvl="0"/>
            <a:r>
              <a:rPr lang="cs-CZ" dirty="0"/>
              <a:t>Empatické sdílení přesvědčení a hodnot vs. Snaha o dosažení vzájemného kompromisu</a:t>
            </a:r>
          </a:p>
          <a:p>
            <a:r>
              <a:rPr lang="cs-CZ" dirty="0"/>
              <a:t>Vzájemně provázané sdílení osobních vlastností a identit vs. Spolupráce a snaha o integraci dynamiky vzájemného vztahu</a:t>
            </a:r>
          </a:p>
        </p:txBody>
      </p:sp>
    </p:spTree>
    <p:extLst>
      <p:ext uri="{BB962C8B-B14F-4D97-AF65-F5344CB8AC3E}">
        <p14:creationId xmlns:p14="http://schemas.microsoft.com/office/powerpoint/2010/main" val="2953036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Interpersonální orientace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Impulzivní sebeprosazení silou vs. Fyzické stažení ze situace nebo nereflektovaná poslušnost</a:t>
            </a:r>
          </a:p>
          <a:p>
            <a:pPr lvl="0"/>
            <a:r>
              <a:rPr lang="cs-CZ" dirty="0"/>
              <a:t>Dominance užitím příkazů atd. ke kontrole druhých vs. Vědomá </a:t>
            </a:r>
            <a:r>
              <a:rPr lang="cs-CZ" dirty="0" err="1"/>
              <a:t>submisivita</a:t>
            </a:r>
            <a:r>
              <a:rPr lang="cs-CZ" dirty="0"/>
              <a:t>, vyhovění druhému</a:t>
            </a:r>
          </a:p>
          <a:p>
            <a:pPr lvl="0"/>
            <a:r>
              <a:rPr lang="cs-CZ" dirty="0"/>
              <a:t>Vědomé užívání psychického vlivu k změně stanovisek druhých vs. Vědomé přizpůsobení vlastních přání druhému</a:t>
            </a:r>
          </a:p>
          <a:p>
            <a:pPr lvl="0"/>
            <a:r>
              <a:rPr lang="cs-CZ" dirty="0"/>
              <a:t>Strategie ospravedlňující změnu původních cílů v zájmu dosažení oboustranně přijatelných cílů vs. Strategie souhlasu s opuštěním původních cílů ve prospěch společných</a:t>
            </a:r>
          </a:p>
          <a:p>
            <a:pPr lvl="0"/>
            <a:r>
              <a:rPr lang="cs-CZ" dirty="0"/>
              <a:t>Strategie spolupráce na transformaci původních cílů do nové podoby, zohledňující jak vlastní pozici, tak sdílenou. Nově konstruované cíle jsou průběžně vyjednávány a jejich hodnota pro obě strany je průběžně ověřována.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669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 fontScale="90000"/>
          </a:bodyPr>
          <a:lstStyle/>
          <a:p>
            <a:r>
              <a:rPr lang="cs-CZ" sz="2800" smtClean="0"/>
              <a:t>Alternativa – motivace prosociálního chování: </a:t>
            </a:r>
            <a:r>
              <a:rPr lang="cs-CZ" sz="2800" dirty="0" smtClean="0"/>
              <a:t>D. Bar-Tal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94003"/>
              </p:ext>
            </p:extLst>
          </p:nvPr>
        </p:nvGraphicFramePr>
        <p:xfrm>
          <a:off x="539552" y="1196752"/>
          <a:ext cx="8208912" cy="549619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8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0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cap="small" dirty="0">
                          <a:effectLst/>
                        </a:rPr>
                        <a:t>Periodizace sekvenčního vývoje </a:t>
                      </a:r>
                      <a:r>
                        <a:rPr lang="cs-CZ" sz="1600" cap="small" dirty="0" smtClean="0">
                          <a:effectLst/>
                        </a:rPr>
                        <a:t>pomáhajícího chování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52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1. Vyhovění – konkrétní posílení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Přímá orientace na získání odměny/vyhnutí se trestu; bez reprezentace potřeb druhého.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7544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2. Vyhovění autoritě</a:t>
                      </a:r>
                      <a:endParaRPr lang="cs-CZ" sz="11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Poslušnost vůči příkazu nebo požadavku nadřízené osoby. Autorita je distributorem odměn a trestů, vnímaných stejně jako v předchozím stadiu. Podstatnou kvalitativní proměnou je reprezentace autority jako osoby schopné rozhodovat o </a:t>
                      </a:r>
                      <a:r>
                        <a:rPr lang="cs-CZ" sz="1600" dirty="0" err="1">
                          <a:effectLst/>
                        </a:rPr>
                        <a:t>správnu</a:t>
                      </a:r>
                      <a:r>
                        <a:rPr lang="cs-CZ" sz="1600" dirty="0">
                          <a:effectLst/>
                        </a:rPr>
                        <a:t> a </a:t>
                      </a:r>
                      <a:r>
                        <a:rPr lang="cs-CZ" sz="1600" dirty="0" err="1">
                          <a:effectLst/>
                        </a:rPr>
                        <a:t>špatnu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03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3. Vnitřní iniciativa – konkrétní odměna</a:t>
                      </a:r>
                      <a:endParaRPr lang="cs-CZ" sz="11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Dítě iniciuje pomoc vázanou na obdržení konkrétní (a anticipované) odměny. Orientace je egocentrická – cílem jednání je právě odměna.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52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4. Normativní chování</a:t>
                      </a:r>
                      <a:endParaRPr lang="cs-CZ" sz="11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Pomoc druhému je chápána jako vyhovění sociálnímu konsenzu, vědomí možného postihu v opačném případě. Princip </a:t>
                      </a:r>
                      <a:r>
                        <a:rPr lang="cs-CZ" sz="1600" dirty="0" err="1">
                          <a:effectLst/>
                        </a:rPr>
                        <a:t>správna</a:t>
                      </a:r>
                      <a:r>
                        <a:rPr lang="cs-CZ" sz="1600" dirty="0">
                          <a:effectLst/>
                        </a:rPr>
                        <a:t> je vnější – je dán autoritou, resp. vzorem.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527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5. Generalizovatelná  reciprocita</a:t>
                      </a:r>
                      <a:endParaRPr lang="cs-CZ" sz="11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Pomoc druhému není dána vnější podmínkou. Společenská pravidla jsou </a:t>
                      </a:r>
                      <a:r>
                        <a:rPr lang="cs-CZ" sz="1600" dirty="0" err="1">
                          <a:effectLst/>
                        </a:rPr>
                        <a:t>internalizována</a:t>
                      </a:r>
                      <a:r>
                        <a:rPr lang="cs-CZ" sz="1600" dirty="0">
                          <a:effectLst/>
                        </a:rPr>
                        <a:t>, pomoc je žádoucí, protože v budoucnu může být též potřebná.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6035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>
                          <a:effectLst/>
                        </a:rPr>
                        <a:t>6. Altruistické chování</a:t>
                      </a:r>
                      <a:endParaRPr lang="cs-CZ" sz="110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Subjekt iniciuje pomoc druhému pro ni samotnou. Záměrem je prokázání dobra, s přesvědčením o správnosti tohoto činu. Subjekt neočekává výhodu či odměnu, pouze sebeuspokojení resp. nárůst </a:t>
                      </a:r>
                      <a:r>
                        <a:rPr lang="cs-CZ" sz="1600" dirty="0" err="1">
                          <a:effectLst/>
                        </a:rPr>
                        <a:t>sebeocenění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100" dirty="0">
                        <a:effectLst/>
                        <a:latin typeface="Garamond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387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variace: psychologické zdroje morálního usuzování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Teorie mysli</a:t>
            </a:r>
          </a:p>
          <a:p>
            <a:endParaRPr lang="cs-CZ" dirty="0"/>
          </a:p>
          <a:p>
            <a:r>
              <a:rPr lang="cs-CZ" dirty="0" err="1" smtClean="0"/>
              <a:t>Selman</a:t>
            </a:r>
            <a:r>
              <a:rPr lang="cs-CZ" dirty="0" smtClean="0"/>
              <a:t>: interpersonální orientace a koordinace perspektiv</a:t>
            </a:r>
          </a:p>
          <a:p>
            <a:endParaRPr lang="cs-CZ" dirty="0"/>
          </a:p>
          <a:p>
            <a:r>
              <a:rPr lang="cs-CZ" dirty="0" err="1" smtClean="0"/>
              <a:t>Fonagy</a:t>
            </a:r>
            <a:r>
              <a:rPr lang="cs-CZ" dirty="0" smtClean="0"/>
              <a:t>: mentalizace</a:t>
            </a:r>
          </a:p>
          <a:p>
            <a:endParaRPr lang="cs-CZ" dirty="0" smtClean="0"/>
          </a:p>
          <a:p>
            <a:r>
              <a:rPr lang="cs-CZ" dirty="0" err="1"/>
              <a:t>Gilligan</a:t>
            </a:r>
            <a:r>
              <a:rPr lang="cs-CZ" dirty="0"/>
              <a:t>: morálka péče a spravedlnosti</a:t>
            </a:r>
          </a:p>
          <a:p>
            <a:endParaRPr lang="cs-CZ" dirty="0"/>
          </a:p>
          <a:p>
            <a:r>
              <a:rPr lang="cs-CZ" dirty="0" smtClean="0"/>
              <a:t>sociální kompetence, interpersonální decentrace, empatie, atd. </a:t>
            </a:r>
          </a:p>
          <a:p>
            <a:endParaRPr lang="cs-CZ" dirty="0" smtClean="0"/>
          </a:p>
          <a:p>
            <a:r>
              <a:rPr lang="cs-CZ" dirty="0" smtClean="0"/>
              <a:t>v kontrastu s důrazem na hodnotovou orientaci</a:t>
            </a:r>
            <a:endParaRPr lang="cs-CZ" dirty="0"/>
          </a:p>
          <a:p>
            <a:r>
              <a:rPr lang="cs-CZ" dirty="0" smtClean="0"/>
              <a:t>v kontrastu s pop-psychologickými koncepty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02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Etika, morálka a moralita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je morální (dobré, etické)?</a:t>
            </a:r>
          </a:p>
          <a:p>
            <a:pPr lvl="1"/>
            <a:r>
              <a:rPr lang="cs-CZ" dirty="0" smtClean="0"/>
              <a:t>je otázkou etiky, nikoliv psychologie</a:t>
            </a:r>
          </a:p>
          <a:p>
            <a:pPr lvl="2"/>
            <a:r>
              <a:rPr lang="cs-CZ" dirty="0" err="1"/>
              <a:t>Ricken</a:t>
            </a:r>
            <a:r>
              <a:rPr lang="cs-CZ" dirty="0"/>
              <a:t>, F. (1995): Obecná etika. Praha: ISE </a:t>
            </a:r>
            <a:r>
              <a:rPr lang="cs-CZ" dirty="0" err="1"/>
              <a:t>Oikoymenh</a:t>
            </a:r>
            <a:r>
              <a:rPr lang="cs-CZ" dirty="0"/>
              <a:t>.</a:t>
            </a:r>
          </a:p>
          <a:p>
            <a:pPr lvl="1"/>
            <a:r>
              <a:rPr lang="cs-CZ" dirty="0" smtClean="0"/>
              <a:t>současně je povinností psychologie respektovat etický rozměr </a:t>
            </a:r>
          </a:p>
          <a:p>
            <a:pPr lvl="1"/>
            <a:r>
              <a:rPr lang="cs-CZ" dirty="0" smtClean="0"/>
              <a:t>současně je povinností čisté vědy přistupovat k tématu zkoumání nezaujatě – bez prekoncepce dané specifickou filosofií či vírou</a:t>
            </a:r>
          </a:p>
          <a:p>
            <a:pPr lvl="1"/>
            <a:r>
              <a:rPr lang="cs-CZ" dirty="0" smtClean="0"/>
              <a:t>historie ukazuje, že moralizující teoretické koncepce bývají tak či onak problematické</a:t>
            </a:r>
          </a:p>
          <a:p>
            <a:r>
              <a:rPr lang="cs-CZ" dirty="0" smtClean="0"/>
              <a:t>Co je (obvykle) morální jednání pro psychologii?</a:t>
            </a:r>
          </a:p>
          <a:p>
            <a:pPr lvl="1"/>
            <a:r>
              <a:rPr lang="cs-CZ" dirty="0" smtClean="0"/>
              <a:t>takové, které ve svých důsledcích zasahuje přímo či nepřímo jiné lidi (jen lidi?)</a:t>
            </a:r>
          </a:p>
          <a:p>
            <a:pPr lvl="1"/>
            <a:r>
              <a:rPr lang="cs-CZ" dirty="0" smtClean="0"/>
              <a:t>tyto důsledky si aktér musí uvědomovat</a:t>
            </a:r>
          </a:p>
          <a:p>
            <a:pPr lvl="1"/>
            <a:r>
              <a:rPr lang="cs-CZ" dirty="0" smtClean="0"/>
              <a:t>tyto důsledky musí považovat za tak závažné, aby jeho chování potencionálně modifikovaly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99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 jednání vs. usuzování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smýšlení o moralitě jednání nepredikuje nutně konzistentní chování</a:t>
            </a:r>
          </a:p>
          <a:p>
            <a:r>
              <a:rPr lang="cs-CZ" dirty="0" smtClean="0"/>
              <a:t>předmětem tradičních vývojových teorií je </a:t>
            </a:r>
            <a:r>
              <a:rPr lang="cs-CZ" i="1" dirty="0" smtClean="0"/>
              <a:t>morální usuzování</a:t>
            </a:r>
            <a:r>
              <a:rPr lang="cs-CZ" dirty="0" smtClean="0"/>
              <a:t> </a:t>
            </a:r>
            <a:r>
              <a:rPr lang="cs-CZ" i="1" dirty="0" smtClean="0"/>
              <a:t>(judgement, reasoning)</a:t>
            </a:r>
          </a:p>
          <a:p>
            <a:r>
              <a:rPr lang="cs-CZ" dirty="0" smtClean="0"/>
              <a:t>distinkce </a:t>
            </a:r>
            <a:r>
              <a:rPr lang="cs-CZ" i="1" dirty="0" smtClean="0"/>
              <a:t>kompetence vs. performance</a:t>
            </a:r>
          </a:p>
          <a:p>
            <a:pPr lvl="1"/>
            <a:r>
              <a:rPr lang="cs-CZ" dirty="0" smtClean="0"/>
              <a:t>čeho je člověk potencionálně schopen (kompetence)</a:t>
            </a:r>
          </a:p>
          <a:p>
            <a:pPr lvl="1"/>
            <a:r>
              <a:rPr lang="cs-CZ" dirty="0" smtClean="0"/>
              <a:t>jak reálně jedná (performance)</a:t>
            </a:r>
          </a:p>
          <a:p>
            <a:endParaRPr lang="cs-CZ" i="1" dirty="0"/>
          </a:p>
          <a:p>
            <a:r>
              <a:rPr lang="cs-CZ" dirty="0" smtClean="0"/>
              <a:t>morální jednání je předmětem některých výzkumů sociální psychologie</a:t>
            </a:r>
            <a:r>
              <a:rPr lang="cs-CZ" i="1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Zimbardo</a:t>
            </a:r>
            <a:r>
              <a:rPr lang="cs-CZ" dirty="0" smtClean="0"/>
              <a:t>, </a:t>
            </a:r>
            <a:r>
              <a:rPr lang="cs-CZ" dirty="0" err="1" smtClean="0"/>
              <a:t>Milgram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vývojová psychologie se explicitně zaměřuje na dlouhodobou dynamiku (kognitivních) struktur, které morální usuzování podkládají </a:t>
            </a:r>
            <a:r>
              <a:rPr lang="cs-CZ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7384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Ideje a mýty „stupňovitého vývoje“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cs-CZ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mtClean="0"/>
              <a:t>Klasická </a:t>
            </a:r>
            <a:r>
              <a:rPr lang="cs-CZ" dirty="0" smtClean="0"/>
              <a:t>pojetí vývoje morálky: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S. Freud – současný tlak Superega a Id vůči nebohému Egu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J. Piaget – vývoj od heteronomní k autonomní morálce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L. Kohlberg – sekvence prekonvenčního, konvečního a postkonvenčního usuzování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Obvyklé dezinterpretace či nedorozumění: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Primárním motivem morálního chování je strach z následků.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cs-CZ" dirty="0" smtClean="0"/>
              <a:t>Není. Člověk je odvážný a rád riskuje.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Dítě je pasivním objektem výchovy, „nepopsanou deskou“.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cs-CZ" dirty="0" smtClean="0"/>
              <a:t>Není. Dítě je vedeno potřebou poznávat svět, porozumět mu a obstát v něm.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Vývoj lze periodizovat a jasně vymezit normativ vzhledem k věku.</a:t>
            </a:r>
          </a:p>
          <a:p>
            <a:pPr marL="822960" lvl="2" fontAlgn="auto">
              <a:spcAft>
                <a:spcPts val="0"/>
              </a:spcAft>
              <a:buClr>
                <a:schemeClr val="bg1">
                  <a:shade val="50000"/>
                </a:schemeClr>
              </a:buClr>
              <a:buFont typeface="Wingdings 3"/>
              <a:buChar char=""/>
              <a:defRPr/>
            </a:pPr>
            <a:r>
              <a:rPr lang="cs-CZ" dirty="0" smtClean="0"/>
              <a:t>Ale jistě. Po zohlednění interindividuální variability s přesností na 3 - 5 let.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 smtClean="0"/>
              <a:t>Schody vedou nahoru…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5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330199" y="476672"/>
            <a:ext cx="8640763" cy="990600"/>
          </a:xfrm>
        </p:spPr>
        <p:txBody>
          <a:bodyPr>
            <a:normAutofit fontScale="90000"/>
          </a:bodyPr>
          <a:lstStyle/>
          <a:p>
            <a:r>
              <a:rPr lang="cs-CZ" smtClean="0"/>
              <a:t>…možná vedou, ale lze na nich upadnout.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96975"/>
            <a:ext cx="5630863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76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Non-kognitivní teorie morálního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S. Freud: druhý topologický model</a:t>
            </a:r>
          </a:p>
          <a:p>
            <a:pPr lvl="1"/>
            <a:r>
              <a:rPr lang="cs-CZ" dirty="0" smtClean="0"/>
              <a:t>distinkce usuzování vs. jednání</a:t>
            </a:r>
          </a:p>
          <a:p>
            <a:pPr lvl="1"/>
            <a:r>
              <a:rPr lang="cs-CZ" dirty="0" smtClean="0"/>
              <a:t>jednající Ego je současně utlačováno nezřízenými pudy Id a imperativy Superega</a:t>
            </a:r>
          </a:p>
          <a:p>
            <a:r>
              <a:rPr lang="cs-CZ" dirty="0" smtClean="0"/>
              <a:t>V. Frankl: základní teze logoterapie</a:t>
            </a:r>
          </a:p>
          <a:p>
            <a:pPr lvl="1"/>
            <a:r>
              <a:rPr lang="cs-CZ" i="1" dirty="0" smtClean="0"/>
              <a:t>Neptej se, co můžeš (ještě) čekat od života, ale co čeká život od tebe.</a:t>
            </a:r>
            <a:endParaRPr lang="cs-CZ" i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2292040"/>
              </p:ext>
            </p:extLst>
          </p:nvPr>
        </p:nvGraphicFramePr>
        <p:xfrm>
          <a:off x="4648200" y="1673225"/>
          <a:ext cx="4038600" cy="47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9427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teorie – topické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J. Piaget: struktura a hierarchie struktur</a:t>
            </a:r>
          </a:p>
          <a:p>
            <a:pPr lvl="1"/>
            <a:r>
              <a:rPr lang="cs-CZ" smtClean="0"/>
              <a:t>struktura je „daný </a:t>
            </a:r>
            <a:r>
              <a:rPr lang="cs-CZ" dirty="0"/>
              <a:t>celek tvarový, </a:t>
            </a:r>
            <a:r>
              <a:rPr lang="cs-CZ" dirty="0" smtClean="0"/>
              <a:t>myšlené </a:t>
            </a:r>
            <a:r>
              <a:rPr lang="cs-CZ" dirty="0"/>
              <a:t>souvislosti mezi daným jako účinkem a jeho podstatnými podmínkami“ (Černocký, 1948)</a:t>
            </a:r>
            <a:endParaRPr lang="cs-CZ" dirty="0" smtClean="0"/>
          </a:p>
          <a:p>
            <a:pPr lvl="1"/>
            <a:r>
              <a:rPr lang="cs-CZ" dirty="0"/>
              <a:t>Úrovně naznačují kvalitativní rozdíly ve strukturách (způsobech uvažování), které slouží stejné základní funkci v různých bodech vývoje.</a:t>
            </a:r>
          </a:p>
          <a:p>
            <a:pPr lvl="1"/>
            <a:r>
              <a:rPr lang="cs-CZ" dirty="0"/>
              <a:t>Tyto rozdílné struktury vytvářejí neměnné pořadí, řád nebo posloupnost individuálního vývoje. Kulturní faktory mohou vývoj zrychlit, zpomalit nebo zastavit, ale toto pořadí nezmění.</a:t>
            </a:r>
          </a:p>
          <a:p>
            <a:pPr lvl="1"/>
            <a:r>
              <a:rPr lang="cs-CZ" dirty="0"/>
              <a:t>Každý z těchto způsobů uvažování je strukturovaným celkem. Úsudek dané úrovně nerepresentuje pouze důvěrnou znalost tohoto nebo podobného problému, ale representuje hlubší organizaci myšlení. To znamená, že různé polohy v posloupnosti úrovní by se měly projevit jako konzistentní svazky vyvíjejících se odpovědí.</a:t>
            </a:r>
          </a:p>
          <a:p>
            <a:pPr lvl="1"/>
            <a:r>
              <a:rPr lang="cs-CZ" dirty="0"/>
              <a:t>Úrovně jsou hierarchicky spojené. Jak bylo naznačeno, úrovně formují systémy stále diferencovanějších a integrovanějších struktur pro splnění obecných funkcí. Vyšší úrovně nahrazují nebo řidčeji integrují struktury na nižších úrovních.</a:t>
            </a:r>
          </a:p>
          <a:p>
            <a:pPr lvl="1"/>
            <a:r>
              <a:rPr lang="cs-CZ" smtClean="0"/>
              <a:t>Distinkce </a:t>
            </a:r>
            <a:r>
              <a:rPr lang="cs-CZ" i="1" smtClean="0"/>
              <a:t>transformativního </a:t>
            </a:r>
            <a:r>
              <a:rPr lang="cs-CZ" smtClean="0"/>
              <a:t>a</a:t>
            </a:r>
            <a:r>
              <a:rPr lang="cs-CZ" i="1" smtClean="0"/>
              <a:t> aditivního </a:t>
            </a:r>
            <a:r>
              <a:rPr lang="cs-CZ" smtClean="0"/>
              <a:t>pojetí vývoje struktur.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983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a stupně – L. Kohlberg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/>
              <a:t>Prekonvenční </a:t>
            </a:r>
            <a:r>
              <a:rPr lang="cs-CZ" i="1" dirty="0" smtClean="0"/>
              <a:t>úroveň – do devíti let</a:t>
            </a:r>
            <a:endParaRPr lang="cs-CZ" i="1" dirty="0"/>
          </a:p>
          <a:p>
            <a:r>
              <a:rPr lang="cs-CZ" dirty="0"/>
              <a:t>1. stupeň</a:t>
            </a:r>
          </a:p>
          <a:p>
            <a:pPr lvl="1"/>
            <a:r>
              <a:rPr lang="cs-CZ" dirty="0"/>
              <a:t>„Správné jednání“: Takové, které nevede k porušení pravidel daných autoritou, jež by vedlo k (fyzickému) trestu. Poslušnost pro ni samotnou.</a:t>
            </a:r>
          </a:p>
          <a:p>
            <a:pPr lvl="1"/>
            <a:r>
              <a:rPr lang="cs-CZ" dirty="0" smtClean="0"/>
              <a:t>Vyhnutí se trestu a síle nadřazené autority</a:t>
            </a:r>
          </a:p>
          <a:p>
            <a:pPr lvl="1"/>
            <a:r>
              <a:rPr lang="cs-CZ" dirty="0" smtClean="0"/>
              <a:t>Sociomorální </a:t>
            </a:r>
            <a:r>
              <a:rPr lang="cs-CZ" dirty="0"/>
              <a:t>perspektiva: Egocentrická. Nerozeznává odlišnost vlastních zájmů od zájmů ostatních, resp. nezohledňuje možnost jiného hlediska. Zmatení vlastní perspektivy s perspektivou autority. </a:t>
            </a:r>
          </a:p>
          <a:p>
            <a:r>
              <a:rPr lang="cs-CZ" dirty="0"/>
              <a:t>2. stupeň</a:t>
            </a:r>
          </a:p>
          <a:p>
            <a:pPr lvl="1"/>
            <a:r>
              <a:rPr lang="cs-CZ" dirty="0"/>
              <a:t>„Správné jednání</a:t>
            </a:r>
            <a:r>
              <a:rPr lang="cs-CZ" dirty="0" smtClean="0"/>
              <a:t>“: Následování </a:t>
            </a:r>
            <a:r>
              <a:rPr lang="cs-CZ" dirty="0"/>
              <a:t>pravidel jsou-li v souladu s aktuálními vlastními zájmy; “oko za oko”; jednání vedoucí k zisku, resp. potvrzené autoritou.</a:t>
            </a:r>
          </a:p>
          <a:p>
            <a:pPr lvl="1"/>
            <a:r>
              <a:rPr lang="cs-CZ" dirty="0" smtClean="0"/>
              <a:t>Naplnit </a:t>
            </a:r>
            <a:r>
              <a:rPr lang="cs-CZ" dirty="0"/>
              <a:t>své potřeby, s tím, že nepřekážím ostatním a ostatní nepřekáží mně.</a:t>
            </a:r>
          </a:p>
          <a:p>
            <a:pPr lvl="1"/>
            <a:r>
              <a:rPr lang="cs-CZ" dirty="0"/>
              <a:t>Sociomorální perspektiva: Konkrétní individualistická. Připouští, že každý má své zájmy, které sleduje, což může vést ke konfliktům “rovných” – právo je tedy relativní.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00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a stupně – L. Kohlberg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Konvenční úroveň (10 – 20 let; většina adolescentů a dospělých)</a:t>
            </a:r>
          </a:p>
          <a:p>
            <a:r>
              <a:rPr lang="cs-CZ" b="1" dirty="0"/>
              <a:t>3. stupeň</a:t>
            </a:r>
          </a:p>
          <a:p>
            <a:r>
              <a:rPr lang="cs-CZ" dirty="0"/>
              <a:t>„Správné jednání“: Podle hodnot sdílených ostatními lidmi, podle očekávání ostatních. Důraz na sociální vztahy, projevování zájmu o ostatní.</a:t>
            </a:r>
          </a:p>
          <a:p>
            <a:r>
              <a:rPr lang="cs-CZ" dirty="0" smtClean="0"/>
              <a:t>Potřeba </a:t>
            </a:r>
            <a:r>
              <a:rPr lang="cs-CZ" dirty="0"/>
              <a:t>být hodnocen jako dobrý ostatními a sám sebou. Péče o ostatní. Dodržování Zlatého pravidla, poslušnost (jasně definovaných) pravidel, resp. autority.</a:t>
            </a:r>
          </a:p>
          <a:p>
            <a:r>
              <a:rPr lang="cs-CZ" dirty="0"/>
              <a:t>Sociomorální perspektiva: Vztahy jednotlivce s ostatními individui. Důraz na sdílení prožitků, souhlasu, ocenění, což přestavuje primární zájem (=motivaci) jednotlivce. </a:t>
            </a:r>
          </a:p>
          <a:p>
            <a:r>
              <a:rPr lang="cs-CZ" b="1" dirty="0"/>
              <a:t>4. stupeň</a:t>
            </a:r>
          </a:p>
          <a:p>
            <a:r>
              <a:rPr lang="cs-CZ" dirty="0"/>
              <a:t>„Správné jednání“: Splňující aktuální povinnosti vyplývající z (individuem) přijatých zákonů. Zákon (společenský) je nejvyšším </a:t>
            </a:r>
            <a:r>
              <a:rPr lang="cs-CZ" dirty="0" err="1"/>
              <a:t>kriteriem</a:t>
            </a:r>
            <a:r>
              <a:rPr lang="cs-CZ" dirty="0"/>
              <a:t> správnosti, s výjimkou extrémních případů kdy je v rozporu s jinou společenskou povinností. Právo může být též distribuováno společností, skupinou nebo institucí neformálně.</a:t>
            </a:r>
          </a:p>
          <a:p>
            <a:r>
              <a:rPr lang="cs-CZ" dirty="0" smtClean="0"/>
              <a:t>Udržení </a:t>
            </a:r>
            <a:r>
              <a:rPr lang="cs-CZ" dirty="0"/>
              <a:t>chodu společnosti jako celku; podíl na institucionalizovaném právu. Zamezení rozpadu systému spravedlnosti porušováním pravidel “protože to dělá každý”.</a:t>
            </a:r>
          </a:p>
          <a:p>
            <a:r>
              <a:rPr lang="cs-CZ" dirty="0"/>
              <a:t>Sociomorální perspektiva: Diferencuje společenské hledisko od individuálního souhlasu resp. motivu. Důraz na společenský systém, který definuje role, pravidla a povinnosti. </a:t>
            </a:r>
            <a:r>
              <a:rPr lang="cs-CZ" dirty="0" err="1"/>
              <a:t>Interidividuální</a:t>
            </a:r>
            <a:r>
              <a:rPr lang="cs-CZ" dirty="0"/>
              <a:t> vztahy definuje v rámci jejich místa v systému.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697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159</TotalTime>
  <Words>1052</Words>
  <Application>Microsoft Office PowerPoint</Application>
  <PresentationFormat>Předvádění na obrazovce (4:3)</PresentationFormat>
  <Paragraphs>148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Garamond</vt:lpstr>
      <vt:lpstr>Gill Sans MT</vt:lpstr>
      <vt:lpstr>Times New Roman</vt:lpstr>
      <vt:lpstr>Wingdings 3</vt:lpstr>
      <vt:lpstr>Přehlednost</vt:lpstr>
      <vt:lpstr>teorie morálního vývoje</vt:lpstr>
      <vt:lpstr>Etika, morálka a moralita v psychologii</vt:lpstr>
      <vt:lpstr>Morální jednání vs. usuzování</vt:lpstr>
      <vt:lpstr>Ideje a mýty „stupňovitého vývoje“</vt:lpstr>
      <vt:lpstr>…možná vedou, ale lze na nich upadnout.</vt:lpstr>
      <vt:lpstr>Non-kognitivní teorie morálního vývoje</vt:lpstr>
      <vt:lpstr>Kognitivní teorie – topické pojetí</vt:lpstr>
      <vt:lpstr>Úrovně a stupně – L. Kohlberg</vt:lpstr>
      <vt:lpstr>Úrovně a stupně – L. Kohlberg</vt:lpstr>
      <vt:lpstr>Úrovně a stupně – L. Kohlberg</vt:lpstr>
      <vt:lpstr>Ideje a mýty „stupňovitého vývoje“</vt:lpstr>
      <vt:lpstr>Sociomorální perspektiva:  R. Selman (80. léta)</vt:lpstr>
      <vt:lpstr>Koordinace perspektiv (R. Selman, 2003)</vt:lpstr>
      <vt:lpstr>Interpersonální orientace</vt:lpstr>
      <vt:lpstr>Alternativa – motivace prosociálního chování: D. Bar-Tal </vt:lpstr>
      <vt:lpstr>Další variace: psychologické zdroje morálního usuzování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PSY104 teorie morálního vývoje</dc:title>
  <dc:creator>Jan Širůček</dc:creator>
  <cp:lastModifiedBy>Jan Širůček</cp:lastModifiedBy>
  <cp:revision>18</cp:revision>
  <dcterms:created xsi:type="dcterms:W3CDTF">2011-11-29T08:21:37Z</dcterms:created>
  <dcterms:modified xsi:type="dcterms:W3CDTF">2016-05-05T07:27:03Z</dcterms:modified>
</cp:coreProperties>
</file>