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7"/>
  </p:notesMasterIdLst>
  <p:sldIdLst>
    <p:sldId id="256" r:id="rId2"/>
    <p:sldId id="355" r:id="rId3"/>
    <p:sldId id="426" r:id="rId4"/>
    <p:sldId id="356" r:id="rId5"/>
    <p:sldId id="357" r:id="rId6"/>
    <p:sldId id="358" r:id="rId7"/>
    <p:sldId id="359" r:id="rId8"/>
    <p:sldId id="360" r:id="rId9"/>
    <p:sldId id="361" r:id="rId10"/>
    <p:sldId id="362" r:id="rId11"/>
    <p:sldId id="363" r:id="rId12"/>
    <p:sldId id="365" r:id="rId13"/>
    <p:sldId id="366" r:id="rId14"/>
    <p:sldId id="427" r:id="rId15"/>
    <p:sldId id="428" r:id="rId16"/>
    <p:sldId id="429" r:id="rId17"/>
    <p:sldId id="430" r:id="rId18"/>
    <p:sldId id="431" r:id="rId19"/>
    <p:sldId id="432" r:id="rId20"/>
    <p:sldId id="423" r:id="rId21"/>
    <p:sldId id="370" r:id="rId22"/>
    <p:sldId id="371" r:id="rId23"/>
    <p:sldId id="372" r:id="rId24"/>
    <p:sldId id="373" r:id="rId25"/>
    <p:sldId id="374" r:id="rId26"/>
    <p:sldId id="375" r:id="rId27"/>
    <p:sldId id="376" r:id="rId28"/>
    <p:sldId id="377" r:id="rId29"/>
    <p:sldId id="379" r:id="rId30"/>
    <p:sldId id="380" r:id="rId31"/>
    <p:sldId id="425" r:id="rId32"/>
    <p:sldId id="381" r:id="rId33"/>
    <p:sldId id="382" r:id="rId34"/>
    <p:sldId id="383" r:id="rId35"/>
    <p:sldId id="384" r:id="rId36"/>
    <p:sldId id="387" r:id="rId37"/>
    <p:sldId id="388" r:id="rId38"/>
    <p:sldId id="391" r:id="rId39"/>
    <p:sldId id="302" r:id="rId40"/>
    <p:sldId id="264" r:id="rId41"/>
    <p:sldId id="267" r:id="rId42"/>
    <p:sldId id="268" r:id="rId43"/>
    <p:sldId id="318" r:id="rId44"/>
    <p:sldId id="433" r:id="rId45"/>
    <p:sldId id="265" r:id="rId46"/>
    <p:sldId id="397" r:id="rId47"/>
    <p:sldId id="392" r:id="rId48"/>
    <p:sldId id="393" r:id="rId49"/>
    <p:sldId id="394" r:id="rId50"/>
    <p:sldId id="395" r:id="rId51"/>
    <p:sldId id="396" r:id="rId52"/>
    <p:sldId id="322" r:id="rId53"/>
    <p:sldId id="399" r:id="rId54"/>
    <p:sldId id="400" r:id="rId55"/>
    <p:sldId id="404" r:id="rId56"/>
    <p:sldId id="403" r:id="rId57"/>
    <p:sldId id="405" r:id="rId58"/>
    <p:sldId id="406" r:id="rId59"/>
    <p:sldId id="408" r:id="rId60"/>
    <p:sldId id="410" r:id="rId61"/>
    <p:sldId id="412" r:id="rId62"/>
    <p:sldId id="415" r:id="rId63"/>
    <p:sldId id="416" r:id="rId64"/>
    <p:sldId id="417" r:id="rId65"/>
    <p:sldId id="41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93445" autoAdjust="0"/>
  </p:normalViewPr>
  <p:slideViewPr>
    <p:cSldViewPr>
      <p:cViewPr varScale="1">
        <p:scale>
          <a:sx n="73" d="100"/>
          <a:sy n="73" d="100"/>
        </p:scale>
        <p:origin x="-4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28"/>
  <c:chart>
    <c:autoTitleDeleted val="1"/>
    <c:plotArea>
      <c:layout/>
      <c:barChart>
        <c:barDir val="col"/>
        <c:grouping val="clustered"/>
        <c:ser>
          <c:idx val="0"/>
          <c:order val="0"/>
          <c:dLbls>
            <c:txPr>
              <a:bodyPr/>
              <a:lstStyle/>
              <a:p>
                <a:pPr>
                  <a:defRPr lang="en-US"/>
                </a:pPr>
                <a:endParaRPr lang="cs-CZ"/>
              </a:p>
            </c:txPr>
            <c:showVal val="1"/>
          </c:dLbls>
          <c:cat>
            <c:strRef>
              <c:f>Sheet1!$A$1:$G$1</c:f>
              <c:strCache>
                <c:ptCount val="7"/>
                <c:pt idx="0">
                  <c:v>support from others</c:v>
                </c:pt>
                <c:pt idx="1">
                  <c:v>standard</c:v>
                </c:pt>
                <c:pt idx="2">
                  <c:v>heart condition</c:v>
                </c:pt>
                <c:pt idx="3">
                  <c:v>different environment</c:v>
                </c:pt>
                <c:pt idx="4">
                  <c:v>telephone</c:v>
                </c:pt>
                <c:pt idx="5">
                  <c:v>non-professor in charge</c:v>
                </c:pt>
                <c:pt idx="6">
                  <c:v>two confederate rebel</c:v>
                </c:pt>
              </c:strCache>
            </c:strRef>
          </c:cat>
          <c:val>
            <c:numRef>
              <c:f>Sheet1!$A$2:$G$2</c:f>
              <c:numCache>
                <c:formatCode>General</c:formatCode>
                <c:ptCount val="7"/>
                <c:pt idx="0">
                  <c:v>92</c:v>
                </c:pt>
                <c:pt idx="1">
                  <c:v>63</c:v>
                </c:pt>
                <c:pt idx="2">
                  <c:v>53</c:v>
                </c:pt>
                <c:pt idx="3">
                  <c:v>48</c:v>
                </c:pt>
                <c:pt idx="4">
                  <c:v>21</c:v>
                </c:pt>
                <c:pt idx="5">
                  <c:v>20</c:v>
                </c:pt>
                <c:pt idx="6">
                  <c:v>10</c:v>
                </c:pt>
              </c:numCache>
            </c:numRef>
          </c:val>
        </c:ser>
        <c:dLbls>
          <c:showVal val="1"/>
        </c:dLbls>
        <c:gapWidth val="75"/>
        <c:axId val="68258048"/>
        <c:axId val="68272512"/>
      </c:barChart>
      <c:catAx>
        <c:axId val="68258048"/>
        <c:scaling>
          <c:orientation val="minMax"/>
        </c:scaling>
        <c:axPos val="b"/>
        <c:majorTickMark val="none"/>
        <c:tickLblPos val="nextTo"/>
        <c:txPr>
          <a:bodyPr/>
          <a:lstStyle/>
          <a:p>
            <a:pPr>
              <a:defRPr lang="en-US"/>
            </a:pPr>
            <a:endParaRPr lang="cs-CZ"/>
          </a:p>
        </c:txPr>
        <c:crossAx val="68272512"/>
        <c:crosses val="autoZero"/>
        <c:auto val="1"/>
        <c:lblAlgn val="ctr"/>
        <c:lblOffset val="100"/>
      </c:catAx>
      <c:valAx>
        <c:axId val="68272512"/>
        <c:scaling>
          <c:orientation val="minMax"/>
        </c:scaling>
        <c:axPos val="l"/>
        <c:numFmt formatCode="General" sourceLinked="1"/>
        <c:majorTickMark val="none"/>
        <c:tickLblPos val="nextTo"/>
        <c:txPr>
          <a:bodyPr/>
          <a:lstStyle/>
          <a:p>
            <a:pPr>
              <a:defRPr lang="en-US"/>
            </a:pPr>
            <a:endParaRPr lang="cs-CZ"/>
          </a:p>
        </c:txPr>
        <c:crossAx val="68258048"/>
        <c:crosses val="autoZero"/>
        <c:crossBetween val="between"/>
        <c:majorUnit val="20"/>
      </c:valAx>
    </c:plotArea>
    <c:plotVisOnly val="1"/>
  </c:chart>
  <c:txPr>
    <a:bodyPr/>
    <a:lstStyle/>
    <a:p>
      <a:pPr>
        <a:defRPr sz="1800"/>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5D1E5-5EE5-4033-B7BC-3F9CD4889DE7}" type="datetimeFigureOut">
              <a:rPr lang="en-US" smtClean="0"/>
              <a:pPr/>
              <a:t>10/19/2010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78999-31C0-49E0-ACF8-8A80120FC5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sz="1200" dirty="0" smtClean="0"/>
              <a:t>Dennis Regan conducted a research to see how the reciprocation principle works. Subject and another subject (assistant) rated the quality of paintings in “art appreciation” study. Under first conditions, they both rated the paintings. After the session, experimenter’s confederate asked the subject to buy raffle tickets (25c each – way more than Coke)</a:t>
            </a:r>
          </a:p>
          <a:p>
            <a:pPr algn="just"/>
            <a:r>
              <a:rPr lang="en-US" sz="1200" dirty="0" smtClean="0"/>
              <a:t>Under experimental conditions, the confederate left the room and when got back said: “I asked the experimenter if I could get myself a Coke, and he said it was OK, so I bought one for you, too.” When confederate was asking for the favor under the experimental conditions, subjects bought TWICE as many tickets.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Expected results:</a:t>
            </a:r>
          </a:p>
          <a:p>
            <a:pPr lvl="1"/>
            <a:r>
              <a:rPr lang="en-US" dirty="0" smtClean="0"/>
              <a:t>14 Yale senior psychology majors (3% - 450V)</a:t>
            </a:r>
          </a:p>
          <a:p>
            <a:pPr lvl="1"/>
            <a:r>
              <a:rPr lang="en-US" dirty="0" err="1" smtClean="0"/>
              <a:t>Milgram’s</a:t>
            </a:r>
            <a:r>
              <a:rPr lang="en-US" dirty="0" smtClean="0"/>
              <a:t> colleagues (hardly anyone will go beyond 240V)</a:t>
            </a:r>
          </a:p>
          <a:p>
            <a:r>
              <a:rPr lang="en-US" dirty="0" smtClean="0"/>
              <a:t>Actual results:</a:t>
            </a:r>
          </a:p>
          <a:p>
            <a:pPr lvl="1"/>
            <a:r>
              <a:rPr lang="en-US" dirty="0" smtClean="0"/>
              <a:t>26 out of 40 reached 450V</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Lefkowitz</a:t>
            </a:r>
            <a:r>
              <a:rPr lang="en-US" dirty="0" smtClean="0"/>
              <a:t>, Blake, &amp; Mouton (1955)</a:t>
            </a:r>
          </a:p>
          <a:p>
            <a:pPr>
              <a:buNone/>
            </a:pPr>
            <a:r>
              <a:rPr lang="en-US" dirty="0" smtClean="0"/>
              <a:t>	A man crossed the street against the traffic light. He was either in suit or in work shirt and trousers.</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 times as many people followed the man in the suit</a:t>
            </a:r>
          </a:p>
          <a:p>
            <a:pPr>
              <a:buNone/>
            </a:pPr>
            <a:endParaRPr lang="en-US" dirty="0" smtClean="0"/>
          </a:p>
          <a:p>
            <a:r>
              <a:rPr lang="en-US" dirty="0" err="1" smtClean="0"/>
              <a:t>Bickman</a:t>
            </a:r>
            <a:r>
              <a:rPr lang="en-US" dirty="0" smtClean="0"/>
              <a:t> (1974)</a:t>
            </a:r>
          </a:p>
          <a:p>
            <a:pPr>
              <a:buNone/>
            </a:pPr>
            <a:r>
              <a:rPr lang="en-US" dirty="0" smtClean="0"/>
              <a:t>	Asking for some sort of odd request. The requester was dressed either casually or  as security guard.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 40% obeyed the civilian. More than 80% obeyed the guard.</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Uvedomte si, či daný dav náhodou nie je umelo vytvorený.</a:t>
            </a:r>
            <a:endParaRPr lang="en-US" dirty="0" smtClean="0"/>
          </a:p>
          <a:p>
            <a:r>
              <a:rPr lang="sk-SK" dirty="0" smtClean="0"/>
              <a:t>Porozmýšľajte, či sa náhodou dav nemôže mýliť.</a:t>
            </a:r>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900" dirty="0" smtClean="0"/>
              <a:t>(George, </a:t>
            </a:r>
            <a:r>
              <a:rPr lang="en-US" sz="900" dirty="0" err="1" smtClean="0"/>
              <a:t>Gournic</a:t>
            </a:r>
            <a:r>
              <a:rPr lang="en-US" sz="900" dirty="0" smtClean="0"/>
              <a:t>,&amp; McAfee, 1988)</a:t>
            </a:r>
          </a:p>
          <a:p>
            <a:r>
              <a:rPr lang="en-US" dirty="0" smtClean="0"/>
              <a:t>The research showed that when a woman allows a man to buy her drinks, she is immediately judged (by both men and women) as more sexually available to him.</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 says that favors are to be met with favors, it does not require that tricks be met with favors</a:t>
            </a:r>
          </a:p>
          <a:p>
            <a:r>
              <a:rPr lang="en-US" dirty="0" smtClean="0"/>
              <a:t>Exploit the exploiter</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a:t>
            </a:r>
            <a:r>
              <a:rPr lang="en-US" baseline="0" dirty="0" smtClean="0"/>
              <a:t> and Suzanne hold the same position on tuition raise. They were told to give speeches advocating higher tuition. Michael was given 50 CZK and Suzanne was given 1000 CZK for doing that. What do you think who is more likely to accept higher tuition now?</a:t>
            </a:r>
            <a:endParaRPr lang="en-US" dirty="0"/>
          </a:p>
        </p:txBody>
      </p:sp>
      <p:sp>
        <p:nvSpPr>
          <p:cNvPr id="4" name="Slide Number Placeholder 3"/>
          <p:cNvSpPr>
            <a:spLocks noGrp="1"/>
          </p:cNvSpPr>
          <p:nvPr>
            <p:ph type="sldNum" sz="quarter" idx="10"/>
          </p:nvPr>
        </p:nvSpPr>
        <p:spPr/>
        <p:txBody>
          <a:bodyPr/>
          <a:lstStyle/>
          <a:p>
            <a:fld id="{3BE093D8-4252-4E3A-A9AA-382E104DD67E}"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magic of </a:t>
            </a:r>
            <a:r>
              <a:rPr lang="en-US" sz="1200" b="1" u="sng" dirty="0" smtClean="0"/>
              <a:t>written</a:t>
            </a:r>
            <a:r>
              <a:rPr lang="en-US" sz="1200" dirty="0" smtClean="0"/>
              <a:t> declarations</a:t>
            </a:r>
          </a:p>
          <a:p>
            <a:r>
              <a:rPr lang="en-US" sz="1200" dirty="0" smtClean="0"/>
              <a:t>The public eye – commitment made </a:t>
            </a:r>
            <a:r>
              <a:rPr lang="en-US" sz="1200" b="1" u="sng" dirty="0" smtClean="0"/>
              <a:t>publicly</a:t>
            </a:r>
          </a:p>
          <a:p>
            <a:r>
              <a:rPr lang="en-US" sz="1200" b="1" u="sng" dirty="0" smtClean="0"/>
              <a:t>Elderly</a:t>
            </a:r>
            <a:r>
              <a:rPr lang="en-US" sz="1200" dirty="0" smtClean="0"/>
              <a:t> have higher tendency to appear consistent</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Clr>
                <a:schemeClr val="accent4">
                  <a:lumMod val="60000"/>
                  <a:lumOff val="40000"/>
                </a:schemeClr>
              </a:buClr>
              <a:buFont typeface="Wingdings" pitchFamily="2" charset="2"/>
              <a:buChar char="v"/>
            </a:pPr>
            <a:r>
              <a:rPr lang="en-US" dirty="0" smtClean="0"/>
              <a:t> California homeowners were asked to put LARGE public service billboard (“Drive carefully”) on their lawn</a:t>
            </a:r>
          </a:p>
          <a:p>
            <a:pPr algn="just">
              <a:buClr>
                <a:schemeClr val="accent4">
                  <a:lumMod val="60000"/>
                  <a:lumOff val="40000"/>
                </a:schemeClr>
              </a:buClr>
              <a:buFont typeface="Wingdings" pitchFamily="2" charset="2"/>
              <a:buChar char="v"/>
            </a:pPr>
            <a:r>
              <a:rPr lang="en-US" dirty="0" smtClean="0"/>
              <a:t>17 % complied</a:t>
            </a:r>
          </a:p>
          <a:p>
            <a:pPr algn="just">
              <a:buClr>
                <a:schemeClr val="accent2"/>
              </a:buClr>
              <a:buFont typeface="Wingdings" pitchFamily="2" charset="2"/>
              <a:buChar char="v"/>
            </a:pPr>
            <a:r>
              <a:rPr lang="en-US" dirty="0" smtClean="0"/>
              <a:t>California homeowners were first asked to put little 3-inch-square sign. </a:t>
            </a:r>
          </a:p>
          <a:p>
            <a:pPr algn="just">
              <a:buClr>
                <a:schemeClr val="accent2"/>
              </a:buClr>
              <a:buFont typeface="Wingdings" pitchFamily="2" charset="2"/>
              <a:buChar char="v"/>
            </a:pPr>
            <a:r>
              <a:rPr lang="en-US" dirty="0" smtClean="0"/>
              <a:t>Almost everyone complied</a:t>
            </a:r>
          </a:p>
          <a:p>
            <a:pPr algn="just">
              <a:buClr>
                <a:schemeClr val="accent2"/>
              </a:buClr>
              <a:buFont typeface="Wingdings" pitchFamily="2" charset="2"/>
              <a:buChar char="v"/>
            </a:pPr>
            <a:r>
              <a:rPr lang="en-US" dirty="0" smtClean="0"/>
              <a:t>Two weeks later, the same people were asked to display large “Drive carefully” sign</a:t>
            </a:r>
          </a:p>
          <a:p>
            <a:pPr algn="just">
              <a:buClr>
                <a:schemeClr val="accent2"/>
              </a:buClr>
              <a:buFont typeface="Wingdings" pitchFamily="2" charset="2"/>
              <a:buChar char="v"/>
            </a:pPr>
            <a:r>
              <a:rPr lang="en-US" dirty="0" smtClean="0"/>
              <a:t>76% complied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(Freedman, Fraser, 1966) </a:t>
            </a:r>
          </a:p>
          <a:p>
            <a:endParaRPr lang="sk-SK" dirty="0" smtClean="0"/>
          </a:p>
          <a:p>
            <a:r>
              <a:rPr lang="en-US" dirty="0" smtClean="0"/>
              <a:t>Especially for </a:t>
            </a:r>
            <a:r>
              <a:rPr lang="en-US" u="sng" dirty="0" err="1" smtClean="0"/>
              <a:t>prosocial</a:t>
            </a:r>
            <a:r>
              <a:rPr lang="en-US" u="sng" dirty="0" smtClean="0"/>
              <a:t> issues</a:t>
            </a:r>
            <a:r>
              <a:rPr lang="en-US" dirty="0" smtClean="0"/>
              <a:t> where self-perceptions, consistency needs, and social norms arise</a:t>
            </a:r>
          </a:p>
          <a:p>
            <a:r>
              <a:rPr lang="en-US" dirty="0" smtClean="0"/>
              <a:t>FITD is NOT likely to succeed  if the second favor is immediately after the first one.</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smtClean="0"/>
              <a:t>Compliance technique which is rooted in the tendency of people who agree to an initial request to still comply even with the changed and less attractive request.</a:t>
            </a:r>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r>
              <a:rPr lang="en-US" sz="1200" dirty="0" smtClean="0"/>
              <a:t>Explanation: People often add new reasons and justifications to support the wisdom of commitments they have already made</a:t>
            </a:r>
          </a:p>
          <a:p>
            <a:pPr marL="342900" indent="-342900">
              <a:buAutoNum type="arabicPeriod"/>
            </a:pPr>
            <a:r>
              <a:rPr lang="en-US" dirty="0" smtClean="0"/>
              <a:t>An advantage is offered that induces a favorable purchase decision</a:t>
            </a:r>
          </a:p>
          <a:p>
            <a:pPr marL="342900" indent="-342900">
              <a:buAutoNum type="arabicPeriod"/>
            </a:pPr>
            <a:r>
              <a:rPr lang="en-US" dirty="0" smtClean="0"/>
              <a:t>After the decision has been made, but before the bargain is sealed, the original advantage is changed</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Consistency is generally good and vital</a:t>
            </a:r>
          </a:p>
          <a:p>
            <a:pPr>
              <a:buNone/>
            </a:pPr>
            <a:r>
              <a:rPr lang="en-US" dirty="0" smtClean="0"/>
              <a:t> 	But </a:t>
            </a:r>
            <a:r>
              <a:rPr lang="en-US" b="1" dirty="0" smtClean="0"/>
              <a:t>be aware</a:t>
            </a:r>
            <a:r>
              <a:rPr lang="en-US" dirty="0" smtClean="0"/>
              <a:t> that it might be foolish and rigid and you have to avoid it.</a:t>
            </a:r>
          </a:p>
          <a:p>
            <a:pPr>
              <a:buNone/>
            </a:pPr>
            <a:endParaRPr lang="en-US" dirty="0" smtClean="0"/>
          </a:p>
          <a:p>
            <a:pPr>
              <a:buNone/>
            </a:pPr>
            <a:r>
              <a:rPr lang="en-US" dirty="0" smtClean="0"/>
              <a:t>	Think!</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Uvedomte si, či daný dav náhodou nie je umelo vytvorený.</a:t>
            </a:r>
            <a:endParaRPr lang="en-US" dirty="0" smtClean="0"/>
          </a:p>
          <a:p>
            <a:r>
              <a:rPr lang="sk-SK" dirty="0" smtClean="0"/>
              <a:t>Porozmýšľajte, či sa náhodou dav nemôže mýliť.</a:t>
            </a:r>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1BCAAB9-1B3E-4B47-83F7-835FFB4D321F}" type="datetimeFigureOut">
              <a:rPr lang="en-US" smtClean="0"/>
              <a:pPr/>
              <a:t>10/19/2010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AA739F-D088-43F2-A622-04C3CD535A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1BCAAB9-1B3E-4B47-83F7-835FFB4D321F}" type="datetimeFigureOut">
              <a:rPr lang="en-US" smtClean="0"/>
              <a:pPr/>
              <a:t>10/19/2010</a:t>
            </a:fld>
            <a:endParaRPr lang="en-US"/>
          </a:p>
        </p:txBody>
      </p:sp>
      <p:sp>
        <p:nvSpPr>
          <p:cNvPr id="27" name="Slide Number Placeholder 26"/>
          <p:cNvSpPr>
            <a:spLocks noGrp="1"/>
          </p:cNvSpPr>
          <p:nvPr>
            <p:ph type="sldNum" sz="quarter" idx="11"/>
          </p:nvPr>
        </p:nvSpPr>
        <p:spPr/>
        <p:txBody>
          <a:bodyPr rtlCol="0"/>
          <a:lstStyle/>
          <a:p>
            <a:fld id="{C7AA739F-D088-43F2-A622-04C3CD535AC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1BCAAB9-1B3E-4B47-83F7-835FFB4D321F}" type="datetimeFigureOut">
              <a:rPr lang="en-US" smtClean="0"/>
              <a:pPr/>
              <a:t>10/19/2010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AA739F-D088-43F2-A622-04C3CD535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BCAAB9-1B3E-4B47-83F7-835FFB4D321F}" type="datetimeFigureOut">
              <a:rPr lang="en-US" smtClean="0"/>
              <a:pPr/>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1BCAAB9-1B3E-4B47-83F7-835FFB4D321F}" type="datetimeFigureOut">
              <a:rPr lang="en-US" smtClean="0"/>
              <a:pPr/>
              <a:t>10/19/2010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AA739F-D088-43F2-A622-04C3CD535A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gif"/></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video.google.com/videoplay?docid=611080957175338611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6 univerzálních principů přesvědčování</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mile 2.jpg"/>
          <p:cNvPicPr>
            <a:picLocks noChangeAspect="1"/>
          </p:cNvPicPr>
          <p:nvPr/>
        </p:nvPicPr>
        <p:blipFill>
          <a:blip r:embed="rId2" cstate="print"/>
          <a:stretch>
            <a:fillRect/>
          </a:stretch>
        </p:blipFill>
        <p:spPr>
          <a:xfrm>
            <a:off x="7467600" y="4419600"/>
            <a:ext cx="1489753" cy="220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Odkud potřeba vzájemnosti pramení?</a:t>
            </a:r>
            <a:endParaRPr lang="en-US" dirty="0"/>
          </a:p>
        </p:txBody>
      </p:sp>
      <p:sp>
        <p:nvSpPr>
          <p:cNvPr id="3" name="Content Placeholder 2"/>
          <p:cNvSpPr>
            <a:spLocks noGrp="1"/>
          </p:cNvSpPr>
          <p:nvPr>
            <p:ph idx="1"/>
          </p:nvPr>
        </p:nvSpPr>
        <p:spPr>
          <a:xfrm>
            <a:off x="457200" y="2249424"/>
            <a:ext cx="8229600" cy="4608576"/>
          </a:xfrm>
        </p:spPr>
        <p:txBody>
          <a:bodyPr>
            <a:normAutofit/>
          </a:bodyPr>
          <a:lstStyle/>
          <a:p>
            <a:r>
              <a:rPr lang="cs-CZ" sz="2400" dirty="0" smtClean="0"/>
              <a:t>Vzájemnost je jedinečný adaptační mechanizmus lidského rodu</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sk-SK" sz="2400" dirty="0" smtClean="0"/>
          </a:p>
          <a:p>
            <a:endParaRPr lang="en-US" sz="2400" dirty="0" smtClean="0"/>
          </a:p>
          <a:p>
            <a:r>
              <a:rPr lang="sk-SK" sz="1600" dirty="0" smtClean="0"/>
              <a:t>Princíp reciprocity tak veľmi neplatí v blízkych a dlhotrvajúcich vzťahoch</a:t>
            </a:r>
            <a:endParaRPr lang="cs-CZ" sz="1600" dirty="0" smtClean="0"/>
          </a:p>
          <a:p>
            <a:endParaRPr lang="cs-CZ" dirty="0" smtClean="0"/>
          </a:p>
        </p:txBody>
      </p:sp>
      <p:sp>
        <p:nvSpPr>
          <p:cNvPr id="4" name="TextBox 3"/>
          <p:cNvSpPr txBox="1"/>
          <p:nvPr/>
        </p:nvSpPr>
        <p:spPr>
          <a:xfrm>
            <a:off x="1143000" y="3505200"/>
            <a:ext cx="2743200" cy="523220"/>
          </a:xfrm>
          <a:prstGeom prst="rect">
            <a:avLst/>
          </a:prstGeom>
          <a:solidFill>
            <a:schemeClr val="bg1"/>
          </a:solidFill>
          <a:ln>
            <a:solidFill>
              <a:schemeClr val="tx1"/>
            </a:solidFill>
          </a:ln>
        </p:spPr>
        <p:txBody>
          <a:bodyPr wrap="square" rtlCol="0">
            <a:spAutoFit/>
          </a:bodyPr>
          <a:lstStyle/>
          <a:p>
            <a:pPr algn="ctr"/>
            <a:r>
              <a:rPr lang="cs-CZ" sz="2800" b="1" dirty="0" smtClean="0"/>
              <a:t>Sumimasen</a:t>
            </a:r>
            <a:endParaRPr lang="en-US" sz="2800" b="1" dirty="0"/>
          </a:p>
        </p:txBody>
      </p:sp>
      <p:sp>
        <p:nvSpPr>
          <p:cNvPr id="5" name="TextBox 4"/>
          <p:cNvSpPr txBox="1"/>
          <p:nvPr/>
        </p:nvSpPr>
        <p:spPr>
          <a:xfrm>
            <a:off x="5105400" y="3505200"/>
            <a:ext cx="2743200" cy="523220"/>
          </a:xfrm>
          <a:prstGeom prst="rect">
            <a:avLst/>
          </a:prstGeom>
          <a:solidFill>
            <a:srgbClr val="92D050"/>
          </a:solidFill>
          <a:ln>
            <a:solidFill>
              <a:schemeClr val="accent2">
                <a:lumMod val="50000"/>
              </a:schemeClr>
            </a:solidFill>
          </a:ln>
        </p:spPr>
        <p:txBody>
          <a:bodyPr wrap="square" rtlCol="0">
            <a:spAutoFit/>
          </a:bodyPr>
          <a:lstStyle/>
          <a:p>
            <a:pPr algn="ctr"/>
            <a:r>
              <a:rPr lang="cs-CZ" sz="2800" b="1" dirty="0" smtClean="0"/>
              <a:t>Obrigado</a:t>
            </a:r>
            <a:endParaRPr lang="en-US" sz="2800" b="1" dirty="0"/>
          </a:p>
        </p:txBody>
      </p:sp>
      <p:sp>
        <p:nvSpPr>
          <p:cNvPr id="6" name="Oval 5"/>
          <p:cNvSpPr/>
          <p:nvPr/>
        </p:nvSpPr>
        <p:spPr>
          <a:xfrm>
            <a:off x="3657600" y="3581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4419600"/>
            <a:ext cx="3352800" cy="1200329"/>
          </a:xfrm>
          <a:prstGeom prst="rect">
            <a:avLst/>
          </a:prstGeom>
          <a:noFill/>
        </p:spPr>
        <p:txBody>
          <a:bodyPr wrap="square" rtlCol="0">
            <a:spAutoFit/>
          </a:bodyPr>
          <a:lstStyle/>
          <a:p>
            <a:r>
              <a:rPr lang="cs-CZ" sz="2400" dirty="0" smtClean="0"/>
              <a:t>Hrozí pocit:</a:t>
            </a:r>
          </a:p>
          <a:p>
            <a:pPr>
              <a:buFont typeface="Arial" pitchFamily="34" charset="0"/>
              <a:buChar char="•"/>
            </a:pPr>
            <a:r>
              <a:rPr lang="cs-CZ" sz="2400" dirty="0" smtClean="0"/>
              <a:t> </a:t>
            </a:r>
            <a:r>
              <a:rPr lang="cs-CZ" sz="2400" u="sng" dirty="0" smtClean="0"/>
              <a:t>Vnitřního nepohodlí</a:t>
            </a:r>
            <a:endParaRPr lang="cs-CZ" sz="2400" dirty="0" smtClean="0"/>
          </a:p>
          <a:p>
            <a:pPr>
              <a:buFont typeface="Arial" pitchFamily="34" charset="0"/>
              <a:buChar char="•"/>
            </a:pPr>
            <a:r>
              <a:rPr lang="cs-CZ" sz="2400" dirty="0" smtClean="0"/>
              <a:t> </a:t>
            </a:r>
            <a:r>
              <a:rPr lang="cs-CZ" sz="2400" u="sng" dirty="0" smtClean="0"/>
              <a:t>Sociálního odsouzení</a:t>
            </a:r>
            <a:endParaRPr lang="en-US" sz="2400" u="sng" dirty="0"/>
          </a:p>
        </p:txBody>
      </p:sp>
      <p:pic>
        <p:nvPicPr>
          <p:cNvPr id="8" name="Picture 7" descr="feel better.jpg"/>
          <p:cNvPicPr>
            <a:picLocks noChangeAspect="1"/>
          </p:cNvPicPr>
          <p:nvPr/>
        </p:nvPicPr>
        <p:blipFill>
          <a:blip r:embed="rId2" cstate="print"/>
          <a:stretch>
            <a:fillRect/>
          </a:stretch>
        </p:blipFill>
        <p:spPr>
          <a:xfrm>
            <a:off x="7848600" y="5715000"/>
            <a:ext cx="1113213" cy="971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slide(fromBottom)">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Je </a:t>
            </a:r>
            <a:r>
              <a:rPr lang="sk-SK" dirty="0" err="1" smtClean="0"/>
              <a:t>laskavost</a:t>
            </a:r>
            <a:r>
              <a:rPr lang="sk-SK" dirty="0" smtClean="0"/>
              <a:t> </a:t>
            </a:r>
            <a:r>
              <a:rPr lang="sk-SK" dirty="0" err="1" smtClean="0"/>
              <a:t>jako</a:t>
            </a:r>
            <a:r>
              <a:rPr lang="sk-SK" dirty="0" smtClean="0"/>
              <a:t> chleba,</a:t>
            </a:r>
            <a:br>
              <a:rPr lang="sk-SK" dirty="0" smtClean="0"/>
            </a:br>
            <a:r>
              <a:rPr lang="sk-SK" dirty="0" smtClean="0"/>
              <a:t>nebo </a:t>
            </a:r>
            <a:r>
              <a:rPr lang="sk-SK" dirty="0" err="1" smtClean="0"/>
              <a:t>jako</a:t>
            </a:r>
            <a:r>
              <a:rPr lang="sk-SK" dirty="0" smtClean="0"/>
              <a:t> víno?</a:t>
            </a:r>
            <a:endParaRPr lang="en-US" dirty="0"/>
          </a:p>
        </p:txBody>
      </p:sp>
      <p:pic>
        <p:nvPicPr>
          <p:cNvPr id="4" name="Content Placeholder 3" descr="bread.jpg"/>
          <p:cNvPicPr>
            <a:picLocks noGrp="1" noChangeAspect="1"/>
          </p:cNvPicPr>
          <p:nvPr>
            <p:ph idx="1"/>
          </p:nvPr>
        </p:nvPicPr>
        <p:blipFill>
          <a:blip r:embed="rId2" cstate="print"/>
          <a:stretch>
            <a:fillRect/>
          </a:stretch>
        </p:blipFill>
        <p:spPr>
          <a:xfrm>
            <a:off x="1752600" y="2971800"/>
            <a:ext cx="2514600" cy="1502866"/>
          </a:xfrm>
        </p:spPr>
      </p:pic>
      <p:pic>
        <p:nvPicPr>
          <p:cNvPr id="6" name="Picture 5" descr="wine 4.jpg"/>
          <p:cNvPicPr>
            <a:picLocks noChangeAspect="1"/>
          </p:cNvPicPr>
          <p:nvPr/>
        </p:nvPicPr>
        <p:blipFill>
          <a:blip r:embed="rId3" cstate="print"/>
          <a:stretch>
            <a:fillRect/>
          </a:stretch>
        </p:blipFill>
        <p:spPr>
          <a:xfrm>
            <a:off x="5029200" y="2667000"/>
            <a:ext cx="2146630" cy="18764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vzájemnosti?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981200"/>
          </a:xfrm>
        </p:spPr>
        <p:txBody>
          <a:bodyPr/>
          <a:lstStyle/>
          <a:p>
            <a:pPr algn="ctr"/>
            <a:r>
              <a:rPr lang="cs-CZ" dirty="0" smtClean="0"/>
              <a:t>Důslednost</a:t>
            </a:r>
            <a:br>
              <a:rPr lang="cs-CZ" dirty="0" smtClean="0"/>
            </a:br>
            <a:r>
              <a:rPr lang="cs-CZ" sz="1600" dirty="0" smtClean="0"/>
              <a:t>aneb</a:t>
            </a:r>
            <a:r>
              <a:rPr lang="cs-CZ" dirty="0" smtClean="0"/>
              <a:t/>
            </a:r>
            <a:br>
              <a:rPr lang="cs-CZ" dirty="0" smtClean="0"/>
            </a:br>
            <a:r>
              <a:rPr lang="cs-CZ" sz="2800" dirty="0" smtClean="0"/>
              <a:t>sliby se musí dodržovat</a:t>
            </a:r>
            <a:endParaRPr lang="en-US" sz="2800" dirty="0"/>
          </a:p>
        </p:txBody>
      </p:sp>
      <p:pic>
        <p:nvPicPr>
          <p:cNvPr id="4" name="Content Placeholder 3" descr="wedding.jpg"/>
          <p:cNvPicPr>
            <a:picLocks noGrp="1" noChangeAspect="1"/>
          </p:cNvPicPr>
          <p:nvPr>
            <p:ph idx="1"/>
          </p:nvPr>
        </p:nvPicPr>
        <p:blipFill>
          <a:blip r:embed="rId2" cstate="print"/>
          <a:stretch>
            <a:fillRect/>
          </a:stretch>
        </p:blipFill>
        <p:spPr>
          <a:xfrm>
            <a:off x="3124200" y="3124200"/>
            <a:ext cx="2979896" cy="30271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Zástupný symbol pro obsah 4" descr="hazing frat.jpeg"/>
          <p:cNvPicPr>
            <a:picLocks noGrp="1" noChangeAspect="1"/>
          </p:cNvPicPr>
          <p:nvPr>
            <p:ph idx="1"/>
          </p:nvPr>
        </p:nvPicPr>
        <p:blipFill>
          <a:blip r:embed="rId2"/>
          <a:stretch>
            <a:fillRect/>
          </a:stretch>
        </p:blipFill>
        <p:spPr>
          <a:xfrm>
            <a:off x="4648200" y="3486150"/>
            <a:ext cx="4495800" cy="3371850"/>
          </a:xfrm>
        </p:spPr>
      </p:pic>
      <p:pic>
        <p:nvPicPr>
          <p:cNvPr id="4" name="Picture 3" descr="ritual masai.jpg"/>
          <p:cNvPicPr>
            <a:picLocks noChangeAspect="1"/>
          </p:cNvPicPr>
          <p:nvPr/>
        </p:nvPicPr>
        <p:blipFill>
          <a:blip r:embed="rId3" cstate="print"/>
          <a:stretch>
            <a:fillRect/>
          </a:stretch>
        </p:blipFill>
        <p:spPr>
          <a:xfrm>
            <a:off x="0" y="0"/>
            <a:ext cx="5741274" cy="381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8229600" cy="1066800"/>
          </a:xfrm>
        </p:spPr>
        <p:txBody>
          <a:bodyPr/>
          <a:lstStyle/>
          <a:p>
            <a:r>
              <a:rPr lang="sk-SK" dirty="0" smtClean="0"/>
              <a:t>Korejská válka</a:t>
            </a:r>
            <a:endParaRPr lang="en-US" dirty="0"/>
          </a:p>
        </p:txBody>
      </p:sp>
      <p:pic>
        <p:nvPicPr>
          <p:cNvPr id="4" name="Picture 7" descr="china-flag.jpg"/>
          <p:cNvPicPr>
            <a:picLocks noChangeAspect="1"/>
          </p:cNvPicPr>
          <p:nvPr/>
        </p:nvPicPr>
        <p:blipFill>
          <a:blip r:embed="rId2" cstate="print"/>
          <a:srcRect/>
          <a:stretch>
            <a:fillRect/>
          </a:stretch>
        </p:blipFill>
        <p:spPr bwMode="auto">
          <a:xfrm>
            <a:off x="0" y="0"/>
            <a:ext cx="2743200" cy="1828800"/>
          </a:xfrm>
          <a:prstGeom prst="rect">
            <a:avLst/>
          </a:prstGeom>
          <a:noFill/>
          <a:ln w="9525">
            <a:noFill/>
            <a:miter lim="800000"/>
            <a:headEnd/>
            <a:tailEnd/>
          </a:ln>
        </p:spPr>
      </p:pic>
      <p:pic>
        <p:nvPicPr>
          <p:cNvPr id="5" name="Picture 4" descr="korea.gif"/>
          <p:cNvPicPr>
            <a:picLocks noChangeAspect="1"/>
          </p:cNvPicPr>
          <p:nvPr/>
        </p:nvPicPr>
        <p:blipFill>
          <a:blip r:embed="rId3" cstate="print"/>
          <a:srcRect/>
          <a:stretch>
            <a:fillRect/>
          </a:stretch>
        </p:blipFill>
        <p:spPr bwMode="auto">
          <a:xfrm>
            <a:off x="7171272" y="0"/>
            <a:ext cx="1972728" cy="3733800"/>
          </a:xfrm>
          <a:prstGeom prst="rect">
            <a:avLst/>
          </a:prstGeom>
          <a:noFill/>
          <a:ln w="9525">
            <a:noFill/>
            <a:miter lim="800000"/>
            <a:headEnd/>
            <a:tailEnd/>
          </a:ln>
        </p:spPr>
      </p:pic>
      <p:pic>
        <p:nvPicPr>
          <p:cNvPr id="6" name="Content Placeholder 5" descr="KW2.jpg"/>
          <p:cNvPicPr>
            <a:picLocks noGrp="1" noChangeAspect="1"/>
          </p:cNvPicPr>
          <p:nvPr>
            <p:ph idx="1"/>
          </p:nvPr>
        </p:nvPicPr>
        <p:blipFill>
          <a:blip r:embed="rId4" cstate="print"/>
          <a:srcRect/>
          <a:stretch>
            <a:fillRect/>
          </a:stretch>
        </p:blipFill>
        <p:spPr bwMode="auto">
          <a:xfrm>
            <a:off x="5638800" y="4229101"/>
            <a:ext cx="3505200" cy="2628900"/>
          </a:xfrm>
          <a:prstGeom prst="rect">
            <a:avLst/>
          </a:prstGeom>
          <a:noFill/>
          <a:ln w="9525">
            <a:noFill/>
            <a:miter lim="800000"/>
            <a:headEnd/>
            <a:tailEnd/>
          </a:ln>
        </p:spPr>
      </p:pic>
      <p:pic>
        <p:nvPicPr>
          <p:cNvPr id="7" name="Picture 3" descr="KW1.jpg"/>
          <p:cNvPicPr>
            <a:picLocks noChangeAspect="1"/>
          </p:cNvPicPr>
          <p:nvPr/>
        </p:nvPicPr>
        <p:blipFill>
          <a:blip r:embed="rId5" cstate="print"/>
          <a:srcRect/>
          <a:stretch>
            <a:fillRect/>
          </a:stretch>
        </p:blipFill>
        <p:spPr bwMode="auto">
          <a:xfrm>
            <a:off x="3429000" y="0"/>
            <a:ext cx="3661302" cy="2843842"/>
          </a:xfrm>
          <a:prstGeom prst="rect">
            <a:avLst/>
          </a:prstGeom>
          <a:noFill/>
          <a:ln w="9525">
            <a:noFill/>
            <a:miter lim="800000"/>
            <a:headEnd/>
            <a:tailEnd/>
          </a:ln>
        </p:spPr>
      </p:pic>
      <p:pic>
        <p:nvPicPr>
          <p:cNvPr id="11" name="Picture 10" descr="mash.jpg"/>
          <p:cNvPicPr>
            <a:picLocks noChangeAspect="1"/>
          </p:cNvPicPr>
          <p:nvPr/>
        </p:nvPicPr>
        <p:blipFill>
          <a:blip r:embed="rId6" cstate="print"/>
          <a:stretch>
            <a:fillRect/>
          </a:stretch>
        </p:blipFill>
        <p:spPr>
          <a:xfrm>
            <a:off x="-1" y="3429001"/>
            <a:ext cx="5378115" cy="3429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ople young.jpg"/>
          <p:cNvPicPr>
            <a:picLocks noGrp="1" noChangeAspect="1"/>
          </p:cNvPicPr>
          <p:nvPr>
            <p:ph idx="1"/>
          </p:nvPr>
        </p:nvPicPr>
        <p:blipFill>
          <a:blip r:embed="rId3" cstate="print"/>
          <a:stretch>
            <a:fillRect/>
          </a:stretch>
        </p:blipFill>
        <p:spPr>
          <a:xfrm>
            <a:off x="2667000" y="457200"/>
            <a:ext cx="3053655" cy="5486400"/>
          </a:xfrm>
        </p:spPr>
      </p:pic>
      <p:pic>
        <p:nvPicPr>
          <p:cNvPr id="5" name="Picture 4" descr="MU logo.jpg"/>
          <p:cNvPicPr>
            <a:picLocks noChangeAspect="1"/>
          </p:cNvPicPr>
          <p:nvPr/>
        </p:nvPicPr>
        <p:blipFill>
          <a:blip r:embed="rId4" cstate="print"/>
          <a:stretch>
            <a:fillRect/>
          </a:stretch>
        </p:blipFill>
        <p:spPr>
          <a:xfrm>
            <a:off x="7391400" y="304800"/>
            <a:ext cx="1428750" cy="1428750"/>
          </a:xfrm>
          <a:prstGeom prst="rect">
            <a:avLst/>
          </a:prstGeom>
        </p:spPr>
      </p:pic>
      <p:pic>
        <p:nvPicPr>
          <p:cNvPr id="6" name="Picture 5" descr="money mini.jpg"/>
          <p:cNvPicPr>
            <a:picLocks noChangeAspect="1"/>
          </p:cNvPicPr>
          <p:nvPr/>
        </p:nvPicPr>
        <p:blipFill>
          <a:blip r:embed="rId5" cstate="print"/>
          <a:stretch>
            <a:fillRect/>
          </a:stretch>
        </p:blipFill>
        <p:spPr>
          <a:xfrm>
            <a:off x="7772400" y="5562600"/>
            <a:ext cx="1104900" cy="11049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sesold.jpg"/>
          <p:cNvPicPr>
            <a:picLocks noChangeAspect="1"/>
          </p:cNvPicPr>
          <p:nvPr/>
        </p:nvPicPr>
        <p:blipFill>
          <a:blip r:embed="rId2" cstate="print"/>
          <a:srcRect/>
          <a:stretch>
            <a:fillRect/>
          </a:stretch>
        </p:blipFill>
        <p:spPr bwMode="auto">
          <a:xfrm>
            <a:off x="762000" y="609600"/>
            <a:ext cx="3556000" cy="3556000"/>
          </a:xfrm>
          <a:prstGeom prst="rect">
            <a:avLst/>
          </a:prstGeom>
          <a:noFill/>
          <a:ln w="9525">
            <a:noFill/>
            <a:miter lim="800000"/>
            <a:headEnd/>
            <a:tailEnd/>
          </a:ln>
        </p:spPr>
      </p:pic>
      <p:pic>
        <p:nvPicPr>
          <p:cNvPr id="5" name="Picture 4" descr="job.jpg"/>
          <p:cNvPicPr>
            <a:picLocks noChangeAspect="1"/>
          </p:cNvPicPr>
          <p:nvPr/>
        </p:nvPicPr>
        <p:blipFill>
          <a:blip r:embed="rId3" cstate="print"/>
          <a:srcRect/>
          <a:stretch>
            <a:fillRect/>
          </a:stretch>
        </p:blipFill>
        <p:spPr bwMode="auto">
          <a:xfrm>
            <a:off x="5734050" y="990600"/>
            <a:ext cx="2571750" cy="2057400"/>
          </a:xfrm>
          <a:prstGeom prst="rect">
            <a:avLst/>
          </a:prstGeom>
          <a:noFill/>
          <a:ln w="9525">
            <a:noFill/>
            <a:miter lim="800000"/>
            <a:headEnd/>
            <a:tailEnd/>
          </a:ln>
        </p:spPr>
      </p:pic>
      <p:pic>
        <p:nvPicPr>
          <p:cNvPr id="6" name="Picture 5" descr="Family.jpg"/>
          <p:cNvPicPr>
            <a:picLocks noChangeAspect="1"/>
          </p:cNvPicPr>
          <p:nvPr/>
        </p:nvPicPr>
        <p:blipFill>
          <a:blip r:embed="rId4" cstate="print"/>
          <a:srcRect/>
          <a:stretch>
            <a:fillRect/>
          </a:stretch>
        </p:blipFill>
        <p:spPr bwMode="auto">
          <a:xfrm>
            <a:off x="4648200" y="3733800"/>
            <a:ext cx="2857500" cy="2857500"/>
          </a:xfrm>
          <a:prstGeom prst="rect">
            <a:avLst/>
          </a:prstGeom>
          <a:noFill/>
          <a:ln w="9525">
            <a:noFill/>
            <a:miter lim="800000"/>
            <a:headEnd/>
            <a:tailEnd/>
          </a:ln>
        </p:spPr>
      </p:pic>
      <p:pic>
        <p:nvPicPr>
          <p:cNvPr id="7" name="Picture 6" descr="flood.jpg"/>
          <p:cNvPicPr>
            <a:picLocks noChangeAspect="1"/>
          </p:cNvPicPr>
          <p:nvPr/>
        </p:nvPicPr>
        <p:blipFill>
          <a:blip r:embed="rId5" cstate="print"/>
          <a:srcRect/>
          <a:stretch>
            <a:fillRect/>
          </a:stretch>
        </p:blipFill>
        <p:spPr bwMode="auto">
          <a:xfrm>
            <a:off x="0" y="533400"/>
            <a:ext cx="9144000" cy="6096000"/>
          </a:xfrm>
          <a:prstGeom prst="rect">
            <a:avLst/>
          </a:prstGeom>
          <a:noFill/>
          <a:ln w="9525">
            <a:noFill/>
            <a:miter lim="800000"/>
            <a:headEnd/>
            <a:tailEnd/>
          </a:ln>
        </p:spPr>
      </p:pic>
      <p:pic>
        <p:nvPicPr>
          <p:cNvPr id="8" name="Picture 7" descr="flying saucer.jpg"/>
          <p:cNvPicPr>
            <a:picLocks noChangeAspect="1"/>
          </p:cNvPicPr>
          <p:nvPr/>
        </p:nvPicPr>
        <p:blipFill>
          <a:blip r:embed="rId6" cstate="print"/>
          <a:srcRect/>
          <a:stretch>
            <a:fillRect/>
          </a:stretch>
        </p:blipFill>
        <p:spPr bwMode="auto">
          <a:xfrm>
            <a:off x="-609600" y="0"/>
            <a:ext cx="1016635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son 1.jpg"/>
          <p:cNvPicPr>
            <a:picLocks noGrp="1" noChangeAspect="1"/>
          </p:cNvPicPr>
          <p:nvPr>
            <p:ph idx="1"/>
          </p:nvPr>
        </p:nvPicPr>
        <p:blipFill>
          <a:blip r:embed="rId2" cstate="print"/>
          <a:stretch>
            <a:fillRect/>
          </a:stretch>
        </p:blipFill>
        <p:spPr>
          <a:xfrm>
            <a:off x="1371600" y="1371600"/>
            <a:ext cx="1524000" cy="1943878"/>
          </a:xfrm>
        </p:spPr>
      </p:pic>
      <p:pic>
        <p:nvPicPr>
          <p:cNvPr id="5" name="Picture 4" descr="strong man.jpg"/>
          <p:cNvPicPr>
            <a:picLocks noChangeAspect="1"/>
          </p:cNvPicPr>
          <p:nvPr/>
        </p:nvPicPr>
        <p:blipFill>
          <a:blip r:embed="rId3" cstate="print"/>
          <a:stretch>
            <a:fillRect/>
          </a:stretch>
        </p:blipFill>
        <p:spPr>
          <a:xfrm>
            <a:off x="6172200" y="1295400"/>
            <a:ext cx="1905000" cy="1933864"/>
          </a:xfrm>
          <a:prstGeom prst="rect">
            <a:avLst/>
          </a:prstGeom>
        </p:spPr>
      </p:pic>
      <p:pic>
        <p:nvPicPr>
          <p:cNvPr id="6" name="Content Placeholder 3" descr="person 1.jpg"/>
          <p:cNvPicPr>
            <a:picLocks noChangeAspect="1"/>
          </p:cNvPicPr>
          <p:nvPr/>
        </p:nvPicPr>
        <p:blipFill>
          <a:blip r:embed="rId2" cstate="print"/>
          <a:stretch>
            <a:fillRect/>
          </a:stretch>
        </p:blipFill>
        <p:spPr bwMode="auto">
          <a:xfrm>
            <a:off x="1371600" y="4191000"/>
            <a:ext cx="1524000" cy="1943878"/>
          </a:xfrm>
          <a:prstGeom prst="rect">
            <a:avLst/>
          </a:prstGeom>
          <a:noFill/>
          <a:ln w="9525">
            <a:noFill/>
            <a:miter lim="800000"/>
            <a:headEnd/>
            <a:tailEnd/>
          </a:ln>
        </p:spPr>
      </p:pic>
      <p:pic>
        <p:nvPicPr>
          <p:cNvPr id="7" name="Content Placeholder 3" descr="person 1.jpg"/>
          <p:cNvPicPr>
            <a:picLocks noChangeAspect="1"/>
          </p:cNvPicPr>
          <p:nvPr/>
        </p:nvPicPr>
        <p:blipFill>
          <a:blip r:embed="rId2" cstate="print"/>
          <a:stretch>
            <a:fillRect/>
          </a:stretch>
        </p:blipFill>
        <p:spPr bwMode="auto">
          <a:xfrm>
            <a:off x="6324600" y="4267200"/>
            <a:ext cx="1524000" cy="1943878"/>
          </a:xfrm>
          <a:prstGeom prst="rect">
            <a:avLst/>
          </a:prstGeom>
          <a:noFill/>
          <a:ln w="9525">
            <a:noFill/>
            <a:miter lim="800000"/>
            <a:headEnd/>
            <a:tailEnd/>
          </a:ln>
        </p:spPr>
      </p:pic>
      <p:sp>
        <p:nvSpPr>
          <p:cNvPr id="8" name="Right Arrow 7"/>
          <p:cNvSpPr/>
          <p:nvPr/>
        </p:nvSpPr>
        <p:spPr>
          <a:xfrm>
            <a:off x="4191000" y="19050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91000" y="44196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H="1">
            <a:off x="990600" y="990600"/>
            <a:ext cx="609600" cy="609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Oval Callout 12"/>
          <p:cNvSpPr/>
          <p:nvPr/>
        </p:nvSpPr>
        <p:spPr>
          <a:xfrm>
            <a:off x="1981200" y="228600"/>
            <a:ext cx="1905000" cy="12192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 y="533400"/>
            <a:ext cx="1524000" cy="369332"/>
          </a:xfrm>
          <a:prstGeom prst="rect">
            <a:avLst/>
          </a:prstGeom>
          <a:noFill/>
        </p:spPr>
        <p:txBody>
          <a:bodyPr wrap="square" rtlCol="0">
            <a:spAutoFit/>
          </a:bodyPr>
          <a:lstStyle/>
          <a:p>
            <a:r>
              <a:rPr lang="sk-SK" dirty="0" err="1" smtClean="0"/>
              <a:t>Bořek</a:t>
            </a:r>
            <a:endParaRPr lang="en-US" dirty="0"/>
          </a:p>
        </p:txBody>
      </p:sp>
      <p:sp>
        <p:nvSpPr>
          <p:cNvPr id="15" name="TextBox 14"/>
          <p:cNvSpPr txBox="1"/>
          <p:nvPr/>
        </p:nvSpPr>
        <p:spPr>
          <a:xfrm>
            <a:off x="2209800" y="609600"/>
            <a:ext cx="1676400" cy="338554"/>
          </a:xfrm>
          <a:prstGeom prst="rect">
            <a:avLst/>
          </a:prstGeom>
          <a:noFill/>
        </p:spPr>
        <p:txBody>
          <a:bodyPr wrap="square" rtlCol="0">
            <a:spAutoFit/>
          </a:bodyPr>
          <a:lstStyle/>
          <a:p>
            <a:r>
              <a:rPr lang="sk-SK" sz="1600" dirty="0" smtClean="0"/>
              <a:t>Chci </a:t>
            </a:r>
            <a:r>
              <a:rPr lang="sk-SK" sz="1600" dirty="0" err="1" smtClean="0"/>
              <a:t>mít</a:t>
            </a:r>
            <a:r>
              <a:rPr lang="sk-SK" sz="1600" dirty="0" smtClean="0"/>
              <a:t> svaly</a:t>
            </a:r>
            <a:endParaRPr lang="en-US" sz="1600" dirty="0"/>
          </a:p>
        </p:txBody>
      </p:sp>
      <p:sp>
        <p:nvSpPr>
          <p:cNvPr id="16" name="TextBox 15"/>
          <p:cNvSpPr txBox="1"/>
          <p:nvPr/>
        </p:nvSpPr>
        <p:spPr>
          <a:xfrm>
            <a:off x="7848600" y="2133600"/>
            <a:ext cx="1066800" cy="369332"/>
          </a:xfrm>
          <a:prstGeom prst="rect">
            <a:avLst/>
          </a:prstGeom>
          <a:noFill/>
          <a:ln>
            <a:solidFill>
              <a:schemeClr val="tx1"/>
            </a:solidFill>
          </a:ln>
        </p:spPr>
        <p:txBody>
          <a:bodyPr wrap="square" rtlCol="0">
            <a:spAutoFit/>
          </a:bodyPr>
          <a:lstStyle/>
          <a:p>
            <a:pPr algn="ctr"/>
            <a:r>
              <a:rPr lang="sk-SK" dirty="0" smtClean="0"/>
              <a:t>PLÁN</a:t>
            </a:r>
            <a:endParaRPr lang="en-US" dirty="0"/>
          </a:p>
        </p:txBody>
      </p:sp>
      <p:sp>
        <p:nvSpPr>
          <p:cNvPr id="17" name="TextBox 16"/>
          <p:cNvSpPr txBox="1"/>
          <p:nvPr/>
        </p:nvSpPr>
        <p:spPr>
          <a:xfrm>
            <a:off x="7772400" y="4648200"/>
            <a:ext cx="1219200" cy="369332"/>
          </a:xfrm>
          <a:prstGeom prst="rect">
            <a:avLst/>
          </a:prstGeom>
          <a:noFill/>
          <a:ln>
            <a:solidFill>
              <a:schemeClr val="tx1"/>
            </a:solidFill>
          </a:ln>
        </p:spPr>
        <p:txBody>
          <a:bodyPr wrap="square" rtlCol="0">
            <a:spAutoFit/>
          </a:bodyPr>
          <a:lstStyle/>
          <a:p>
            <a:pPr algn="ctr"/>
            <a:r>
              <a:rPr lang="en-US" dirty="0" smtClean="0"/>
              <a:t>REALIT</a:t>
            </a:r>
            <a:r>
              <a:rPr lang="sk-SK" dirty="0" smtClean="0"/>
              <a:t>A</a:t>
            </a:r>
            <a:endParaRPr lang="en-US" dirty="0"/>
          </a:p>
        </p:txBody>
      </p:sp>
      <p:sp>
        <p:nvSpPr>
          <p:cNvPr id="18" name="Oval Callout 17"/>
          <p:cNvSpPr/>
          <p:nvPr/>
        </p:nvSpPr>
        <p:spPr>
          <a:xfrm>
            <a:off x="7239000" y="304800"/>
            <a:ext cx="1600200" cy="10668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15200" y="533400"/>
            <a:ext cx="1524000" cy="584775"/>
          </a:xfrm>
          <a:prstGeom prst="rect">
            <a:avLst/>
          </a:prstGeom>
          <a:noFill/>
        </p:spPr>
        <p:txBody>
          <a:bodyPr wrap="square" rtlCol="0">
            <a:spAutoFit/>
          </a:bodyPr>
          <a:lstStyle/>
          <a:p>
            <a:r>
              <a:rPr lang="sk-SK" sz="1600" dirty="0" err="1" smtClean="0"/>
              <a:t>Jsem</a:t>
            </a:r>
            <a:r>
              <a:rPr lang="sk-SK" sz="1600" dirty="0" smtClean="0"/>
              <a:t> silný a svalnatý</a:t>
            </a:r>
            <a:endParaRPr lang="en-US" sz="1600" dirty="0"/>
          </a:p>
        </p:txBody>
      </p:sp>
      <p:sp>
        <p:nvSpPr>
          <p:cNvPr id="21" name="TextBox 20"/>
          <p:cNvSpPr txBox="1"/>
          <p:nvPr/>
        </p:nvSpPr>
        <p:spPr>
          <a:xfrm>
            <a:off x="4267200" y="762000"/>
            <a:ext cx="1295400" cy="646331"/>
          </a:xfrm>
          <a:prstGeom prst="rect">
            <a:avLst/>
          </a:prstGeom>
          <a:noFill/>
          <a:ln>
            <a:solidFill>
              <a:schemeClr val="tx1"/>
            </a:solidFill>
          </a:ln>
        </p:spPr>
        <p:txBody>
          <a:bodyPr wrap="square" rtlCol="0">
            <a:spAutoFit/>
          </a:bodyPr>
          <a:lstStyle/>
          <a:p>
            <a:pPr algn="ctr"/>
            <a:r>
              <a:rPr lang="sk-SK" dirty="0" smtClean="0"/>
              <a:t>Po 4 </a:t>
            </a:r>
            <a:r>
              <a:rPr lang="sk-SK" dirty="0" err="1" smtClean="0"/>
              <a:t>měsících</a:t>
            </a:r>
            <a:endParaRPr lang="en-US" dirty="0"/>
          </a:p>
        </p:txBody>
      </p:sp>
      <p:sp>
        <p:nvSpPr>
          <p:cNvPr id="22" name="Oval Callout 21"/>
          <p:cNvSpPr/>
          <p:nvPr/>
        </p:nvSpPr>
        <p:spPr>
          <a:xfrm>
            <a:off x="7162800" y="3352800"/>
            <a:ext cx="1600200" cy="10668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39000" y="3581400"/>
            <a:ext cx="1524000" cy="584775"/>
          </a:xfrm>
          <a:prstGeom prst="rect">
            <a:avLst/>
          </a:prstGeom>
          <a:noFill/>
        </p:spPr>
        <p:txBody>
          <a:bodyPr wrap="square" rtlCol="0">
            <a:spAutoFit/>
          </a:bodyPr>
          <a:lstStyle/>
          <a:p>
            <a:r>
              <a:rPr lang="sk-SK" sz="1600" dirty="0" smtClean="0"/>
              <a:t>Aspoň </a:t>
            </a:r>
            <a:r>
              <a:rPr lang="sk-SK" sz="1600" dirty="0" err="1" smtClean="0"/>
              <a:t>žiju</a:t>
            </a:r>
            <a:r>
              <a:rPr lang="sk-SK" sz="1600" dirty="0" smtClean="0"/>
              <a:t> </a:t>
            </a:r>
            <a:r>
              <a:rPr lang="sk-SK" sz="1600" dirty="0" err="1" smtClean="0"/>
              <a:t>zdravě</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7" grpId="0" animBg="1"/>
      <p:bldP spid="18" grpId="0" animBg="1"/>
      <p:bldP spid="20" grpId="0"/>
      <p:bldP spid="21" grpId="0" animBg="1"/>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934200" cy="3352800"/>
          </a:xfrm>
          <a:ln w="127000">
            <a:solidFill>
              <a:schemeClr val="bg1">
                <a:lumMod val="85000"/>
              </a:schemeClr>
            </a:solidFill>
          </a:ln>
        </p:spPr>
        <p:txBody>
          <a:bodyPr>
            <a:noAutofit/>
          </a:bodyPr>
          <a:lstStyle/>
          <a:p>
            <a:pPr algn="ctr"/>
            <a:r>
              <a:rPr lang="en-US" sz="9600" dirty="0" smtClean="0"/>
              <a:t>KOGNITIVN</a:t>
            </a:r>
            <a:r>
              <a:rPr lang="sk-SK" sz="9600" dirty="0" smtClean="0"/>
              <a:t>Í</a:t>
            </a:r>
            <a:br>
              <a:rPr lang="sk-SK" sz="9600" dirty="0" smtClean="0"/>
            </a:br>
            <a:r>
              <a:rPr lang="sk-SK" sz="9900" dirty="0" smtClean="0"/>
              <a:t>DISONANCE</a:t>
            </a:r>
            <a:endParaRPr lang="en-US" sz="9900" dirty="0"/>
          </a:p>
        </p:txBody>
      </p:sp>
      <p:sp>
        <p:nvSpPr>
          <p:cNvPr id="3" name="TextBox 2"/>
          <p:cNvSpPr txBox="1"/>
          <p:nvPr/>
        </p:nvSpPr>
        <p:spPr>
          <a:xfrm>
            <a:off x="304800" y="5257800"/>
            <a:ext cx="8382000" cy="769441"/>
          </a:xfrm>
          <a:prstGeom prst="rect">
            <a:avLst/>
          </a:prstGeom>
          <a:noFill/>
        </p:spPr>
        <p:txBody>
          <a:bodyPr wrap="square" rtlCol="0">
            <a:spAutoFit/>
          </a:bodyPr>
          <a:lstStyle/>
          <a:p>
            <a:pPr>
              <a:buFont typeface="Wingdings" pitchFamily="2" charset="2"/>
              <a:buChar char="Ø"/>
            </a:pPr>
            <a:r>
              <a:rPr lang="sk-SK" sz="2200" dirty="0" smtClean="0"/>
              <a:t> Naše </a:t>
            </a:r>
            <a:r>
              <a:rPr lang="sk-SK" sz="2200" dirty="0" err="1" smtClean="0"/>
              <a:t>nevědomá</a:t>
            </a:r>
            <a:r>
              <a:rPr lang="sk-SK" sz="2200" dirty="0" smtClean="0"/>
              <a:t> </a:t>
            </a:r>
            <a:r>
              <a:rPr lang="sk-SK" sz="2200" dirty="0" err="1" smtClean="0"/>
              <a:t>reakce</a:t>
            </a:r>
            <a:r>
              <a:rPr lang="sk-SK" sz="2200" dirty="0" smtClean="0"/>
              <a:t> na rozpory </a:t>
            </a:r>
            <a:r>
              <a:rPr lang="sk-SK" sz="2200" dirty="0" err="1" smtClean="0"/>
              <a:t>mezi</a:t>
            </a:r>
            <a:r>
              <a:rPr lang="sk-SK" sz="2200" dirty="0" smtClean="0"/>
              <a:t> našimi </a:t>
            </a:r>
            <a:r>
              <a:rPr lang="sk-SK" sz="2200" b="1" dirty="0" err="1" smtClean="0"/>
              <a:t>kognicemi</a:t>
            </a:r>
            <a:r>
              <a:rPr lang="sk-SK" sz="2200" dirty="0" smtClean="0"/>
              <a:t> (postoje, </a:t>
            </a:r>
            <a:r>
              <a:rPr lang="sk-SK" sz="2200" dirty="0" err="1" smtClean="0"/>
              <a:t>chování</a:t>
            </a:r>
            <a:r>
              <a:rPr lang="sk-SK" sz="2200" dirty="0" smtClean="0"/>
              <a:t>, znalosti, pocity) a </a:t>
            </a:r>
            <a:r>
              <a:rPr lang="sk-SK" sz="2200" b="1" dirty="0" err="1" smtClean="0"/>
              <a:t>skutečným</a:t>
            </a:r>
            <a:r>
              <a:rPr lang="sk-SK" sz="2200" b="1" dirty="0" smtClean="0"/>
              <a:t> </a:t>
            </a:r>
            <a:r>
              <a:rPr lang="sk-SK" sz="2200" b="1" dirty="0" err="1" smtClean="0"/>
              <a:t>stavem</a:t>
            </a:r>
            <a:r>
              <a:rPr lang="sk-SK" sz="2200" b="1" dirty="0" smtClean="0"/>
              <a:t> </a:t>
            </a:r>
            <a:r>
              <a:rPr lang="sk-SK" sz="2200" b="1" dirty="0" err="1" smtClean="0"/>
              <a:t>věci</a:t>
            </a:r>
            <a:r>
              <a:rPr lang="sk-SK" sz="2200" dirty="0" smtClean="0"/>
              <a:t>.</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6 univerzálních principů přesvědčování</a:t>
            </a:r>
            <a:endParaRPr lang="en-US" dirty="0"/>
          </a:p>
        </p:txBody>
      </p:sp>
      <p:sp>
        <p:nvSpPr>
          <p:cNvPr id="3" name="Content Placeholder 2"/>
          <p:cNvSpPr>
            <a:spLocks noGrp="1"/>
          </p:cNvSpPr>
          <p:nvPr>
            <p:ph idx="1"/>
          </p:nvPr>
        </p:nvSpPr>
        <p:spPr/>
        <p:txBody>
          <a:bodyPr/>
          <a:lstStyle/>
          <a:p>
            <a:r>
              <a:rPr lang="en-US" dirty="0" err="1" smtClean="0"/>
              <a:t>Vz</a:t>
            </a:r>
            <a:r>
              <a:rPr lang="sk-SK" dirty="0" err="1" smtClean="0"/>
              <a:t>ájemnost</a:t>
            </a:r>
            <a:endParaRPr lang="en-US" dirty="0" smtClean="0"/>
          </a:p>
          <a:p>
            <a:r>
              <a:rPr lang="sk-SK" dirty="0" smtClean="0"/>
              <a:t>D</a:t>
            </a:r>
            <a:r>
              <a:rPr lang="cs-CZ" dirty="0" smtClean="0"/>
              <a:t>ůslednost</a:t>
            </a:r>
          </a:p>
          <a:p>
            <a:r>
              <a:rPr lang="cs-CZ" dirty="0" err="1" smtClean="0"/>
              <a:t>S</a:t>
            </a:r>
            <a:r>
              <a:rPr lang="en-US" dirty="0" err="1" smtClean="0"/>
              <a:t>polečenská</a:t>
            </a:r>
            <a:r>
              <a:rPr lang="en-US" dirty="0" smtClean="0"/>
              <a:t> </a:t>
            </a:r>
            <a:r>
              <a:rPr lang="en-US" dirty="0" err="1" smtClean="0"/>
              <a:t>platnost</a:t>
            </a:r>
            <a:r>
              <a:rPr lang="en-US" dirty="0" smtClean="0"/>
              <a:t> </a:t>
            </a:r>
            <a:endParaRPr lang="cs-CZ" dirty="0" smtClean="0"/>
          </a:p>
          <a:p>
            <a:r>
              <a:rPr lang="cs-CZ" dirty="0" smtClean="0"/>
              <a:t>Oblíbenost</a:t>
            </a:r>
            <a:endParaRPr lang="en-US" dirty="0" smtClean="0"/>
          </a:p>
          <a:p>
            <a:r>
              <a:rPr lang="cs-CZ" dirty="0" smtClean="0"/>
              <a:t>Autorita</a:t>
            </a:r>
            <a:endParaRPr lang="en-US" dirty="0" smtClean="0"/>
          </a:p>
          <a:p>
            <a:r>
              <a:rPr lang="cs-CZ" dirty="0" smtClean="0"/>
              <a:t>Nedostatek</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q test com a consistency.jpg"/>
          <p:cNvPicPr>
            <a:picLocks noGrp="1" noChangeAspect="1"/>
          </p:cNvPicPr>
          <p:nvPr>
            <p:ph idx="1"/>
          </p:nvPr>
        </p:nvPicPr>
        <p:blipFill>
          <a:blip r:embed="rId2" cstate="print"/>
          <a:stretch>
            <a:fillRect/>
          </a:stretch>
        </p:blipFill>
        <p:spPr>
          <a:xfrm>
            <a:off x="0" y="685800"/>
            <a:ext cx="9025236" cy="6172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Praktické použití</a:t>
            </a:r>
            <a:endParaRPr lang="en-US" dirty="0"/>
          </a:p>
        </p:txBody>
      </p:sp>
      <p:sp>
        <p:nvSpPr>
          <p:cNvPr id="3" name="Content Placeholder 2"/>
          <p:cNvSpPr>
            <a:spLocks noGrp="1"/>
          </p:cNvSpPr>
          <p:nvPr>
            <p:ph idx="1"/>
          </p:nvPr>
        </p:nvSpPr>
        <p:spPr/>
        <p:txBody>
          <a:bodyPr/>
          <a:lstStyle/>
          <a:p>
            <a:r>
              <a:rPr lang="en-US" sz="2400" i="1" dirty="0" smtClean="0"/>
              <a:t>“</a:t>
            </a:r>
            <a:r>
              <a:rPr lang="cs-CZ" sz="2400" i="1" dirty="0" smtClean="0"/>
              <a:t>Prosím zavolajte pokud nedorazíte.</a:t>
            </a:r>
            <a:r>
              <a:rPr lang="en-US" sz="2400" i="1" dirty="0" smtClean="0"/>
              <a:t>”</a:t>
            </a:r>
          </a:p>
          <a:p>
            <a:pPr>
              <a:buNone/>
            </a:pPr>
            <a:r>
              <a:rPr lang="en-US" sz="2400" dirty="0" smtClean="0"/>
              <a:t>		vs. </a:t>
            </a:r>
          </a:p>
          <a:p>
            <a:pPr>
              <a:buNone/>
            </a:pPr>
            <a:r>
              <a:rPr lang="en-US" sz="2400" i="1" dirty="0" smtClean="0"/>
              <a:t>	“</a:t>
            </a:r>
            <a:r>
              <a:rPr lang="cs-CZ" sz="2400" i="1" dirty="0" smtClean="0"/>
              <a:t>Zavoláte nám, prosím, ak nebudete moct dorazit?</a:t>
            </a:r>
            <a:r>
              <a:rPr lang="en-US" sz="2400" i="1" dirty="0" smtClean="0"/>
              <a:t>”</a:t>
            </a:r>
          </a:p>
          <a:p>
            <a:pPr>
              <a:buNone/>
            </a:pPr>
            <a:endParaRPr lang="cs-CZ" i="1" dirty="0" smtClean="0"/>
          </a:p>
          <a:p>
            <a:pPr>
              <a:buNone/>
            </a:pPr>
            <a:endParaRPr lang="en-US" i="1" dirty="0" smtClean="0"/>
          </a:p>
          <a:p>
            <a:r>
              <a:rPr lang="cs-CZ" sz="2400" dirty="0" smtClean="0"/>
              <a:t>Kouzlo </a:t>
            </a:r>
            <a:r>
              <a:rPr lang="cs-CZ" sz="2400" b="1" dirty="0" smtClean="0"/>
              <a:t>psaných</a:t>
            </a:r>
            <a:r>
              <a:rPr lang="cs-CZ" sz="2400" dirty="0" smtClean="0"/>
              <a:t> předsevzetí</a:t>
            </a:r>
            <a:endParaRPr lang="en-US" sz="2400" dirty="0" smtClean="0"/>
          </a:p>
          <a:p>
            <a:r>
              <a:rPr lang="cs-CZ" sz="2400" dirty="0" smtClean="0"/>
              <a:t>Kouzlo </a:t>
            </a:r>
            <a:r>
              <a:rPr lang="cs-CZ" sz="2400" b="1" dirty="0" smtClean="0"/>
              <a:t>veřejných</a:t>
            </a:r>
            <a:r>
              <a:rPr lang="cs-CZ" sz="2400" dirty="0" smtClean="0"/>
              <a:t> předsevzetí</a:t>
            </a:r>
            <a:endParaRPr lang="en-US" sz="2400" b="1" u="sng" dirty="0" smtClean="0"/>
          </a:p>
          <a:p>
            <a:endParaRPr lang="en-US" sz="2400" dirty="0"/>
          </a:p>
        </p:txBody>
      </p:sp>
      <p:sp>
        <p:nvSpPr>
          <p:cNvPr id="4" name="TextBox 3"/>
          <p:cNvSpPr txBox="1"/>
          <p:nvPr/>
        </p:nvSpPr>
        <p:spPr>
          <a:xfrm>
            <a:off x="4800600" y="1905000"/>
            <a:ext cx="2819400" cy="523220"/>
          </a:xfrm>
          <a:prstGeom prst="rect">
            <a:avLst/>
          </a:prstGeom>
          <a:noFill/>
        </p:spPr>
        <p:txBody>
          <a:bodyPr wrap="square" rtlCol="0">
            <a:spAutoFit/>
          </a:bodyPr>
          <a:lstStyle/>
          <a:p>
            <a:r>
              <a:rPr lang="cs-CZ" b="1" dirty="0" smtClean="0"/>
              <a:t>Nedorazilo </a:t>
            </a:r>
            <a:r>
              <a:rPr lang="en-US" b="1" dirty="0" smtClean="0"/>
              <a:t>= </a:t>
            </a:r>
            <a:r>
              <a:rPr lang="en-US" sz="2800" b="1" dirty="0" smtClean="0">
                <a:solidFill>
                  <a:srgbClr val="FF0000"/>
                </a:solidFill>
              </a:rPr>
              <a:t>30</a:t>
            </a:r>
            <a:r>
              <a:rPr lang="en-US" b="1" dirty="0" smtClean="0"/>
              <a:t> %</a:t>
            </a:r>
            <a:endParaRPr lang="en-US" b="1" dirty="0"/>
          </a:p>
        </p:txBody>
      </p:sp>
      <p:sp>
        <p:nvSpPr>
          <p:cNvPr id="5" name="TextBox 4"/>
          <p:cNvSpPr txBox="1"/>
          <p:nvPr/>
        </p:nvSpPr>
        <p:spPr>
          <a:xfrm>
            <a:off x="5867400" y="2667000"/>
            <a:ext cx="2743200" cy="523220"/>
          </a:xfrm>
          <a:prstGeom prst="rect">
            <a:avLst/>
          </a:prstGeom>
          <a:noFill/>
        </p:spPr>
        <p:txBody>
          <a:bodyPr wrap="square" rtlCol="0">
            <a:spAutoFit/>
          </a:bodyPr>
          <a:lstStyle/>
          <a:p>
            <a:r>
              <a:rPr lang="cs-CZ" b="1" dirty="0" smtClean="0"/>
              <a:t>Nedorazilo </a:t>
            </a:r>
            <a:r>
              <a:rPr lang="en-US" b="1" dirty="0" smtClean="0"/>
              <a:t>= </a:t>
            </a:r>
            <a:r>
              <a:rPr lang="en-US" sz="2800" b="1" dirty="0" smtClean="0">
                <a:solidFill>
                  <a:srgbClr val="FF0000"/>
                </a:solidFill>
              </a:rPr>
              <a:t>10</a:t>
            </a:r>
            <a:r>
              <a:rPr lang="en-US" b="1" dirty="0" smtClean="0"/>
              <a:t> %</a:t>
            </a:r>
            <a:endParaRPr lang="en-US" b="1" dirty="0"/>
          </a:p>
        </p:txBody>
      </p:sp>
      <p:pic>
        <p:nvPicPr>
          <p:cNvPr id="6" name="Content Placeholder 5" descr="speech.jpg"/>
          <p:cNvPicPr>
            <a:picLocks noChangeAspect="1"/>
          </p:cNvPicPr>
          <p:nvPr/>
        </p:nvPicPr>
        <p:blipFill>
          <a:blip r:embed="rId3" cstate="print"/>
          <a:stretch>
            <a:fillRect/>
          </a:stretch>
        </p:blipFill>
        <p:spPr>
          <a:xfrm>
            <a:off x="7081444" y="5486400"/>
            <a:ext cx="2062556"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924800" cy="5660136"/>
          </a:xfrm>
        </p:spPr>
        <p:txBody>
          <a:bodyPr/>
          <a:lstStyle/>
          <a:p>
            <a:pPr>
              <a:buNone/>
            </a:pPr>
            <a:r>
              <a:rPr lang="cs-CZ" dirty="0" smtClean="0"/>
              <a:t>	Výrobci hraček nám teď prozradí proč je před Vánoci vždy nedostatek atraktivních hraček:</a:t>
            </a:r>
            <a:endParaRPr lang="en-US" dirty="0" smtClean="0"/>
          </a:p>
          <a:p>
            <a:endParaRPr lang="en-US" dirty="0"/>
          </a:p>
        </p:txBody>
      </p:sp>
      <p:pic>
        <p:nvPicPr>
          <p:cNvPr id="4" name="Picture 3" descr="toy store xmas.jpg"/>
          <p:cNvPicPr>
            <a:picLocks noChangeAspect="1"/>
          </p:cNvPicPr>
          <p:nvPr/>
        </p:nvPicPr>
        <p:blipFill>
          <a:blip r:embed="rId2" cstate="print"/>
          <a:stretch>
            <a:fillRect/>
          </a:stretch>
        </p:blipFill>
        <p:spPr>
          <a:xfrm>
            <a:off x="990600" y="2057400"/>
            <a:ext cx="6989951" cy="4648200"/>
          </a:xfrm>
          <a:prstGeom prst="rect">
            <a:avLst/>
          </a:prstGeom>
        </p:spPr>
      </p:pic>
      <p:pic>
        <p:nvPicPr>
          <p:cNvPr id="5" name="Picture 4" descr="xmas image.jpg"/>
          <p:cNvPicPr>
            <a:picLocks noChangeAspect="1"/>
          </p:cNvPicPr>
          <p:nvPr/>
        </p:nvPicPr>
        <p:blipFill>
          <a:blip r:embed="rId3" cstate="print"/>
          <a:stretch>
            <a:fillRect/>
          </a:stretch>
        </p:blipFill>
        <p:spPr>
          <a:xfrm>
            <a:off x="8324850" y="533400"/>
            <a:ext cx="819150" cy="1228725"/>
          </a:xfrm>
          <a:prstGeom prst="rect">
            <a:avLst/>
          </a:prstGeom>
        </p:spPr>
      </p:pic>
      <p:pic>
        <p:nvPicPr>
          <p:cNvPr id="6" name="Picture 5" descr="xmas image.jpg"/>
          <p:cNvPicPr>
            <a:picLocks noChangeAspect="1"/>
          </p:cNvPicPr>
          <p:nvPr/>
        </p:nvPicPr>
        <p:blipFill>
          <a:blip r:embed="rId3" cstate="print"/>
          <a:stretch>
            <a:fillRect/>
          </a:stretch>
        </p:blipFill>
        <p:spPr>
          <a:xfrm>
            <a:off x="8324850" y="5629275"/>
            <a:ext cx="819150" cy="1228725"/>
          </a:xfrm>
          <a:prstGeom prst="rect">
            <a:avLst/>
          </a:prstGeom>
        </p:spPr>
      </p:pic>
      <p:pic>
        <p:nvPicPr>
          <p:cNvPr id="7" name="Picture 6" descr="xmas image.jpg"/>
          <p:cNvPicPr>
            <a:picLocks noChangeAspect="1"/>
          </p:cNvPicPr>
          <p:nvPr/>
        </p:nvPicPr>
        <p:blipFill>
          <a:blip r:embed="rId3" cstate="print"/>
          <a:stretch>
            <a:fillRect/>
          </a:stretch>
        </p:blipFill>
        <p:spPr>
          <a:xfrm>
            <a:off x="8324850" y="4191000"/>
            <a:ext cx="819150" cy="1228725"/>
          </a:xfrm>
          <a:prstGeom prst="rect">
            <a:avLst/>
          </a:prstGeom>
        </p:spPr>
      </p:pic>
      <p:pic>
        <p:nvPicPr>
          <p:cNvPr id="8" name="Picture 7" descr="xmas image.jpg"/>
          <p:cNvPicPr>
            <a:picLocks noChangeAspect="1"/>
          </p:cNvPicPr>
          <p:nvPr/>
        </p:nvPicPr>
        <p:blipFill>
          <a:blip r:embed="rId3" cstate="print"/>
          <a:stretch>
            <a:fillRect/>
          </a:stretch>
        </p:blipFill>
        <p:spPr>
          <a:xfrm>
            <a:off x="8324850" y="2895600"/>
            <a:ext cx="819150" cy="1228725"/>
          </a:xfrm>
          <a:prstGeom prst="rect">
            <a:avLst/>
          </a:prstGeom>
        </p:spPr>
      </p:pic>
      <p:pic>
        <p:nvPicPr>
          <p:cNvPr id="9" name="Picture 8" descr="xmas image.jpg"/>
          <p:cNvPicPr>
            <a:picLocks noChangeAspect="1"/>
          </p:cNvPicPr>
          <p:nvPr/>
        </p:nvPicPr>
        <p:blipFill>
          <a:blip r:embed="rId3" cstate="print"/>
          <a:stretch>
            <a:fillRect/>
          </a:stretch>
        </p:blipFill>
        <p:spPr>
          <a:xfrm>
            <a:off x="8324850" y="1676400"/>
            <a:ext cx="819150" cy="1228725"/>
          </a:xfrm>
          <a:prstGeom prst="rect">
            <a:avLst/>
          </a:prstGeom>
        </p:spPr>
      </p:pic>
      <p:pic>
        <p:nvPicPr>
          <p:cNvPr id="10" name="Picture 9" descr="xmas tree.jpg"/>
          <p:cNvPicPr>
            <a:picLocks noChangeAspect="1"/>
          </p:cNvPicPr>
          <p:nvPr/>
        </p:nvPicPr>
        <p:blipFill>
          <a:blip r:embed="rId4" cstate="print"/>
          <a:stretch>
            <a:fillRect/>
          </a:stretch>
        </p:blipFill>
        <p:spPr>
          <a:xfrm>
            <a:off x="0" y="5257800"/>
            <a:ext cx="876300" cy="1428750"/>
          </a:xfrm>
          <a:prstGeom prst="rect">
            <a:avLst/>
          </a:prstGeom>
        </p:spPr>
      </p:pic>
      <p:sp>
        <p:nvSpPr>
          <p:cNvPr id="11" name="TextBox 10"/>
          <p:cNvSpPr txBox="1"/>
          <p:nvPr/>
        </p:nvSpPr>
        <p:spPr>
          <a:xfrm>
            <a:off x="990600" y="2057400"/>
            <a:ext cx="7010400" cy="707886"/>
          </a:xfrm>
          <a:prstGeom prst="rect">
            <a:avLst/>
          </a:prstGeom>
          <a:solidFill>
            <a:schemeClr val="accent4">
              <a:lumMod val="75000"/>
              <a:alpha val="80000"/>
            </a:schemeClr>
          </a:solidFill>
        </p:spPr>
        <p:txBody>
          <a:bodyPr wrap="square" rtlCol="0">
            <a:spAutoFit/>
          </a:bodyPr>
          <a:lstStyle/>
          <a:p>
            <a:r>
              <a:rPr lang="cs-CZ" sz="2000" b="1" u="sng" dirty="0" smtClean="0">
                <a:solidFill>
                  <a:schemeClr val="bg1"/>
                </a:solidFill>
              </a:rPr>
              <a:t>Úkol</a:t>
            </a:r>
            <a:r>
              <a:rPr lang="en-US" sz="2000" b="1" u="sng" dirty="0" smtClean="0">
                <a:solidFill>
                  <a:schemeClr val="bg1"/>
                </a:solidFill>
              </a:rPr>
              <a:t>: </a:t>
            </a:r>
            <a:r>
              <a:rPr lang="cs-CZ" sz="2000" b="1" dirty="0" smtClean="0">
                <a:solidFill>
                  <a:schemeClr val="bg1"/>
                </a:solidFill>
              </a:rPr>
              <a:t>Jak mít vysoký prodej během Vánoc a zároveň si ho udržet i po Vánocích?</a:t>
            </a:r>
            <a:endParaRPr lang="en-US" sz="2000" b="1" dirty="0" smtClean="0">
              <a:solidFill>
                <a:schemeClr val="bg1"/>
              </a:solidFill>
            </a:endParaRPr>
          </a:p>
        </p:txBody>
      </p:sp>
      <p:sp>
        <p:nvSpPr>
          <p:cNvPr id="12" name="TextBox 11"/>
          <p:cNvSpPr txBox="1"/>
          <p:nvPr/>
        </p:nvSpPr>
        <p:spPr>
          <a:xfrm>
            <a:off x="990600" y="5638800"/>
            <a:ext cx="7010400" cy="1015663"/>
          </a:xfrm>
          <a:prstGeom prst="rect">
            <a:avLst/>
          </a:prstGeom>
          <a:solidFill>
            <a:schemeClr val="accent2">
              <a:alpha val="71000"/>
            </a:schemeClr>
          </a:solidFill>
        </p:spPr>
        <p:txBody>
          <a:bodyPr wrap="square" rtlCol="0">
            <a:spAutoFit/>
          </a:bodyPr>
          <a:lstStyle/>
          <a:p>
            <a:r>
              <a:rPr lang="cs-CZ" sz="2000" b="1" u="sng" dirty="0" smtClean="0">
                <a:solidFill>
                  <a:schemeClr val="bg1"/>
                </a:solidFill>
              </a:rPr>
              <a:t>Řešení</a:t>
            </a:r>
            <a:r>
              <a:rPr lang="en-US" sz="2000" b="1" u="sng" dirty="0" smtClean="0">
                <a:solidFill>
                  <a:schemeClr val="bg1"/>
                </a:solidFill>
              </a:rPr>
              <a:t>: </a:t>
            </a:r>
            <a:r>
              <a:rPr lang="cs-CZ" sz="2000" b="1" dirty="0" smtClean="0">
                <a:solidFill>
                  <a:schemeClr val="bg1"/>
                </a:solidFill>
              </a:rPr>
              <a:t>Vytvoř poptávku</a:t>
            </a:r>
            <a:r>
              <a:rPr lang="en-US" sz="2000" b="1" dirty="0" smtClean="0">
                <a:solidFill>
                  <a:schemeClr val="bg1"/>
                </a:solidFill>
              </a:rPr>
              <a:t> </a:t>
            </a:r>
            <a:r>
              <a:rPr lang="en-US" sz="2000" b="1" dirty="0" smtClean="0">
                <a:solidFill>
                  <a:schemeClr val="bg1"/>
                </a:solidFill>
                <a:latin typeface="Lucida Sans Unicode"/>
                <a:cs typeface="Lucida Sans Unicode"/>
              </a:rPr>
              <a:t>→ </a:t>
            </a:r>
            <a:r>
              <a:rPr lang="cs-CZ" sz="2000" b="1" dirty="0" smtClean="0">
                <a:solidFill>
                  <a:schemeClr val="bg1"/>
                </a:solidFill>
                <a:latin typeface="Lucida Sans Unicode"/>
                <a:cs typeface="Lucida Sans Unicode"/>
              </a:rPr>
              <a:t>Dodejte méně</a:t>
            </a:r>
            <a:r>
              <a:rPr lang="en-US" sz="2000" b="1" dirty="0" smtClean="0">
                <a:solidFill>
                  <a:schemeClr val="bg1"/>
                </a:solidFill>
                <a:latin typeface="Lucida Sans Unicode"/>
                <a:cs typeface="Lucida Sans Unicode"/>
              </a:rPr>
              <a:t> → </a:t>
            </a:r>
            <a:r>
              <a:rPr lang="cs-CZ" sz="2000" b="1" dirty="0" smtClean="0">
                <a:solidFill>
                  <a:schemeClr val="bg1"/>
                </a:solidFill>
                <a:latin typeface="Lucida Sans Unicode"/>
                <a:cs typeface="Lucida Sans Unicode"/>
              </a:rPr>
              <a:t>Přinuťte rodiče koupit něco jiného</a:t>
            </a:r>
            <a:r>
              <a:rPr lang="en-US" sz="2000" b="1" dirty="0" smtClean="0">
                <a:solidFill>
                  <a:schemeClr val="bg1"/>
                </a:solidFill>
                <a:latin typeface="Lucida Sans Unicode"/>
                <a:cs typeface="Lucida Sans Unicode"/>
              </a:rPr>
              <a:t> → </a:t>
            </a:r>
            <a:r>
              <a:rPr lang="cs-CZ" sz="2000" b="1" dirty="0" smtClean="0">
                <a:solidFill>
                  <a:schemeClr val="bg1"/>
                </a:solidFill>
                <a:latin typeface="Lucida Sans Unicode"/>
                <a:cs typeface="Lucida Sans Unicode"/>
              </a:rPr>
              <a:t>dodejte „slíbené“ hračky pozdeji</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Technika</a:t>
            </a:r>
            <a:r>
              <a:rPr lang="en-US" dirty="0" smtClean="0"/>
              <a:t> “</a:t>
            </a:r>
            <a:r>
              <a:rPr lang="en-US" dirty="0" err="1" smtClean="0"/>
              <a:t>Noha</a:t>
            </a:r>
            <a:r>
              <a:rPr lang="en-US" dirty="0" smtClean="0"/>
              <a:t> v</a:t>
            </a:r>
            <a:r>
              <a:rPr lang="sk-SK" dirty="0" smtClean="0"/>
              <a:t>e </a:t>
            </a:r>
            <a:r>
              <a:rPr lang="sk-SK" dirty="0" err="1" smtClean="0"/>
              <a:t>dv</a:t>
            </a:r>
            <a:r>
              <a:rPr lang="cs-CZ" dirty="0" smtClean="0"/>
              <a:t>eřích</a:t>
            </a:r>
            <a:r>
              <a:rPr lang="en-US" dirty="0" smtClean="0"/>
              <a:t>”</a:t>
            </a:r>
            <a:endParaRPr lang="en-US" dirty="0"/>
          </a:p>
        </p:txBody>
      </p:sp>
      <p:pic>
        <p:nvPicPr>
          <p:cNvPr id="4" name="Content Placeholder 3" descr="footinthedoor.jpg"/>
          <p:cNvPicPr>
            <a:picLocks noGrp="1" noChangeAspect="1"/>
          </p:cNvPicPr>
          <p:nvPr>
            <p:ph idx="1"/>
          </p:nvPr>
        </p:nvPicPr>
        <p:blipFill>
          <a:blip r:embed="rId3" cstate="print"/>
          <a:stretch>
            <a:fillRect/>
          </a:stretch>
        </p:blipFill>
        <p:spPr>
          <a:xfrm>
            <a:off x="7391401" y="4550410"/>
            <a:ext cx="1752600" cy="2307590"/>
          </a:xfrm>
          <a:prstGeom prst="rect">
            <a:avLst/>
          </a:prstGeom>
        </p:spPr>
      </p:pic>
      <p:sp>
        <p:nvSpPr>
          <p:cNvPr id="5" name="TextBox 4"/>
          <p:cNvSpPr txBox="1"/>
          <p:nvPr/>
        </p:nvSpPr>
        <p:spPr>
          <a:xfrm>
            <a:off x="457200" y="2514600"/>
            <a:ext cx="6096000" cy="954107"/>
          </a:xfrm>
          <a:prstGeom prst="rect">
            <a:avLst/>
          </a:prstGeom>
          <a:noFill/>
        </p:spPr>
        <p:txBody>
          <a:bodyPr wrap="square" rtlCol="0">
            <a:spAutoFit/>
          </a:bodyPr>
          <a:lstStyle/>
          <a:p>
            <a:r>
              <a:rPr lang="cs-CZ" sz="2800" dirty="0" smtClean="0"/>
              <a:t>Co na to věda?</a:t>
            </a:r>
          </a:p>
          <a:p>
            <a:r>
              <a:rPr lang="cs-CZ" sz="2800" dirty="0" smtClean="0">
                <a:solidFill>
                  <a:srgbClr val="C00000"/>
                </a:solidFill>
              </a:rPr>
              <a:t>		</a:t>
            </a:r>
            <a:r>
              <a:rPr lang="cs-CZ" sz="2800" b="1" dirty="0" smtClean="0">
                <a:solidFill>
                  <a:srgbClr val="C00000"/>
                </a:solidFill>
              </a:rPr>
              <a:t>Funguje to!</a:t>
            </a:r>
            <a:endParaRPr lang="en-US" sz="2800" b="1" dirty="0">
              <a:solidFill>
                <a:srgbClr val="C00000"/>
              </a:solidFill>
            </a:endParaRPr>
          </a:p>
        </p:txBody>
      </p:sp>
      <p:sp>
        <p:nvSpPr>
          <p:cNvPr id="6" name="TextBox 5"/>
          <p:cNvSpPr txBox="1"/>
          <p:nvPr/>
        </p:nvSpPr>
        <p:spPr>
          <a:xfrm>
            <a:off x="457200" y="3810000"/>
            <a:ext cx="6400800" cy="369332"/>
          </a:xfrm>
          <a:prstGeom prst="rect">
            <a:avLst/>
          </a:prstGeom>
          <a:noFill/>
        </p:spPr>
        <p:txBody>
          <a:bodyPr wrap="square" rtlCol="0">
            <a:spAutoFit/>
          </a:bodyPr>
          <a:lstStyle/>
          <a:p>
            <a:endParaRPr lang="en-US" dirty="0"/>
          </a:p>
        </p:txBody>
      </p:sp>
      <p:sp>
        <p:nvSpPr>
          <p:cNvPr id="7" name="TextBox 6"/>
          <p:cNvSpPr txBox="1"/>
          <p:nvPr/>
        </p:nvSpPr>
        <p:spPr>
          <a:xfrm>
            <a:off x="457200" y="3657600"/>
            <a:ext cx="6096000" cy="1938992"/>
          </a:xfrm>
          <a:prstGeom prst="rect">
            <a:avLst/>
          </a:prstGeom>
          <a:noFill/>
          <a:ln w="6350">
            <a:solidFill>
              <a:schemeClr val="accent1"/>
            </a:solidFill>
            <a:prstDash val="dash"/>
          </a:ln>
        </p:spPr>
        <p:txBody>
          <a:bodyPr wrap="square" rtlCol="0">
            <a:spAutoFit/>
          </a:bodyPr>
          <a:lstStyle/>
          <a:p>
            <a:r>
              <a:rPr lang="cs-CZ" sz="2400" u="sng" dirty="0" smtClean="0"/>
              <a:t>Hádanka:</a:t>
            </a:r>
          </a:p>
          <a:p>
            <a:r>
              <a:rPr lang="cs-CZ" sz="2400" dirty="0" smtClean="0"/>
              <a:t>Stejné skupiny... stejný požadavek...</a:t>
            </a:r>
          </a:p>
          <a:p>
            <a:r>
              <a:rPr lang="cs-CZ" sz="2400" dirty="0" smtClean="0"/>
              <a:t>... A přece ze skupiny </a:t>
            </a:r>
            <a:r>
              <a:rPr lang="en-US" sz="2400" dirty="0" smtClean="0"/>
              <a:t>#</a:t>
            </a:r>
            <a:r>
              <a:rPr lang="cs-CZ" sz="2400" dirty="0" smtClean="0"/>
              <a:t>1 vyhovělo 17</a:t>
            </a:r>
            <a:r>
              <a:rPr lang="en-US" sz="2400" dirty="0" smtClean="0"/>
              <a:t> %</a:t>
            </a:r>
            <a:r>
              <a:rPr lang="cs-CZ" sz="2400" dirty="0" smtClean="0"/>
              <a:t> lidí a ze skupiny </a:t>
            </a:r>
            <a:r>
              <a:rPr lang="en-US" sz="2400" dirty="0" smtClean="0"/>
              <a:t>#</a:t>
            </a:r>
            <a:r>
              <a:rPr lang="cs-CZ" sz="2400" dirty="0" smtClean="0"/>
              <a:t>2 vyhovělo 76</a:t>
            </a:r>
            <a:r>
              <a:rPr lang="en-US" sz="2400" dirty="0" smtClean="0"/>
              <a:t>%</a:t>
            </a:r>
            <a:r>
              <a:rPr lang="cs-CZ" sz="2400" dirty="0" smtClean="0"/>
              <a:t> lidí.</a:t>
            </a:r>
          </a:p>
          <a:p>
            <a:r>
              <a:rPr lang="cs-CZ" sz="2400" i="1" dirty="0" smtClean="0"/>
              <a:t>V čem je rozdíl?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Low-ball</a:t>
            </a:r>
            <a:r>
              <a:rPr lang="sk-SK" dirty="0" smtClean="0"/>
              <a:t> </a:t>
            </a:r>
            <a:br>
              <a:rPr lang="sk-SK" dirty="0" smtClean="0"/>
            </a:br>
            <a:r>
              <a:rPr lang="sk-SK" dirty="0" err="1" smtClean="0"/>
              <a:t>aneb</a:t>
            </a:r>
            <a:r>
              <a:rPr lang="sk-SK" dirty="0" smtClean="0"/>
              <a:t> </a:t>
            </a:r>
            <a:r>
              <a:rPr lang="sk-SK" dirty="0" err="1" smtClean="0"/>
              <a:t>co</a:t>
            </a:r>
            <a:r>
              <a:rPr lang="sk-SK" dirty="0" smtClean="0"/>
              <a:t> je </a:t>
            </a:r>
            <a:r>
              <a:rPr lang="sk-SK" dirty="0" err="1" smtClean="0"/>
              <a:t>již</a:t>
            </a:r>
            <a:r>
              <a:rPr lang="sk-SK" dirty="0" smtClean="0"/>
              <a:t> </a:t>
            </a:r>
            <a:r>
              <a:rPr lang="sk-SK" dirty="0" err="1" smtClean="0"/>
              <a:t>ilegální</a:t>
            </a:r>
            <a:endParaRPr lang="en-US" dirty="0"/>
          </a:p>
        </p:txBody>
      </p:sp>
      <p:pic>
        <p:nvPicPr>
          <p:cNvPr id="4" name="Picture 3" descr="Nissan_370Z.jpg"/>
          <p:cNvPicPr>
            <a:picLocks noChangeAspect="1"/>
          </p:cNvPicPr>
          <p:nvPr/>
        </p:nvPicPr>
        <p:blipFill>
          <a:blip r:embed="rId3" cstate="print"/>
          <a:stretch>
            <a:fillRect/>
          </a:stretch>
        </p:blipFill>
        <p:spPr>
          <a:xfrm>
            <a:off x="228600" y="5943600"/>
            <a:ext cx="1190625" cy="914400"/>
          </a:xfrm>
          <a:prstGeom prst="rect">
            <a:avLst/>
          </a:prstGeom>
        </p:spPr>
      </p:pic>
      <p:pic>
        <p:nvPicPr>
          <p:cNvPr id="5" name="Picture 4" descr="2008_Nissan_Frontier.jpg"/>
          <p:cNvPicPr>
            <a:picLocks noChangeAspect="1"/>
          </p:cNvPicPr>
          <p:nvPr/>
        </p:nvPicPr>
        <p:blipFill>
          <a:blip r:embed="rId4" cstate="print"/>
          <a:stretch>
            <a:fillRect/>
          </a:stretch>
        </p:blipFill>
        <p:spPr>
          <a:xfrm>
            <a:off x="4114800" y="5943600"/>
            <a:ext cx="1190625" cy="914400"/>
          </a:xfrm>
          <a:prstGeom prst="rect">
            <a:avLst/>
          </a:prstGeom>
        </p:spPr>
      </p:pic>
      <p:pic>
        <p:nvPicPr>
          <p:cNvPr id="6" name="Picture 5" descr="Nissan_Murano.jpg"/>
          <p:cNvPicPr>
            <a:picLocks noChangeAspect="1"/>
          </p:cNvPicPr>
          <p:nvPr/>
        </p:nvPicPr>
        <p:blipFill>
          <a:blip r:embed="rId5" cstate="print"/>
          <a:stretch>
            <a:fillRect/>
          </a:stretch>
        </p:blipFill>
        <p:spPr>
          <a:xfrm>
            <a:off x="7772400" y="5943600"/>
            <a:ext cx="1190625" cy="914400"/>
          </a:xfrm>
          <a:prstGeom prst="rect">
            <a:avLst/>
          </a:prstGeom>
        </p:spPr>
      </p:pic>
      <p:pic>
        <p:nvPicPr>
          <p:cNvPr id="7" name="Picture 6" descr="salesman annoying.jpg"/>
          <p:cNvPicPr>
            <a:picLocks noChangeAspect="1"/>
          </p:cNvPicPr>
          <p:nvPr/>
        </p:nvPicPr>
        <p:blipFill>
          <a:blip r:embed="rId6" cstate="print"/>
          <a:stretch>
            <a:fillRect/>
          </a:stretch>
        </p:blipFill>
        <p:spPr>
          <a:xfrm>
            <a:off x="3200400" y="2590800"/>
            <a:ext cx="3048000" cy="3038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důslednosti?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in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ocial proof.jpg"/>
          <p:cNvPicPr>
            <a:picLocks noChangeAspect="1"/>
          </p:cNvPicPr>
          <p:nvPr/>
        </p:nvPicPr>
        <p:blipFill>
          <a:blip r:embed="rId2" cstate="print"/>
          <a:stretch>
            <a:fillRect/>
          </a:stretch>
        </p:blipFill>
        <p:spPr>
          <a:xfrm>
            <a:off x="304800" y="645170"/>
            <a:ext cx="8382000" cy="6212830"/>
          </a:xfrm>
          <a:prstGeom prst="rect">
            <a:avLst/>
          </a:prstGeom>
        </p:spPr>
      </p:pic>
      <p:sp>
        <p:nvSpPr>
          <p:cNvPr id="5" name="Title 1"/>
          <p:cNvSpPr txBox="1">
            <a:spLocks/>
          </p:cNvSpPr>
          <p:nvPr/>
        </p:nvSpPr>
        <p:spPr>
          <a:xfrm>
            <a:off x="609600" y="12954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Spole</a:t>
            </a:r>
            <a:r>
              <a:rPr kumimoji="0" lang="sk-SK" sz="4000" b="0" i="0" u="none" strike="noStrike" kern="1200" cap="none" spc="0" normalizeH="0" baseline="0" noProof="0" smtClean="0">
                <a:ln>
                  <a:noFill/>
                </a:ln>
                <a:solidFill>
                  <a:schemeClr val="tx2"/>
                </a:solidFill>
                <a:effectLst/>
                <a:uLnTx/>
                <a:uFillTx/>
                <a:latin typeface="+mj-lt"/>
                <a:ea typeface="+mj-ea"/>
                <a:cs typeface="+mj-cs"/>
              </a:rPr>
              <a:t>čenská platnost</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i met your mother small.jpg"/>
          <p:cNvPicPr>
            <a:picLocks noChangeAspect="1"/>
          </p:cNvPicPr>
          <p:nvPr/>
        </p:nvPicPr>
        <p:blipFill>
          <a:blip r:embed="rId2" cstate="print"/>
          <a:stretch>
            <a:fillRect/>
          </a:stretch>
        </p:blipFill>
        <p:spPr>
          <a:xfrm>
            <a:off x="304800" y="914400"/>
            <a:ext cx="1195801" cy="1598596"/>
          </a:xfrm>
          <a:prstGeom prst="rect">
            <a:avLst/>
          </a:prstGeom>
        </p:spPr>
      </p:pic>
      <p:pic>
        <p:nvPicPr>
          <p:cNvPr id="5" name="Picture 4" descr="full house small.jpg"/>
          <p:cNvPicPr>
            <a:picLocks noChangeAspect="1"/>
          </p:cNvPicPr>
          <p:nvPr/>
        </p:nvPicPr>
        <p:blipFill>
          <a:blip r:embed="rId3" cstate="print"/>
          <a:stretch>
            <a:fillRect/>
          </a:stretch>
        </p:blipFill>
        <p:spPr>
          <a:xfrm>
            <a:off x="4572000" y="4572000"/>
            <a:ext cx="1295400" cy="1833937"/>
          </a:xfrm>
          <a:prstGeom prst="rect">
            <a:avLst/>
          </a:prstGeom>
        </p:spPr>
      </p:pic>
      <p:pic>
        <p:nvPicPr>
          <p:cNvPr id="6" name="Picture 5" descr="step by step small.jpg"/>
          <p:cNvPicPr>
            <a:picLocks noChangeAspect="1"/>
          </p:cNvPicPr>
          <p:nvPr/>
        </p:nvPicPr>
        <p:blipFill>
          <a:blip r:embed="rId4" cstate="print"/>
          <a:stretch>
            <a:fillRect/>
          </a:stretch>
        </p:blipFill>
        <p:spPr>
          <a:xfrm>
            <a:off x="7010400" y="5181600"/>
            <a:ext cx="1888671" cy="1279423"/>
          </a:xfrm>
          <a:prstGeom prst="rect">
            <a:avLst/>
          </a:prstGeom>
        </p:spPr>
      </p:pic>
      <p:pic>
        <p:nvPicPr>
          <p:cNvPr id="7" name="Picture 6" descr="alf small.jpg"/>
          <p:cNvPicPr>
            <a:picLocks noChangeAspect="1"/>
          </p:cNvPicPr>
          <p:nvPr/>
        </p:nvPicPr>
        <p:blipFill>
          <a:blip r:embed="rId5" cstate="print"/>
          <a:stretch>
            <a:fillRect/>
          </a:stretch>
        </p:blipFill>
        <p:spPr>
          <a:xfrm>
            <a:off x="6172200" y="1981200"/>
            <a:ext cx="1727200" cy="1295400"/>
          </a:xfrm>
          <a:prstGeom prst="rect">
            <a:avLst/>
          </a:prstGeom>
        </p:spPr>
      </p:pic>
      <p:pic>
        <p:nvPicPr>
          <p:cNvPr id="9" name="Picture 8" descr="cosby show.jpg"/>
          <p:cNvPicPr>
            <a:picLocks noChangeAspect="1"/>
          </p:cNvPicPr>
          <p:nvPr/>
        </p:nvPicPr>
        <p:blipFill>
          <a:blip r:embed="rId6" cstate="print"/>
          <a:stretch>
            <a:fillRect/>
          </a:stretch>
        </p:blipFill>
        <p:spPr>
          <a:xfrm>
            <a:off x="685800" y="3810000"/>
            <a:ext cx="1828800" cy="2743200"/>
          </a:xfrm>
          <a:prstGeom prst="rect">
            <a:avLst/>
          </a:prstGeom>
        </p:spPr>
      </p:pic>
      <p:pic>
        <p:nvPicPr>
          <p:cNvPr id="10" name="Picture 9" descr="friends.jpg"/>
          <p:cNvPicPr>
            <a:picLocks noChangeAspect="1"/>
          </p:cNvPicPr>
          <p:nvPr/>
        </p:nvPicPr>
        <p:blipFill>
          <a:blip r:embed="rId7" cstate="print"/>
          <a:stretch>
            <a:fillRect/>
          </a:stretch>
        </p:blipFill>
        <p:spPr>
          <a:xfrm>
            <a:off x="3124200" y="685800"/>
            <a:ext cx="2075234" cy="304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Princip společenské platnosti:</a:t>
            </a:r>
            <a:br>
              <a:rPr lang="cs-CZ" dirty="0" smtClean="0"/>
            </a:br>
            <a:r>
              <a:rPr lang="cs-CZ" i="1" dirty="0" smtClean="0"/>
              <a:t>Praktické využití</a:t>
            </a:r>
            <a:endParaRPr lang="en-US" i="1" dirty="0"/>
          </a:p>
        </p:txBody>
      </p:sp>
      <p:sp>
        <p:nvSpPr>
          <p:cNvPr id="3" name="Content Placeholder 2"/>
          <p:cNvSpPr>
            <a:spLocks noGrp="1"/>
          </p:cNvSpPr>
          <p:nvPr>
            <p:ph idx="1"/>
          </p:nvPr>
        </p:nvSpPr>
        <p:spPr/>
        <p:txBody>
          <a:bodyPr>
            <a:normAutofit/>
          </a:bodyPr>
          <a:lstStyle/>
          <a:p>
            <a:pPr>
              <a:spcBef>
                <a:spcPts val="0"/>
              </a:spcBef>
              <a:spcAft>
                <a:spcPts val="1200"/>
              </a:spcAft>
            </a:pPr>
            <a:r>
              <a:rPr lang="cs-CZ" sz="2400" dirty="0" smtClean="0"/>
              <a:t>„</a:t>
            </a:r>
            <a:r>
              <a:rPr lang="cs-CZ" sz="2400" dirty="0" smtClean="0"/>
              <a:t>Nejprodávanejší“</a:t>
            </a:r>
          </a:p>
          <a:p>
            <a:pPr>
              <a:spcBef>
                <a:spcPts val="0"/>
              </a:spcBef>
              <a:spcAft>
                <a:spcPts val="1200"/>
              </a:spcAft>
            </a:pPr>
            <a:r>
              <a:rPr lang="cs-CZ" sz="2400" dirty="0" smtClean="0"/>
              <a:t>„Jednička na trhu“</a:t>
            </a:r>
          </a:p>
          <a:p>
            <a:pPr>
              <a:spcBef>
                <a:spcPts val="0"/>
              </a:spcBef>
              <a:spcAft>
                <a:spcPts val="1200"/>
              </a:spcAft>
            </a:pPr>
            <a:r>
              <a:rPr lang="cs-CZ" sz="2400" dirty="0" smtClean="0"/>
              <a:t>100 000 prodaných kopií</a:t>
            </a:r>
          </a:p>
          <a:p>
            <a:pPr>
              <a:spcBef>
                <a:spcPts val="0"/>
              </a:spcBef>
              <a:spcAft>
                <a:spcPts val="1200"/>
              </a:spcAft>
            </a:pPr>
            <a:r>
              <a:rPr lang="cs-CZ" sz="2400" dirty="0" smtClean="0"/>
              <a:t>Výpovědi spokojených zákazníků</a:t>
            </a:r>
          </a:p>
          <a:p>
            <a:pPr>
              <a:spcBef>
                <a:spcPts val="0"/>
              </a:spcBef>
              <a:spcAft>
                <a:spcPts val="1200"/>
              </a:spcAft>
            </a:pPr>
            <a:r>
              <a:rPr lang="cs-CZ" sz="2400" dirty="0" smtClean="0"/>
              <a:t>Čekání v řadě</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err="1" smtClean="0"/>
              <a:t>Princip</a:t>
            </a:r>
            <a:r>
              <a:rPr lang="en-US" b="1" dirty="0" smtClean="0"/>
              <a:t> reciprocity</a:t>
            </a:r>
          </a:p>
          <a:p>
            <a:pPr>
              <a:buNone/>
            </a:pPr>
            <a:r>
              <a:rPr lang="cs-CZ" dirty="0" smtClean="0"/>
              <a:t>	aneb</a:t>
            </a:r>
            <a:endParaRPr lang="en-US" dirty="0" smtClean="0"/>
          </a:p>
          <a:p>
            <a:pPr>
              <a:buNone/>
            </a:pPr>
            <a:r>
              <a:rPr lang="en-US" b="1" dirty="0" smtClean="0"/>
              <a:t>Co n</a:t>
            </a:r>
            <a:r>
              <a:rPr lang="sk-SK" b="1" dirty="0" err="1" smtClean="0"/>
              <a:t>ás</a:t>
            </a:r>
            <a:r>
              <a:rPr lang="sk-SK" b="1" dirty="0" smtClean="0"/>
              <a:t> m</a:t>
            </a:r>
            <a:r>
              <a:rPr lang="cs-CZ" b="1" dirty="0" smtClean="0"/>
              <a:t>ůže naučit Vlasta Burian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cs-CZ" dirty="0" smtClean="0"/>
              <a:t>Co je tady nesprávně?</a:t>
            </a:r>
          </a:p>
          <a:p>
            <a:pPr>
              <a:buNone/>
            </a:pPr>
            <a:endParaRPr lang="cs-CZ" dirty="0" smtClean="0"/>
          </a:p>
          <a:p>
            <a:pPr>
              <a:buNone/>
            </a:pPr>
            <a:r>
              <a:rPr lang="cs-CZ" i="1" dirty="0" smtClean="0"/>
              <a:t>„Češi </a:t>
            </a:r>
            <a:r>
              <a:rPr lang="cs-CZ" i="1" dirty="0" smtClean="0"/>
              <a:t>recyklují nejméně </a:t>
            </a:r>
            <a:r>
              <a:rPr lang="cs-CZ" i="1" dirty="0" smtClean="0"/>
              <a:t>odpadu </a:t>
            </a:r>
            <a:r>
              <a:rPr lang="cs-CZ" i="1" dirty="0" smtClean="0"/>
              <a:t>v </a:t>
            </a:r>
            <a:r>
              <a:rPr lang="cs-CZ" i="1" dirty="0" smtClean="0"/>
              <a:t>Evropě! Recyklujte!“</a:t>
            </a:r>
            <a:endParaRPr lang="cs-CZ" i="1" dirty="0" smtClean="0"/>
          </a:p>
          <a:p>
            <a:pPr>
              <a:buNone/>
            </a:pPr>
            <a:endParaRPr lang="cs-CZ" i="1" dirty="0" smtClean="0"/>
          </a:p>
          <a:p>
            <a:pPr>
              <a:buNone/>
            </a:pPr>
            <a:r>
              <a:rPr lang="cs-CZ" i="1" dirty="0" smtClean="0"/>
              <a:t>„Mnoho turistů trhá chráněné kvetiny. Nedělejte to i vy!“</a:t>
            </a:r>
            <a:endParaRPr lang="en-US" i="1" dirty="0"/>
          </a:p>
        </p:txBody>
      </p:sp>
      <p:sp>
        <p:nvSpPr>
          <p:cNvPr id="4" name="Title 1"/>
          <p:cNvSpPr>
            <a:spLocks noGrp="1"/>
          </p:cNvSpPr>
          <p:nvPr>
            <p:ph type="title"/>
          </p:nvPr>
        </p:nvSpPr>
        <p:spPr/>
        <p:txBody>
          <a:bodyPr>
            <a:normAutofit/>
          </a:bodyPr>
          <a:lstStyle/>
          <a:p>
            <a:r>
              <a:rPr lang="cs-CZ" i="1" dirty="0" smtClean="0"/>
              <a:t>Praktické využití</a:t>
            </a:r>
            <a:endParaRPr lang="en-US"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1060623.JPG"/>
          <p:cNvPicPr>
            <a:picLocks noGrp="1" noChangeAspect="1"/>
          </p:cNvPicPr>
          <p:nvPr>
            <p:ph idx="1"/>
          </p:nvPr>
        </p:nvPicPr>
        <p:blipFill>
          <a:blip r:embed="rId2" cstate="print"/>
          <a:stretch>
            <a:fillRect/>
          </a:stretch>
        </p:blipFill>
        <p:spPr>
          <a:xfrm>
            <a:off x="381000" y="762000"/>
            <a:ext cx="8474741" cy="581183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i="1" dirty="0" smtClean="0"/>
              <a:t>Praktické využití - Podobnost</a:t>
            </a:r>
            <a:endParaRPr lang="en-US" dirty="0"/>
          </a:p>
        </p:txBody>
      </p:sp>
      <p:sp>
        <p:nvSpPr>
          <p:cNvPr id="3" name="Content Placeholder 2"/>
          <p:cNvSpPr>
            <a:spLocks noGrp="1"/>
          </p:cNvSpPr>
          <p:nvPr>
            <p:ph idx="1"/>
          </p:nvPr>
        </p:nvSpPr>
        <p:spPr/>
        <p:txBody>
          <a:bodyPr>
            <a:normAutofit/>
          </a:bodyPr>
          <a:lstStyle/>
          <a:p>
            <a:r>
              <a:rPr lang="sk-SK" sz="2000" dirty="0" err="1" smtClean="0"/>
              <a:t>Učitel</a:t>
            </a:r>
            <a:r>
              <a:rPr lang="sk-SK" sz="2000" dirty="0" smtClean="0"/>
              <a:t> </a:t>
            </a:r>
            <a:r>
              <a:rPr lang="sk-SK" sz="2000" dirty="0" err="1" smtClean="0"/>
              <a:t>motivující</a:t>
            </a:r>
            <a:r>
              <a:rPr lang="sk-SK" sz="2000" dirty="0" smtClean="0"/>
              <a:t> </a:t>
            </a:r>
            <a:r>
              <a:rPr lang="sk-SK" sz="2000" dirty="0" err="1" smtClean="0"/>
              <a:t>studenta</a:t>
            </a:r>
            <a:r>
              <a:rPr lang="sk-SK" sz="2000" dirty="0" smtClean="0"/>
              <a:t> by ..</a:t>
            </a:r>
            <a:r>
              <a:rPr lang="en-US" sz="2000" dirty="0" smtClean="0"/>
              <a:t>………………  </a:t>
            </a:r>
            <a:r>
              <a:rPr lang="cs-CZ" sz="2000" dirty="0" smtClean="0"/>
              <a:t>poukazovat na vzorné studenty v první lavici.</a:t>
            </a:r>
            <a:endParaRPr lang="en-US" dirty="0" smtClean="0"/>
          </a:p>
          <a:p>
            <a:endParaRPr lang="en-US" dirty="0" smtClean="0"/>
          </a:p>
          <a:p>
            <a:r>
              <a:rPr lang="sk-SK" sz="2000" dirty="0" err="1" smtClean="0"/>
              <a:t>Pokud</a:t>
            </a:r>
            <a:r>
              <a:rPr lang="sk-SK" sz="2000" dirty="0" smtClean="0"/>
              <a:t> </a:t>
            </a:r>
            <a:r>
              <a:rPr lang="sk-SK" sz="2000" dirty="0" err="1" smtClean="0"/>
              <a:t>prodáváte</a:t>
            </a:r>
            <a:r>
              <a:rPr lang="sk-SK" sz="2000" dirty="0" smtClean="0"/>
              <a:t> </a:t>
            </a:r>
            <a:r>
              <a:rPr lang="sk-SK" sz="2000" dirty="0" err="1" smtClean="0"/>
              <a:t>svůj</a:t>
            </a:r>
            <a:r>
              <a:rPr lang="sk-SK" sz="2000" dirty="0" smtClean="0"/>
              <a:t> produkt </a:t>
            </a:r>
            <a:r>
              <a:rPr lang="sk-SK" sz="2000" dirty="0" err="1" smtClean="0"/>
              <a:t>majitelce</a:t>
            </a:r>
            <a:r>
              <a:rPr lang="sk-SK" sz="2000" dirty="0" smtClean="0"/>
              <a:t> </a:t>
            </a:r>
            <a:r>
              <a:rPr lang="sk-SK" sz="2000" dirty="0" err="1" smtClean="0"/>
              <a:t>kadeřnictví</a:t>
            </a:r>
            <a:r>
              <a:rPr lang="sk-SK" sz="2000" dirty="0" smtClean="0"/>
              <a:t>, </a:t>
            </a:r>
            <a:r>
              <a:rPr lang="sk-SK" sz="2000" dirty="0" err="1" smtClean="0"/>
              <a:t>měli</a:t>
            </a:r>
            <a:r>
              <a:rPr lang="sk-SK" sz="2000" dirty="0" smtClean="0"/>
              <a:t> by </a:t>
            </a:r>
            <a:r>
              <a:rPr lang="sk-SK" sz="2000" dirty="0" err="1" smtClean="0"/>
              <a:t>jste</a:t>
            </a:r>
            <a:r>
              <a:rPr lang="sk-SK" sz="2000" dirty="0" smtClean="0"/>
              <a:t> </a:t>
            </a:r>
            <a:r>
              <a:rPr lang="sk-SK" sz="2000" dirty="0" err="1" smtClean="0"/>
              <a:t>zmínit</a:t>
            </a:r>
            <a:r>
              <a:rPr lang="sk-SK" sz="2000" dirty="0" smtClean="0"/>
              <a:t> Vaše </a:t>
            </a:r>
            <a:r>
              <a:rPr lang="sk-SK" sz="2000" dirty="0" err="1" smtClean="0"/>
              <a:t>spokojené</a:t>
            </a:r>
            <a:r>
              <a:rPr lang="sk-SK" sz="2000" dirty="0" smtClean="0"/>
              <a:t> </a:t>
            </a:r>
            <a:r>
              <a:rPr lang="sk-SK" sz="2000" dirty="0" err="1" smtClean="0"/>
              <a:t>klienty</a:t>
            </a:r>
            <a:r>
              <a:rPr lang="sk-SK" sz="2000" dirty="0" smtClean="0"/>
              <a:t>, </a:t>
            </a:r>
            <a:r>
              <a:rPr lang="sk-SK" sz="2000" dirty="0" err="1" smtClean="0"/>
              <a:t>jako</a:t>
            </a:r>
            <a:r>
              <a:rPr lang="sk-SK" sz="2000" dirty="0" smtClean="0"/>
              <a:t> </a:t>
            </a:r>
            <a:r>
              <a:rPr lang="sk-SK" sz="2000" dirty="0" err="1" smtClean="0"/>
              <a:t>jsou</a:t>
            </a:r>
            <a:r>
              <a:rPr lang="sk-SK" sz="2000" dirty="0" smtClean="0"/>
              <a:t> </a:t>
            </a:r>
            <a:r>
              <a:rPr lang="sk-SK" sz="2000" dirty="0" err="1" smtClean="0"/>
              <a:t>třeba</a:t>
            </a:r>
            <a:r>
              <a:rPr lang="sk-SK" sz="2000" dirty="0" smtClean="0"/>
              <a:t> ...</a:t>
            </a:r>
            <a:endParaRPr lang="en-US" sz="2000" dirty="0"/>
          </a:p>
        </p:txBody>
      </p:sp>
      <p:sp>
        <p:nvSpPr>
          <p:cNvPr id="5" name="TextBox 4"/>
          <p:cNvSpPr txBox="1"/>
          <p:nvPr/>
        </p:nvSpPr>
        <p:spPr>
          <a:xfrm>
            <a:off x="4419600" y="2209800"/>
            <a:ext cx="1600200" cy="369332"/>
          </a:xfrm>
          <a:prstGeom prst="rect">
            <a:avLst/>
          </a:prstGeom>
          <a:noFill/>
        </p:spPr>
        <p:txBody>
          <a:bodyPr wrap="square" rtlCol="0">
            <a:spAutoFit/>
          </a:bodyPr>
          <a:lstStyle/>
          <a:p>
            <a:r>
              <a:rPr lang="sk-SK" dirty="0" smtClean="0"/>
              <a:t>NEMĚL</a:t>
            </a:r>
            <a:endParaRPr lang="en-US" dirty="0"/>
          </a:p>
        </p:txBody>
      </p:sp>
      <p:sp>
        <p:nvSpPr>
          <p:cNvPr id="6" name="TextBox 5"/>
          <p:cNvSpPr txBox="1"/>
          <p:nvPr/>
        </p:nvSpPr>
        <p:spPr>
          <a:xfrm>
            <a:off x="762000" y="4114800"/>
            <a:ext cx="7543800" cy="646331"/>
          </a:xfrm>
          <a:prstGeom prst="rect">
            <a:avLst/>
          </a:prstGeom>
          <a:noFill/>
        </p:spPr>
        <p:txBody>
          <a:bodyPr wrap="square" rtlCol="0">
            <a:spAutoFit/>
          </a:bodyPr>
          <a:lstStyle/>
          <a:p>
            <a:r>
              <a:rPr lang="en-US" dirty="0" smtClean="0"/>
              <a:t>…. </a:t>
            </a:r>
            <a:r>
              <a:rPr lang="sk-SK" dirty="0" err="1" smtClean="0"/>
              <a:t>jiné</a:t>
            </a:r>
            <a:r>
              <a:rPr lang="sk-SK" dirty="0" smtClean="0"/>
              <a:t> </a:t>
            </a:r>
            <a:r>
              <a:rPr lang="sk-SK" dirty="0" err="1" smtClean="0"/>
              <a:t>kadeřnictví</a:t>
            </a:r>
            <a:r>
              <a:rPr lang="sk-SK" dirty="0" smtClean="0"/>
              <a:t>. A ne Škoda Auto, TV </a:t>
            </a:r>
            <a:r>
              <a:rPr lang="sk-SK" dirty="0" err="1" smtClean="0"/>
              <a:t>Nova</a:t>
            </a:r>
            <a:r>
              <a:rPr lang="sk-SK" dirty="0" smtClean="0"/>
              <a:t> nebo </a:t>
            </a:r>
            <a:r>
              <a:rPr lang="sk-SK" dirty="0" err="1" smtClean="0"/>
              <a:t>Hamé</a:t>
            </a:r>
            <a:r>
              <a:rPr lang="sk-SK" dirty="0" smtClean="0"/>
              <a: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společenské platnosti?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228600" y="4343400"/>
            <a:ext cx="3276600" cy="400110"/>
          </a:xfrm>
          <a:prstGeom prst="rect">
            <a:avLst/>
          </a:prstGeom>
          <a:noFill/>
        </p:spPr>
        <p:txBody>
          <a:bodyPr wrap="square" rtlCol="0">
            <a:spAutoFit/>
          </a:bodyPr>
          <a:lstStyle/>
          <a:p>
            <a:r>
              <a:rPr lang="cs-CZ" sz="2000" dirty="0" smtClean="0"/>
              <a:t>Není dav umělo vytvořen?</a:t>
            </a:r>
            <a:endParaRPr lang="en-US" sz="2000" dirty="0"/>
          </a:p>
        </p:txBody>
      </p:sp>
      <p:sp>
        <p:nvSpPr>
          <p:cNvPr id="6" name="TextBox 5"/>
          <p:cNvSpPr txBox="1"/>
          <p:nvPr/>
        </p:nvSpPr>
        <p:spPr>
          <a:xfrm>
            <a:off x="5334000" y="5562600"/>
            <a:ext cx="3429000" cy="400110"/>
          </a:xfrm>
          <a:prstGeom prst="rect">
            <a:avLst/>
          </a:prstGeom>
          <a:noFill/>
        </p:spPr>
        <p:txBody>
          <a:bodyPr wrap="square" rtlCol="0">
            <a:spAutoFit/>
          </a:bodyPr>
          <a:lstStyle/>
          <a:p>
            <a:r>
              <a:rPr lang="cs-CZ" sz="2000" dirty="0" smtClean="0"/>
              <a:t>Nemůže se i dav mýlit?</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k-SK" dirty="0" err="1" smtClean="0"/>
              <a:t>Oblíbenost</a:t>
            </a:r>
            <a:endParaRPr lang="en-US" dirty="0"/>
          </a:p>
        </p:txBody>
      </p:sp>
      <p:pic>
        <p:nvPicPr>
          <p:cNvPr id="4" name="Picture 3" descr="liking.jpg"/>
          <p:cNvPicPr>
            <a:picLocks noChangeAspect="1"/>
          </p:cNvPicPr>
          <p:nvPr/>
        </p:nvPicPr>
        <p:blipFill>
          <a:blip r:embed="rId2" cstate="print"/>
          <a:stretch>
            <a:fillRect/>
          </a:stretch>
        </p:blipFill>
        <p:spPr>
          <a:xfrm>
            <a:off x="1600200" y="2273045"/>
            <a:ext cx="6172200" cy="435140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Oblíbenost</a:t>
            </a:r>
            <a:endParaRPr lang="en-US" dirty="0"/>
          </a:p>
        </p:txBody>
      </p:sp>
      <p:pic>
        <p:nvPicPr>
          <p:cNvPr id="4" name="Picture 3" descr="tupperware party.jpg"/>
          <p:cNvPicPr>
            <a:picLocks noChangeAspect="1"/>
          </p:cNvPicPr>
          <p:nvPr/>
        </p:nvPicPr>
        <p:blipFill>
          <a:blip r:embed="rId2" cstate="print"/>
          <a:stretch>
            <a:fillRect/>
          </a:stretch>
        </p:blipFill>
        <p:spPr>
          <a:xfrm>
            <a:off x="457200" y="2209800"/>
            <a:ext cx="5562600" cy="428691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Oblíbenost</a:t>
            </a:r>
            <a:endParaRPr lang="en-US" dirty="0"/>
          </a:p>
        </p:txBody>
      </p:sp>
      <p:sp>
        <p:nvSpPr>
          <p:cNvPr id="9" name="TextBox 8"/>
          <p:cNvSpPr txBox="1"/>
          <p:nvPr/>
        </p:nvSpPr>
        <p:spPr>
          <a:xfrm>
            <a:off x="457200" y="2209800"/>
            <a:ext cx="8153400" cy="800219"/>
          </a:xfrm>
          <a:prstGeom prst="rect">
            <a:avLst/>
          </a:prstGeom>
          <a:noFill/>
        </p:spPr>
        <p:txBody>
          <a:bodyPr wrap="square" rtlCol="0">
            <a:spAutoFit/>
          </a:bodyPr>
          <a:lstStyle/>
          <a:p>
            <a:r>
              <a:rPr lang="en-US"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sk-SK"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Fyzická atraktivita</a:t>
            </a:r>
            <a:r>
              <a:rPr lang="en-US"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en-US" dirty="0"/>
          </a:p>
        </p:txBody>
      </p:sp>
      <p:sp>
        <p:nvSpPr>
          <p:cNvPr id="11" name="Content Placeholder 2"/>
          <p:cNvSpPr>
            <a:spLocks noGrp="1"/>
          </p:cNvSpPr>
          <p:nvPr>
            <p:ph idx="1"/>
          </p:nvPr>
        </p:nvSpPr>
        <p:spPr>
          <a:xfrm>
            <a:off x="304800" y="3048000"/>
            <a:ext cx="8382000" cy="3810000"/>
          </a:xfrm>
        </p:spPr>
        <p:txBody>
          <a:bodyPr>
            <a:normAutofit/>
          </a:bodyPr>
          <a:lstStyle/>
          <a:p>
            <a:pPr lvl="1"/>
            <a:r>
              <a:rPr lang="sk-SK" dirty="0" smtClean="0"/>
              <a:t>Fyzicky </a:t>
            </a:r>
            <a:r>
              <a:rPr lang="sk-SK" dirty="0" err="1" smtClean="0"/>
              <a:t>atraktivní</a:t>
            </a:r>
            <a:r>
              <a:rPr lang="sk-SK" dirty="0" smtClean="0"/>
              <a:t> </a:t>
            </a:r>
            <a:r>
              <a:rPr lang="sk-SK" dirty="0" err="1" smtClean="0"/>
              <a:t>lidé</a:t>
            </a:r>
            <a:r>
              <a:rPr lang="sk-SK" dirty="0" smtClean="0"/>
              <a:t> </a:t>
            </a:r>
            <a:r>
              <a:rPr lang="sk-SK" dirty="0" err="1" smtClean="0"/>
              <a:t>jsou</a:t>
            </a:r>
            <a:r>
              <a:rPr lang="sk-SK" dirty="0" smtClean="0"/>
              <a:t>:</a:t>
            </a:r>
            <a:endParaRPr lang="en-US" dirty="0" smtClean="0">
              <a:solidFill>
                <a:schemeClr val="bg1"/>
              </a:solidFill>
            </a:endParaRPr>
          </a:p>
          <a:p>
            <a:pPr lvl="2"/>
            <a:r>
              <a:rPr lang="cs-CZ" dirty="0" smtClean="0"/>
              <a:t>Více oblíbení</a:t>
            </a:r>
            <a:endParaRPr lang="en-US" dirty="0" smtClean="0"/>
          </a:p>
          <a:p>
            <a:pPr lvl="2"/>
            <a:r>
              <a:rPr lang="cs-CZ" dirty="0" smtClean="0"/>
              <a:t>Dostávají lepší zamětnání</a:t>
            </a:r>
            <a:endParaRPr lang="en-US" dirty="0" smtClean="0"/>
          </a:p>
          <a:p>
            <a:pPr lvl="2"/>
            <a:r>
              <a:rPr lang="cs-CZ" dirty="0" smtClean="0"/>
              <a:t>Mají větší společenský vliv</a:t>
            </a:r>
            <a:endParaRPr lang="en-US" dirty="0" smtClean="0"/>
          </a:p>
          <a:p>
            <a:pPr lvl="2"/>
            <a:r>
              <a:rPr lang="cs-CZ" dirty="0" smtClean="0"/>
              <a:t>Mají vyšší sebevědomí</a:t>
            </a:r>
            <a:endParaRPr lang="en-US" dirty="0" smtClean="0"/>
          </a:p>
          <a:p>
            <a:pPr lvl="2"/>
            <a:r>
              <a:rPr lang="cs-CZ" dirty="0" smtClean="0"/>
              <a:t>Ve škole mají lepší známky</a:t>
            </a:r>
            <a:endParaRPr lang="en-US" dirty="0" smtClean="0"/>
          </a:p>
          <a:p>
            <a:pPr lvl="2"/>
            <a:r>
              <a:rPr lang="cs-CZ" dirty="0" smtClean="0"/>
              <a:t>Méně usvědčeni u soudu</a:t>
            </a:r>
            <a:endParaRPr lang="en-US" dirty="0" smtClean="0"/>
          </a:p>
          <a:p>
            <a:pPr lvl="2"/>
            <a:r>
              <a:rPr lang="sk-SK" dirty="0" err="1" smtClean="0"/>
              <a:t>Vnímání</a:t>
            </a:r>
            <a:r>
              <a:rPr lang="sk-SK" dirty="0" smtClean="0"/>
              <a:t> </a:t>
            </a:r>
            <a:r>
              <a:rPr lang="sk-SK" dirty="0" err="1" smtClean="0"/>
              <a:t>jako</a:t>
            </a:r>
            <a:r>
              <a:rPr lang="sk-SK" dirty="0" smtClean="0"/>
              <a:t> </a:t>
            </a:r>
            <a:r>
              <a:rPr lang="sk-SK" dirty="0" err="1" smtClean="0"/>
              <a:t>více</a:t>
            </a:r>
            <a:r>
              <a:rPr lang="sk-SK" dirty="0" smtClean="0"/>
              <a:t> talentovaní, milí, </a:t>
            </a:r>
            <a:r>
              <a:rPr lang="en-US" dirty="0" err="1" smtClean="0"/>
              <a:t>u</a:t>
            </a:r>
            <a:r>
              <a:rPr lang="sk-SK" dirty="0" err="1" smtClean="0"/>
              <a:t>přimní</a:t>
            </a:r>
            <a:r>
              <a:rPr lang="sk-SK" dirty="0" smtClean="0"/>
              <a:t>, inteligentní a </a:t>
            </a:r>
            <a:r>
              <a:rPr lang="sk-SK" dirty="0" err="1" smtClean="0"/>
              <a:t>přesvědčiví</a:t>
            </a:r>
            <a:endParaRPr lang="en-US" dirty="0" smtClean="0"/>
          </a:p>
        </p:txBody>
      </p:sp>
      <p:pic>
        <p:nvPicPr>
          <p:cNvPr id="12" name="Picture 11" descr="elisha cuthbert.jpg"/>
          <p:cNvPicPr>
            <a:picLocks noChangeAspect="1"/>
          </p:cNvPicPr>
          <p:nvPr/>
        </p:nvPicPr>
        <p:blipFill>
          <a:blip r:embed="rId2" cstate="print"/>
          <a:stretch>
            <a:fillRect/>
          </a:stretch>
        </p:blipFill>
        <p:spPr>
          <a:xfrm>
            <a:off x="7715250" y="609600"/>
            <a:ext cx="1428750" cy="952500"/>
          </a:xfrm>
          <a:prstGeom prst="rect">
            <a:avLst/>
          </a:prstGeom>
        </p:spPr>
      </p:pic>
      <p:pic>
        <p:nvPicPr>
          <p:cNvPr id="13" name="Picture 12" descr="tom cruise.jpg"/>
          <p:cNvPicPr>
            <a:picLocks noChangeAspect="1"/>
          </p:cNvPicPr>
          <p:nvPr/>
        </p:nvPicPr>
        <p:blipFill>
          <a:blip r:embed="rId3" cstate="print"/>
          <a:stretch>
            <a:fillRect/>
          </a:stretch>
        </p:blipFill>
        <p:spPr>
          <a:xfrm>
            <a:off x="0" y="0"/>
            <a:ext cx="1257300" cy="1200150"/>
          </a:xfrm>
          <a:prstGeom prst="rect">
            <a:avLst/>
          </a:prstGeom>
        </p:spPr>
      </p:pic>
      <p:pic>
        <p:nvPicPr>
          <p:cNvPr id="14" name="Picture 13" descr="bradd pitt.jpg"/>
          <p:cNvPicPr>
            <a:picLocks noChangeAspect="1"/>
          </p:cNvPicPr>
          <p:nvPr/>
        </p:nvPicPr>
        <p:blipFill>
          <a:blip r:embed="rId4" cstate="print"/>
          <a:stretch>
            <a:fillRect/>
          </a:stretch>
        </p:blipFill>
        <p:spPr>
          <a:xfrm>
            <a:off x="6400800" y="0"/>
            <a:ext cx="885825" cy="1181100"/>
          </a:xfrm>
          <a:prstGeom prst="rect">
            <a:avLst/>
          </a:prstGeom>
        </p:spPr>
      </p:pic>
      <p:pic>
        <p:nvPicPr>
          <p:cNvPr id="15" name="Picture 14" descr="angelina jolie.jpg"/>
          <p:cNvPicPr>
            <a:picLocks noChangeAspect="1"/>
          </p:cNvPicPr>
          <p:nvPr/>
        </p:nvPicPr>
        <p:blipFill>
          <a:blip r:embed="rId5" cstate="print"/>
          <a:stretch>
            <a:fillRect/>
          </a:stretch>
        </p:blipFill>
        <p:spPr>
          <a:xfrm>
            <a:off x="4572000" y="152400"/>
            <a:ext cx="1428750" cy="1076325"/>
          </a:xfrm>
          <a:prstGeom prst="rect">
            <a:avLst/>
          </a:prstGeom>
        </p:spPr>
      </p:pic>
      <p:pic>
        <p:nvPicPr>
          <p:cNvPr id="16" name="Picture 15" descr="attractive man.jpg"/>
          <p:cNvPicPr>
            <a:picLocks noChangeAspect="1"/>
          </p:cNvPicPr>
          <p:nvPr/>
        </p:nvPicPr>
        <p:blipFill>
          <a:blip r:embed="rId6" cstate="print"/>
          <a:stretch>
            <a:fillRect/>
          </a:stretch>
        </p:blipFill>
        <p:spPr>
          <a:xfrm>
            <a:off x="2895600" y="0"/>
            <a:ext cx="1428750" cy="1076325"/>
          </a:xfrm>
          <a:prstGeom prst="rect">
            <a:avLst/>
          </a:prstGeom>
        </p:spPr>
      </p:pic>
      <p:pic>
        <p:nvPicPr>
          <p:cNvPr id="17" name="Picture 16" descr="sarah palin.jpg"/>
          <p:cNvPicPr>
            <a:picLocks noChangeAspect="1"/>
          </p:cNvPicPr>
          <p:nvPr/>
        </p:nvPicPr>
        <p:blipFill>
          <a:blip r:embed="rId7" cstate="print"/>
          <a:stretch>
            <a:fillRect/>
          </a:stretch>
        </p:blipFill>
        <p:spPr>
          <a:xfrm>
            <a:off x="1524000" y="0"/>
            <a:ext cx="11430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181600" cy="533400"/>
          </a:xfrm>
        </p:spPr>
        <p:txBody>
          <a:bodyPr>
            <a:normAutofit/>
          </a:bodyPr>
          <a:lstStyle/>
          <a:p>
            <a:r>
              <a:rPr lang="sk-SK" sz="2800" dirty="0" smtClean="0"/>
              <a:t>Faktory </a:t>
            </a:r>
            <a:r>
              <a:rPr lang="sk-SK" sz="2800" dirty="0" err="1" smtClean="0"/>
              <a:t>ovlivňující</a:t>
            </a:r>
            <a:r>
              <a:rPr lang="sk-SK" sz="2800" dirty="0" smtClean="0"/>
              <a:t> </a:t>
            </a:r>
            <a:r>
              <a:rPr lang="sk-SK" sz="2800" dirty="0" err="1" smtClean="0"/>
              <a:t>oblíbenost</a:t>
            </a:r>
            <a:r>
              <a:rPr lang="en-US" sz="2800" dirty="0" smtClean="0"/>
              <a:t>:</a:t>
            </a:r>
            <a:endParaRPr lang="en-US" sz="2800" dirty="0"/>
          </a:p>
        </p:txBody>
      </p:sp>
      <p:sp>
        <p:nvSpPr>
          <p:cNvPr id="3" name="Content Placeholder 2"/>
          <p:cNvSpPr>
            <a:spLocks noGrp="1"/>
          </p:cNvSpPr>
          <p:nvPr>
            <p:ph idx="1"/>
          </p:nvPr>
        </p:nvSpPr>
        <p:spPr>
          <a:xfrm>
            <a:off x="457200" y="1524000"/>
            <a:ext cx="8229600" cy="5181600"/>
          </a:xfrm>
        </p:spPr>
        <p:txBody>
          <a:bodyPr>
            <a:normAutofit/>
          </a:bodyPr>
          <a:lstStyle/>
          <a:p>
            <a:r>
              <a:rPr lang="sk-SK" b="1" dirty="0" smtClean="0"/>
              <a:t>Fyzická atraktivita</a:t>
            </a:r>
            <a:endParaRPr lang="en-US" b="1" dirty="0" smtClean="0"/>
          </a:p>
          <a:p>
            <a:r>
              <a:rPr lang="sk-SK" b="1" dirty="0" err="1" smtClean="0"/>
              <a:t>Blízkost</a:t>
            </a:r>
            <a:endParaRPr lang="en-US" b="1" dirty="0" smtClean="0"/>
          </a:p>
          <a:p>
            <a:r>
              <a:rPr lang="sk-SK" b="1" dirty="0" err="1" smtClean="0"/>
              <a:t>Podobnost</a:t>
            </a:r>
            <a:endParaRPr lang="en-US" b="1" dirty="0" smtClean="0"/>
          </a:p>
          <a:p>
            <a:pPr lvl="1"/>
            <a:r>
              <a:rPr lang="sk-SK" dirty="0" smtClean="0">
                <a:solidFill>
                  <a:srgbClr val="C00000"/>
                </a:solidFill>
              </a:rPr>
              <a:t>Oblečení, </a:t>
            </a:r>
            <a:r>
              <a:rPr lang="sk-SK" dirty="0" err="1" smtClean="0">
                <a:solidFill>
                  <a:srgbClr val="C00000"/>
                </a:solidFill>
              </a:rPr>
              <a:t>image</a:t>
            </a:r>
            <a:r>
              <a:rPr lang="sk-SK" dirty="0" smtClean="0">
                <a:solidFill>
                  <a:srgbClr val="C00000"/>
                </a:solidFill>
              </a:rPr>
              <a:t>, </a:t>
            </a:r>
            <a:r>
              <a:rPr lang="sk-SK" dirty="0" err="1" smtClean="0">
                <a:solidFill>
                  <a:srgbClr val="C00000"/>
                </a:solidFill>
              </a:rPr>
              <a:t>zájmy</a:t>
            </a:r>
            <a:r>
              <a:rPr lang="sk-SK" dirty="0" smtClean="0">
                <a:solidFill>
                  <a:srgbClr val="C00000"/>
                </a:solidFill>
              </a:rPr>
              <a:t>, demografie, názory, </a:t>
            </a:r>
            <a:r>
              <a:rPr lang="sk-SK" dirty="0" err="1" smtClean="0">
                <a:solidFill>
                  <a:srgbClr val="C00000"/>
                </a:solidFill>
              </a:rPr>
              <a:t>atd</a:t>
            </a:r>
            <a:r>
              <a:rPr lang="sk-SK" dirty="0" smtClean="0">
                <a:solidFill>
                  <a:srgbClr val="C00000"/>
                </a:solidFill>
              </a:rPr>
              <a:t>...</a:t>
            </a:r>
            <a:endParaRPr lang="en-US" dirty="0" smtClean="0">
              <a:solidFill>
                <a:srgbClr val="C00000"/>
              </a:solidFill>
            </a:endParaRPr>
          </a:p>
          <a:p>
            <a:r>
              <a:rPr lang="cs-CZ" b="1" dirty="0" smtClean="0"/>
              <a:t>Příjemnost</a:t>
            </a:r>
            <a:endParaRPr lang="en-US" b="1" dirty="0" smtClean="0"/>
          </a:p>
          <a:p>
            <a:pPr lvl="1"/>
            <a:r>
              <a:rPr lang="sk-SK" dirty="0" smtClean="0">
                <a:solidFill>
                  <a:srgbClr val="C00000"/>
                </a:solidFill>
              </a:rPr>
              <a:t>Komplimenty</a:t>
            </a:r>
            <a:endParaRPr lang="en-US" dirty="0" smtClean="0">
              <a:solidFill>
                <a:srgbClr val="C00000"/>
              </a:solidFill>
            </a:endParaRPr>
          </a:p>
          <a:p>
            <a:r>
              <a:rPr lang="cs-CZ" b="1" dirty="0" smtClean="0"/>
              <a:t>Frekvence kontaktu</a:t>
            </a:r>
            <a:endParaRPr lang="en-US" b="1" dirty="0" smtClean="0"/>
          </a:p>
          <a:p>
            <a:pPr marL="365760" lvl="1" indent="-256032">
              <a:buClr>
                <a:schemeClr val="accent3"/>
              </a:buClr>
              <a:buFont typeface="Georgia"/>
              <a:buChar char="•"/>
            </a:pPr>
            <a:r>
              <a:rPr lang="cs-CZ" sz="2800" b="1" dirty="0" smtClean="0">
                <a:solidFill>
                  <a:schemeClr val="tx1"/>
                </a:solidFill>
              </a:rPr>
              <a:t>Spolupráce</a:t>
            </a:r>
            <a:endParaRPr lang="en-US" sz="2800" b="1" dirty="0" smtClean="0">
              <a:solidFill>
                <a:schemeClr val="tx1"/>
              </a:solidFill>
            </a:endParaRPr>
          </a:p>
          <a:p>
            <a:pPr marL="630936" lvl="2" indent="-256032">
              <a:buClr>
                <a:srgbClr val="C00000"/>
              </a:buClr>
              <a:buFont typeface="Courier New" pitchFamily="49" charset="0"/>
              <a:buChar char="o"/>
            </a:pPr>
            <a:r>
              <a:rPr lang="sk-SK" dirty="0" smtClean="0">
                <a:solidFill>
                  <a:srgbClr val="C00000"/>
                </a:solidFill>
              </a:rPr>
              <a:t>Dobrý policajt / zlý policajt</a:t>
            </a:r>
            <a:endParaRPr lang="en-US" dirty="0" smtClean="0">
              <a:solidFill>
                <a:srgbClr val="C00000"/>
              </a:solidFill>
            </a:endParaRP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lide(fromBottom)">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slide(fromBottom)">
                                      <p:cBhvr>
                                        <p:cTn id="38" dur="500"/>
                                        <p:tgtEl>
                                          <p:spTgt spid="3">
                                            <p:txEl>
                                              <p:pRg st="7" end="7"/>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lide(fromBottom)">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oblíbenosti?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228600" y="4343400"/>
            <a:ext cx="3276600" cy="707886"/>
          </a:xfrm>
          <a:prstGeom prst="rect">
            <a:avLst/>
          </a:prstGeom>
          <a:noFill/>
        </p:spPr>
        <p:txBody>
          <a:bodyPr wrap="square" rtlCol="0">
            <a:spAutoFit/>
          </a:bodyPr>
          <a:lstStyle/>
          <a:p>
            <a:r>
              <a:rPr lang="cs-CZ" sz="2000" dirty="0" smtClean="0"/>
              <a:t>Oddělte komunikátora od zprávy</a:t>
            </a:r>
            <a:endParaRPr lang="en-US" sz="2000" dirty="0"/>
          </a:p>
        </p:txBody>
      </p:sp>
      <p:sp>
        <p:nvSpPr>
          <p:cNvPr id="6" name="TextBox 5"/>
          <p:cNvSpPr txBox="1"/>
          <p:nvPr/>
        </p:nvSpPr>
        <p:spPr>
          <a:xfrm>
            <a:off x="5334000" y="5562600"/>
            <a:ext cx="3429000" cy="707886"/>
          </a:xfrm>
          <a:prstGeom prst="rect">
            <a:avLst/>
          </a:prstGeom>
          <a:noFill/>
        </p:spPr>
        <p:txBody>
          <a:bodyPr wrap="square" rtlCol="0">
            <a:spAutoFit/>
          </a:bodyPr>
          <a:lstStyle/>
          <a:p>
            <a:r>
              <a:rPr lang="cs-CZ" sz="2000" dirty="0" smtClean="0"/>
              <a:t>Neděláte to jenom proto, že máte danou osobu rád?</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k-SK" dirty="0" smtClean="0"/>
              <a:t>Autorita</a:t>
            </a:r>
            <a:endParaRPr lang="en-US" dirty="0"/>
          </a:p>
        </p:txBody>
      </p:sp>
      <p:pic>
        <p:nvPicPr>
          <p:cNvPr id="4" name="Picture 3" descr="authority - dalai lama.jpg"/>
          <p:cNvPicPr>
            <a:picLocks noChangeAspect="1"/>
          </p:cNvPicPr>
          <p:nvPr/>
        </p:nvPicPr>
        <p:blipFill>
          <a:blip r:embed="rId2" cstate="print"/>
          <a:stretch>
            <a:fillRect/>
          </a:stretch>
        </p:blipFill>
        <p:spPr>
          <a:xfrm>
            <a:off x="2590800" y="3429000"/>
            <a:ext cx="2014474" cy="2616200"/>
          </a:xfrm>
          <a:prstGeom prst="rect">
            <a:avLst/>
          </a:prstGeom>
        </p:spPr>
      </p:pic>
      <p:pic>
        <p:nvPicPr>
          <p:cNvPr id="5" name="Picture 4" descr="authority - masaryk.jpg"/>
          <p:cNvPicPr>
            <a:picLocks noChangeAspect="1"/>
          </p:cNvPicPr>
          <p:nvPr/>
        </p:nvPicPr>
        <p:blipFill>
          <a:blip r:embed="rId3" cstate="print"/>
          <a:stretch>
            <a:fillRect/>
          </a:stretch>
        </p:blipFill>
        <p:spPr>
          <a:xfrm>
            <a:off x="228600" y="3429000"/>
            <a:ext cx="2161135" cy="3429000"/>
          </a:xfrm>
          <a:prstGeom prst="rect">
            <a:avLst/>
          </a:prstGeom>
        </p:spPr>
      </p:pic>
      <p:pic>
        <p:nvPicPr>
          <p:cNvPr id="6" name="Picture 5" descr="authority - pope.jpg"/>
          <p:cNvPicPr>
            <a:picLocks noChangeAspect="1"/>
          </p:cNvPicPr>
          <p:nvPr/>
        </p:nvPicPr>
        <p:blipFill>
          <a:blip r:embed="rId4" cstate="print"/>
          <a:stretch>
            <a:fillRect/>
          </a:stretch>
        </p:blipFill>
        <p:spPr>
          <a:xfrm>
            <a:off x="4724400" y="3429000"/>
            <a:ext cx="1676400" cy="1676400"/>
          </a:xfrm>
          <a:prstGeom prst="rect">
            <a:avLst/>
          </a:prstGeom>
        </p:spPr>
      </p:pic>
      <p:pic>
        <p:nvPicPr>
          <p:cNvPr id="7" name="Picture 6" descr="auth - fidel.jpg"/>
          <p:cNvPicPr>
            <a:picLocks noChangeAspect="1"/>
          </p:cNvPicPr>
          <p:nvPr/>
        </p:nvPicPr>
        <p:blipFill>
          <a:blip r:embed="rId5" cstate="print"/>
          <a:stretch>
            <a:fillRect/>
          </a:stretch>
        </p:blipFill>
        <p:spPr>
          <a:xfrm>
            <a:off x="6553200" y="3429000"/>
            <a:ext cx="2376468" cy="19539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smtClean="0"/>
              <a:t>Vzájemnost</a:t>
            </a:r>
            <a:endParaRPr lang="en-US" dirty="0"/>
          </a:p>
        </p:txBody>
      </p:sp>
      <p:pic>
        <p:nvPicPr>
          <p:cNvPr id="4" name="Content Placeholder 3" descr="reciprocity.jpg"/>
          <p:cNvPicPr>
            <a:picLocks noGrp="1" noChangeAspect="1"/>
          </p:cNvPicPr>
          <p:nvPr>
            <p:ph idx="1"/>
          </p:nvPr>
        </p:nvPicPr>
        <p:blipFill>
          <a:blip r:embed="rId2" cstate="print"/>
          <a:stretch>
            <a:fillRect/>
          </a:stretch>
        </p:blipFill>
        <p:spPr>
          <a:xfrm>
            <a:off x="3225800" y="2887663"/>
            <a:ext cx="2692400" cy="304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Autorita</a:t>
            </a:r>
            <a:endParaRPr lang="en-US" dirty="0"/>
          </a:p>
        </p:txBody>
      </p:sp>
      <p:sp>
        <p:nvSpPr>
          <p:cNvPr id="3" name="Content Placeholder 2"/>
          <p:cNvSpPr>
            <a:spLocks noGrp="1"/>
          </p:cNvSpPr>
          <p:nvPr>
            <p:ph idx="1"/>
          </p:nvPr>
        </p:nvSpPr>
        <p:spPr/>
        <p:txBody>
          <a:bodyPr/>
          <a:lstStyle/>
          <a:p>
            <a:r>
              <a:rPr lang="en-US" dirty="0" smtClean="0"/>
              <a:t>Stanley </a:t>
            </a:r>
            <a:r>
              <a:rPr lang="en-US" dirty="0" err="1" smtClean="0"/>
              <a:t>Milgram</a:t>
            </a:r>
            <a:r>
              <a:rPr lang="en-US" dirty="0" smtClean="0"/>
              <a:t> (1974) </a:t>
            </a:r>
          </a:p>
          <a:p>
            <a:pPr>
              <a:buNone/>
            </a:pPr>
            <a:r>
              <a:rPr lang="en-US" i="1" dirty="0" smtClean="0"/>
              <a:t>	</a:t>
            </a:r>
            <a:r>
              <a:rPr lang="en-US" i="1" dirty="0" smtClean="0">
                <a:solidFill>
                  <a:srgbClr val="C00000"/>
                </a:solidFill>
              </a:rPr>
              <a:t>Obedience to authority: Experimental view</a:t>
            </a:r>
            <a:endParaRPr lang="en-US" dirty="0" smtClean="0">
              <a:solidFill>
                <a:srgbClr val="C00000"/>
              </a:solidFill>
            </a:endParaRPr>
          </a:p>
          <a:p>
            <a:pPr>
              <a:buNone/>
            </a:pPr>
            <a:r>
              <a:rPr lang="en-US" sz="1000" dirty="0" smtClean="0"/>
              <a:t>	http://www.youtube.com/watch?v=7nS8PsbRUkM</a:t>
            </a:r>
          </a:p>
          <a:p>
            <a:endParaRPr lang="en-US" dirty="0" smtClean="0"/>
          </a:p>
          <a:p>
            <a:endParaRPr lang="en-US" dirty="0" smtClean="0"/>
          </a:p>
          <a:p>
            <a:endParaRPr lang="en-US" dirty="0" smtClean="0"/>
          </a:p>
          <a:p>
            <a:endParaRPr lang="en-US" dirty="0" smtClean="0"/>
          </a:p>
          <a:p>
            <a:endParaRPr lang="en-US" dirty="0" smtClean="0"/>
          </a:p>
          <a:p>
            <a:r>
              <a:rPr lang="sk-SK" sz="1400" b="1" dirty="0" err="1" smtClean="0"/>
              <a:t>Doporučujem</a:t>
            </a:r>
            <a:r>
              <a:rPr lang="sk-SK" sz="1400" b="1" dirty="0" smtClean="0"/>
              <a:t> prečítať</a:t>
            </a:r>
            <a:r>
              <a:rPr lang="en-US" sz="1400" b="1" dirty="0" smtClean="0"/>
              <a:t>:</a:t>
            </a:r>
          </a:p>
          <a:p>
            <a:pPr>
              <a:buNone/>
            </a:pPr>
            <a:r>
              <a:rPr lang="en-US" sz="1400" dirty="0" smtClean="0"/>
              <a:t>	http://www.ocf.berkeley.edu/~wwu/psychology/compliance.shtml</a:t>
            </a:r>
          </a:p>
          <a:p>
            <a:endParaRPr lang="en-US" dirty="0" smtClean="0"/>
          </a:p>
          <a:p>
            <a:endParaRPr lang="en-US" dirty="0" smtClean="0"/>
          </a:p>
          <a:p>
            <a:endParaRPr lang="en-US" dirty="0" smtClean="0"/>
          </a:p>
          <a:p>
            <a:endParaRPr lang="en-US" dirty="0" smtClean="0"/>
          </a:p>
        </p:txBody>
      </p:sp>
      <p:pic>
        <p:nvPicPr>
          <p:cNvPr id="4" name="Picture 3" descr="Milgram_foto.jpg"/>
          <p:cNvPicPr>
            <a:picLocks noChangeAspect="1"/>
          </p:cNvPicPr>
          <p:nvPr/>
        </p:nvPicPr>
        <p:blipFill>
          <a:blip r:embed="rId2" cstate="print"/>
          <a:stretch>
            <a:fillRect/>
          </a:stretch>
        </p:blipFill>
        <p:spPr>
          <a:xfrm>
            <a:off x="7696200" y="914400"/>
            <a:ext cx="1247775" cy="1686553"/>
          </a:xfrm>
          <a:prstGeom prst="rect">
            <a:avLst/>
          </a:prstGeom>
        </p:spPr>
      </p:pic>
      <p:pic>
        <p:nvPicPr>
          <p:cNvPr id="5" name="Picture 4" descr="milgram_respondent.jpg"/>
          <p:cNvPicPr>
            <a:picLocks noChangeAspect="1"/>
          </p:cNvPicPr>
          <p:nvPr/>
        </p:nvPicPr>
        <p:blipFill>
          <a:blip r:embed="rId3" cstate="print"/>
          <a:stretch>
            <a:fillRect/>
          </a:stretch>
        </p:blipFill>
        <p:spPr>
          <a:xfrm>
            <a:off x="838200" y="3657600"/>
            <a:ext cx="2222500" cy="1701800"/>
          </a:xfrm>
          <a:prstGeom prst="rect">
            <a:avLst/>
          </a:prstGeom>
        </p:spPr>
      </p:pic>
      <p:pic>
        <p:nvPicPr>
          <p:cNvPr id="6" name="Picture 5" descr="Milgram_experiment.gif"/>
          <p:cNvPicPr>
            <a:picLocks noChangeAspect="1"/>
          </p:cNvPicPr>
          <p:nvPr/>
        </p:nvPicPr>
        <p:blipFill>
          <a:blip r:embed="rId4" cstate="print"/>
          <a:stretch>
            <a:fillRect/>
          </a:stretch>
        </p:blipFill>
        <p:spPr>
          <a:xfrm>
            <a:off x="6624815" y="3733800"/>
            <a:ext cx="2319160" cy="2943225"/>
          </a:xfrm>
          <a:prstGeom prst="rect">
            <a:avLst/>
          </a:prstGeom>
        </p:spPr>
      </p:pic>
      <p:pic>
        <p:nvPicPr>
          <p:cNvPr id="7" name="Picture 6" descr="milgram_machine.jpg"/>
          <p:cNvPicPr>
            <a:picLocks noChangeAspect="1"/>
          </p:cNvPicPr>
          <p:nvPr/>
        </p:nvPicPr>
        <p:blipFill>
          <a:blip r:embed="rId5" cstate="print"/>
          <a:stretch>
            <a:fillRect/>
          </a:stretch>
        </p:blipFill>
        <p:spPr>
          <a:xfrm>
            <a:off x="3505200" y="3657600"/>
            <a:ext cx="2335953" cy="169545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212336"/>
          </a:xfrm>
        </p:spPr>
        <p:txBody>
          <a:bodyPr>
            <a:normAutofit lnSpcReduction="10000"/>
          </a:bodyPr>
          <a:lstStyle/>
          <a:p>
            <a:r>
              <a:rPr lang="en-US" sz="2000" dirty="0" smtClean="0"/>
              <a:t>Experiment investigates punishment in learning</a:t>
            </a:r>
          </a:p>
          <a:p>
            <a:r>
              <a:rPr lang="en-US" sz="2000" dirty="0" smtClean="0"/>
              <a:t>“Teacher” (subject) and “student” (confederate)</a:t>
            </a:r>
          </a:p>
          <a:p>
            <a:r>
              <a:rPr lang="en-US" sz="2000" dirty="0" smtClean="0"/>
              <a:t>Shocks 30V – 450V (by 15V). From slight shock to XXX</a:t>
            </a:r>
          </a:p>
          <a:p>
            <a:r>
              <a:rPr lang="en-US" sz="2000" dirty="0" smtClean="0"/>
              <a:t>In the case of subject’s unwillingness, the experimenter issued commands:</a:t>
            </a:r>
          </a:p>
          <a:p>
            <a:pPr lvl="2"/>
            <a:r>
              <a:rPr lang="en-US" sz="1600" dirty="0" smtClean="0">
                <a:solidFill>
                  <a:schemeClr val="accent3">
                    <a:lumMod val="75000"/>
                  </a:schemeClr>
                </a:solidFill>
                <a:latin typeface="Arial" pitchFamily="34" charset="0"/>
                <a:cs typeface="Arial" pitchFamily="34" charset="0"/>
              </a:rPr>
              <a:t>Please continue.</a:t>
            </a:r>
          </a:p>
          <a:p>
            <a:pPr lvl="2"/>
            <a:r>
              <a:rPr lang="en-US" sz="1600" dirty="0" smtClean="0">
                <a:solidFill>
                  <a:schemeClr val="accent3">
                    <a:lumMod val="75000"/>
                  </a:schemeClr>
                </a:solidFill>
                <a:latin typeface="Arial" pitchFamily="34" charset="0"/>
                <a:cs typeface="Arial" pitchFamily="34" charset="0"/>
              </a:rPr>
              <a:t>The experiment requires that you continue.</a:t>
            </a:r>
          </a:p>
          <a:p>
            <a:pPr lvl="2"/>
            <a:r>
              <a:rPr lang="en-US" sz="1600" dirty="0" smtClean="0">
                <a:solidFill>
                  <a:schemeClr val="accent3">
                    <a:lumMod val="75000"/>
                  </a:schemeClr>
                </a:solidFill>
                <a:latin typeface="Arial" pitchFamily="34" charset="0"/>
                <a:cs typeface="Arial" pitchFamily="34" charset="0"/>
              </a:rPr>
              <a:t>It is absolutely essential that you continue.</a:t>
            </a:r>
          </a:p>
          <a:p>
            <a:pPr lvl="2"/>
            <a:r>
              <a:rPr lang="en-US" sz="1600" dirty="0" smtClean="0">
                <a:solidFill>
                  <a:schemeClr val="accent3">
                    <a:lumMod val="75000"/>
                  </a:schemeClr>
                </a:solidFill>
                <a:latin typeface="Arial" pitchFamily="34" charset="0"/>
                <a:cs typeface="Arial" pitchFamily="34" charset="0"/>
              </a:rPr>
              <a:t>You have no other choice, you must go on.</a:t>
            </a:r>
          </a:p>
          <a:p>
            <a:r>
              <a:rPr lang="en-US" sz="2000" dirty="0" smtClean="0"/>
              <a:t>Student’s responses:</a:t>
            </a:r>
          </a:p>
          <a:p>
            <a:pPr>
              <a:buNone/>
            </a:pPr>
            <a:r>
              <a:rPr lang="en-US" sz="2000" dirty="0" smtClean="0"/>
              <a:t>	75V – grunts</a:t>
            </a:r>
          </a:p>
          <a:p>
            <a:pPr>
              <a:buNone/>
            </a:pPr>
            <a:r>
              <a:rPr lang="en-US" sz="2000" dirty="0" smtClean="0"/>
              <a:t>	120V - shouts in pain</a:t>
            </a:r>
          </a:p>
          <a:p>
            <a:pPr>
              <a:buNone/>
            </a:pPr>
            <a:r>
              <a:rPr lang="en-US" sz="2000" dirty="0" smtClean="0"/>
              <a:t>	150V - says that he refuses to continue with this experiment</a:t>
            </a:r>
          </a:p>
          <a:p>
            <a:pPr>
              <a:buNone/>
            </a:pPr>
            <a:r>
              <a:rPr lang="en-US" sz="2000" dirty="0" smtClean="0"/>
              <a:t>	300V - silence </a:t>
            </a:r>
            <a:endParaRPr lang="en-US" sz="2000" dirty="0"/>
          </a:p>
        </p:txBody>
      </p:sp>
      <p:sp>
        <p:nvSpPr>
          <p:cNvPr id="4" name="Title 1"/>
          <p:cNvSpPr>
            <a:spLocks noGrp="1"/>
          </p:cNvSpPr>
          <p:nvPr>
            <p:ph type="title"/>
          </p:nvPr>
        </p:nvSpPr>
        <p:spPr>
          <a:xfrm>
            <a:off x="457200" y="1143000"/>
            <a:ext cx="8229600" cy="1066800"/>
          </a:xfrm>
        </p:spPr>
        <p:txBody>
          <a:bodyPr>
            <a:normAutofit/>
          </a:bodyPr>
          <a:lstStyle/>
          <a:p>
            <a:r>
              <a:rPr lang="en-US" sz="3200" i="1" dirty="0" err="1" smtClean="0"/>
              <a:t>Milgram</a:t>
            </a:r>
            <a:r>
              <a:rPr lang="en-US" sz="3200" i="1" dirty="0" smtClean="0"/>
              <a:t> study – Obedience to Authority</a:t>
            </a:r>
            <a:endParaRPr lang="en-US" sz="3200" i="1" dirty="0"/>
          </a:p>
        </p:txBody>
      </p:sp>
      <p:pic>
        <p:nvPicPr>
          <p:cNvPr id="6" name="Picture 5" descr="Milgram_foto.jpg"/>
          <p:cNvPicPr>
            <a:picLocks noChangeAspect="1"/>
          </p:cNvPicPr>
          <p:nvPr/>
        </p:nvPicPr>
        <p:blipFill>
          <a:blip r:embed="rId2" cstate="print"/>
          <a:stretch>
            <a:fillRect/>
          </a:stretch>
        </p:blipFill>
        <p:spPr>
          <a:xfrm>
            <a:off x="7985590" y="914401"/>
            <a:ext cx="95838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err="1" smtClean="0"/>
              <a:t>Milgram</a:t>
            </a:r>
            <a:r>
              <a:rPr lang="en-US" sz="3200" i="1" dirty="0" smtClean="0"/>
              <a:t> study – Obedience to Authority</a:t>
            </a:r>
            <a:endParaRPr lang="en-US" sz="3200" i="1" dirty="0"/>
          </a:p>
        </p:txBody>
      </p:sp>
      <p:sp>
        <p:nvSpPr>
          <p:cNvPr id="3" name="Content Placeholder 2"/>
          <p:cNvSpPr>
            <a:spLocks noGrp="1"/>
          </p:cNvSpPr>
          <p:nvPr>
            <p:ph idx="1"/>
          </p:nvPr>
        </p:nvSpPr>
        <p:spPr/>
        <p:txBody>
          <a:bodyPr/>
          <a:lstStyle/>
          <a:p>
            <a:r>
              <a:rPr lang="en-US" dirty="0" smtClean="0"/>
              <a:t>Expected results:</a:t>
            </a:r>
          </a:p>
          <a:p>
            <a:pPr lvl="1"/>
            <a:r>
              <a:rPr lang="en-US" dirty="0" smtClean="0"/>
              <a:t>14 Yale senior psychology majors (3% - 450V)</a:t>
            </a:r>
          </a:p>
          <a:p>
            <a:pPr lvl="1"/>
            <a:r>
              <a:rPr lang="en-US" dirty="0" err="1" smtClean="0"/>
              <a:t>Milgram’s</a:t>
            </a:r>
            <a:r>
              <a:rPr lang="en-US" dirty="0" smtClean="0"/>
              <a:t> colleagues (hardly anyone will go beyond 240V)</a:t>
            </a:r>
          </a:p>
          <a:p>
            <a:r>
              <a:rPr lang="en-US" dirty="0" smtClean="0"/>
              <a:t>Actual results:</a:t>
            </a:r>
          </a:p>
          <a:p>
            <a:pPr lvl="1"/>
            <a:r>
              <a:rPr lang="en-US" dirty="0" smtClean="0"/>
              <a:t>26 out of 40 reached 450V</a:t>
            </a:r>
          </a:p>
          <a:p>
            <a:pPr lvl="1">
              <a:buNone/>
            </a:pPr>
            <a:endParaRPr lang="en-US" dirty="0" smtClean="0"/>
          </a:p>
        </p:txBody>
      </p:sp>
      <p:pic>
        <p:nvPicPr>
          <p:cNvPr id="4" name="Picture 3" descr="Milgram_foto.jpg"/>
          <p:cNvPicPr>
            <a:picLocks noChangeAspect="1"/>
          </p:cNvPicPr>
          <p:nvPr/>
        </p:nvPicPr>
        <p:blipFill>
          <a:blip r:embed="rId2" cstate="print"/>
          <a:stretch>
            <a:fillRect/>
          </a:stretch>
        </p:blipFill>
        <p:spPr>
          <a:xfrm>
            <a:off x="7985590" y="914401"/>
            <a:ext cx="958385" cy="1295400"/>
          </a:xfrm>
          <a:prstGeom prst="rect">
            <a:avLst/>
          </a:prstGeom>
        </p:spPr>
      </p:pic>
      <p:pic>
        <p:nvPicPr>
          <p:cNvPr id="7" name="Content Placeholder 3" descr="milgram_graph2_trans.gif"/>
          <p:cNvPicPr>
            <a:picLocks noChangeAspect="1"/>
          </p:cNvPicPr>
          <p:nvPr/>
        </p:nvPicPr>
        <p:blipFill>
          <a:blip r:embed="rId3" cstate="print"/>
          <a:stretch>
            <a:fillRect/>
          </a:stretch>
        </p:blipFill>
        <p:spPr>
          <a:xfrm>
            <a:off x="990600" y="5096657"/>
            <a:ext cx="3979330" cy="1761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334000"/>
          </a:xfrm>
        </p:spPr>
        <p:txBody>
          <a:bodyPr>
            <a:normAutofit fontScale="85000" lnSpcReduction="10000"/>
          </a:bodyPr>
          <a:lstStyle/>
          <a:p>
            <a:pPr>
              <a:lnSpc>
                <a:spcPct val="150000"/>
              </a:lnSpc>
              <a:spcBef>
                <a:spcPts val="600"/>
              </a:spcBef>
            </a:pPr>
            <a:r>
              <a:rPr lang="en-US" i="1" dirty="0" smtClean="0"/>
              <a:t>“I observed a mature and initially poised businessman enter the laboratory smiling and confident. Within 20 minutes he was reduced to a twitching, stuttering wreck, who was rapidly approaching a point of nervous collapse. He constantly pulled on his earlobe and twisted his hands.  At one point he pushed his fist into his forehead and muttered: “Oh, God, let’s stop it.” And yet he continued to respond to every word of the experimenter and obeyed to the end.” </a:t>
            </a:r>
          </a:p>
          <a:p>
            <a:pPr>
              <a:lnSpc>
                <a:spcPct val="150000"/>
              </a:lnSpc>
              <a:spcBef>
                <a:spcPts val="600"/>
              </a:spcBef>
              <a:buNone/>
            </a:pPr>
            <a:r>
              <a:rPr lang="en-US" i="1" dirty="0" smtClean="0"/>
              <a:t>	</a:t>
            </a:r>
            <a:r>
              <a:rPr lang="en-US" dirty="0" smtClean="0"/>
              <a:t>(</a:t>
            </a:r>
            <a:r>
              <a:rPr lang="en-US" dirty="0" err="1" smtClean="0"/>
              <a:t>Milgram</a:t>
            </a:r>
            <a:r>
              <a:rPr lang="en-US" dirty="0" smtClean="0"/>
              <a:t>, 1963, p. 377)</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Situační faktory</a:t>
            </a:r>
            <a:endParaRPr lang="en-US"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953000" y="1981200"/>
            <a:ext cx="3962400" cy="923330"/>
          </a:xfrm>
          <a:prstGeom prst="rect">
            <a:avLst/>
          </a:prstGeom>
          <a:noFill/>
          <a:ln>
            <a:solidFill>
              <a:schemeClr val="accent1"/>
            </a:solidFill>
          </a:ln>
        </p:spPr>
        <p:txBody>
          <a:bodyPr wrap="square" rtlCol="0">
            <a:spAutoFit/>
          </a:bodyPr>
          <a:lstStyle/>
          <a:p>
            <a:r>
              <a:rPr lang="sk-SK" i="1" u="sng" dirty="0" err="1" smtClean="0"/>
              <a:t>Důležité</a:t>
            </a:r>
            <a:r>
              <a:rPr lang="sk-SK" i="1" u="sng" dirty="0" smtClean="0"/>
              <a:t>:</a:t>
            </a:r>
            <a:endParaRPr lang="en-US" i="1" u="sng" dirty="0" smtClean="0"/>
          </a:p>
          <a:p>
            <a:r>
              <a:rPr lang="cs-CZ" dirty="0" smtClean="0"/>
              <a:t>Lidé kolem</a:t>
            </a:r>
            <a:endParaRPr lang="en-US" dirty="0" smtClean="0"/>
          </a:p>
          <a:p>
            <a:r>
              <a:rPr lang="sk-SK" dirty="0" err="1" smtClean="0"/>
              <a:t>Blízkost</a:t>
            </a:r>
            <a:r>
              <a:rPr lang="sk-SK" dirty="0" smtClean="0"/>
              <a:t> a </a:t>
            </a:r>
            <a:r>
              <a:rPr lang="sk-SK" dirty="0" err="1" smtClean="0"/>
              <a:t>oprávněnost</a:t>
            </a:r>
            <a:r>
              <a:rPr lang="sk-SK" dirty="0" smtClean="0"/>
              <a:t> autority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err="1" smtClean="0"/>
              <a:t>Milgram</a:t>
            </a:r>
            <a:r>
              <a:rPr lang="en-US" sz="3200" i="1" dirty="0" smtClean="0"/>
              <a:t> study – Obedience to Authority</a:t>
            </a:r>
            <a:endParaRPr lang="en-US" sz="3200" i="1" dirty="0"/>
          </a:p>
        </p:txBody>
      </p:sp>
      <p:sp>
        <p:nvSpPr>
          <p:cNvPr id="3" name="Content Placeholder 2"/>
          <p:cNvSpPr>
            <a:spLocks noGrp="1"/>
          </p:cNvSpPr>
          <p:nvPr>
            <p:ph idx="1"/>
          </p:nvPr>
        </p:nvSpPr>
        <p:spPr/>
        <p:txBody>
          <a:bodyPr/>
          <a:lstStyle/>
          <a:p>
            <a:r>
              <a:rPr lang="en-US" dirty="0" smtClean="0"/>
              <a:t>Replication of </a:t>
            </a:r>
            <a:r>
              <a:rPr lang="en-US" dirty="0" err="1" smtClean="0"/>
              <a:t>Milgram’s</a:t>
            </a:r>
            <a:r>
              <a:rPr lang="en-US" dirty="0" smtClean="0"/>
              <a:t> study</a:t>
            </a:r>
          </a:p>
          <a:p>
            <a:pPr>
              <a:buNone/>
            </a:pPr>
            <a:r>
              <a:rPr lang="en-US" sz="1600" dirty="0" smtClean="0"/>
              <a:t>	</a:t>
            </a:r>
            <a:r>
              <a:rPr lang="en-US" sz="1600" dirty="0" smtClean="0">
                <a:hlinkClick r:id="rId2"/>
              </a:rPr>
              <a:t>http://video.google.com/videoplay?docid=6110809571753386112</a:t>
            </a:r>
            <a:endParaRPr lang="en-US" sz="1600" dirty="0" smtClean="0"/>
          </a:p>
          <a:p>
            <a:r>
              <a:rPr lang="en-US" dirty="0" smtClean="0"/>
              <a:t>Ethical concerns</a:t>
            </a:r>
          </a:p>
          <a:p>
            <a:pPr>
              <a:buNone/>
            </a:pPr>
            <a:endParaRPr lang="en-US" sz="1000" dirty="0" smtClean="0"/>
          </a:p>
          <a:p>
            <a:endParaRPr lang="en-US" dirty="0"/>
          </a:p>
        </p:txBody>
      </p:sp>
      <p:pic>
        <p:nvPicPr>
          <p:cNvPr id="4" name="Picture 3" descr="Milgram_foto.jpg"/>
          <p:cNvPicPr>
            <a:picLocks noChangeAspect="1"/>
          </p:cNvPicPr>
          <p:nvPr/>
        </p:nvPicPr>
        <p:blipFill>
          <a:blip r:embed="rId3" cstate="print"/>
          <a:stretch>
            <a:fillRect/>
          </a:stretch>
        </p:blipFill>
        <p:spPr>
          <a:xfrm>
            <a:off x="7985590" y="914401"/>
            <a:ext cx="958385" cy="1295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Jsme</a:t>
            </a:r>
            <a:r>
              <a:rPr lang="sk-SK" dirty="0" smtClean="0"/>
              <a:t> </a:t>
            </a:r>
            <a:r>
              <a:rPr lang="sk-SK" dirty="0" err="1" smtClean="0"/>
              <a:t>schopni</a:t>
            </a:r>
            <a:r>
              <a:rPr lang="sk-SK" dirty="0" smtClean="0"/>
              <a:t> </a:t>
            </a:r>
            <a:r>
              <a:rPr lang="sk-SK" dirty="0" err="1" smtClean="0"/>
              <a:t>mít</a:t>
            </a:r>
            <a:r>
              <a:rPr lang="sk-SK" dirty="0" smtClean="0"/>
              <a:t> kritický </a:t>
            </a:r>
            <a:r>
              <a:rPr lang="sk-SK" dirty="0" err="1" smtClean="0"/>
              <a:t>náhled</a:t>
            </a:r>
            <a:r>
              <a:rPr lang="sk-SK" dirty="0" smtClean="0"/>
              <a:t> na autoritu?</a:t>
            </a:r>
            <a:endParaRPr lang="en-US" dirty="0"/>
          </a:p>
        </p:txBody>
      </p:sp>
      <p:sp>
        <p:nvSpPr>
          <p:cNvPr id="3" name="Content Placeholder 2"/>
          <p:cNvSpPr>
            <a:spLocks noGrp="1"/>
          </p:cNvSpPr>
          <p:nvPr>
            <p:ph idx="1"/>
          </p:nvPr>
        </p:nvSpPr>
        <p:spPr>
          <a:xfrm>
            <a:off x="457200" y="2743200"/>
            <a:ext cx="8229600" cy="3831336"/>
          </a:xfrm>
        </p:spPr>
        <p:txBody>
          <a:bodyPr/>
          <a:lstStyle/>
          <a:p>
            <a:r>
              <a:rPr lang="cs-CZ" dirty="0" smtClean="0"/>
              <a:t>Příklad ze života:</a:t>
            </a:r>
          </a:p>
          <a:p>
            <a:pPr>
              <a:buNone/>
            </a:pPr>
            <a:r>
              <a:rPr lang="cs-CZ" dirty="0" smtClean="0"/>
              <a:t>		</a:t>
            </a:r>
          </a:p>
          <a:p>
            <a:pPr>
              <a:buNone/>
            </a:pPr>
            <a:r>
              <a:rPr lang="cs-CZ" dirty="0" smtClean="0"/>
              <a:t>			</a:t>
            </a:r>
            <a:r>
              <a:rPr lang="en-US" dirty="0" smtClean="0"/>
              <a:t>Right Ear </a:t>
            </a:r>
            <a:r>
              <a:rPr lang="en-US" dirty="0" smtClean="0">
                <a:latin typeface="Lucida Sans Unicode"/>
                <a:cs typeface="Lucida Sans Unicode"/>
              </a:rPr>
              <a:t>→ R Ear</a:t>
            </a:r>
            <a:endParaRPr lang="en-US" dirty="0"/>
          </a:p>
        </p:txBody>
      </p:sp>
      <p:pic>
        <p:nvPicPr>
          <p:cNvPr id="6" name="Picture 5" descr="nurses.jpg"/>
          <p:cNvPicPr>
            <a:picLocks noChangeAspect="1"/>
          </p:cNvPicPr>
          <p:nvPr/>
        </p:nvPicPr>
        <p:blipFill>
          <a:blip r:embed="rId2" cstate="print"/>
          <a:stretch>
            <a:fillRect/>
          </a:stretch>
        </p:blipFill>
        <p:spPr>
          <a:xfrm>
            <a:off x="6781800" y="3733800"/>
            <a:ext cx="2146030" cy="2895600"/>
          </a:xfrm>
          <a:prstGeom prst="rect">
            <a:avLst/>
          </a:prstGeom>
        </p:spPr>
      </p:pic>
      <p:pic>
        <p:nvPicPr>
          <p:cNvPr id="5" name="Picture 4" descr="nurse phone.jpg"/>
          <p:cNvPicPr>
            <a:picLocks noChangeAspect="1"/>
          </p:cNvPicPr>
          <p:nvPr/>
        </p:nvPicPr>
        <p:blipFill>
          <a:blip r:embed="rId3" cstate="print"/>
          <a:stretch>
            <a:fillRect/>
          </a:stretch>
        </p:blipFill>
        <p:spPr>
          <a:xfrm>
            <a:off x="228600" y="5029200"/>
            <a:ext cx="2418248" cy="1828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Experiment v lékářském prostředí</a:t>
            </a:r>
            <a:endParaRPr lang="en-US" dirty="0"/>
          </a:p>
        </p:txBody>
      </p:sp>
      <p:sp>
        <p:nvSpPr>
          <p:cNvPr id="3" name="Content Placeholder 2"/>
          <p:cNvSpPr>
            <a:spLocks noGrp="1"/>
          </p:cNvSpPr>
          <p:nvPr>
            <p:ph idx="1"/>
          </p:nvPr>
        </p:nvSpPr>
        <p:spPr/>
        <p:txBody>
          <a:bodyPr/>
          <a:lstStyle/>
          <a:p>
            <a:r>
              <a:rPr lang="cs-CZ" dirty="0" smtClean="0"/>
              <a:t>4 důvody proč ne:</a:t>
            </a:r>
          </a:p>
          <a:p>
            <a:pPr marL="1191006" lvl="2" indent="-514350">
              <a:buFont typeface="+mj-lt"/>
              <a:buAutoNum type="arabicPeriod"/>
            </a:pPr>
            <a:r>
              <a:rPr lang="cs-CZ" dirty="0" smtClean="0"/>
              <a:t>Nepovolený lék</a:t>
            </a:r>
          </a:p>
          <a:p>
            <a:pPr marL="1191006" lvl="2" indent="-514350">
              <a:buFont typeface="+mj-lt"/>
              <a:buAutoNum type="arabicPeriod"/>
            </a:pPr>
            <a:r>
              <a:rPr lang="cs-CZ" dirty="0" smtClean="0"/>
              <a:t>Dvojnásobně překročená maximální dávka</a:t>
            </a:r>
          </a:p>
          <a:p>
            <a:pPr marL="1191006" lvl="2" indent="-514350">
              <a:buFont typeface="+mj-lt"/>
              <a:buAutoNum type="arabicPeriod"/>
            </a:pPr>
            <a:r>
              <a:rPr lang="cs-CZ" dirty="0" smtClean="0"/>
              <a:t>Neznámí lékař</a:t>
            </a:r>
          </a:p>
          <a:p>
            <a:pPr marL="1191006" lvl="2" indent="-514350">
              <a:buFont typeface="+mj-lt"/>
              <a:buAutoNum type="arabicPeriod"/>
            </a:pPr>
            <a:r>
              <a:rPr lang="cs-CZ" dirty="0" smtClean="0"/>
              <a:t>Příkaz přes telefon</a:t>
            </a:r>
            <a:endParaRPr lang="en-US" dirty="0"/>
          </a:p>
        </p:txBody>
      </p:sp>
      <p:pic>
        <p:nvPicPr>
          <p:cNvPr id="4" name="Picture 3" descr="nurse phone.jpg"/>
          <p:cNvPicPr>
            <a:picLocks noChangeAspect="1"/>
          </p:cNvPicPr>
          <p:nvPr/>
        </p:nvPicPr>
        <p:blipFill>
          <a:blip r:embed="rId2" cstate="print"/>
          <a:stretch>
            <a:fillRect/>
          </a:stretch>
        </p:blipFill>
        <p:spPr>
          <a:xfrm>
            <a:off x="228600" y="5029200"/>
            <a:ext cx="2418248" cy="1828800"/>
          </a:xfrm>
          <a:prstGeom prst="rect">
            <a:avLst/>
          </a:prstGeom>
        </p:spPr>
      </p:pic>
      <p:pic>
        <p:nvPicPr>
          <p:cNvPr id="5" name="Picture 4" descr="nurses.jpg"/>
          <p:cNvPicPr>
            <a:picLocks noChangeAspect="1"/>
          </p:cNvPicPr>
          <p:nvPr/>
        </p:nvPicPr>
        <p:blipFill>
          <a:blip r:embed="rId3" cstate="print"/>
          <a:stretch>
            <a:fillRect/>
          </a:stretch>
        </p:blipFill>
        <p:spPr>
          <a:xfrm>
            <a:off x="7239000" y="3733800"/>
            <a:ext cx="1688830" cy="2278708"/>
          </a:xfrm>
          <a:prstGeom prst="rect">
            <a:avLst/>
          </a:prstGeom>
        </p:spPr>
      </p:pic>
      <p:sp>
        <p:nvSpPr>
          <p:cNvPr id="6" name="TextBox 5"/>
          <p:cNvSpPr txBox="1"/>
          <p:nvPr/>
        </p:nvSpPr>
        <p:spPr>
          <a:xfrm>
            <a:off x="2895600" y="6172200"/>
            <a:ext cx="5867400" cy="461665"/>
          </a:xfrm>
          <a:prstGeom prst="rect">
            <a:avLst/>
          </a:prstGeom>
          <a:solidFill>
            <a:schemeClr val="accent1"/>
          </a:solidFill>
        </p:spPr>
        <p:txBody>
          <a:bodyPr wrap="square" rtlCol="0">
            <a:spAutoFit/>
          </a:bodyPr>
          <a:lstStyle/>
          <a:p>
            <a:pPr algn="ctr"/>
            <a:r>
              <a:rPr lang="cs-CZ" sz="2400" dirty="0" smtClean="0">
                <a:solidFill>
                  <a:schemeClr val="bg1"/>
                </a:solidFill>
              </a:rPr>
              <a:t>Vyhovělo 21 z 22 sester</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Symboly autority</a:t>
            </a:r>
            <a:endParaRPr lang="en-US" dirty="0"/>
          </a:p>
        </p:txBody>
      </p:sp>
      <p:sp>
        <p:nvSpPr>
          <p:cNvPr id="3" name="Content Placeholder 2"/>
          <p:cNvSpPr>
            <a:spLocks noGrp="1"/>
          </p:cNvSpPr>
          <p:nvPr>
            <p:ph idx="1"/>
          </p:nvPr>
        </p:nvSpPr>
        <p:spPr/>
        <p:txBody>
          <a:bodyPr/>
          <a:lstStyle/>
          <a:p>
            <a:r>
              <a:rPr lang="sk-SK" dirty="0" smtClean="0"/>
              <a:t>Tituly</a:t>
            </a:r>
          </a:p>
          <a:p>
            <a:r>
              <a:rPr lang="sk-SK" dirty="0" smtClean="0"/>
              <a:t>Oblečenie</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Symbol autority - Tituly</a:t>
            </a:r>
            <a:endParaRPr lang="en-US" b="1" dirty="0"/>
          </a:p>
        </p:txBody>
      </p:sp>
      <p:sp>
        <p:nvSpPr>
          <p:cNvPr id="3" name="Content Placeholder 2"/>
          <p:cNvSpPr>
            <a:spLocks noGrp="1"/>
          </p:cNvSpPr>
          <p:nvPr>
            <p:ph idx="1"/>
          </p:nvPr>
        </p:nvSpPr>
        <p:spPr/>
        <p:txBody>
          <a:bodyPr>
            <a:normAutofit/>
          </a:bodyPr>
          <a:lstStyle/>
          <a:p>
            <a:r>
              <a:rPr lang="cs-CZ" dirty="0" smtClean="0"/>
              <a:t>Prof.</a:t>
            </a:r>
            <a:r>
              <a:rPr lang="en-US" dirty="0" smtClean="0"/>
              <a:t>, </a:t>
            </a:r>
            <a:r>
              <a:rPr lang="cs-CZ" dirty="0" smtClean="0"/>
              <a:t>MUDr.,</a:t>
            </a:r>
            <a:r>
              <a:rPr lang="en-US" dirty="0" smtClean="0"/>
              <a:t> </a:t>
            </a:r>
            <a:r>
              <a:rPr lang="sk-SK" dirty="0" err="1" smtClean="0"/>
              <a:t>vědec</a:t>
            </a:r>
            <a:r>
              <a:rPr lang="sk-SK" dirty="0" smtClean="0"/>
              <a:t>, </a:t>
            </a:r>
            <a:r>
              <a:rPr lang="sk-SK" dirty="0" err="1" smtClean="0"/>
              <a:t>manager</a:t>
            </a:r>
            <a:r>
              <a:rPr lang="sk-SK" dirty="0" smtClean="0"/>
              <a:t>, </a:t>
            </a:r>
            <a:r>
              <a:rPr lang="sk-SK" dirty="0" err="1" smtClean="0"/>
              <a:t>máma</a:t>
            </a:r>
            <a:r>
              <a:rPr lang="sk-SK" dirty="0" smtClean="0"/>
              <a:t>, </a:t>
            </a:r>
            <a:r>
              <a:rPr lang="sk-SK" dirty="0" err="1" smtClean="0"/>
              <a:t>atd</a:t>
            </a:r>
            <a:r>
              <a:rPr lang="sk-SK" dirty="0" smtClean="0"/>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3" descr="lecture 2.jpg"/>
          <p:cNvPicPr>
            <a:picLocks noChangeAspect="1"/>
          </p:cNvPicPr>
          <p:nvPr/>
        </p:nvPicPr>
        <p:blipFill>
          <a:blip r:embed="rId2" cstate="print"/>
          <a:stretch>
            <a:fillRect/>
          </a:stretch>
        </p:blipFill>
        <p:spPr>
          <a:xfrm>
            <a:off x="1295399" y="3124200"/>
            <a:ext cx="2615339" cy="2057400"/>
          </a:xfrm>
          <a:prstGeom prst="rect">
            <a:avLst/>
          </a:prstGeom>
        </p:spPr>
      </p:pic>
      <p:pic>
        <p:nvPicPr>
          <p:cNvPr id="5" name="Picture 4" descr="lecture 2.jpg"/>
          <p:cNvPicPr>
            <a:picLocks noChangeAspect="1"/>
          </p:cNvPicPr>
          <p:nvPr/>
        </p:nvPicPr>
        <p:blipFill>
          <a:blip r:embed="rId2" cstate="print"/>
          <a:stretch>
            <a:fillRect/>
          </a:stretch>
        </p:blipFill>
        <p:spPr>
          <a:xfrm>
            <a:off x="4876800" y="3124200"/>
            <a:ext cx="2615339" cy="2057400"/>
          </a:xfrm>
          <a:prstGeom prst="rect">
            <a:avLst/>
          </a:prstGeom>
        </p:spPr>
      </p:pic>
      <p:sp>
        <p:nvSpPr>
          <p:cNvPr id="6" name="TextBox 5"/>
          <p:cNvSpPr txBox="1"/>
          <p:nvPr/>
        </p:nvSpPr>
        <p:spPr>
          <a:xfrm>
            <a:off x="7391400" y="3048000"/>
            <a:ext cx="1447800" cy="923330"/>
          </a:xfrm>
          <a:prstGeom prst="rect">
            <a:avLst/>
          </a:prstGeom>
          <a:noFill/>
        </p:spPr>
        <p:txBody>
          <a:bodyPr wrap="square" rtlCol="0">
            <a:spAutoFit/>
          </a:bodyPr>
          <a:lstStyle/>
          <a:p>
            <a:r>
              <a:rPr lang="en-US" dirty="0" smtClean="0">
                <a:solidFill>
                  <a:srgbClr val="00B050"/>
                </a:solidFill>
              </a:rPr>
              <a:t>Cambridge </a:t>
            </a:r>
            <a:r>
              <a:rPr lang="en-US" dirty="0" err="1" smtClean="0">
                <a:solidFill>
                  <a:srgbClr val="00B050"/>
                </a:solidFill>
              </a:rPr>
              <a:t>Profesor</a:t>
            </a:r>
            <a:endParaRPr lang="en-US" dirty="0" smtClean="0">
              <a:solidFill>
                <a:srgbClr val="00B050"/>
              </a:solidFill>
            </a:endParaRPr>
          </a:p>
          <a:p>
            <a:r>
              <a:rPr lang="en-US" b="1" dirty="0" smtClean="0">
                <a:solidFill>
                  <a:srgbClr val="00B050"/>
                </a:solidFill>
                <a:latin typeface="Calibri"/>
              </a:rPr>
              <a:t>←</a:t>
            </a:r>
            <a:endParaRPr lang="en-US" b="1" dirty="0">
              <a:solidFill>
                <a:srgbClr val="00B050"/>
              </a:solidFill>
            </a:endParaRPr>
          </a:p>
        </p:txBody>
      </p:sp>
      <p:sp>
        <p:nvSpPr>
          <p:cNvPr id="8" name="TextBox 7"/>
          <p:cNvSpPr txBox="1"/>
          <p:nvPr/>
        </p:nvSpPr>
        <p:spPr>
          <a:xfrm>
            <a:off x="2133600" y="3276600"/>
            <a:ext cx="1295400" cy="646331"/>
          </a:xfrm>
          <a:prstGeom prst="rect">
            <a:avLst/>
          </a:prstGeom>
          <a:noFill/>
        </p:spPr>
        <p:txBody>
          <a:bodyPr wrap="square" rtlCol="0">
            <a:spAutoFit/>
          </a:bodyPr>
          <a:lstStyle/>
          <a:p>
            <a:r>
              <a:rPr lang="en-US" dirty="0" err="1" smtClean="0">
                <a:solidFill>
                  <a:srgbClr val="00B050"/>
                </a:solidFill>
              </a:rPr>
              <a:t>Cambrid</a:t>
            </a:r>
            <a:r>
              <a:rPr lang="sk-SK" dirty="0" err="1" smtClean="0">
                <a:solidFill>
                  <a:srgbClr val="00B050"/>
                </a:solidFill>
              </a:rPr>
              <a:t>ge</a:t>
            </a:r>
            <a:endParaRPr lang="en-US" dirty="0" smtClean="0">
              <a:solidFill>
                <a:srgbClr val="00B050"/>
              </a:solidFill>
            </a:endParaRPr>
          </a:p>
          <a:p>
            <a:r>
              <a:rPr lang="en-US" dirty="0" smtClean="0">
                <a:solidFill>
                  <a:srgbClr val="00B050"/>
                </a:solidFill>
              </a:rPr>
              <a:t>Student </a:t>
            </a:r>
            <a:r>
              <a:rPr lang="en-US" dirty="0" smtClean="0">
                <a:solidFill>
                  <a:srgbClr val="00B050"/>
                </a:solidFill>
                <a:latin typeface="Calibri"/>
              </a:rPr>
              <a:t>→</a:t>
            </a:r>
            <a:endParaRPr lang="en-US" dirty="0">
              <a:solidFill>
                <a:srgbClr val="00B050"/>
              </a:solidFill>
            </a:endParaRPr>
          </a:p>
        </p:txBody>
      </p:sp>
      <p:sp>
        <p:nvSpPr>
          <p:cNvPr id="9" name="TextBox 8"/>
          <p:cNvSpPr txBox="1"/>
          <p:nvPr/>
        </p:nvSpPr>
        <p:spPr>
          <a:xfrm>
            <a:off x="1447800" y="5562600"/>
            <a:ext cx="6096000" cy="830997"/>
          </a:xfrm>
          <a:prstGeom prst="rect">
            <a:avLst/>
          </a:prstGeom>
          <a:solidFill>
            <a:schemeClr val="accent1"/>
          </a:solidFill>
        </p:spPr>
        <p:txBody>
          <a:bodyPr wrap="square" rtlCol="0">
            <a:spAutoFit/>
          </a:bodyPr>
          <a:lstStyle/>
          <a:p>
            <a:pPr algn="ctr"/>
            <a:r>
              <a:rPr lang="en-US" sz="2400" dirty="0" smtClean="0">
                <a:solidFill>
                  <a:schemeClr val="bg1"/>
                </a:solidFill>
              </a:rPr>
              <a:t>“</a:t>
            </a:r>
            <a:r>
              <a:rPr lang="en-US" sz="2400" dirty="0" err="1" smtClean="0">
                <a:solidFill>
                  <a:schemeClr val="bg1"/>
                </a:solidFill>
              </a:rPr>
              <a:t>Profesor</a:t>
            </a:r>
            <a:r>
              <a:rPr lang="en-US" sz="2400" dirty="0" smtClean="0">
                <a:solidFill>
                  <a:schemeClr val="bg1"/>
                </a:solidFill>
              </a:rPr>
              <a:t>” b</a:t>
            </a:r>
            <a:r>
              <a:rPr lang="sk-SK" sz="2400" dirty="0" err="1" smtClean="0">
                <a:solidFill>
                  <a:schemeClr val="bg1"/>
                </a:solidFill>
              </a:rPr>
              <a:t>yl</a:t>
            </a:r>
            <a:r>
              <a:rPr lang="sk-SK" sz="2400" dirty="0" smtClean="0">
                <a:solidFill>
                  <a:schemeClr val="bg1"/>
                </a:solidFill>
              </a:rPr>
              <a:t> </a:t>
            </a:r>
            <a:r>
              <a:rPr lang="sk-SK" sz="2400" dirty="0" err="1" smtClean="0">
                <a:solidFill>
                  <a:schemeClr val="bg1"/>
                </a:solidFill>
              </a:rPr>
              <a:t>vníman</a:t>
            </a:r>
            <a:r>
              <a:rPr lang="sk-SK" sz="2400" dirty="0" smtClean="0">
                <a:solidFill>
                  <a:schemeClr val="bg1"/>
                </a:solidFill>
              </a:rPr>
              <a:t> </a:t>
            </a:r>
            <a:r>
              <a:rPr lang="sk-SK" sz="2400" dirty="0" err="1" smtClean="0">
                <a:solidFill>
                  <a:schemeClr val="bg1"/>
                </a:solidFill>
              </a:rPr>
              <a:t>jako</a:t>
            </a:r>
            <a:r>
              <a:rPr lang="sk-SK" sz="2400" dirty="0" smtClean="0">
                <a:solidFill>
                  <a:schemeClr val="bg1"/>
                </a:solidFill>
              </a:rPr>
              <a:t> o</a:t>
            </a:r>
            <a:r>
              <a:rPr lang="en-US" sz="2400" dirty="0" smtClean="0">
                <a:solidFill>
                  <a:schemeClr val="bg1"/>
                </a:solidFill>
              </a:rPr>
              <a:t> 6.4cm </a:t>
            </a:r>
            <a:r>
              <a:rPr lang="sk-SK" sz="2400" dirty="0" smtClean="0">
                <a:solidFill>
                  <a:schemeClr val="bg1"/>
                </a:solidFill>
              </a:rPr>
              <a:t>vyšší než</a:t>
            </a:r>
            <a:r>
              <a:rPr lang="en-US" sz="2400" dirty="0" smtClean="0">
                <a:solidFill>
                  <a:schemeClr val="bg1"/>
                </a:solidFill>
              </a:rPr>
              <a:t> “student”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828800"/>
          </a:xfrm>
        </p:spPr>
        <p:txBody>
          <a:bodyPr>
            <a:normAutofit fontScale="90000"/>
          </a:bodyPr>
          <a:lstStyle/>
          <a:p>
            <a:r>
              <a:rPr lang="cs-CZ" dirty="0" smtClean="0"/>
              <a:t>„Neptejte se,</a:t>
            </a:r>
            <a:br>
              <a:rPr lang="cs-CZ" dirty="0" smtClean="0"/>
            </a:br>
            <a:r>
              <a:rPr lang="cs-CZ" dirty="0" smtClean="0"/>
              <a:t>mohou druzí udělat pro vás,</a:t>
            </a:r>
            <a:br>
              <a:rPr lang="cs-CZ" dirty="0" smtClean="0"/>
            </a:br>
            <a:r>
              <a:rPr lang="cs-CZ" dirty="0" smtClean="0"/>
              <a:t>ale co vy můžete udělat pro druhé“</a:t>
            </a:r>
            <a:endParaRPr lang="en-US" dirty="0"/>
          </a:p>
        </p:txBody>
      </p:sp>
      <p:pic>
        <p:nvPicPr>
          <p:cNvPr id="8" name="Picture 7" descr="reciprocity small.jpg"/>
          <p:cNvPicPr>
            <a:picLocks noChangeAspect="1"/>
          </p:cNvPicPr>
          <p:nvPr/>
        </p:nvPicPr>
        <p:blipFill>
          <a:blip r:embed="rId2" cstate="print"/>
          <a:stretch>
            <a:fillRect/>
          </a:stretch>
        </p:blipFill>
        <p:spPr>
          <a:xfrm>
            <a:off x="8458200" y="609600"/>
            <a:ext cx="685800" cy="77771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066800"/>
          </a:xfrm>
        </p:spPr>
        <p:txBody>
          <a:bodyPr/>
          <a:lstStyle/>
          <a:p>
            <a:r>
              <a:rPr lang="sk-SK" dirty="0" smtClean="0"/>
              <a:t>Symboly autority - oblečení</a:t>
            </a:r>
            <a:endParaRPr lang="en-US" b="1" dirty="0"/>
          </a:p>
        </p:txBody>
      </p:sp>
      <p:pic>
        <p:nvPicPr>
          <p:cNvPr id="7" name="Picture 6" descr="chef.jpg"/>
          <p:cNvPicPr>
            <a:picLocks noChangeAspect="1"/>
          </p:cNvPicPr>
          <p:nvPr/>
        </p:nvPicPr>
        <p:blipFill>
          <a:blip r:embed="rId3" cstate="print"/>
          <a:stretch>
            <a:fillRect/>
          </a:stretch>
        </p:blipFill>
        <p:spPr>
          <a:xfrm>
            <a:off x="4800600" y="3276600"/>
            <a:ext cx="4124325" cy="3419475"/>
          </a:xfrm>
          <a:prstGeom prst="rect">
            <a:avLst/>
          </a:prstGeom>
        </p:spPr>
      </p:pic>
      <p:pic>
        <p:nvPicPr>
          <p:cNvPr id="8" name="Picture 7" descr="businessman 6.jpg"/>
          <p:cNvPicPr>
            <a:picLocks noChangeAspect="1"/>
          </p:cNvPicPr>
          <p:nvPr/>
        </p:nvPicPr>
        <p:blipFill>
          <a:blip r:embed="rId4" cstate="print"/>
          <a:stretch>
            <a:fillRect/>
          </a:stretch>
        </p:blipFill>
        <p:spPr>
          <a:xfrm>
            <a:off x="228600" y="457200"/>
            <a:ext cx="1244430" cy="1552575"/>
          </a:xfrm>
          <a:prstGeom prst="rect">
            <a:avLst/>
          </a:prstGeom>
        </p:spPr>
      </p:pic>
      <p:pic>
        <p:nvPicPr>
          <p:cNvPr id="9" name="Picture 8" descr="businessman 5.jpg"/>
          <p:cNvPicPr>
            <a:picLocks noChangeAspect="1"/>
          </p:cNvPicPr>
          <p:nvPr/>
        </p:nvPicPr>
        <p:blipFill>
          <a:blip r:embed="rId5" cstate="print"/>
          <a:stretch>
            <a:fillRect/>
          </a:stretch>
        </p:blipFill>
        <p:spPr>
          <a:xfrm>
            <a:off x="7543800" y="762000"/>
            <a:ext cx="1428750" cy="952500"/>
          </a:xfrm>
          <a:prstGeom prst="rect">
            <a:avLst/>
          </a:prstGeom>
        </p:spPr>
      </p:pic>
      <p:pic>
        <p:nvPicPr>
          <p:cNvPr id="10" name="Picture 9" descr="business man 3.jpg"/>
          <p:cNvPicPr>
            <a:picLocks noChangeAspect="1"/>
          </p:cNvPicPr>
          <p:nvPr/>
        </p:nvPicPr>
        <p:blipFill>
          <a:blip r:embed="rId6" cstate="print"/>
          <a:stretch>
            <a:fillRect/>
          </a:stretch>
        </p:blipFill>
        <p:spPr>
          <a:xfrm>
            <a:off x="0" y="3663696"/>
            <a:ext cx="2132047" cy="319430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autority?</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228600" y="4343400"/>
            <a:ext cx="3276600" cy="707886"/>
          </a:xfrm>
          <a:prstGeom prst="rect">
            <a:avLst/>
          </a:prstGeom>
          <a:noFill/>
        </p:spPr>
        <p:txBody>
          <a:bodyPr wrap="square" rtlCol="0">
            <a:spAutoFit/>
          </a:bodyPr>
          <a:lstStyle/>
          <a:p>
            <a:r>
              <a:rPr lang="cs-CZ" sz="2000" dirty="0" smtClean="0"/>
              <a:t>Je tahle autorita skutečně expertem?</a:t>
            </a:r>
            <a:endParaRPr lang="en-US" sz="2000" dirty="0"/>
          </a:p>
        </p:txBody>
      </p:sp>
      <p:sp>
        <p:nvSpPr>
          <p:cNvPr id="6" name="TextBox 5"/>
          <p:cNvSpPr txBox="1"/>
          <p:nvPr/>
        </p:nvSpPr>
        <p:spPr>
          <a:xfrm>
            <a:off x="5334000" y="5562600"/>
            <a:ext cx="3429000" cy="707886"/>
          </a:xfrm>
          <a:prstGeom prst="rect">
            <a:avLst/>
          </a:prstGeom>
          <a:noFill/>
        </p:spPr>
        <p:txBody>
          <a:bodyPr wrap="square" rtlCol="0">
            <a:spAutoFit/>
          </a:bodyPr>
          <a:lstStyle/>
          <a:p>
            <a:r>
              <a:rPr lang="cs-CZ" sz="2000" dirty="0" smtClean="0"/>
              <a:t>Jak důvěryhodný je tento expert?</a:t>
            </a:r>
            <a:endParaRPr lang="en-US" sz="2000" dirty="0"/>
          </a:p>
        </p:txBody>
      </p:sp>
      <p:sp>
        <p:nvSpPr>
          <p:cNvPr id="7" name="TextBox 6"/>
          <p:cNvSpPr txBox="1"/>
          <p:nvPr/>
        </p:nvSpPr>
        <p:spPr>
          <a:xfrm>
            <a:off x="5867400" y="2667000"/>
            <a:ext cx="3124200" cy="1015663"/>
          </a:xfrm>
          <a:prstGeom prst="rect">
            <a:avLst/>
          </a:prstGeom>
          <a:noFill/>
        </p:spPr>
        <p:txBody>
          <a:bodyPr wrap="square" rtlCol="0">
            <a:spAutoFit/>
          </a:bodyPr>
          <a:lstStyle/>
          <a:p>
            <a:r>
              <a:rPr lang="cs-CZ" sz="2000" dirty="0" smtClean="0"/>
              <a:t>Pamatujme na to, jaká obrovská moc v </a:t>
            </a:r>
            <a:r>
              <a:rPr lang="cs-CZ" sz="2000" i="1" dirty="0" smtClean="0"/>
              <a:t>autorite </a:t>
            </a:r>
            <a:r>
              <a:rPr lang="cs-CZ" sz="2000" dirty="0" smtClean="0"/>
              <a:t>spočívá!</a:t>
            </a:r>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k-SK" dirty="0" err="1" smtClean="0"/>
              <a:t>Nedostatek</a:t>
            </a:r>
            <a:r>
              <a:rPr lang="sk-SK" dirty="0" smtClean="0"/>
              <a:t/>
            </a:r>
            <a:br>
              <a:rPr lang="sk-SK" dirty="0" smtClean="0"/>
            </a:br>
            <a:r>
              <a:rPr lang="sk-SK" sz="2700" dirty="0" smtClean="0"/>
              <a:t>(</a:t>
            </a:r>
            <a:r>
              <a:rPr lang="sk-SK" sz="2700" dirty="0" err="1" smtClean="0"/>
              <a:t>scarcity</a:t>
            </a:r>
            <a:r>
              <a:rPr lang="sk-SK" sz="2700" dirty="0" smtClean="0"/>
              <a:t>)</a:t>
            </a:r>
            <a:endParaRPr lang="en-US" sz="2700" dirty="0"/>
          </a:p>
        </p:txBody>
      </p:sp>
      <p:pic>
        <p:nvPicPr>
          <p:cNvPr id="5" name="Picture 4" descr="blue mauritius.jpg"/>
          <p:cNvPicPr>
            <a:picLocks noChangeAspect="1"/>
          </p:cNvPicPr>
          <p:nvPr/>
        </p:nvPicPr>
        <p:blipFill>
          <a:blip r:embed="rId2" cstate="print"/>
          <a:stretch>
            <a:fillRect/>
          </a:stretch>
        </p:blipFill>
        <p:spPr>
          <a:xfrm>
            <a:off x="838200" y="3352800"/>
            <a:ext cx="2133600" cy="2401936"/>
          </a:xfrm>
          <a:prstGeom prst="rect">
            <a:avLst/>
          </a:prstGeom>
        </p:spPr>
      </p:pic>
      <p:pic>
        <p:nvPicPr>
          <p:cNvPr id="6" name="Picture 5" descr="gold.jpg"/>
          <p:cNvPicPr>
            <a:picLocks noChangeAspect="1"/>
          </p:cNvPicPr>
          <p:nvPr/>
        </p:nvPicPr>
        <p:blipFill>
          <a:blip r:embed="rId3" cstate="print"/>
          <a:stretch>
            <a:fillRect/>
          </a:stretch>
        </p:blipFill>
        <p:spPr>
          <a:xfrm>
            <a:off x="3581400" y="3352800"/>
            <a:ext cx="2115430" cy="2352675"/>
          </a:xfrm>
          <a:prstGeom prst="rect">
            <a:avLst/>
          </a:prstGeom>
        </p:spPr>
      </p:pic>
      <p:pic>
        <p:nvPicPr>
          <p:cNvPr id="7" name="Picture 6" descr="champagne expensive.jpg"/>
          <p:cNvPicPr>
            <a:picLocks noChangeAspect="1"/>
          </p:cNvPicPr>
          <p:nvPr/>
        </p:nvPicPr>
        <p:blipFill>
          <a:blip r:embed="rId4" cstate="print"/>
          <a:stretch>
            <a:fillRect/>
          </a:stretch>
        </p:blipFill>
        <p:spPr>
          <a:xfrm>
            <a:off x="6324600" y="3352800"/>
            <a:ext cx="1676400" cy="239236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Co</a:t>
            </a:r>
            <a:r>
              <a:rPr lang="sk-SK" dirty="0" smtClean="0"/>
              <a:t> by </a:t>
            </a:r>
            <a:r>
              <a:rPr lang="sk-SK" dirty="0" err="1" smtClean="0"/>
              <a:t>jste</a:t>
            </a:r>
            <a:r>
              <a:rPr lang="sk-SK" dirty="0" smtClean="0"/>
              <a:t> si </a:t>
            </a:r>
            <a:r>
              <a:rPr lang="sk-SK" dirty="0" err="1" smtClean="0"/>
              <a:t>vybráli</a:t>
            </a:r>
            <a:r>
              <a:rPr lang="sk-SK" dirty="0" smtClean="0"/>
              <a:t>?</a:t>
            </a:r>
            <a:endParaRPr lang="en-US" dirty="0"/>
          </a:p>
        </p:txBody>
      </p:sp>
      <p:pic>
        <p:nvPicPr>
          <p:cNvPr id="4" name="Content Placeholder 3" descr="blue mau mini.jpg"/>
          <p:cNvPicPr>
            <a:picLocks noGrp="1" noChangeAspect="1"/>
          </p:cNvPicPr>
          <p:nvPr>
            <p:ph idx="1"/>
          </p:nvPr>
        </p:nvPicPr>
        <p:blipFill>
          <a:blip r:embed="rId2" cstate="print"/>
          <a:stretch>
            <a:fillRect/>
          </a:stretch>
        </p:blipFill>
        <p:spPr>
          <a:xfrm>
            <a:off x="990600" y="3048000"/>
            <a:ext cx="885825" cy="1000125"/>
          </a:xfrm>
        </p:spPr>
      </p:pic>
      <p:pic>
        <p:nvPicPr>
          <p:cNvPr id="5" name="Picture 4" descr="postovni znamka regular.jpg"/>
          <p:cNvPicPr>
            <a:picLocks noChangeAspect="1"/>
          </p:cNvPicPr>
          <p:nvPr/>
        </p:nvPicPr>
        <p:blipFill>
          <a:blip r:embed="rId3" cstate="print"/>
          <a:stretch>
            <a:fillRect/>
          </a:stretch>
        </p:blipFill>
        <p:spPr>
          <a:xfrm>
            <a:off x="2667000" y="2895600"/>
            <a:ext cx="847725" cy="1200150"/>
          </a:xfrm>
          <a:prstGeom prst="rect">
            <a:avLst/>
          </a:prstGeom>
        </p:spPr>
      </p:pic>
      <p:pic>
        <p:nvPicPr>
          <p:cNvPr id="6" name="Picture 5" descr="rolls royce.jpg"/>
          <p:cNvPicPr>
            <a:picLocks noChangeAspect="1"/>
          </p:cNvPicPr>
          <p:nvPr/>
        </p:nvPicPr>
        <p:blipFill>
          <a:blip r:embed="rId4" cstate="print"/>
          <a:stretch>
            <a:fillRect/>
          </a:stretch>
        </p:blipFill>
        <p:spPr>
          <a:xfrm>
            <a:off x="533400" y="5334000"/>
            <a:ext cx="1381125" cy="704850"/>
          </a:xfrm>
          <a:prstGeom prst="rect">
            <a:avLst/>
          </a:prstGeom>
        </p:spPr>
      </p:pic>
      <p:pic>
        <p:nvPicPr>
          <p:cNvPr id="7" name="Picture 6" descr="skoda octavia.jpg"/>
          <p:cNvPicPr>
            <a:picLocks noChangeAspect="1"/>
          </p:cNvPicPr>
          <p:nvPr/>
        </p:nvPicPr>
        <p:blipFill>
          <a:blip r:embed="rId5" cstate="print"/>
          <a:stretch>
            <a:fillRect/>
          </a:stretch>
        </p:blipFill>
        <p:spPr>
          <a:xfrm>
            <a:off x="2590800" y="5257800"/>
            <a:ext cx="1219200" cy="838200"/>
          </a:xfrm>
          <a:prstGeom prst="rect">
            <a:avLst/>
          </a:prstGeom>
        </p:spPr>
      </p:pic>
      <p:pic>
        <p:nvPicPr>
          <p:cNvPr id="8" name="Picture 7" descr="tesco chocolate cake.jpg"/>
          <p:cNvPicPr>
            <a:picLocks noChangeAspect="1"/>
          </p:cNvPicPr>
          <p:nvPr/>
        </p:nvPicPr>
        <p:blipFill>
          <a:blip r:embed="rId6" cstate="print"/>
          <a:stretch>
            <a:fillRect/>
          </a:stretch>
        </p:blipFill>
        <p:spPr>
          <a:xfrm>
            <a:off x="7315200" y="2971800"/>
            <a:ext cx="1104900" cy="990600"/>
          </a:xfrm>
          <a:prstGeom prst="rect">
            <a:avLst/>
          </a:prstGeom>
        </p:spPr>
      </p:pic>
      <p:pic>
        <p:nvPicPr>
          <p:cNvPr id="9" name="Picture 8" descr="sacher.jpg"/>
          <p:cNvPicPr>
            <a:picLocks noChangeAspect="1"/>
          </p:cNvPicPr>
          <p:nvPr/>
        </p:nvPicPr>
        <p:blipFill>
          <a:blip r:embed="rId7" cstate="print"/>
          <a:stretch>
            <a:fillRect/>
          </a:stretch>
        </p:blipFill>
        <p:spPr>
          <a:xfrm>
            <a:off x="5562600" y="3048000"/>
            <a:ext cx="1181100" cy="885825"/>
          </a:xfrm>
          <a:prstGeom prst="rect">
            <a:avLst/>
          </a:prstGeom>
        </p:spPr>
      </p:pic>
      <p:pic>
        <p:nvPicPr>
          <p:cNvPr id="10" name="Picture 9" descr="champagne expensive.jpg"/>
          <p:cNvPicPr>
            <a:picLocks noChangeAspect="1"/>
          </p:cNvPicPr>
          <p:nvPr/>
        </p:nvPicPr>
        <p:blipFill>
          <a:blip r:embed="rId8" cstate="print"/>
          <a:stretch>
            <a:fillRect/>
          </a:stretch>
        </p:blipFill>
        <p:spPr>
          <a:xfrm>
            <a:off x="5715000" y="5029200"/>
            <a:ext cx="914400" cy="1304925"/>
          </a:xfrm>
          <a:prstGeom prst="rect">
            <a:avLst/>
          </a:prstGeom>
        </p:spPr>
      </p:pic>
      <p:pic>
        <p:nvPicPr>
          <p:cNvPr id="11" name="Picture 10" descr="hubert wine.jpg"/>
          <p:cNvPicPr>
            <a:picLocks noChangeAspect="1"/>
          </p:cNvPicPr>
          <p:nvPr/>
        </p:nvPicPr>
        <p:blipFill>
          <a:blip r:embed="rId9" cstate="print"/>
          <a:stretch>
            <a:fillRect/>
          </a:stretch>
        </p:blipFill>
        <p:spPr>
          <a:xfrm>
            <a:off x="7620000" y="4724400"/>
            <a:ext cx="55245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3200" dirty="0" smtClean="0"/>
              <a:t>NEDOSTATOK </a:t>
            </a:r>
            <a:r>
              <a:rPr lang="sk-SK" sz="3200" dirty="0" err="1" smtClean="0"/>
              <a:t>aneb</a:t>
            </a:r>
            <a:r>
              <a:rPr lang="sk-SK" sz="3200" dirty="0" smtClean="0"/>
              <a:t> OBMEDZENÁ SLOBODA</a:t>
            </a:r>
            <a:endParaRPr lang="en-US" sz="3200" dirty="0"/>
          </a:p>
        </p:txBody>
      </p:sp>
      <p:sp>
        <p:nvSpPr>
          <p:cNvPr id="3" name="Content Placeholder 2"/>
          <p:cNvSpPr>
            <a:spLocks noGrp="1"/>
          </p:cNvSpPr>
          <p:nvPr>
            <p:ph idx="1"/>
          </p:nvPr>
        </p:nvSpPr>
        <p:spPr/>
        <p:txBody>
          <a:bodyPr/>
          <a:lstStyle/>
          <a:p>
            <a:r>
              <a:rPr lang="cs-CZ" dirty="0" smtClean="0"/>
              <a:t>„ Akce končí za 2 dny!“</a:t>
            </a:r>
          </a:p>
          <a:p>
            <a:r>
              <a:rPr lang="cs-CZ" smtClean="0"/>
              <a:t>„Poslední </a:t>
            </a:r>
            <a:r>
              <a:rPr lang="cs-CZ" dirty="0" smtClean="0"/>
              <a:t>kus na skladě“</a:t>
            </a:r>
          </a:p>
          <a:p>
            <a:r>
              <a:rPr lang="cs-CZ" dirty="0" smtClean="0"/>
              <a:t>„Prvních 10 zákazníků obdrží...“</a:t>
            </a:r>
          </a:p>
          <a:p>
            <a:r>
              <a:rPr lang="cs-CZ" dirty="0" smtClean="0"/>
              <a:t>„Jedinečná nemovitost“</a:t>
            </a:r>
          </a:p>
          <a:p>
            <a:r>
              <a:rPr lang="cs-CZ" dirty="0" smtClean="0"/>
              <a:t>„Malá nabídka v dané lokalitě“</a:t>
            </a:r>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sk-SK" dirty="0" smtClean="0"/>
              <a:t>Limitovaný počet</a:t>
            </a:r>
            <a:r>
              <a:rPr lang="en-US" dirty="0" smtClean="0"/>
              <a:t>”</a:t>
            </a:r>
            <a:endParaRPr lang="en-US" dirty="0"/>
          </a:p>
        </p:txBody>
      </p:sp>
      <p:sp>
        <p:nvSpPr>
          <p:cNvPr id="3" name="Content Placeholder 2"/>
          <p:cNvSpPr>
            <a:spLocks noGrp="1"/>
          </p:cNvSpPr>
          <p:nvPr>
            <p:ph idx="1"/>
          </p:nvPr>
        </p:nvSpPr>
        <p:spPr/>
        <p:txBody>
          <a:bodyPr/>
          <a:lstStyle/>
          <a:p>
            <a:pPr lvl="1"/>
            <a:r>
              <a:rPr lang="en-US" dirty="0" smtClean="0"/>
              <a:t>“</a:t>
            </a:r>
            <a:r>
              <a:rPr lang="sk-SK" dirty="0" smtClean="0"/>
              <a:t>Limitovaná </a:t>
            </a:r>
            <a:r>
              <a:rPr lang="sk-SK" dirty="0" err="1" smtClean="0"/>
              <a:t>edice</a:t>
            </a:r>
            <a:r>
              <a:rPr lang="en-US" dirty="0" smtClean="0"/>
              <a:t>”</a:t>
            </a:r>
          </a:p>
          <a:p>
            <a:pPr lvl="1"/>
            <a:r>
              <a:rPr lang="en-US" dirty="0" smtClean="0"/>
              <a:t>“</a:t>
            </a:r>
            <a:r>
              <a:rPr lang="sk-SK" dirty="0" smtClean="0"/>
              <a:t>Jen 10 </a:t>
            </a:r>
            <a:r>
              <a:rPr lang="sk-SK" dirty="0" err="1" smtClean="0"/>
              <a:t>kusů</a:t>
            </a:r>
            <a:r>
              <a:rPr lang="sk-SK" dirty="0" smtClean="0"/>
              <a:t> na </a:t>
            </a:r>
            <a:r>
              <a:rPr lang="sk-SK" dirty="0" err="1" smtClean="0"/>
              <a:t>skladě</a:t>
            </a:r>
            <a:r>
              <a:rPr lang="sk-SK" dirty="0" smtClean="0"/>
              <a:t>!</a:t>
            </a:r>
            <a:r>
              <a:rPr lang="en-US" dirty="0" smtClean="0"/>
              <a:t>”</a:t>
            </a:r>
            <a:endParaRPr lang="sk-SK" dirty="0" smtClean="0"/>
          </a:p>
          <a:p>
            <a:pPr lvl="1"/>
            <a:r>
              <a:rPr lang="sk-SK" dirty="0" smtClean="0"/>
              <a:t>„Posledný kus“</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rst iphone.jpg"/>
          <p:cNvPicPr>
            <a:picLocks noGrp="1" noChangeAspect="1"/>
          </p:cNvPicPr>
          <p:nvPr>
            <p:ph idx="1"/>
          </p:nvPr>
        </p:nvPicPr>
        <p:blipFill>
          <a:blip r:embed="rId2" cstate="print"/>
          <a:stretch>
            <a:fillRect/>
          </a:stretch>
        </p:blipFill>
        <p:spPr>
          <a:xfrm>
            <a:off x="1066800" y="1219200"/>
            <a:ext cx="7129639" cy="5324475"/>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m edition snickers.jpg"/>
          <p:cNvPicPr>
            <a:picLocks noGrp="1" noChangeAspect="1"/>
          </p:cNvPicPr>
          <p:nvPr>
            <p:ph idx="1"/>
          </p:nvPr>
        </p:nvPicPr>
        <p:blipFill>
          <a:blip r:embed="rId2" cstate="print"/>
          <a:stretch>
            <a:fillRect/>
          </a:stretch>
        </p:blipFill>
        <p:spPr>
          <a:xfrm>
            <a:off x="152400" y="1143000"/>
            <a:ext cx="4048125" cy="2705100"/>
          </a:xfrm>
        </p:spPr>
      </p:pic>
      <p:pic>
        <p:nvPicPr>
          <p:cNvPr id="5" name="Picture 4" descr="lim edition twix.jpg"/>
          <p:cNvPicPr>
            <a:picLocks noChangeAspect="1"/>
          </p:cNvPicPr>
          <p:nvPr/>
        </p:nvPicPr>
        <p:blipFill>
          <a:blip r:embed="rId3" cstate="print"/>
          <a:stretch>
            <a:fillRect/>
          </a:stretch>
        </p:blipFill>
        <p:spPr>
          <a:xfrm>
            <a:off x="4800600" y="4495800"/>
            <a:ext cx="3657600" cy="151790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lim ed milka.jpg"/>
          <p:cNvPicPr>
            <a:picLocks noChangeAspect="1"/>
          </p:cNvPicPr>
          <p:nvPr/>
        </p:nvPicPr>
        <p:blipFill>
          <a:blip r:embed="rId2" cstate="print"/>
          <a:stretch>
            <a:fillRect/>
          </a:stretch>
        </p:blipFill>
        <p:spPr>
          <a:xfrm>
            <a:off x="2133600" y="1219200"/>
            <a:ext cx="5410200" cy="54102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m ed pepsi can.jpg"/>
          <p:cNvPicPr>
            <a:picLocks noGrp="1" noChangeAspect="1"/>
          </p:cNvPicPr>
          <p:nvPr>
            <p:ph idx="1"/>
          </p:nvPr>
        </p:nvPicPr>
        <p:blipFill>
          <a:blip r:embed="rId2" cstate="print"/>
          <a:stretch>
            <a:fillRect/>
          </a:stretch>
        </p:blipFill>
        <p:spPr>
          <a:xfrm>
            <a:off x="3381375" y="2925763"/>
            <a:ext cx="2381250" cy="2971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Vzájemnost</a:t>
            </a:r>
            <a:endParaRPr lang="en-US" dirty="0"/>
          </a:p>
        </p:txBody>
      </p:sp>
      <p:sp>
        <p:nvSpPr>
          <p:cNvPr id="3" name="Content Placeholder 2"/>
          <p:cNvSpPr>
            <a:spLocks noGrp="1"/>
          </p:cNvSpPr>
          <p:nvPr>
            <p:ph idx="1"/>
          </p:nvPr>
        </p:nvSpPr>
        <p:spPr/>
        <p:txBody>
          <a:bodyPr/>
          <a:lstStyle/>
          <a:p>
            <a:r>
              <a:rPr lang="cs-CZ" dirty="0" smtClean="0"/>
              <a:t>Ochutnávky aneb</a:t>
            </a:r>
          </a:p>
          <a:p>
            <a:pPr>
              <a:buNone/>
            </a:pPr>
            <a:r>
              <a:rPr lang="cs-CZ" dirty="0" smtClean="0"/>
              <a:t>	vzorek zdarma</a:t>
            </a:r>
            <a:endParaRPr lang="en-US" dirty="0"/>
          </a:p>
        </p:txBody>
      </p:sp>
      <p:pic>
        <p:nvPicPr>
          <p:cNvPr id="6" name="Picture 5" descr="ochutnavka.jpg"/>
          <p:cNvPicPr>
            <a:picLocks noChangeAspect="1"/>
          </p:cNvPicPr>
          <p:nvPr/>
        </p:nvPicPr>
        <p:blipFill>
          <a:blip r:embed="rId2" cstate="print"/>
          <a:stretch>
            <a:fillRect/>
          </a:stretch>
        </p:blipFill>
        <p:spPr>
          <a:xfrm>
            <a:off x="4343400" y="3372002"/>
            <a:ext cx="4448532" cy="3327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m ed mustang.jpg"/>
          <p:cNvPicPr>
            <a:picLocks noGrp="1" noChangeAspect="1"/>
          </p:cNvPicPr>
          <p:nvPr>
            <p:ph idx="1"/>
          </p:nvPr>
        </p:nvPicPr>
        <p:blipFill>
          <a:blip r:embed="rId2" cstate="print"/>
          <a:stretch>
            <a:fillRect/>
          </a:stretch>
        </p:blipFill>
        <p:spPr>
          <a:xfrm>
            <a:off x="1066800" y="1447800"/>
            <a:ext cx="6705600" cy="50292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k-SK" dirty="0" smtClean="0"/>
              <a:t>OJEDINĚLOST</a:t>
            </a:r>
            <a:br>
              <a:rPr lang="sk-SK" dirty="0" smtClean="0"/>
            </a:br>
            <a:r>
              <a:rPr lang="sk-SK" dirty="0" err="1" smtClean="0"/>
              <a:t>aneb</a:t>
            </a:r>
            <a:r>
              <a:rPr lang="sk-SK" dirty="0" smtClean="0"/>
              <a:t> </a:t>
            </a:r>
            <a:br>
              <a:rPr lang="sk-SK" dirty="0" smtClean="0"/>
            </a:br>
            <a:r>
              <a:rPr lang="sk-SK" dirty="0" smtClean="0"/>
              <a:t>OMEZENÁ SVOBODA</a:t>
            </a:r>
            <a:endParaRPr lang="en-US" dirty="0"/>
          </a:p>
        </p:txBody>
      </p:sp>
      <p:sp>
        <p:nvSpPr>
          <p:cNvPr id="4" name="TextBox 3"/>
          <p:cNvSpPr txBox="1"/>
          <p:nvPr/>
        </p:nvSpPr>
        <p:spPr>
          <a:xfrm>
            <a:off x="914400" y="2971800"/>
            <a:ext cx="7848600"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sk-SK" sz="2800" dirty="0" err="1" smtClean="0"/>
              <a:t>Pokud</a:t>
            </a:r>
            <a:r>
              <a:rPr lang="sk-SK" sz="2800" dirty="0" smtClean="0"/>
              <a:t> je </a:t>
            </a:r>
            <a:r>
              <a:rPr lang="sk-SK" sz="2800" dirty="0" err="1" smtClean="0"/>
              <a:t>možnost</a:t>
            </a:r>
            <a:r>
              <a:rPr lang="sk-SK" sz="2800" dirty="0" smtClean="0"/>
              <a:t> </a:t>
            </a:r>
            <a:r>
              <a:rPr lang="sk-SK" sz="2800" dirty="0" err="1" smtClean="0"/>
              <a:t>naší</a:t>
            </a:r>
            <a:r>
              <a:rPr lang="sk-SK" sz="2800" dirty="0" smtClean="0"/>
              <a:t> </a:t>
            </a:r>
            <a:r>
              <a:rPr lang="sk-SK" sz="2800" dirty="0" err="1" smtClean="0"/>
              <a:t>svobodné</a:t>
            </a:r>
            <a:r>
              <a:rPr lang="sk-SK" sz="2800" dirty="0" smtClean="0"/>
              <a:t> </a:t>
            </a:r>
            <a:r>
              <a:rPr lang="sk-SK" sz="2800" dirty="0" err="1" smtClean="0"/>
              <a:t>volby</a:t>
            </a:r>
            <a:r>
              <a:rPr lang="sk-SK" sz="2800" dirty="0" smtClean="0"/>
              <a:t> </a:t>
            </a:r>
            <a:r>
              <a:rPr lang="sk-SK" sz="2800" dirty="0" err="1" smtClean="0"/>
              <a:t>omezená</a:t>
            </a:r>
            <a:r>
              <a:rPr lang="sk-SK" sz="2800" dirty="0" smtClean="0"/>
              <a:t>, </a:t>
            </a:r>
            <a:r>
              <a:rPr lang="sk-SK" sz="2800" b="1" dirty="0" err="1" smtClean="0"/>
              <a:t>potřeba</a:t>
            </a:r>
            <a:r>
              <a:rPr lang="sk-SK" sz="2800" b="1" dirty="0" smtClean="0"/>
              <a:t> </a:t>
            </a:r>
            <a:r>
              <a:rPr lang="sk-SK" sz="2800" b="1" dirty="0" err="1" smtClean="0"/>
              <a:t>udržet</a:t>
            </a:r>
            <a:r>
              <a:rPr lang="sk-SK" sz="2800" b="1" dirty="0" smtClean="0"/>
              <a:t> si </a:t>
            </a:r>
            <a:r>
              <a:rPr lang="sk-SK" sz="2800" b="1" dirty="0" err="1" smtClean="0"/>
              <a:t>svobodu</a:t>
            </a:r>
            <a:r>
              <a:rPr lang="sk-SK" sz="2800" dirty="0" smtClean="0"/>
              <a:t> </a:t>
            </a:r>
            <a:r>
              <a:rPr lang="sk-SK" sz="2800" dirty="0" err="1" smtClean="0"/>
              <a:t>způsobí</a:t>
            </a:r>
            <a:r>
              <a:rPr lang="sk-SK" sz="2800" dirty="0" smtClean="0"/>
              <a:t>,</a:t>
            </a:r>
          </a:p>
          <a:p>
            <a:pPr algn="ctr"/>
            <a:r>
              <a:rPr lang="sk-SK" sz="2800" dirty="0" smtClean="0"/>
              <a:t>že danou </a:t>
            </a:r>
            <a:r>
              <a:rPr lang="sk-SK" sz="2800" dirty="0" err="1" smtClean="0"/>
              <a:t>věc</a:t>
            </a:r>
            <a:r>
              <a:rPr lang="sk-SK" sz="2800" dirty="0" smtClean="0"/>
              <a:t> chceme </a:t>
            </a:r>
            <a:r>
              <a:rPr lang="sk-SK" sz="2800" dirty="0" err="1" smtClean="0"/>
              <a:t>jěště</a:t>
            </a:r>
            <a:r>
              <a:rPr lang="sk-SK" sz="2800" dirty="0" smtClean="0"/>
              <a:t> </a:t>
            </a:r>
            <a:r>
              <a:rPr lang="sk-SK" sz="2800" dirty="0" err="1" smtClean="0"/>
              <a:t>víc</a:t>
            </a:r>
            <a:endParaRPr lang="en-US" sz="2800" dirty="0"/>
          </a:p>
        </p:txBody>
      </p:sp>
      <p:pic>
        <p:nvPicPr>
          <p:cNvPr id="5" name="Picture 4" descr="romeo julliet painting.jpg"/>
          <p:cNvPicPr>
            <a:picLocks noChangeAspect="1"/>
          </p:cNvPicPr>
          <p:nvPr/>
        </p:nvPicPr>
        <p:blipFill>
          <a:blip r:embed="rId2" cstate="print"/>
          <a:stretch>
            <a:fillRect/>
          </a:stretch>
        </p:blipFill>
        <p:spPr>
          <a:xfrm>
            <a:off x="7848600" y="762000"/>
            <a:ext cx="1103671" cy="1591340"/>
          </a:xfrm>
          <a:prstGeom prst="rect">
            <a:avLst/>
          </a:prstGeom>
        </p:spPr>
      </p:pic>
      <p:sp>
        <p:nvSpPr>
          <p:cNvPr id="6" name="Title 1"/>
          <p:cNvSpPr txBox="1">
            <a:spLocks/>
          </p:cNvSpPr>
          <p:nvPr/>
        </p:nvSpPr>
        <p:spPr>
          <a:xfrm>
            <a:off x="533400" y="579120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Psychological Reactance Theory (</a:t>
            </a:r>
            <a:r>
              <a:rPr kumimoji="0" lang="en-US" sz="2000" b="0" i="0" u="none" strike="noStrike" kern="1200" cap="none" spc="0" normalizeH="0" baseline="0" noProof="0" dirty="0" err="1" smtClean="0">
                <a:ln>
                  <a:noFill/>
                </a:ln>
                <a:solidFill>
                  <a:schemeClr val="tx2"/>
                </a:solidFill>
                <a:effectLst/>
                <a:uLnTx/>
                <a:uFillTx/>
                <a:latin typeface="Arial" pitchFamily="34" charset="0"/>
                <a:ea typeface="+mj-ea"/>
                <a:cs typeface="Arial" pitchFamily="34" charset="0"/>
              </a:rPr>
              <a:t>Brehm</a:t>
            </a:r>
            <a:r>
              <a:rPr kumimoji="0" lang="en-US"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t>
            </a:r>
            <a:endParaRPr kumimoji="0" lang="en-US" sz="2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1905000"/>
          </a:xfrm>
          <a:ln>
            <a:solidFill>
              <a:srgbClr val="FF0000"/>
            </a:solidFill>
          </a:ln>
        </p:spPr>
        <p:txBody>
          <a:bodyPr>
            <a:normAutofit/>
          </a:bodyPr>
          <a:lstStyle/>
          <a:p>
            <a:pPr algn="ctr"/>
            <a:r>
              <a:rPr lang="sk-SK" sz="2800" dirty="0" err="1" smtClean="0"/>
              <a:t>Radost</a:t>
            </a:r>
            <a:r>
              <a:rPr lang="sk-SK" sz="2800" dirty="0" smtClean="0"/>
              <a:t> </a:t>
            </a:r>
            <a:r>
              <a:rPr lang="sk-SK" sz="2800" dirty="0" err="1" smtClean="0"/>
              <a:t>nespočívá</a:t>
            </a:r>
            <a:r>
              <a:rPr lang="sk-SK" sz="2800" dirty="0" smtClean="0"/>
              <a:t> v zážitku objektu, ale v jeho </a:t>
            </a:r>
            <a:r>
              <a:rPr lang="sk-SK" sz="2800" b="1" dirty="0" err="1" smtClean="0"/>
              <a:t>vlastnění</a:t>
            </a:r>
            <a:endParaRPr lang="en-US" sz="2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ojedinělosti?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990600" y="4114800"/>
            <a:ext cx="1905000" cy="461665"/>
          </a:xfrm>
          <a:prstGeom prst="rect">
            <a:avLst/>
          </a:prstGeom>
          <a:noFill/>
        </p:spPr>
        <p:txBody>
          <a:bodyPr wrap="square" rtlCol="0">
            <a:spAutoFit/>
          </a:bodyPr>
          <a:lstStyle/>
          <a:p>
            <a:r>
              <a:rPr lang="cs-CZ" sz="2400" dirty="0" smtClean="0"/>
              <a:t>Stop! Mysli!</a:t>
            </a:r>
            <a:endParaRPr lang="en-US" sz="2400" dirty="0"/>
          </a:p>
        </p:txBody>
      </p:sp>
      <p:sp>
        <p:nvSpPr>
          <p:cNvPr id="7" name="TextBox 6"/>
          <p:cNvSpPr txBox="1"/>
          <p:nvPr/>
        </p:nvSpPr>
        <p:spPr>
          <a:xfrm>
            <a:off x="5638800" y="5562600"/>
            <a:ext cx="3124200" cy="707886"/>
          </a:xfrm>
          <a:prstGeom prst="rect">
            <a:avLst/>
          </a:prstGeom>
          <a:noFill/>
        </p:spPr>
        <p:txBody>
          <a:bodyPr wrap="square" rtlCol="0">
            <a:spAutoFit/>
          </a:bodyPr>
          <a:lstStyle/>
          <a:p>
            <a:r>
              <a:rPr lang="cs-CZ" sz="2000" dirty="0" smtClean="0"/>
              <a:t>Je avizovaná ojedinělost skutečná ojedinělost?</a:t>
            </a: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k-SK" dirty="0" smtClean="0"/>
              <a:t>MY </a:t>
            </a:r>
            <a:r>
              <a:rPr lang="sk-SK" dirty="0" err="1" smtClean="0"/>
              <a:t>princip</a:t>
            </a:r>
            <a:endParaRPr lang="en-US" dirty="0"/>
          </a:p>
        </p:txBody>
      </p:sp>
      <p:pic>
        <p:nvPicPr>
          <p:cNvPr id="4" name="Picture 3" descr="top secret.jpg"/>
          <p:cNvPicPr>
            <a:picLocks noChangeAspect="1"/>
          </p:cNvPicPr>
          <p:nvPr/>
        </p:nvPicPr>
        <p:blipFill>
          <a:blip r:embed="rId2" cstate="print"/>
          <a:stretch>
            <a:fillRect/>
          </a:stretch>
        </p:blipFill>
        <p:spPr>
          <a:xfrm>
            <a:off x="2362200" y="1905000"/>
            <a:ext cx="4672013" cy="4672013"/>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Shrnutí</a:t>
            </a:r>
            <a:endParaRPr lang="en-US" dirty="0"/>
          </a:p>
        </p:txBody>
      </p:sp>
      <p:sp>
        <p:nvSpPr>
          <p:cNvPr id="3" name="Content Placeholder 2"/>
          <p:cNvSpPr>
            <a:spLocks noGrp="1"/>
          </p:cNvSpPr>
          <p:nvPr>
            <p:ph idx="1"/>
          </p:nvPr>
        </p:nvSpPr>
        <p:spPr/>
        <p:txBody>
          <a:bodyPr/>
          <a:lstStyle/>
          <a:p>
            <a:r>
              <a:rPr lang="cs-CZ" dirty="0" smtClean="0"/>
              <a:t>6 + 1 univerzálních principů přesvědčování</a:t>
            </a:r>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endParaRPr lang="cs-CZ"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pPr>
              <a:buNone/>
            </a:pPr>
            <a:endParaRPr lang="en-US" dirty="0"/>
          </a:p>
        </p:txBody>
      </p:sp>
      <p:pic>
        <p:nvPicPr>
          <p:cNvPr id="4" name="Content Placeholder 3" descr="Coca cola bottle.jpg"/>
          <p:cNvPicPr>
            <a:picLocks noChangeAspect="1"/>
          </p:cNvPicPr>
          <p:nvPr/>
        </p:nvPicPr>
        <p:blipFill>
          <a:blip r:embed="rId3" cstate="print"/>
          <a:stretch>
            <a:fillRect/>
          </a:stretch>
        </p:blipFill>
        <p:spPr>
          <a:xfrm>
            <a:off x="3886200" y="4495800"/>
            <a:ext cx="789305" cy="1047750"/>
          </a:xfrm>
          <a:prstGeom prst="rect">
            <a:avLst/>
          </a:prstGeom>
        </p:spPr>
      </p:pic>
      <p:pic>
        <p:nvPicPr>
          <p:cNvPr id="5" name="Picture 4" descr="person 2.jpg"/>
          <p:cNvPicPr>
            <a:picLocks noChangeAspect="1"/>
          </p:cNvPicPr>
          <p:nvPr/>
        </p:nvPicPr>
        <p:blipFill>
          <a:blip r:embed="rId4" cstate="print"/>
          <a:stretch>
            <a:fillRect/>
          </a:stretch>
        </p:blipFill>
        <p:spPr>
          <a:xfrm>
            <a:off x="1981200" y="2057400"/>
            <a:ext cx="904875" cy="1171575"/>
          </a:xfrm>
          <a:prstGeom prst="rect">
            <a:avLst/>
          </a:prstGeom>
        </p:spPr>
      </p:pic>
      <p:pic>
        <p:nvPicPr>
          <p:cNvPr id="6" name="Picture 5" descr="person 3.jpg"/>
          <p:cNvPicPr>
            <a:picLocks noChangeAspect="1"/>
          </p:cNvPicPr>
          <p:nvPr/>
        </p:nvPicPr>
        <p:blipFill>
          <a:blip r:embed="rId5" cstate="print"/>
          <a:stretch>
            <a:fillRect/>
          </a:stretch>
        </p:blipFill>
        <p:spPr>
          <a:xfrm>
            <a:off x="3200400" y="2057400"/>
            <a:ext cx="904875" cy="1171575"/>
          </a:xfrm>
          <a:prstGeom prst="rect">
            <a:avLst/>
          </a:prstGeom>
        </p:spPr>
      </p:pic>
      <p:pic>
        <p:nvPicPr>
          <p:cNvPr id="7" name="Picture 6" descr="person 2.jpg"/>
          <p:cNvPicPr>
            <a:picLocks noChangeAspect="1"/>
          </p:cNvPicPr>
          <p:nvPr/>
        </p:nvPicPr>
        <p:blipFill>
          <a:blip r:embed="rId4" cstate="print"/>
          <a:stretch>
            <a:fillRect/>
          </a:stretch>
        </p:blipFill>
        <p:spPr>
          <a:xfrm>
            <a:off x="1981200" y="3886200"/>
            <a:ext cx="904875" cy="1171575"/>
          </a:xfrm>
          <a:prstGeom prst="rect">
            <a:avLst/>
          </a:prstGeom>
        </p:spPr>
      </p:pic>
      <p:pic>
        <p:nvPicPr>
          <p:cNvPr id="8" name="Picture 7" descr="person 3.jpg"/>
          <p:cNvPicPr>
            <a:picLocks noChangeAspect="1"/>
          </p:cNvPicPr>
          <p:nvPr/>
        </p:nvPicPr>
        <p:blipFill>
          <a:blip r:embed="rId5" cstate="print"/>
          <a:stretch>
            <a:fillRect/>
          </a:stretch>
        </p:blipFill>
        <p:spPr>
          <a:xfrm>
            <a:off x="3200400" y="3886200"/>
            <a:ext cx="904875" cy="1171575"/>
          </a:xfrm>
          <a:prstGeom prst="rect">
            <a:avLst/>
          </a:prstGeom>
        </p:spPr>
      </p:pic>
      <p:pic>
        <p:nvPicPr>
          <p:cNvPr id="9" name="Picture 8" descr="raffle ticket.jpg"/>
          <p:cNvPicPr>
            <a:picLocks noChangeAspect="1"/>
          </p:cNvPicPr>
          <p:nvPr/>
        </p:nvPicPr>
        <p:blipFill>
          <a:blip r:embed="rId6" cstate="print"/>
          <a:stretch>
            <a:fillRect/>
          </a:stretch>
        </p:blipFill>
        <p:spPr>
          <a:xfrm>
            <a:off x="4953000" y="3505200"/>
            <a:ext cx="1171575" cy="942975"/>
          </a:xfrm>
          <a:prstGeom prst="rect">
            <a:avLst/>
          </a:prstGeom>
        </p:spPr>
      </p:pic>
      <p:pic>
        <p:nvPicPr>
          <p:cNvPr id="10" name="Content Placeholder 3" descr="Coca cola bottle.jpg"/>
          <p:cNvPicPr>
            <a:picLocks noChangeAspect="1"/>
          </p:cNvPicPr>
          <p:nvPr/>
        </p:nvPicPr>
        <p:blipFill>
          <a:blip r:embed="rId3" cstate="print"/>
          <a:stretch>
            <a:fillRect/>
          </a:stretch>
        </p:blipFill>
        <p:spPr>
          <a:xfrm>
            <a:off x="1447800" y="4419600"/>
            <a:ext cx="789305" cy="1047750"/>
          </a:xfrm>
          <a:prstGeom prst="rect">
            <a:avLst/>
          </a:prstGeom>
        </p:spPr>
      </p:pic>
      <p:pic>
        <p:nvPicPr>
          <p:cNvPr id="11" name="Picture 10" descr="raffle ticket.jpg"/>
          <p:cNvPicPr>
            <a:picLocks noChangeAspect="1"/>
          </p:cNvPicPr>
          <p:nvPr/>
        </p:nvPicPr>
        <p:blipFill>
          <a:blip r:embed="rId6" cstate="print"/>
          <a:stretch>
            <a:fillRect/>
          </a:stretch>
        </p:blipFill>
        <p:spPr>
          <a:xfrm>
            <a:off x="3886200" y="3505200"/>
            <a:ext cx="1171575" cy="942975"/>
          </a:xfrm>
          <a:prstGeom prst="rect">
            <a:avLst/>
          </a:prstGeom>
        </p:spPr>
      </p:pic>
      <p:pic>
        <p:nvPicPr>
          <p:cNvPr id="12" name="Picture 11" descr="raffle ticket.jpg"/>
          <p:cNvPicPr>
            <a:picLocks noChangeAspect="1"/>
          </p:cNvPicPr>
          <p:nvPr/>
        </p:nvPicPr>
        <p:blipFill>
          <a:blip r:embed="rId6" cstate="print"/>
          <a:stretch>
            <a:fillRect/>
          </a:stretch>
        </p:blipFill>
        <p:spPr>
          <a:xfrm>
            <a:off x="3886200" y="1828800"/>
            <a:ext cx="1171575" cy="942975"/>
          </a:xfrm>
          <a:prstGeom prst="rect">
            <a:avLst/>
          </a:prstGeom>
        </p:spPr>
      </p:pic>
      <p:pic>
        <p:nvPicPr>
          <p:cNvPr id="13" name="Picture 12" descr="art appreciation.jpg"/>
          <p:cNvPicPr>
            <a:picLocks noChangeAspect="1"/>
          </p:cNvPicPr>
          <p:nvPr/>
        </p:nvPicPr>
        <p:blipFill>
          <a:blip r:embed="rId7" cstate="print"/>
          <a:stretch>
            <a:fillRect/>
          </a:stretch>
        </p:blipFill>
        <p:spPr>
          <a:xfrm>
            <a:off x="7114980" y="762000"/>
            <a:ext cx="1819469" cy="1371600"/>
          </a:xfrm>
          <a:prstGeom prst="rect">
            <a:avLst/>
          </a:prstGeom>
        </p:spPr>
      </p:pic>
      <p:sp>
        <p:nvSpPr>
          <p:cNvPr id="16" name="Title 1"/>
          <p:cNvSpPr>
            <a:spLocks noGrp="1"/>
          </p:cNvSpPr>
          <p:nvPr>
            <p:ph type="title"/>
          </p:nvPr>
        </p:nvSpPr>
        <p:spPr>
          <a:xfrm>
            <a:off x="152400" y="457200"/>
            <a:ext cx="8229600" cy="1066800"/>
          </a:xfrm>
        </p:spPr>
        <p:txBody>
          <a:bodyPr>
            <a:normAutofit/>
          </a:bodyPr>
          <a:lstStyle/>
          <a:p>
            <a:r>
              <a:rPr lang="cs-CZ" dirty="0" smtClean="0"/>
              <a:t>Experiment </a:t>
            </a:r>
            <a:r>
              <a:rPr lang="en-US" dirty="0" smtClean="0"/>
              <a:t>#</a:t>
            </a:r>
            <a:r>
              <a:rPr lang="cs-CZ" dirty="0" smtClean="0"/>
              <a:t>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057400"/>
          </a:xfrm>
        </p:spPr>
        <p:txBody>
          <a:bodyPr>
            <a:normAutofit/>
          </a:bodyPr>
          <a:lstStyle/>
          <a:p>
            <a:r>
              <a:rPr lang="cs-CZ" dirty="0" smtClean="0"/>
              <a:t>Experiment </a:t>
            </a:r>
            <a:r>
              <a:rPr lang="en-US" dirty="0" smtClean="0"/>
              <a:t># </a:t>
            </a:r>
            <a:r>
              <a:rPr lang="cs-CZ" dirty="0" smtClean="0"/>
              <a:t>2</a:t>
            </a:r>
            <a:br>
              <a:rPr lang="cs-CZ" dirty="0" smtClean="0"/>
            </a:br>
            <a:r>
              <a:rPr lang="cs-CZ" dirty="0" smtClean="0"/>
              <a:t>	</a:t>
            </a:r>
            <a:r>
              <a:rPr lang="cs-CZ" sz="2400" dirty="0" smtClean="0"/>
              <a:t>aneb</a:t>
            </a:r>
            <a:r>
              <a:rPr lang="cs-CZ" dirty="0" smtClean="0"/>
              <a:t/>
            </a:r>
            <a:br>
              <a:rPr lang="cs-CZ" dirty="0" smtClean="0"/>
            </a:br>
            <a:r>
              <a:rPr lang="cs-CZ" dirty="0" smtClean="0"/>
              <a:t>„Něco za něco“</a:t>
            </a:r>
            <a:endParaRPr lang="en-US" dirty="0"/>
          </a:p>
        </p:txBody>
      </p:sp>
      <p:pic>
        <p:nvPicPr>
          <p:cNvPr id="6" name="Content Placeholder 5" descr="bar 7.jpg"/>
          <p:cNvPicPr>
            <a:picLocks noGrp="1" noChangeAspect="1"/>
          </p:cNvPicPr>
          <p:nvPr>
            <p:ph idx="1"/>
          </p:nvPr>
        </p:nvPicPr>
        <p:blipFill>
          <a:blip r:embed="rId3" cstate="print"/>
          <a:stretch>
            <a:fillRect/>
          </a:stretch>
        </p:blipFill>
        <p:spPr>
          <a:xfrm>
            <a:off x="5943600" y="3276600"/>
            <a:ext cx="2524125" cy="31813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Jaké dárky jsou nejvhodnejší?</a:t>
            </a:r>
            <a:endParaRPr lang="en-US" dirty="0"/>
          </a:p>
        </p:txBody>
      </p:sp>
      <p:sp>
        <p:nvSpPr>
          <p:cNvPr id="3" name="Content Placeholder 2"/>
          <p:cNvSpPr>
            <a:spLocks noGrp="1"/>
          </p:cNvSpPr>
          <p:nvPr>
            <p:ph idx="1"/>
          </p:nvPr>
        </p:nvSpPr>
        <p:spPr>
          <a:xfrm>
            <a:off x="457200" y="2249424"/>
            <a:ext cx="8229600" cy="1865376"/>
          </a:xfrm>
        </p:spPr>
        <p:txBody>
          <a:bodyPr/>
          <a:lstStyle/>
          <a:p>
            <a:r>
              <a:rPr lang="cs-CZ" dirty="0" smtClean="0"/>
              <a:t>Ne banální</a:t>
            </a:r>
          </a:p>
          <a:p>
            <a:r>
              <a:rPr lang="cs-CZ" dirty="0" smtClean="0"/>
              <a:t>Osobní</a:t>
            </a:r>
          </a:p>
          <a:p>
            <a:r>
              <a:rPr lang="cs-CZ" dirty="0" smtClean="0"/>
              <a:t>Neočekávané</a:t>
            </a:r>
            <a:endParaRPr lang="en-US" dirty="0"/>
          </a:p>
        </p:txBody>
      </p:sp>
      <p:pic>
        <p:nvPicPr>
          <p:cNvPr id="5" name="Picture 4" descr="gift.jpg"/>
          <p:cNvPicPr>
            <a:picLocks noChangeAspect="1"/>
          </p:cNvPicPr>
          <p:nvPr/>
        </p:nvPicPr>
        <p:blipFill>
          <a:blip r:embed="rId2" cstate="print"/>
          <a:stretch>
            <a:fillRect/>
          </a:stretch>
        </p:blipFill>
        <p:spPr>
          <a:xfrm>
            <a:off x="7899400" y="762000"/>
            <a:ext cx="1244600" cy="1070356"/>
          </a:xfrm>
          <a:prstGeom prst="rect">
            <a:avLst/>
          </a:prstGeom>
        </p:spPr>
      </p:pic>
      <p:pic>
        <p:nvPicPr>
          <p:cNvPr id="6" name="Picture 5" descr="parker pen.jpg"/>
          <p:cNvPicPr>
            <a:picLocks noChangeAspect="1"/>
          </p:cNvPicPr>
          <p:nvPr/>
        </p:nvPicPr>
        <p:blipFill>
          <a:blip r:embed="rId3" cstate="print"/>
          <a:stretch>
            <a:fillRect/>
          </a:stretch>
        </p:blipFill>
        <p:spPr>
          <a:xfrm>
            <a:off x="3733800" y="5029200"/>
            <a:ext cx="1639455" cy="1524000"/>
          </a:xfrm>
          <a:prstGeom prst="rect">
            <a:avLst/>
          </a:prstGeom>
        </p:spPr>
      </p:pic>
      <p:pic>
        <p:nvPicPr>
          <p:cNvPr id="7" name="Picture 6" descr="detroit jersey.jpg"/>
          <p:cNvPicPr>
            <a:picLocks noChangeAspect="1"/>
          </p:cNvPicPr>
          <p:nvPr/>
        </p:nvPicPr>
        <p:blipFill>
          <a:blip r:embed="rId4" cstate="print"/>
          <a:stretch>
            <a:fillRect/>
          </a:stretch>
        </p:blipFill>
        <p:spPr>
          <a:xfrm>
            <a:off x="1600200" y="5105400"/>
            <a:ext cx="1333500" cy="1333500"/>
          </a:xfrm>
          <a:prstGeom prst="rect">
            <a:avLst/>
          </a:prstGeom>
        </p:spPr>
      </p:pic>
      <p:pic>
        <p:nvPicPr>
          <p:cNvPr id="8" name="Picture 7" descr="skydive 3.jpg"/>
          <p:cNvPicPr>
            <a:picLocks noChangeAspect="1"/>
          </p:cNvPicPr>
          <p:nvPr/>
        </p:nvPicPr>
        <p:blipFill>
          <a:blip r:embed="rId5" cstate="print"/>
          <a:stretch>
            <a:fillRect/>
          </a:stretch>
        </p:blipFill>
        <p:spPr>
          <a:xfrm>
            <a:off x="6324600" y="5410200"/>
            <a:ext cx="1590675" cy="1058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par>
                                <p:cTn id="26" presetID="1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2079</TotalTime>
  <Words>1501</Words>
  <Application>Microsoft Office PowerPoint</Application>
  <PresentationFormat>Předvádění na obrazovce (4:3)</PresentationFormat>
  <Paragraphs>287</Paragraphs>
  <Slides>65</Slides>
  <Notes>14</Notes>
  <HiddenSlides>0</HiddenSlides>
  <MMClips>0</MMClips>
  <ScaleCrop>false</ScaleCrop>
  <HeadingPairs>
    <vt:vector size="4" baseType="variant">
      <vt:variant>
        <vt:lpstr>Motiv</vt:lpstr>
      </vt:variant>
      <vt:variant>
        <vt:i4>1</vt:i4>
      </vt:variant>
      <vt:variant>
        <vt:lpstr>Nadpisy snímků</vt:lpstr>
      </vt:variant>
      <vt:variant>
        <vt:i4>65</vt:i4>
      </vt:variant>
    </vt:vector>
  </HeadingPairs>
  <TitlesOfParts>
    <vt:vector size="66" baseType="lpstr">
      <vt:lpstr>Urban</vt:lpstr>
      <vt:lpstr>6 univerzálních principů přesvědčování</vt:lpstr>
      <vt:lpstr>6 univerzálních principů přesvědčování</vt:lpstr>
      <vt:lpstr>Snímek 3</vt:lpstr>
      <vt:lpstr>Vzájemnost</vt:lpstr>
      <vt:lpstr>„Neptejte se, mohou druzí udělat pro vás, ale co vy můžete udělat pro druhé“</vt:lpstr>
      <vt:lpstr>Vzájemnost</vt:lpstr>
      <vt:lpstr>Experiment # 1</vt:lpstr>
      <vt:lpstr>Experiment # 2  aneb „Něco za něco“</vt:lpstr>
      <vt:lpstr>Jaké dárky jsou nejvhodnejší?</vt:lpstr>
      <vt:lpstr>Odkud potřeba vzájemnosti pramení?</vt:lpstr>
      <vt:lpstr>Je laskavost jako chleba, nebo jako víno?</vt:lpstr>
      <vt:lpstr>Jak se ubránit manipulaci, která využíva princip vzájemnosti?</vt:lpstr>
      <vt:lpstr>Důslednost aneb sliby se musí dodržovat</vt:lpstr>
      <vt:lpstr>Snímek 14</vt:lpstr>
      <vt:lpstr>Korejská válka</vt:lpstr>
      <vt:lpstr>Snímek 16</vt:lpstr>
      <vt:lpstr>Snímek 17</vt:lpstr>
      <vt:lpstr>Snímek 18</vt:lpstr>
      <vt:lpstr>KOGNITIVNÍ DISONANCE</vt:lpstr>
      <vt:lpstr>Snímek 20</vt:lpstr>
      <vt:lpstr>Praktické použití</vt:lpstr>
      <vt:lpstr>Snímek 22</vt:lpstr>
      <vt:lpstr>Technika “Noha ve dveřích”</vt:lpstr>
      <vt:lpstr>Low-ball  aneb co je již ilegální</vt:lpstr>
      <vt:lpstr>Jak se ubránit manipulaci, která využíva princip důslednosti?</vt:lpstr>
      <vt:lpstr>Snímek 26</vt:lpstr>
      <vt:lpstr>Snímek 27</vt:lpstr>
      <vt:lpstr>Snímek 28</vt:lpstr>
      <vt:lpstr>Princip společenské platnosti: Praktické využití</vt:lpstr>
      <vt:lpstr>Praktické využití</vt:lpstr>
      <vt:lpstr>Snímek 31</vt:lpstr>
      <vt:lpstr>Praktické využití - Podobnost</vt:lpstr>
      <vt:lpstr>Jak se ubránit manipulaci, která využíva princip společenské platnosti?</vt:lpstr>
      <vt:lpstr>Oblíbenost</vt:lpstr>
      <vt:lpstr>Oblíbenost</vt:lpstr>
      <vt:lpstr>Oblíbenost</vt:lpstr>
      <vt:lpstr>Faktory ovlivňující oblíbenost:</vt:lpstr>
      <vt:lpstr>Jak se ubránit manipulaci, která využíva princip oblíbenosti?</vt:lpstr>
      <vt:lpstr>Autorita</vt:lpstr>
      <vt:lpstr>Autorita</vt:lpstr>
      <vt:lpstr>Milgram study – Obedience to Authority</vt:lpstr>
      <vt:lpstr>Milgram study – Obedience to Authority</vt:lpstr>
      <vt:lpstr>Snímek 43</vt:lpstr>
      <vt:lpstr>Situační faktory</vt:lpstr>
      <vt:lpstr>Milgram study – Obedience to Authority</vt:lpstr>
      <vt:lpstr>Jsme schopni mít kritický náhled na autoritu?</vt:lpstr>
      <vt:lpstr>Experiment v lékářském prostředí</vt:lpstr>
      <vt:lpstr>Symboly autority</vt:lpstr>
      <vt:lpstr>Symbol autority - Tituly</vt:lpstr>
      <vt:lpstr>Symboly autority - oblečení</vt:lpstr>
      <vt:lpstr>Jak se ubránit manipulaci, která využíva princip autority?</vt:lpstr>
      <vt:lpstr>Nedostatek (scarcity)</vt:lpstr>
      <vt:lpstr>Co by jste si vybráli?</vt:lpstr>
      <vt:lpstr>NEDOSTATOK aneb OBMEDZENÁ SLOBODA</vt:lpstr>
      <vt:lpstr>“Limitovaný počet”</vt:lpstr>
      <vt:lpstr>Snímek 56</vt:lpstr>
      <vt:lpstr>Snímek 57</vt:lpstr>
      <vt:lpstr>Snímek 58</vt:lpstr>
      <vt:lpstr>Snímek 59</vt:lpstr>
      <vt:lpstr>Snímek 60</vt:lpstr>
      <vt:lpstr>OJEDINĚLOST aneb  OMEZENÁ SVOBODA</vt:lpstr>
      <vt:lpstr>Radost nespočívá v zážitku objektu, ale v jeho vlastnění</vt:lpstr>
      <vt:lpstr>Jak se ubránit manipulaci, která využíva princip ojedinělosti?</vt:lpstr>
      <vt:lpstr>MY princip</vt:lpstr>
      <vt:lpstr>Shrnutí</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Universal Principles of Persuasion</dc:title>
  <dc:creator>Stanley</dc:creator>
  <cp:lastModifiedBy>Stanislav Gálik</cp:lastModifiedBy>
  <cp:revision>258</cp:revision>
  <dcterms:created xsi:type="dcterms:W3CDTF">2009-05-22T11:38:37Z</dcterms:created>
  <dcterms:modified xsi:type="dcterms:W3CDTF">2010-10-19T11:04:58Z</dcterms:modified>
</cp:coreProperties>
</file>