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charts/chart7.xml" ContentType="application/vnd.openxmlformats-officedocument.drawingml.chart+xml"/>
  <Override PartName="/ppt/slides/slide79.xml" ContentType="application/vnd.openxmlformats-officedocument.presentationml.slide+xml"/>
  <Override PartName="/ppt/charts/chart3.xml" ContentType="application/vnd.openxmlformats-officedocument.drawingml.chart+xml"/>
  <Override PartName="/ppt/charts/chart5.xml" ContentType="application/vnd.openxmlformats-officedocument.drawingml.chart+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charts/chart6.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67" r:id="rId3"/>
    <p:sldId id="373" r:id="rId4"/>
    <p:sldId id="374" r:id="rId5"/>
    <p:sldId id="375" r:id="rId6"/>
    <p:sldId id="376" r:id="rId7"/>
    <p:sldId id="377" r:id="rId8"/>
    <p:sldId id="378" r:id="rId9"/>
    <p:sldId id="368" r:id="rId10"/>
    <p:sldId id="386" r:id="rId11"/>
    <p:sldId id="387" r:id="rId12"/>
    <p:sldId id="392" r:id="rId13"/>
    <p:sldId id="389" r:id="rId14"/>
    <p:sldId id="390" r:id="rId15"/>
    <p:sldId id="393" r:id="rId16"/>
    <p:sldId id="396" r:id="rId17"/>
    <p:sldId id="397" r:id="rId18"/>
    <p:sldId id="398" r:id="rId19"/>
    <p:sldId id="394" r:id="rId20"/>
    <p:sldId id="395" r:id="rId21"/>
    <p:sldId id="399" r:id="rId22"/>
    <p:sldId id="400" r:id="rId23"/>
    <p:sldId id="366" r:id="rId24"/>
    <p:sldId id="401" r:id="rId25"/>
    <p:sldId id="402" r:id="rId26"/>
    <p:sldId id="403" r:id="rId27"/>
    <p:sldId id="404" r:id="rId28"/>
    <p:sldId id="406" r:id="rId29"/>
    <p:sldId id="407" r:id="rId30"/>
    <p:sldId id="278" r:id="rId31"/>
    <p:sldId id="324" r:id="rId32"/>
    <p:sldId id="327" r:id="rId33"/>
    <p:sldId id="328" r:id="rId34"/>
    <p:sldId id="329" r:id="rId35"/>
    <p:sldId id="282" r:id="rId36"/>
    <p:sldId id="408" r:id="rId37"/>
    <p:sldId id="410" r:id="rId38"/>
    <p:sldId id="259" r:id="rId39"/>
    <p:sldId id="409" r:id="rId40"/>
    <p:sldId id="331" r:id="rId41"/>
    <p:sldId id="270" r:id="rId42"/>
    <p:sldId id="271" r:id="rId43"/>
    <p:sldId id="272" r:id="rId44"/>
    <p:sldId id="273" r:id="rId45"/>
    <p:sldId id="332" r:id="rId46"/>
    <p:sldId id="263" r:id="rId47"/>
    <p:sldId id="347" r:id="rId48"/>
    <p:sldId id="348" r:id="rId49"/>
    <p:sldId id="349" r:id="rId50"/>
    <p:sldId id="299" r:id="rId51"/>
    <p:sldId id="350" r:id="rId52"/>
    <p:sldId id="351" r:id="rId53"/>
    <p:sldId id="352" r:id="rId54"/>
    <p:sldId id="411" r:id="rId55"/>
    <p:sldId id="264" r:id="rId56"/>
    <p:sldId id="303" r:id="rId57"/>
    <p:sldId id="306" r:id="rId58"/>
    <p:sldId id="307" r:id="rId59"/>
    <p:sldId id="308" r:id="rId60"/>
    <p:sldId id="309" r:id="rId61"/>
    <p:sldId id="310" r:id="rId62"/>
    <p:sldId id="311" r:id="rId63"/>
    <p:sldId id="312" r:id="rId64"/>
    <p:sldId id="333" r:id="rId65"/>
    <p:sldId id="359" r:id="rId66"/>
    <p:sldId id="334" r:id="rId67"/>
    <p:sldId id="335" r:id="rId68"/>
    <p:sldId id="336" r:id="rId69"/>
    <p:sldId id="337" r:id="rId70"/>
    <p:sldId id="338" r:id="rId71"/>
    <p:sldId id="339" r:id="rId72"/>
    <p:sldId id="340" r:id="rId73"/>
    <p:sldId id="341" r:id="rId74"/>
    <p:sldId id="344" r:id="rId75"/>
    <p:sldId id="346" r:id="rId76"/>
    <p:sldId id="345" r:id="rId77"/>
    <p:sldId id="342" r:id="rId78"/>
    <p:sldId id="343" r:id="rId79"/>
    <p:sldId id="360" r:id="rId80"/>
    <p:sldId id="361" r:id="rId81"/>
    <p:sldId id="362" r:id="rId82"/>
    <p:sldId id="363" r:id="rId83"/>
    <p:sldId id="365" r:id="rId84"/>
    <p:sldId id="286" r:id="rId8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nza" initials="H"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510" y="-29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erek\Documents\My%20Dropbox\PARTA\report\report_skoly_12_2014_h.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Serek\Documents\My%20Dropbox\PARTA\report\report_skoly_12_2014_h.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erek\Documents\My%20Dropbox\PARTA\report\report_skoly_12_2014_h.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erek\Documents\My%20Dropbox\PARTA\report\report_skoly_12_2014_h.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erek\Documents\My%20Dropbox\PARTA\report\report_skoly_12_2014_h.xlsx" TargetMode="External"/></Relationships>
</file>

<file path=ppt/charts/_rels/chart6.xml.rels><?xml version="1.0" encoding="UTF-8" standalone="yes"?>
<Relationships xmlns="http://schemas.openxmlformats.org/package/2006/relationships"><Relationship Id="rId1" Type="http://schemas.openxmlformats.org/officeDocument/2006/relationships/package" Target="../embeddings/List_aplikace_Microsoft_Office_Excel1.xlsx"/></Relationships>
</file>

<file path=ppt/charts/_rels/chart7.xml.rels><?xml version="1.0" encoding="UTF-8" standalone="yes"?>
<Relationships xmlns="http://schemas.openxmlformats.org/package/2006/relationships"><Relationship Id="rId1" Type="http://schemas.openxmlformats.org/officeDocument/2006/relationships/package" Target="../embeddings/List_aplikace_Microsoft_Office_Excel2.xlsx"/></Relationships>
</file>

<file path=ppt/charts/chart1.xml><?xml version="1.0" encoding="utf-8"?>
<c:chartSpace xmlns:c="http://schemas.openxmlformats.org/drawingml/2006/chart" xmlns:a="http://schemas.openxmlformats.org/drawingml/2006/main" xmlns:r="http://schemas.openxmlformats.org/officeDocument/2006/relationships">
  <c:lang val="cs-CZ"/>
  <c:chart>
    <c:autoTitleDeleted val="1"/>
    <c:plotArea>
      <c:layout/>
      <c:barChart>
        <c:barDir val="bar"/>
        <c:grouping val="percentStacked"/>
        <c:ser>
          <c:idx val="0"/>
          <c:order val="0"/>
          <c:tx>
            <c:strRef>
              <c:f>List3!$B$1</c:f>
              <c:strCache>
                <c:ptCount val="1"/>
                <c:pt idx="0">
                  <c:v>never</c:v>
                </c:pt>
              </c:strCache>
            </c:strRef>
          </c:tx>
          <c:spPr>
            <a:solidFill>
              <a:schemeClr val="accent6">
                <a:lumMod val="60000"/>
                <a:lumOff val="40000"/>
              </a:schemeClr>
            </a:solidFill>
          </c:spPr>
          <c:dLbls>
            <c:showVal val="1"/>
          </c:dLbls>
          <c:cat>
            <c:strRef>
              <c:f>List3!$A$2:$A$16</c:f>
              <c:strCache>
                <c:ptCount val="15"/>
                <c:pt idx="0">
                  <c:v>I volunteered for some political party or candidate in a political campaign</c:v>
                </c:pt>
                <c:pt idx="1">
                  <c:v>I contacted a politician to tell him/her my opinion</c:v>
                </c:pt>
                <c:pt idx="2">
                  <c:v>I created a group on a social networking site or a wepage to support some cause</c:v>
                </c:pt>
                <c:pt idx="3">
                  <c:v>I took part in a rally of some political party or candidate</c:v>
                </c:pt>
                <c:pt idx="4">
                  <c:v>I took part in a demonstration or other public protest</c:v>
                </c:pt>
                <c:pt idx="5">
                  <c:v>I wrote an online article or a blog post to support some cause</c:v>
                </c:pt>
                <c:pt idx="6">
                  <c:v>I tried to persuade somebody in an online discussion to support some cause</c:v>
                </c:pt>
                <c:pt idx="7">
                  <c:v>I distributed leaflets, posters or other materials to support some cause</c:v>
                </c:pt>
                <c:pt idx="8">
                  <c:v>I donated money to support some cause</c:v>
                </c:pt>
                <c:pt idx="9">
                  <c:v>I wore a T-shirt, badge or other symbol to support some cause</c:v>
                </c:pt>
                <c:pt idx="10">
                  <c:v>I tried to persuade somebody personally to support some cause</c:v>
                </c:pt>
                <c:pt idx="11">
                  <c:v>I signed an offline petition</c:v>
                </c:pt>
                <c:pt idx="12">
                  <c:v>I bought or boycotted some products because of ethical, environmental or political reasons</c:v>
                </c:pt>
                <c:pt idx="13">
                  <c:v>I expressed my opinion regarding some cause on a social networking site (status, photo, joining a group)</c:v>
                </c:pt>
                <c:pt idx="14">
                  <c:v>I took part in a cultural event (e.g., concert, exhibition, theater) to support some cause</c:v>
                </c:pt>
              </c:strCache>
            </c:strRef>
          </c:cat>
          <c:val>
            <c:numRef>
              <c:f>List3!$B$2:$B$16</c:f>
              <c:numCache>
                <c:formatCode>0%</c:formatCode>
                <c:ptCount val="15"/>
                <c:pt idx="0">
                  <c:v>0.96</c:v>
                </c:pt>
                <c:pt idx="1">
                  <c:v>0.96</c:v>
                </c:pt>
                <c:pt idx="2">
                  <c:v>0.93</c:v>
                </c:pt>
                <c:pt idx="3">
                  <c:v>0.92</c:v>
                </c:pt>
                <c:pt idx="4">
                  <c:v>0.9</c:v>
                </c:pt>
                <c:pt idx="5">
                  <c:v>0.9</c:v>
                </c:pt>
                <c:pt idx="6">
                  <c:v>0.83</c:v>
                </c:pt>
                <c:pt idx="7">
                  <c:v>0.78</c:v>
                </c:pt>
                <c:pt idx="8">
                  <c:v>0.77</c:v>
                </c:pt>
                <c:pt idx="9">
                  <c:v>0.75</c:v>
                </c:pt>
                <c:pt idx="10">
                  <c:v>0.74</c:v>
                </c:pt>
                <c:pt idx="11">
                  <c:v>0.72</c:v>
                </c:pt>
                <c:pt idx="12">
                  <c:v>0.7</c:v>
                </c:pt>
                <c:pt idx="13">
                  <c:v>0.63</c:v>
                </c:pt>
                <c:pt idx="14">
                  <c:v>0.39</c:v>
                </c:pt>
              </c:numCache>
            </c:numRef>
          </c:val>
        </c:ser>
        <c:ser>
          <c:idx val="1"/>
          <c:order val="1"/>
          <c:tx>
            <c:strRef>
              <c:f>List3!$C$1</c:f>
              <c:strCache>
                <c:ptCount val="1"/>
                <c:pt idx="0">
                  <c:v>once</c:v>
                </c:pt>
              </c:strCache>
            </c:strRef>
          </c:tx>
          <c:spPr>
            <a:solidFill>
              <a:schemeClr val="tx2">
                <a:lumMod val="60000"/>
                <a:lumOff val="40000"/>
              </a:schemeClr>
            </a:solidFill>
          </c:spPr>
          <c:dLbls>
            <c:dLbl>
              <c:idx val="0"/>
              <c:layout>
                <c:manualLayout>
                  <c:x val="6.5060492169817406E-3"/>
                  <c:y val="0"/>
                </c:manualLayout>
              </c:layout>
              <c:showVal val="1"/>
            </c:dLbl>
            <c:dLbl>
              <c:idx val="1"/>
              <c:layout>
                <c:manualLayout>
                  <c:x val="6.5060492169816218E-3"/>
                  <c:y val="0"/>
                </c:manualLayout>
              </c:layout>
              <c:showVal val="1"/>
            </c:dLbl>
            <c:txPr>
              <a:bodyPr/>
              <a:lstStyle/>
              <a:p>
                <a:pPr>
                  <a:defRPr>
                    <a:solidFill>
                      <a:schemeClr val="bg1"/>
                    </a:solidFill>
                  </a:defRPr>
                </a:pPr>
                <a:endParaRPr lang="cs-CZ"/>
              </a:p>
            </c:txPr>
            <c:showVal val="1"/>
          </c:dLbls>
          <c:cat>
            <c:strRef>
              <c:f>List3!$A$2:$A$16</c:f>
              <c:strCache>
                <c:ptCount val="15"/>
                <c:pt idx="0">
                  <c:v>I volunteered for some political party or candidate in a political campaign</c:v>
                </c:pt>
                <c:pt idx="1">
                  <c:v>I contacted a politician to tell him/her my opinion</c:v>
                </c:pt>
                <c:pt idx="2">
                  <c:v>I created a group on a social networking site or a wepage to support some cause</c:v>
                </c:pt>
                <c:pt idx="3">
                  <c:v>I took part in a rally of some political party or candidate</c:v>
                </c:pt>
                <c:pt idx="4">
                  <c:v>I took part in a demonstration or other public protest</c:v>
                </c:pt>
                <c:pt idx="5">
                  <c:v>I wrote an online article or a blog post to support some cause</c:v>
                </c:pt>
                <c:pt idx="6">
                  <c:v>I tried to persuade somebody in an online discussion to support some cause</c:v>
                </c:pt>
                <c:pt idx="7">
                  <c:v>I distributed leaflets, posters or other materials to support some cause</c:v>
                </c:pt>
                <c:pt idx="8">
                  <c:v>I donated money to support some cause</c:v>
                </c:pt>
                <c:pt idx="9">
                  <c:v>I wore a T-shirt, badge or other symbol to support some cause</c:v>
                </c:pt>
                <c:pt idx="10">
                  <c:v>I tried to persuade somebody personally to support some cause</c:v>
                </c:pt>
                <c:pt idx="11">
                  <c:v>I signed an offline petition</c:v>
                </c:pt>
                <c:pt idx="12">
                  <c:v>I bought or boycotted some products because of ethical, environmental or political reasons</c:v>
                </c:pt>
                <c:pt idx="13">
                  <c:v>I expressed my opinion regarding some cause on a social networking site (status, photo, joining a group)</c:v>
                </c:pt>
                <c:pt idx="14">
                  <c:v>I took part in a cultural event (e.g., concert, exhibition, theater) to support some cause</c:v>
                </c:pt>
              </c:strCache>
            </c:strRef>
          </c:cat>
          <c:val>
            <c:numRef>
              <c:f>List3!$C$2:$C$16</c:f>
              <c:numCache>
                <c:formatCode>0%</c:formatCode>
                <c:ptCount val="15"/>
                <c:pt idx="0">
                  <c:v>0.03</c:v>
                </c:pt>
                <c:pt idx="1">
                  <c:v>0.02</c:v>
                </c:pt>
                <c:pt idx="2">
                  <c:v>0.05</c:v>
                </c:pt>
                <c:pt idx="3">
                  <c:v>0.06</c:v>
                </c:pt>
                <c:pt idx="4">
                  <c:v>7.0000000000000007E-2</c:v>
                </c:pt>
                <c:pt idx="5">
                  <c:v>0.06</c:v>
                </c:pt>
                <c:pt idx="6">
                  <c:v>0.1</c:v>
                </c:pt>
                <c:pt idx="7">
                  <c:v>0.13</c:v>
                </c:pt>
                <c:pt idx="8">
                  <c:v>0.13</c:v>
                </c:pt>
                <c:pt idx="9">
                  <c:v>0.14000000000000001</c:v>
                </c:pt>
                <c:pt idx="10">
                  <c:v>0.15</c:v>
                </c:pt>
                <c:pt idx="11">
                  <c:v>0.2</c:v>
                </c:pt>
                <c:pt idx="12">
                  <c:v>0.14000000000000001</c:v>
                </c:pt>
                <c:pt idx="13">
                  <c:v>0.18</c:v>
                </c:pt>
                <c:pt idx="14">
                  <c:v>0.25</c:v>
                </c:pt>
              </c:numCache>
            </c:numRef>
          </c:val>
        </c:ser>
        <c:ser>
          <c:idx val="2"/>
          <c:order val="2"/>
          <c:tx>
            <c:strRef>
              <c:f>List3!$D$1</c:f>
              <c:strCache>
                <c:ptCount val="1"/>
                <c:pt idx="0">
                  <c:v>twice or more</c:v>
                </c:pt>
              </c:strCache>
            </c:strRef>
          </c:tx>
          <c:spPr>
            <a:solidFill>
              <a:schemeClr val="accent1">
                <a:lumMod val="50000"/>
              </a:schemeClr>
            </a:solidFill>
          </c:spPr>
          <c:dLbls>
            <c:dLbl>
              <c:idx val="0"/>
              <c:layout>
                <c:manualLayout>
                  <c:x val="2.1104395748304462E-2"/>
                  <c:y val="0"/>
                </c:manualLayout>
              </c:layout>
              <c:spPr/>
              <c:txPr>
                <a:bodyPr/>
                <a:lstStyle/>
                <a:p>
                  <a:pPr>
                    <a:defRPr>
                      <a:solidFill>
                        <a:sysClr val="windowText" lastClr="000000"/>
                      </a:solidFill>
                    </a:defRPr>
                  </a:pPr>
                  <a:endParaRPr lang="cs-CZ"/>
                </a:p>
              </c:txPr>
              <c:showVal val="1"/>
            </c:dLbl>
            <c:dLbl>
              <c:idx val="1"/>
              <c:layout>
                <c:manualLayout>
                  <c:x val="2.1109634029407329E-2"/>
                  <c:y val="0"/>
                </c:manualLayout>
              </c:layout>
              <c:spPr/>
              <c:txPr>
                <a:bodyPr/>
                <a:lstStyle/>
                <a:p>
                  <a:pPr>
                    <a:defRPr>
                      <a:solidFill>
                        <a:sysClr val="windowText" lastClr="000000"/>
                      </a:solidFill>
                    </a:defRPr>
                  </a:pPr>
                  <a:endParaRPr lang="cs-CZ"/>
                </a:p>
              </c:txPr>
              <c:showVal val="1"/>
            </c:dLbl>
            <c:dLbl>
              <c:idx val="2"/>
              <c:layout>
                <c:manualLayout>
                  <c:x val="2.2733628934220616E-2"/>
                  <c:y val="0"/>
                </c:manualLayout>
              </c:layout>
              <c:spPr/>
              <c:txPr>
                <a:bodyPr/>
                <a:lstStyle/>
                <a:p>
                  <a:pPr>
                    <a:defRPr>
                      <a:solidFill>
                        <a:sysClr val="windowText" lastClr="000000"/>
                      </a:solidFill>
                    </a:defRPr>
                  </a:pPr>
                  <a:endParaRPr lang="cs-CZ"/>
                </a:p>
              </c:txPr>
              <c:showVal val="1"/>
            </c:dLbl>
            <c:dLbl>
              <c:idx val="3"/>
              <c:layout>
                <c:manualLayout>
                  <c:x val="1.9485511361640114E-2"/>
                  <c:y val="0"/>
                </c:manualLayout>
              </c:layout>
              <c:spPr/>
              <c:txPr>
                <a:bodyPr/>
                <a:lstStyle/>
                <a:p>
                  <a:pPr>
                    <a:defRPr>
                      <a:solidFill>
                        <a:sysClr val="windowText" lastClr="000000"/>
                      </a:solidFill>
                    </a:defRPr>
                  </a:pPr>
                  <a:endParaRPr lang="cs-CZ"/>
                </a:p>
              </c:txPr>
              <c:showVal val="1"/>
            </c:dLbl>
            <c:dLbl>
              <c:idx val="4"/>
              <c:layout>
                <c:manualLayout>
                  <c:x val="2.2735034326711766E-2"/>
                  <c:y val="0"/>
                </c:manualLayout>
              </c:layout>
              <c:spPr/>
              <c:txPr>
                <a:bodyPr/>
                <a:lstStyle/>
                <a:p>
                  <a:pPr>
                    <a:defRPr>
                      <a:solidFill>
                        <a:sysClr val="windowText" lastClr="000000"/>
                      </a:solidFill>
                    </a:defRPr>
                  </a:pPr>
                  <a:endParaRPr lang="cs-CZ"/>
                </a:p>
              </c:txPr>
              <c:showVal val="1"/>
            </c:dLbl>
            <c:txPr>
              <a:bodyPr/>
              <a:lstStyle/>
              <a:p>
                <a:pPr>
                  <a:defRPr>
                    <a:solidFill>
                      <a:schemeClr val="bg1"/>
                    </a:solidFill>
                  </a:defRPr>
                </a:pPr>
                <a:endParaRPr lang="cs-CZ"/>
              </a:p>
            </c:txPr>
            <c:showVal val="1"/>
          </c:dLbls>
          <c:cat>
            <c:strRef>
              <c:f>List3!$A$2:$A$16</c:f>
              <c:strCache>
                <c:ptCount val="15"/>
                <c:pt idx="0">
                  <c:v>I volunteered for some political party or candidate in a political campaign</c:v>
                </c:pt>
                <c:pt idx="1">
                  <c:v>I contacted a politician to tell him/her my opinion</c:v>
                </c:pt>
                <c:pt idx="2">
                  <c:v>I created a group on a social networking site or a wepage to support some cause</c:v>
                </c:pt>
                <c:pt idx="3">
                  <c:v>I took part in a rally of some political party or candidate</c:v>
                </c:pt>
                <c:pt idx="4">
                  <c:v>I took part in a demonstration or other public protest</c:v>
                </c:pt>
                <c:pt idx="5">
                  <c:v>I wrote an online article or a blog post to support some cause</c:v>
                </c:pt>
                <c:pt idx="6">
                  <c:v>I tried to persuade somebody in an online discussion to support some cause</c:v>
                </c:pt>
                <c:pt idx="7">
                  <c:v>I distributed leaflets, posters or other materials to support some cause</c:v>
                </c:pt>
                <c:pt idx="8">
                  <c:v>I donated money to support some cause</c:v>
                </c:pt>
                <c:pt idx="9">
                  <c:v>I wore a T-shirt, badge or other symbol to support some cause</c:v>
                </c:pt>
                <c:pt idx="10">
                  <c:v>I tried to persuade somebody personally to support some cause</c:v>
                </c:pt>
                <c:pt idx="11">
                  <c:v>I signed an offline petition</c:v>
                </c:pt>
                <c:pt idx="12">
                  <c:v>I bought or boycotted some products because of ethical, environmental or political reasons</c:v>
                </c:pt>
                <c:pt idx="13">
                  <c:v>I expressed my opinion regarding some cause on a social networking site (status, photo, joining a group)</c:v>
                </c:pt>
                <c:pt idx="14">
                  <c:v>I took part in a cultural event (e.g., concert, exhibition, theater) to support some cause</c:v>
                </c:pt>
              </c:strCache>
            </c:strRef>
          </c:cat>
          <c:val>
            <c:numRef>
              <c:f>List3!$D$2:$D$16</c:f>
              <c:numCache>
                <c:formatCode>0%</c:formatCode>
                <c:ptCount val="15"/>
                <c:pt idx="0">
                  <c:v>0.02</c:v>
                </c:pt>
                <c:pt idx="1">
                  <c:v>0.02</c:v>
                </c:pt>
                <c:pt idx="2">
                  <c:v>0.03</c:v>
                </c:pt>
                <c:pt idx="3">
                  <c:v>0.02</c:v>
                </c:pt>
                <c:pt idx="4">
                  <c:v>0.03</c:v>
                </c:pt>
                <c:pt idx="5">
                  <c:v>0.05</c:v>
                </c:pt>
                <c:pt idx="6">
                  <c:v>0.08</c:v>
                </c:pt>
                <c:pt idx="7">
                  <c:v>0.09</c:v>
                </c:pt>
                <c:pt idx="8">
                  <c:v>0.09</c:v>
                </c:pt>
                <c:pt idx="9">
                  <c:v>0.1</c:v>
                </c:pt>
                <c:pt idx="10">
                  <c:v>0.11</c:v>
                </c:pt>
                <c:pt idx="11">
                  <c:v>0.08</c:v>
                </c:pt>
                <c:pt idx="12">
                  <c:v>0.16</c:v>
                </c:pt>
                <c:pt idx="13">
                  <c:v>0.19</c:v>
                </c:pt>
                <c:pt idx="14">
                  <c:v>0.36</c:v>
                </c:pt>
              </c:numCache>
            </c:numRef>
          </c:val>
        </c:ser>
        <c:gapWidth val="75"/>
        <c:overlap val="100"/>
        <c:axId val="142434688"/>
        <c:axId val="142436224"/>
      </c:barChart>
      <c:catAx>
        <c:axId val="142434688"/>
        <c:scaling>
          <c:orientation val="minMax"/>
        </c:scaling>
        <c:axPos val="l"/>
        <c:majorTickMark val="none"/>
        <c:tickLblPos val="nextTo"/>
        <c:txPr>
          <a:bodyPr/>
          <a:lstStyle/>
          <a:p>
            <a:pPr>
              <a:defRPr sz="1200"/>
            </a:pPr>
            <a:endParaRPr lang="cs-CZ"/>
          </a:p>
        </c:txPr>
        <c:crossAx val="142436224"/>
        <c:crosses val="autoZero"/>
        <c:auto val="1"/>
        <c:lblAlgn val="ctr"/>
        <c:lblOffset val="100"/>
      </c:catAx>
      <c:valAx>
        <c:axId val="142436224"/>
        <c:scaling>
          <c:orientation val="minMax"/>
        </c:scaling>
        <c:axPos val="b"/>
        <c:numFmt formatCode="0%" sourceLinked="1"/>
        <c:majorTickMark val="none"/>
        <c:tickLblPos val="nextTo"/>
        <c:spPr>
          <a:ln w="9525">
            <a:noFill/>
          </a:ln>
        </c:spPr>
        <c:crossAx val="142434688"/>
        <c:crosses val="autoZero"/>
        <c:crossBetween val="between"/>
        <c:minorUnit val="0.5"/>
      </c:valAx>
    </c:plotArea>
    <c:legend>
      <c:legendPos val="b"/>
      <c:layout/>
      <c:txPr>
        <a:bodyPr/>
        <a:lstStyle/>
        <a:p>
          <a:pPr>
            <a:defRPr sz="1200"/>
          </a:pPr>
          <a:endParaRPr lang="cs-CZ"/>
        </a:p>
      </c:txPr>
    </c:legend>
    <c:plotVisOnly val="1"/>
    <c:dispBlanksAs val="gap"/>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cs-CZ"/>
  <c:chart>
    <c:autoTitleDeleted val="1"/>
    <c:plotArea>
      <c:layout/>
      <c:barChart>
        <c:barDir val="bar"/>
        <c:grouping val="percentStacked"/>
        <c:ser>
          <c:idx val="0"/>
          <c:order val="0"/>
          <c:tx>
            <c:strRef>
              <c:f>List3!$B$1</c:f>
              <c:strCache>
                <c:ptCount val="1"/>
                <c:pt idx="0">
                  <c:v>never</c:v>
                </c:pt>
              </c:strCache>
            </c:strRef>
          </c:tx>
          <c:spPr>
            <a:solidFill>
              <a:schemeClr val="accent6">
                <a:lumMod val="60000"/>
                <a:lumOff val="40000"/>
              </a:schemeClr>
            </a:solidFill>
          </c:spPr>
          <c:dLbls>
            <c:showVal val="1"/>
          </c:dLbls>
          <c:cat>
            <c:strRef>
              <c:f>List3!$A$2:$A$16</c:f>
              <c:strCache>
                <c:ptCount val="15"/>
                <c:pt idx="0">
                  <c:v>I volunteered for some political party or candidate in a political campaign</c:v>
                </c:pt>
                <c:pt idx="1">
                  <c:v>I contacted a politician to tell him/her my opinion</c:v>
                </c:pt>
                <c:pt idx="2">
                  <c:v>I created a group on a social networking site or a wepage to support some cause</c:v>
                </c:pt>
                <c:pt idx="3">
                  <c:v>I took part in a rally of some political party or candidate</c:v>
                </c:pt>
                <c:pt idx="4">
                  <c:v>I took part in a demonstration or other public protest</c:v>
                </c:pt>
                <c:pt idx="5">
                  <c:v>I wrote an online article or a blog post to support some cause</c:v>
                </c:pt>
                <c:pt idx="6">
                  <c:v>I tried to persuade somebody in an online discussion to support some cause</c:v>
                </c:pt>
                <c:pt idx="7">
                  <c:v>I distributed leaflets, posters or other materials to support some cause</c:v>
                </c:pt>
                <c:pt idx="8">
                  <c:v>I donated money to support some cause</c:v>
                </c:pt>
                <c:pt idx="9">
                  <c:v>I wore a T-shirt, badge or other symbol to support some cause</c:v>
                </c:pt>
                <c:pt idx="10">
                  <c:v>I tried to persuade somebody personally to support some cause</c:v>
                </c:pt>
                <c:pt idx="11">
                  <c:v>I signed an offline petition</c:v>
                </c:pt>
                <c:pt idx="12">
                  <c:v>I bought or boycotted some products because of ethical, environmental or political reasons</c:v>
                </c:pt>
                <c:pt idx="13">
                  <c:v>I expressed my opinion regarding some cause on a social networking site (status, photo, joining a group)</c:v>
                </c:pt>
                <c:pt idx="14">
                  <c:v>I took part in a cultural event (e.g., concert, exhibition, theater) to support some cause</c:v>
                </c:pt>
              </c:strCache>
            </c:strRef>
          </c:cat>
          <c:val>
            <c:numRef>
              <c:f>List3!$B$2:$B$16</c:f>
              <c:numCache>
                <c:formatCode>0%</c:formatCode>
                <c:ptCount val="15"/>
                <c:pt idx="0">
                  <c:v>0.96000000000000008</c:v>
                </c:pt>
                <c:pt idx="1">
                  <c:v>0.96000000000000008</c:v>
                </c:pt>
                <c:pt idx="2">
                  <c:v>0.93</c:v>
                </c:pt>
                <c:pt idx="3">
                  <c:v>0.92</c:v>
                </c:pt>
                <c:pt idx="4">
                  <c:v>0.9</c:v>
                </c:pt>
                <c:pt idx="5">
                  <c:v>0.9</c:v>
                </c:pt>
                <c:pt idx="6">
                  <c:v>0.83000000000000007</c:v>
                </c:pt>
                <c:pt idx="7">
                  <c:v>0.78</c:v>
                </c:pt>
                <c:pt idx="8">
                  <c:v>0.77000000000000013</c:v>
                </c:pt>
                <c:pt idx="9">
                  <c:v>0.75000000000000011</c:v>
                </c:pt>
                <c:pt idx="10">
                  <c:v>0.7400000000000001</c:v>
                </c:pt>
                <c:pt idx="11">
                  <c:v>0.72000000000000008</c:v>
                </c:pt>
                <c:pt idx="12">
                  <c:v>0.70000000000000007</c:v>
                </c:pt>
                <c:pt idx="13">
                  <c:v>0.63000000000000012</c:v>
                </c:pt>
                <c:pt idx="14">
                  <c:v>0.39000000000000007</c:v>
                </c:pt>
              </c:numCache>
            </c:numRef>
          </c:val>
        </c:ser>
        <c:ser>
          <c:idx val="1"/>
          <c:order val="1"/>
          <c:tx>
            <c:strRef>
              <c:f>List3!$C$1</c:f>
              <c:strCache>
                <c:ptCount val="1"/>
                <c:pt idx="0">
                  <c:v>once</c:v>
                </c:pt>
              </c:strCache>
            </c:strRef>
          </c:tx>
          <c:spPr>
            <a:solidFill>
              <a:schemeClr val="tx2">
                <a:lumMod val="60000"/>
                <a:lumOff val="40000"/>
              </a:schemeClr>
            </a:solidFill>
          </c:spPr>
          <c:dLbls>
            <c:dLbl>
              <c:idx val="0"/>
              <c:layout>
                <c:manualLayout>
                  <c:x val="6.5060492169817423E-3"/>
                  <c:y val="0"/>
                </c:manualLayout>
              </c:layout>
              <c:showVal val="1"/>
            </c:dLbl>
            <c:dLbl>
              <c:idx val="1"/>
              <c:layout>
                <c:manualLayout>
                  <c:x val="6.5060492169816244E-3"/>
                  <c:y val="0"/>
                </c:manualLayout>
              </c:layout>
              <c:showVal val="1"/>
            </c:dLbl>
            <c:txPr>
              <a:bodyPr/>
              <a:lstStyle/>
              <a:p>
                <a:pPr>
                  <a:defRPr>
                    <a:solidFill>
                      <a:schemeClr val="bg1"/>
                    </a:solidFill>
                  </a:defRPr>
                </a:pPr>
                <a:endParaRPr lang="cs-CZ"/>
              </a:p>
            </c:txPr>
            <c:showVal val="1"/>
          </c:dLbls>
          <c:cat>
            <c:strRef>
              <c:f>List3!$A$2:$A$16</c:f>
              <c:strCache>
                <c:ptCount val="15"/>
                <c:pt idx="0">
                  <c:v>I volunteered for some political party or candidate in a political campaign</c:v>
                </c:pt>
                <c:pt idx="1">
                  <c:v>I contacted a politician to tell him/her my opinion</c:v>
                </c:pt>
                <c:pt idx="2">
                  <c:v>I created a group on a social networking site or a wepage to support some cause</c:v>
                </c:pt>
                <c:pt idx="3">
                  <c:v>I took part in a rally of some political party or candidate</c:v>
                </c:pt>
                <c:pt idx="4">
                  <c:v>I took part in a demonstration or other public protest</c:v>
                </c:pt>
                <c:pt idx="5">
                  <c:v>I wrote an online article or a blog post to support some cause</c:v>
                </c:pt>
                <c:pt idx="6">
                  <c:v>I tried to persuade somebody in an online discussion to support some cause</c:v>
                </c:pt>
                <c:pt idx="7">
                  <c:v>I distributed leaflets, posters or other materials to support some cause</c:v>
                </c:pt>
                <c:pt idx="8">
                  <c:v>I donated money to support some cause</c:v>
                </c:pt>
                <c:pt idx="9">
                  <c:v>I wore a T-shirt, badge or other symbol to support some cause</c:v>
                </c:pt>
                <c:pt idx="10">
                  <c:v>I tried to persuade somebody personally to support some cause</c:v>
                </c:pt>
                <c:pt idx="11">
                  <c:v>I signed an offline petition</c:v>
                </c:pt>
                <c:pt idx="12">
                  <c:v>I bought or boycotted some products because of ethical, environmental or political reasons</c:v>
                </c:pt>
                <c:pt idx="13">
                  <c:v>I expressed my opinion regarding some cause on a social networking site (status, photo, joining a group)</c:v>
                </c:pt>
                <c:pt idx="14">
                  <c:v>I took part in a cultural event (e.g., concert, exhibition, theater) to support some cause</c:v>
                </c:pt>
              </c:strCache>
            </c:strRef>
          </c:cat>
          <c:val>
            <c:numRef>
              <c:f>List3!$C$2:$C$16</c:f>
              <c:numCache>
                <c:formatCode>0%</c:formatCode>
                <c:ptCount val="15"/>
                <c:pt idx="0">
                  <c:v>3.0000000000000002E-2</c:v>
                </c:pt>
                <c:pt idx="1">
                  <c:v>2.0000000000000004E-2</c:v>
                </c:pt>
                <c:pt idx="2">
                  <c:v>0.05</c:v>
                </c:pt>
                <c:pt idx="3">
                  <c:v>6.0000000000000005E-2</c:v>
                </c:pt>
                <c:pt idx="4">
                  <c:v>7.0000000000000021E-2</c:v>
                </c:pt>
                <c:pt idx="5">
                  <c:v>6.0000000000000005E-2</c:v>
                </c:pt>
                <c:pt idx="6">
                  <c:v>0.1</c:v>
                </c:pt>
                <c:pt idx="7">
                  <c:v>0.13</c:v>
                </c:pt>
                <c:pt idx="8">
                  <c:v>0.13</c:v>
                </c:pt>
                <c:pt idx="9">
                  <c:v>0.14000000000000001</c:v>
                </c:pt>
                <c:pt idx="10">
                  <c:v>0.15000000000000002</c:v>
                </c:pt>
                <c:pt idx="11">
                  <c:v>0.2</c:v>
                </c:pt>
                <c:pt idx="12">
                  <c:v>0.14000000000000001</c:v>
                </c:pt>
                <c:pt idx="13">
                  <c:v>0.18000000000000002</c:v>
                </c:pt>
                <c:pt idx="14">
                  <c:v>0.25</c:v>
                </c:pt>
              </c:numCache>
            </c:numRef>
          </c:val>
        </c:ser>
        <c:ser>
          <c:idx val="2"/>
          <c:order val="2"/>
          <c:tx>
            <c:strRef>
              <c:f>List3!$D$1</c:f>
              <c:strCache>
                <c:ptCount val="1"/>
                <c:pt idx="0">
                  <c:v>twice or more</c:v>
                </c:pt>
              </c:strCache>
            </c:strRef>
          </c:tx>
          <c:spPr>
            <a:solidFill>
              <a:schemeClr val="accent1">
                <a:lumMod val="50000"/>
              </a:schemeClr>
            </a:solidFill>
          </c:spPr>
          <c:dLbls>
            <c:dLbl>
              <c:idx val="0"/>
              <c:layout>
                <c:manualLayout>
                  <c:x val="2.1104395748304465E-2"/>
                  <c:y val="0"/>
                </c:manualLayout>
              </c:layout>
              <c:spPr/>
              <c:txPr>
                <a:bodyPr/>
                <a:lstStyle/>
                <a:p>
                  <a:pPr>
                    <a:defRPr>
                      <a:solidFill>
                        <a:sysClr val="windowText" lastClr="000000"/>
                      </a:solidFill>
                    </a:defRPr>
                  </a:pPr>
                  <a:endParaRPr lang="cs-CZ"/>
                </a:p>
              </c:txPr>
              <c:showVal val="1"/>
            </c:dLbl>
            <c:dLbl>
              <c:idx val="1"/>
              <c:layout>
                <c:manualLayout>
                  <c:x val="2.1109634029407333E-2"/>
                  <c:y val="0"/>
                </c:manualLayout>
              </c:layout>
              <c:spPr/>
              <c:txPr>
                <a:bodyPr/>
                <a:lstStyle/>
                <a:p>
                  <a:pPr>
                    <a:defRPr>
                      <a:solidFill>
                        <a:sysClr val="windowText" lastClr="000000"/>
                      </a:solidFill>
                    </a:defRPr>
                  </a:pPr>
                  <a:endParaRPr lang="cs-CZ"/>
                </a:p>
              </c:txPr>
              <c:showVal val="1"/>
            </c:dLbl>
            <c:dLbl>
              <c:idx val="2"/>
              <c:layout>
                <c:manualLayout>
                  <c:x val="2.2733628934220616E-2"/>
                  <c:y val="0"/>
                </c:manualLayout>
              </c:layout>
              <c:spPr/>
              <c:txPr>
                <a:bodyPr/>
                <a:lstStyle/>
                <a:p>
                  <a:pPr>
                    <a:defRPr>
                      <a:solidFill>
                        <a:sysClr val="windowText" lastClr="000000"/>
                      </a:solidFill>
                    </a:defRPr>
                  </a:pPr>
                  <a:endParaRPr lang="cs-CZ"/>
                </a:p>
              </c:txPr>
              <c:showVal val="1"/>
            </c:dLbl>
            <c:dLbl>
              <c:idx val="3"/>
              <c:layout>
                <c:manualLayout>
                  <c:x val="1.9485511361640121E-2"/>
                  <c:y val="0"/>
                </c:manualLayout>
              </c:layout>
              <c:spPr/>
              <c:txPr>
                <a:bodyPr/>
                <a:lstStyle/>
                <a:p>
                  <a:pPr>
                    <a:defRPr>
                      <a:solidFill>
                        <a:sysClr val="windowText" lastClr="000000"/>
                      </a:solidFill>
                    </a:defRPr>
                  </a:pPr>
                  <a:endParaRPr lang="cs-CZ"/>
                </a:p>
              </c:txPr>
              <c:showVal val="1"/>
            </c:dLbl>
            <c:dLbl>
              <c:idx val="4"/>
              <c:layout>
                <c:manualLayout>
                  <c:x val="2.2735034326711773E-2"/>
                  <c:y val="0"/>
                </c:manualLayout>
              </c:layout>
              <c:spPr/>
              <c:txPr>
                <a:bodyPr/>
                <a:lstStyle/>
                <a:p>
                  <a:pPr>
                    <a:defRPr>
                      <a:solidFill>
                        <a:sysClr val="windowText" lastClr="000000"/>
                      </a:solidFill>
                    </a:defRPr>
                  </a:pPr>
                  <a:endParaRPr lang="cs-CZ"/>
                </a:p>
              </c:txPr>
              <c:showVal val="1"/>
            </c:dLbl>
            <c:txPr>
              <a:bodyPr/>
              <a:lstStyle/>
              <a:p>
                <a:pPr>
                  <a:defRPr>
                    <a:solidFill>
                      <a:schemeClr val="bg1"/>
                    </a:solidFill>
                  </a:defRPr>
                </a:pPr>
                <a:endParaRPr lang="cs-CZ"/>
              </a:p>
            </c:txPr>
            <c:showVal val="1"/>
          </c:dLbls>
          <c:cat>
            <c:strRef>
              <c:f>List3!$A$2:$A$16</c:f>
              <c:strCache>
                <c:ptCount val="15"/>
                <c:pt idx="0">
                  <c:v>I volunteered for some political party or candidate in a political campaign</c:v>
                </c:pt>
                <c:pt idx="1">
                  <c:v>I contacted a politician to tell him/her my opinion</c:v>
                </c:pt>
                <c:pt idx="2">
                  <c:v>I created a group on a social networking site or a wepage to support some cause</c:v>
                </c:pt>
                <c:pt idx="3">
                  <c:v>I took part in a rally of some political party or candidate</c:v>
                </c:pt>
                <c:pt idx="4">
                  <c:v>I took part in a demonstration or other public protest</c:v>
                </c:pt>
                <c:pt idx="5">
                  <c:v>I wrote an online article or a blog post to support some cause</c:v>
                </c:pt>
                <c:pt idx="6">
                  <c:v>I tried to persuade somebody in an online discussion to support some cause</c:v>
                </c:pt>
                <c:pt idx="7">
                  <c:v>I distributed leaflets, posters or other materials to support some cause</c:v>
                </c:pt>
                <c:pt idx="8">
                  <c:v>I donated money to support some cause</c:v>
                </c:pt>
                <c:pt idx="9">
                  <c:v>I wore a T-shirt, badge or other symbol to support some cause</c:v>
                </c:pt>
                <c:pt idx="10">
                  <c:v>I tried to persuade somebody personally to support some cause</c:v>
                </c:pt>
                <c:pt idx="11">
                  <c:v>I signed an offline petition</c:v>
                </c:pt>
                <c:pt idx="12">
                  <c:v>I bought or boycotted some products because of ethical, environmental or political reasons</c:v>
                </c:pt>
                <c:pt idx="13">
                  <c:v>I expressed my opinion regarding some cause on a social networking site (status, photo, joining a group)</c:v>
                </c:pt>
                <c:pt idx="14">
                  <c:v>I took part in a cultural event (e.g., concert, exhibition, theater) to support some cause</c:v>
                </c:pt>
              </c:strCache>
            </c:strRef>
          </c:cat>
          <c:val>
            <c:numRef>
              <c:f>List3!$D$2:$D$16</c:f>
              <c:numCache>
                <c:formatCode>0%</c:formatCode>
                <c:ptCount val="15"/>
                <c:pt idx="0">
                  <c:v>2.0000000000000004E-2</c:v>
                </c:pt>
                <c:pt idx="1">
                  <c:v>2.0000000000000004E-2</c:v>
                </c:pt>
                <c:pt idx="2">
                  <c:v>3.0000000000000002E-2</c:v>
                </c:pt>
                <c:pt idx="3">
                  <c:v>2.0000000000000004E-2</c:v>
                </c:pt>
                <c:pt idx="4">
                  <c:v>3.0000000000000002E-2</c:v>
                </c:pt>
                <c:pt idx="5">
                  <c:v>0.05</c:v>
                </c:pt>
                <c:pt idx="6">
                  <c:v>8.0000000000000016E-2</c:v>
                </c:pt>
                <c:pt idx="7">
                  <c:v>9.0000000000000011E-2</c:v>
                </c:pt>
                <c:pt idx="8">
                  <c:v>9.0000000000000011E-2</c:v>
                </c:pt>
                <c:pt idx="9">
                  <c:v>0.1</c:v>
                </c:pt>
                <c:pt idx="10">
                  <c:v>0.11</c:v>
                </c:pt>
                <c:pt idx="11">
                  <c:v>8.0000000000000016E-2</c:v>
                </c:pt>
                <c:pt idx="12">
                  <c:v>0.16</c:v>
                </c:pt>
                <c:pt idx="13">
                  <c:v>0.19</c:v>
                </c:pt>
                <c:pt idx="14">
                  <c:v>0.36000000000000004</c:v>
                </c:pt>
              </c:numCache>
            </c:numRef>
          </c:val>
        </c:ser>
        <c:gapWidth val="75"/>
        <c:overlap val="100"/>
        <c:axId val="59133952"/>
        <c:axId val="59135872"/>
      </c:barChart>
      <c:catAx>
        <c:axId val="59133952"/>
        <c:scaling>
          <c:orientation val="minMax"/>
        </c:scaling>
        <c:axPos val="l"/>
        <c:majorTickMark val="none"/>
        <c:tickLblPos val="nextTo"/>
        <c:txPr>
          <a:bodyPr/>
          <a:lstStyle/>
          <a:p>
            <a:pPr>
              <a:defRPr sz="1200"/>
            </a:pPr>
            <a:endParaRPr lang="cs-CZ"/>
          </a:p>
        </c:txPr>
        <c:crossAx val="59135872"/>
        <c:crosses val="autoZero"/>
        <c:auto val="1"/>
        <c:lblAlgn val="ctr"/>
        <c:lblOffset val="100"/>
      </c:catAx>
      <c:valAx>
        <c:axId val="59135872"/>
        <c:scaling>
          <c:orientation val="minMax"/>
        </c:scaling>
        <c:axPos val="b"/>
        <c:numFmt formatCode="0%" sourceLinked="1"/>
        <c:majorTickMark val="none"/>
        <c:tickLblPos val="nextTo"/>
        <c:spPr>
          <a:ln w="9525">
            <a:noFill/>
          </a:ln>
        </c:spPr>
        <c:crossAx val="59133952"/>
        <c:crosses val="autoZero"/>
        <c:crossBetween val="between"/>
        <c:minorUnit val="0.5"/>
      </c:valAx>
    </c:plotArea>
    <c:legend>
      <c:legendPos val="b"/>
      <c:layout/>
      <c:txPr>
        <a:bodyPr/>
        <a:lstStyle/>
        <a:p>
          <a:pPr>
            <a:defRPr sz="1200"/>
          </a:pPr>
          <a:endParaRPr lang="cs-CZ"/>
        </a:p>
      </c:txPr>
    </c:legend>
    <c:plotVisOnly val="1"/>
    <c:dispBlanksAs val="gap"/>
  </c:chart>
  <c:spPr>
    <a:ln>
      <a:noFill/>
    </a:ln>
  </c:sp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cs-CZ"/>
  <c:chart>
    <c:autoTitleDeleted val="1"/>
    <c:plotArea>
      <c:layout/>
      <c:barChart>
        <c:barDir val="bar"/>
        <c:grouping val="percentStacked"/>
        <c:ser>
          <c:idx val="0"/>
          <c:order val="0"/>
          <c:tx>
            <c:strRef>
              <c:f>List3!$B$1</c:f>
              <c:strCache>
                <c:ptCount val="1"/>
                <c:pt idx="0">
                  <c:v>never</c:v>
                </c:pt>
              </c:strCache>
            </c:strRef>
          </c:tx>
          <c:spPr>
            <a:solidFill>
              <a:schemeClr val="accent6">
                <a:lumMod val="60000"/>
                <a:lumOff val="40000"/>
              </a:schemeClr>
            </a:solidFill>
          </c:spPr>
          <c:dLbls>
            <c:showVal val="1"/>
          </c:dLbls>
          <c:cat>
            <c:strRef>
              <c:f>List3!$A$2:$A$16</c:f>
              <c:strCache>
                <c:ptCount val="15"/>
                <c:pt idx="0">
                  <c:v>I volunteered for some political party or candidate in a political campaign</c:v>
                </c:pt>
                <c:pt idx="1">
                  <c:v>I contacted a politician to tell him/her my opinion</c:v>
                </c:pt>
                <c:pt idx="2">
                  <c:v>I created a group on a social networking site or a wepage to support some cause</c:v>
                </c:pt>
                <c:pt idx="3">
                  <c:v>I took part in a rally of some political party or candidate</c:v>
                </c:pt>
                <c:pt idx="4">
                  <c:v>I took part in a demonstration or other public protest</c:v>
                </c:pt>
                <c:pt idx="5">
                  <c:v>I wrote an online article or a blog post to support some cause</c:v>
                </c:pt>
                <c:pt idx="6">
                  <c:v>I tried to persuade somebody in an online discussion to support some cause</c:v>
                </c:pt>
                <c:pt idx="7">
                  <c:v>I distributed leaflets, posters or other materials to support some cause</c:v>
                </c:pt>
                <c:pt idx="8">
                  <c:v>I donated money to support some cause</c:v>
                </c:pt>
                <c:pt idx="9">
                  <c:v>I wore a T-shirt, badge or other symbol to support some cause</c:v>
                </c:pt>
                <c:pt idx="10">
                  <c:v>I tried to persuade somebody personally to support some cause</c:v>
                </c:pt>
                <c:pt idx="11">
                  <c:v>I signed an offline petition</c:v>
                </c:pt>
                <c:pt idx="12">
                  <c:v>I bought or boycotted some products because of ethical, environmental or political reasons</c:v>
                </c:pt>
                <c:pt idx="13">
                  <c:v>I expressed my opinion regarding some cause on a social networking site (status, photo, joining a group)</c:v>
                </c:pt>
                <c:pt idx="14">
                  <c:v>I took part in a cultural event (e.g., concert, exhibition, theater) to support some cause</c:v>
                </c:pt>
              </c:strCache>
            </c:strRef>
          </c:cat>
          <c:val>
            <c:numRef>
              <c:f>List3!$B$2:$B$16</c:f>
              <c:numCache>
                <c:formatCode>0%</c:formatCode>
                <c:ptCount val="15"/>
                <c:pt idx="0">
                  <c:v>0.96000000000000019</c:v>
                </c:pt>
                <c:pt idx="1">
                  <c:v>0.96000000000000019</c:v>
                </c:pt>
                <c:pt idx="2">
                  <c:v>0.93</c:v>
                </c:pt>
                <c:pt idx="3">
                  <c:v>0.92</c:v>
                </c:pt>
                <c:pt idx="4">
                  <c:v>0.9</c:v>
                </c:pt>
                <c:pt idx="5">
                  <c:v>0.9</c:v>
                </c:pt>
                <c:pt idx="6">
                  <c:v>0.83000000000000018</c:v>
                </c:pt>
                <c:pt idx="7">
                  <c:v>0.78</c:v>
                </c:pt>
                <c:pt idx="8">
                  <c:v>0.77000000000000024</c:v>
                </c:pt>
                <c:pt idx="9">
                  <c:v>0.75000000000000022</c:v>
                </c:pt>
                <c:pt idx="10">
                  <c:v>0.74000000000000021</c:v>
                </c:pt>
                <c:pt idx="11">
                  <c:v>0.7200000000000002</c:v>
                </c:pt>
                <c:pt idx="12">
                  <c:v>0.70000000000000018</c:v>
                </c:pt>
                <c:pt idx="13">
                  <c:v>0.63000000000000023</c:v>
                </c:pt>
                <c:pt idx="14">
                  <c:v>0.39000000000000012</c:v>
                </c:pt>
              </c:numCache>
            </c:numRef>
          </c:val>
        </c:ser>
        <c:ser>
          <c:idx val="1"/>
          <c:order val="1"/>
          <c:tx>
            <c:strRef>
              <c:f>List3!$C$1</c:f>
              <c:strCache>
                <c:ptCount val="1"/>
                <c:pt idx="0">
                  <c:v>once</c:v>
                </c:pt>
              </c:strCache>
            </c:strRef>
          </c:tx>
          <c:spPr>
            <a:solidFill>
              <a:schemeClr val="tx2">
                <a:lumMod val="60000"/>
                <a:lumOff val="40000"/>
              </a:schemeClr>
            </a:solidFill>
          </c:spPr>
          <c:dLbls>
            <c:dLbl>
              <c:idx val="0"/>
              <c:layout>
                <c:manualLayout>
                  <c:x val="6.5060492169817432E-3"/>
                  <c:y val="0"/>
                </c:manualLayout>
              </c:layout>
              <c:showVal val="1"/>
            </c:dLbl>
            <c:dLbl>
              <c:idx val="1"/>
              <c:layout>
                <c:manualLayout>
                  <c:x val="6.506049216981627E-3"/>
                  <c:y val="0"/>
                </c:manualLayout>
              </c:layout>
              <c:showVal val="1"/>
            </c:dLbl>
            <c:txPr>
              <a:bodyPr/>
              <a:lstStyle/>
              <a:p>
                <a:pPr>
                  <a:defRPr>
                    <a:solidFill>
                      <a:schemeClr val="bg1"/>
                    </a:solidFill>
                  </a:defRPr>
                </a:pPr>
                <a:endParaRPr lang="cs-CZ"/>
              </a:p>
            </c:txPr>
            <c:showVal val="1"/>
          </c:dLbls>
          <c:cat>
            <c:strRef>
              <c:f>List3!$A$2:$A$16</c:f>
              <c:strCache>
                <c:ptCount val="15"/>
                <c:pt idx="0">
                  <c:v>I volunteered for some political party or candidate in a political campaign</c:v>
                </c:pt>
                <c:pt idx="1">
                  <c:v>I contacted a politician to tell him/her my opinion</c:v>
                </c:pt>
                <c:pt idx="2">
                  <c:v>I created a group on a social networking site or a wepage to support some cause</c:v>
                </c:pt>
                <c:pt idx="3">
                  <c:v>I took part in a rally of some political party or candidate</c:v>
                </c:pt>
                <c:pt idx="4">
                  <c:v>I took part in a demonstration or other public protest</c:v>
                </c:pt>
                <c:pt idx="5">
                  <c:v>I wrote an online article or a blog post to support some cause</c:v>
                </c:pt>
                <c:pt idx="6">
                  <c:v>I tried to persuade somebody in an online discussion to support some cause</c:v>
                </c:pt>
                <c:pt idx="7">
                  <c:v>I distributed leaflets, posters or other materials to support some cause</c:v>
                </c:pt>
                <c:pt idx="8">
                  <c:v>I donated money to support some cause</c:v>
                </c:pt>
                <c:pt idx="9">
                  <c:v>I wore a T-shirt, badge or other symbol to support some cause</c:v>
                </c:pt>
                <c:pt idx="10">
                  <c:v>I tried to persuade somebody personally to support some cause</c:v>
                </c:pt>
                <c:pt idx="11">
                  <c:v>I signed an offline petition</c:v>
                </c:pt>
                <c:pt idx="12">
                  <c:v>I bought or boycotted some products because of ethical, environmental or political reasons</c:v>
                </c:pt>
                <c:pt idx="13">
                  <c:v>I expressed my opinion regarding some cause on a social networking site (status, photo, joining a group)</c:v>
                </c:pt>
                <c:pt idx="14">
                  <c:v>I took part in a cultural event (e.g., concert, exhibition, theater) to support some cause</c:v>
                </c:pt>
              </c:strCache>
            </c:strRef>
          </c:cat>
          <c:val>
            <c:numRef>
              <c:f>List3!$C$2:$C$16</c:f>
              <c:numCache>
                <c:formatCode>0%</c:formatCode>
                <c:ptCount val="15"/>
                <c:pt idx="0">
                  <c:v>3.0000000000000002E-2</c:v>
                </c:pt>
                <c:pt idx="1">
                  <c:v>2.0000000000000007E-2</c:v>
                </c:pt>
                <c:pt idx="2">
                  <c:v>0.05</c:v>
                </c:pt>
                <c:pt idx="3">
                  <c:v>6.0000000000000019E-2</c:v>
                </c:pt>
                <c:pt idx="4">
                  <c:v>7.0000000000000021E-2</c:v>
                </c:pt>
                <c:pt idx="5">
                  <c:v>6.0000000000000019E-2</c:v>
                </c:pt>
                <c:pt idx="6">
                  <c:v>0.1</c:v>
                </c:pt>
                <c:pt idx="7">
                  <c:v>0.13</c:v>
                </c:pt>
                <c:pt idx="8">
                  <c:v>0.13</c:v>
                </c:pt>
                <c:pt idx="9">
                  <c:v>0.14000000000000001</c:v>
                </c:pt>
                <c:pt idx="10">
                  <c:v>0.15000000000000005</c:v>
                </c:pt>
                <c:pt idx="11">
                  <c:v>0.2</c:v>
                </c:pt>
                <c:pt idx="12">
                  <c:v>0.14000000000000001</c:v>
                </c:pt>
                <c:pt idx="13">
                  <c:v>0.18000000000000005</c:v>
                </c:pt>
                <c:pt idx="14">
                  <c:v>0.25</c:v>
                </c:pt>
              </c:numCache>
            </c:numRef>
          </c:val>
        </c:ser>
        <c:ser>
          <c:idx val="2"/>
          <c:order val="2"/>
          <c:tx>
            <c:strRef>
              <c:f>List3!$D$1</c:f>
              <c:strCache>
                <c:ptCount val="1"/>
                <c:pt idx="0">
                  <c:v>twice or more</c:v>
                </c:pt>
              </c:strCache>
            </c:strRef>
          </c:tx>
          <c:spPr>
            <a:solidFill>
              <a:schemeClr val="accent1">
                <a:lumMod val="50000"/>
              </a:schemeClr>
            </a:solidFill>
          </c:spPr>
          <c:dLbls>
            <c:dLbl>
              <c:idx val="0"/>
              <c:layout>
                <c:manualLayout>
                  <c:x val="2.1104395748304468E-2"/>
                  <c:y val="0"/>
                </c:manualLayout>
              </c:layout>
              <c:spPr/>
              <c:txPr>
                <a:bodyPr/>
                <a:lstStyle/>
                <a:p>
                  <a:pPr>
                    <a:defRPr>
                      <a:solidFill>
                        <a:sysClr val="windowText" lastClr="000000"/>
                      </a:solidFill>
                    </a:defRPr>
                  </a:pPr>
                  <a:endParaRPr lang="cs-CZ"/>
                </a:p>
              </c:txPr>
              <c:showVal val="1"/>
            </c:dLbl>
            <c:dLbl>
              <c:idx val="1"/>
              <c:layout>
                <c:manualLayout>
                  <c:x val="2.110963402940734E-2"/>
                  <c:y val="0"/>
                </c:manualLayout>
              </c:layout>
              <c:spPr/>
              <c:txPr>
                <a:bodyPr/>
                <a:lstStyle/>
                <a:p>
                  <a:pPr>
                    <a:defRPr>
                      <a:solidFill>
                        <a:sysClr val="windowText" lastClr="000000"/>
                      </a:solidFill>
                    </a:defRPr>
                  </a:pPr>
                  <a:endParaRPr lang="cs-CZ"/>
                </a:p>
              </c:txPr>
              <c:showVal val="1"/>
            </c:dLbl>
            <c:dLbl>
              <c:idx val="2"/>
              <c:layout>
                <c:manualLayout>
                  <c:x val="2.2733628934220616E-2"/>
                  <c:y val="0"/>
                </c:manualLayout>
              </c:layout>
              <c:spPr/>
              <c:txPr>
                <a:bodyPr/>
                <a:lstStyle/>
                <a:p>
                  <a:pPr>
                    <a:defRPr>
                      <a:solidFill>
                        <a:sysClr val="windowText" lastClr="000000"/>
                      </a:solidFill>
                    </a:defRPr>
                  </a:pPr>
                  <a:endParaRPr lang="cs-CZ"/>
                </a:p>
              </c:txPr>
              <c:showVal val="1"/>
            </c:dLbl>
            <c:dLbl>
              <c:idx val="3"/>
              <c:layout>
                <c:manualLayout>
                  <c:x val="1.9485511361640125E-2"/>
                  <c:y val="0"/>
                </c:manualLayout>
              </c:layout>
              <c:spPr/>
              <c:txPr>
                <a:bodyPr/>
                <a:lstStyle/>
                <a:p>
                  <a:pPr>
                    <a:defRPr>
                      <a:solidFill>
                        <a:sysClr val="windowText" lastClr="000000"/>
                      </a:solidFill>
                    </a:defRPr>
                  </a:pPr>
                  <a:endParaRPr lang="cs-CZ"/>
                </a:p>
              </c:txPr>
              <c:showVal val="1"/>
            </c:dLbl>
            <c:dLbl>
              <c:idx val="4"/>
              <c:layout>
                <c:manualLayout>
                  <c:x val="2.273503432671178E-2"/>
                  <c:y val="0"/>
                </c:manualLayout>
              </c:layout>
              <c:spPr/>
              <c:txPr>
                <a:bodyPr/>
                <a:lstStyle/>
                <a:p>
                  <a:pPr>
                    <a:defRPr>
                      <a:solidFill>
                        <a:sysClr val="windowText" lastClr="000000"/>
                      </a:solidFill>
                    </a:defRPr>
                  </a:pPr>
                  <a:endParaRPr lang="cs-CZ"/>
                </a:p>
              </c:txPr>
              <c:showVal val="1"/>
            </c:dLbl>
            <c:txPr>
              <a:bodyPr/>
              <a:lstStyle/>
              <a:p>
                <a:pPr>
                  <a:defRPr>
                    <a:solidFill>
                      <a:schemeClr val="bg1"/>
                    </a:solidFill>
                  </a:defRPr>
                </a:pPr>
                <a:endParaRPr lang="cs-CZ"/>
              </a:p>
            </c:txPr>
            <c:showVal val="1"/>
          </c:dLbls>
          <c:cat>
            <c:strRef>
              <c:f>List3!$A$2:$A$16</c:f>
              <c:strCache>
                <c:ptCount val="15"/>
                <c:pt idx="0">
                  <c:v>I volunteered for some political party or candidate in a political campaign</c:v>
                </c:pt>
                <c:pt idx="1">
                  <c:v>I contacted a politician to tell him/her my opinion</c:v>
                </c:pt>
                <c:pt idx="2">
                  <c:v>I created a group on a social networking site or a wepage to support some cause</c:v>
                </c:pt>
                <c:pt idx="3">
                  <c:v>I took part in a rally of some political party or candidate</c:v>
                </c:pt>
                <c:pt idx="4">
                  <c:v>I took part in a demonstration or other public protest</c:v>
                </c:pt>
                <c:pt idx="5">
                  <c:v>I wrote an online article or a blog post to support some cause</c:v>
                </c:pt>
                <c:pt idx="6">
                  <c:v>I tried to persuade somebody in an online discussion to support some cause</c:v>
                </c:pt>
                <c:pt idx="7">
                  <c:v>I distributed leaflets, posters or other materials to support some cause</c:v>
                </c:pt>
                <c:pt idx="8">
                  <c:v>I donated money to support some cause</c:v>
                </c:pt>
                <c:pt idx="9">
                  <c:v>I wore a T-shirt, badge or other symbol to support some cause</c:v>
                </c:pt>
                <c:pt idx="10">
                  <c:v>I tried to persuade somebody personally to support some cause</c:v>
                </c:pt>
                <c:pt idx="11">
                  <c:v>I signed an offline petition</c:v>
                </c:pt>
                <c:pt idx="12">
                  <c:v>I bought or boycotted some products because of ethical, environmental or political reasons</c:v>
                </c:pt>
                <c:pt idx="13">
                  <c:v>I expressed my opinion regarding some cause on a social networking site (status, photo, joining a group)</c:v>
                </c:pt>
                <c:pt idx="14">
                  <c:v>I took part in a cultural event (e.g., concert, exhibition, theater) to support some cause</c:v>
                </c:pt>
              </c:strCache>
            </c:strRef>
          </c:cat>
          <c:val>
            <c:numRef>
              <c:f>List3!$D$2:$D$16</c:f>
              <c:numCache>
                <c:formatCode>0%</c:formatCode>
                <c:ptCount val="15"/>
                <c:pt idx="0">
                  <c:v>2.0000000000000007E-2</c:v>
                </c:pt>
                <c:pt idx="1">
                  <c:v>2.0000000000000007E-2</c:v>
                </c:pt>
                <c:pt idx="2">
                  <c:v>3.0000000000000002E-2</c:v>
                </c:pt>
                <c:pt idx="3">
                  <c:v>2.0000000000000007E-2</c:v>
                </c:pt>
                <c:pt idx="4">
                  <c:v>3.0000000000000002E-2</c:v>
                </c:pt>
                <c:pt idx="5">
                  <c:v>0.05</c:v>
                </c:pt>
                <c:pt idx="6">
                  <c:v>8.0000000000000029E-2</c:v>
                </c:pt>
                <c:pt idx="7">
                  <c:v>9.0000000000000024E-2</c:v>
                </c:pt>
                <c:pt idx="8">
                  <c:v>9.0000000000000024E-2</c:v>
                </c:pt>
                <c:pt idx="9">
                  <c:v>0.1</c:v>
                </c:pt>
                <c:pt idx="10">
                  <c:v>0.11</c:v>
                </c:pt>
                <c:pt idx="11">
                  <c:v>8.0000000000000029E-2</c:v>
                </c:pt>
                <c:pt idx="12">
                  <c:v>0.16</c:v>
                </c:pt>
                <c:pt idx="13">
                  <c:v>0.19</c:v>
                </c:pt>
                <c:pt idx="14">
                  <c:v>0.3600000000000001</c:v>
                </c:pt>
              </c:numCache>
            </c:numRef>
          </c:val>
        </c:ser>
        <c:gapWidth val="75"/>
        <c:overlap val="100"/>
        <c:axId val="143602432"/>
        <c:axId val="143622912"/>
      </c:barChart>
      <c:catAx>
        <c:axId val="143602432"/>
        <c:scaling>
          <c:orientation val="minMax"/>
        </c:scaling>
        <c:axPos val="l"/>
        <c:majorTickMark val="none"/>
        <c:tickLblPos val="nextTo"/>
        <c:txPr>
          <a:bodyPr/>
          <a:lstStyle/>
          <a:p>
            <a:pPr>
              <a:defRPr sz="1200"/>
            </a:pPr>
            <a:endParaRPr lang="cs-CZ"/>
          </a:p>
        </c:txPr>
        <c:crossAx val="143622912"/>
        <c:crosses val="autoZero"/>
        <c:auto val="1"/>
        <c:lblAlgn val="ctr"/>
        <c:lblOffset val="100"/>
      </c:catAx>
      <c:valAx>
        <c:axId val="143622912"/>
        <c:scaling>
          <c:orientation val="minMax"/>
        </c:scaling>
        <c:axPos val="b"/>
        <c:numFmt formatCode="0%" sourceLinked="1"/>
        <c:majorTickMark val="none"/>
        <c:tickLblPos val="nextTo"/>
        <c:spPr>
          <a:ln w="9525">
            <a:noFill/>
          </a:ln>
        </c:spPr>
        <c:crossAx val="143602432"/>
        <c:crosses val="autoZero"/>
        <c:crossBetween val="between"/>
        <c:minorUnit val="0.5"/>
      </c:valAx>
    </c:plotArea>
    <c:legend>
      <c:legendPos val="b"/>
      <c:layout/>
      <c:txPr>
        <a:bodyPr/>
        <a:lstStyle/>
        <a:p>
          <a:pPr>
            <a:defRPr sz="1200"/>
          </a:pPr>
          <a:endParaRPr lang="cs-CZ"/>
        </a:p>
      </c:txPr>
    </c:legend>
    <c:plotVisOnly val="1"/>
    <c:dispBlanksAs val="gap"/>
  </c:chart>
  <c:spPr>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cs-CZ"/>
  <c:chart>
    <c:autoTitleDeleted val="1"/>
    <c:plotArea>
      <c:layout/>
      <c:barChart>
        <c:barDir val="bar"/>
        <c:grouping val="percentStacked"/>
        <c:ser>
          <c:idx val="0"/>
          <c:order val="0"/>
          <c:tx>
            <c:strRef>
              <c:f>List3!$B$1</c:f>
              <c:strCache>
                <c:ptCount val="1"/>
                <c:pt idx="0">
                  <c:v>never</c:v>
                </c:pt>
              </c:strCache>
            </c:strRef>
          </c:tx>
          <c:spPr>
            <a:solidFill>
              <a:schemeClr val="accent6">
                <a:lumMod val="60000"/>
                <a:lumOff val="40000"/>
              </a:schemeClr>
            </a:solidFill>
          </c:spPr>
          <c:dLbls>
            <c:showVal val="1"/>
          </c:dLbls>
          <c:cat>
            <c:strRef>
              <c:f>List3!$A$2:$A$16</c:f>
              <c:strCache>
                <c:ptCount val="15"/>
                <c:pt idx="0">
                  <c:v>I volunteered for some political party or candidate in a political campaign</c:v>
                </c:pt>
                <c:pt idx="1">
                  <c:v>I contacted a politician to tell him/her my opinion</c:v>
                </c:pt>
                <c:pt idx="2">
                  <c:v>I created a group on a social networking site or a wepage to support some cause</c:v>
                </c:pt>
                <c:pt idx="3">
                  <c:v>I took part in a rally of some political party or candidate</c:v>
                </c:pt>
                <c:pt idx="4">
                  <c:v>I took part in a demonstration or other public protest</c:v>
                </c:pt>
                <c:pt idx="5">
                  <c:v>I wrote an online article or a blog post to support some cause</c:v>
                </c:pt>
                <c:pt idx="6">
                  <c:v>I tried to persuade somebody in an online discussion to support some cause</c:v>
                </c:pt>
                <c:pt idx="7">
                  <c:v>I distributed leaflets, posters or other materials to support some cause</c:v>
                </c:pt>
                <c:pt idx="8">
                  <c:v>I donated money to support some cause</c:v>
                </c:pt>
                <c:pt idx="9">
                  <c:v>I wore a T-shirt, badge or other symbol to support some cause</c:v>
                </c:pt>
                <c:pt idx="10">
                  <c:v>I tried to persuade somebody personally to support some cause</c:v>
                </c:pt>
                <c:pt idx="11">
                  <c:v>I signed an offline petition</c:v>
                </c:pt>
                <c:pt idx="12">
                  <c:v>I bought or boycotted some products because of ethical, environmental or political reasons</c:v>
                </c:pt>
                <c:pt idx="13">
                  <c:v>I expressed my opinion regarding some cause on a social networking site (status, photo, joining a group)</c:v>
                </c:pt>
                <c:pt idx="14">
                  <c:v>I took part in a cultural event (e.g., concert, exhibition, theater) to support some cause</c:v>
                </c:pt>
              </c:strCache>
            </c:strRef>
          </c:cat>
          <c:val>
            <c:numRef>
              <c:f>List3!$B$2:$B$16</c:f>
              <c:numCache>
                <c:formatCode>0%</c:formatCode>
                <c:ptCount val="15"/>
                <c:pt idx="0">
                  <c:v>0.9600000000000003</c:v>
                </c:pt>
                <c:pt idx="1">
                  <c:v>0.9600000000000003</c:v>
                </c:pt>
                <c:pt idx="2">
                  <c:v>0.93</c:v>
                </c:pt>
                <c:pt idx="3">
                  <c:v>0.92</c:v>
                </c:pt>
                <c:pt idx="4">
                  <c:v>0.9</c:v>
                </c:pt>
                <c:pt idx="5">
                  <c:v>0.9</c:v>
                </c:pt>
                <c:pt idx="6">
                  <c:v>0.83000000000000029</c:v>
                </c:pt>
                <c:pt idx="7">
                  <c:v>0.78</c:v>
                </c:pt>
                <c:pt idx="8">
                  <c:v>0.77000000000000035</c:v>
                </c:pt>
                <c:pt idx="9">
                  <c:v>0.75000000000000033</c:v>
                </c:pt>
                <c:pt idx="10">
                  <c:v>0.74000000000000032</c:v>
                </c:pt>
                <c:pt idx="11">
                  <c:v>0.72000000000000031</c:v>
                </c:pt>
                <c:pt idx="12">
                  <c:v>0.70000000000000029</c:v>
                </c:pt>
                <c:pt idx="13">
                  <c:v>0.63000000000000034</c:v>
                </c:pt>
                <c:pt idx="14">
                  <c:v>0.39000000000000018</c:v>
                </c:pt>
              </c:numCache>
            </c:numRef>
          </c:val>
        </c:ser>
        <c:ser>
          <c:idx val="1"/>
          <c:order val="1"/>
          <c:tx>
            <c:strRef>
              <c:f>List3!$C$1</c:f>
              <c:strCache>
                <c:ptCount val="1"/>
                <c:pt idx="0">
                  <c:v>once</c:v>
                </c:pt>
              </c:strCache>
            </c:strRef>
          </c:tx>
          <c:spPr>
            <a:solidFill>
              <a:schemeClr val="tx2">
                <a:lumMod val="60000"/>
                <a:lumOff val="40000"/>
              </a:schemeClr>
            </a:solidFill>
          </c:spPr>
          <c:dLbls>
            <c:dLbl>
              <c:idx val="0"/>
              <c:layout>
                <c:manualLayout>
                  <c:x val="6.5060492169817441E-3"/>
                  <c:y val="0"/>
                </c:manualLayout>
              </c:layout>
              <c:showVal val="1"/>
            </c:dLbl>
            <c:dLbl>
              <c:idx val="1"/>
              <c:layout>
                <c:manualLayout>
                  <c:x val="6.5060492169816296E-3"/>
                  <c:y val="0"/>
                </c:manualLayout>
              </c:layout>
              <c:showVal val="1"/>
            </c:dLbl>
            <c:txPr>
              <a:bodyPr/>
              <a:lstStyle/>
              <a:p>
                <a:pPr>
                  <a:defRPr>
                    <a:solidFill>
                      <a:schemeClr val="bg1"/>
                    </a:solidFill>
                  </a:defRPr>
                </a:pPr>
                <a:endParaRPr lang="cs-CZ"/>
              </a:p>
            </c:txPr>
            <c:showVal val="1"/>
          </c:dLbls>
          <c:cat>
            <c:strRef>
              <c:f>List3!$A$2:$A$16</c:f>
              <c:strCache>
                <c:ptCount val="15"/>
                <c:pt idx="0">
                  <c:v>I volunteered for some political party or candidate in a political campaign</c:v>
                </c:pt>
                <c:pt idx="1">
                  <c:v>I contacted a politician to tell him/her my opinion</c:v>
                </c:pt>
                <c:pt idx="2">
                  <c:v>I created a group on a social networking site or a wepage to support some cause</c:v>
                </c:pt>
                <c:pt idx="3">
                  <c:v>I took part in a rally of some political party or candidate</c:v>
                </c:pt>
                <c:pt idx="4">
                  <c:v>I took part in a demonstration or other public protest</c:v>
                </c:pt>
                <c:pt idx="5">
                  <c:v>I wrote an online article or a blog post to support some cause</c:v>
                </c:pt>
                <c:pt idx="6">
                  <c:v>I tried to persuade somebody in an online discussion to support some cause</c:v>
                </c:pt>
                <c:pt idx="7">
                  <c:v>I distributed leaflets, posters or other materials to support some cause</c:v>
                </c:pt>
                <c:pt idx="8">
                  <c:v>I donated money to support some cause</c:v>
                </c:pt>
                <c:pt idx="9">
                  <c:v>I wore a T-shirt, badge or other symbol to support some cause</c:v>
                </c:pt>
                <c:pt idx="10">
                  <c:v>I tried to persuade somebody personally to support some cause</c:v>
                </c:pt>
                <c:pt idx="11">
                  <c:v>I signed an offline petition</c:v>
                </c:pt>
                <c:pt idx="12">
                  <c:v>I bought or boycotted some products because of ethical, environmental or political reasons</c:v>
                </c:pt>
                <c:pt idx="13">
                  <c:v>I expressed my opinion regarding some cause on a social networking site (status, photo, joining a group)</c:v>
                </c:pt>
                <c:pt idx="14">
                  <c:v>I took part in a cultural event (e.g., concert, exhibition, theater) to support some cause</c:v>
                </c:pt>
              </c:strCache>
            </c:strRef>
          </c:cat>
          <c:val>
            <c:numRef>
              <c:f>List3!$C$2:$C$16</c:f>
              <c:numCache>
                <c:formatCode>0%</c:formatCode>
                <c:ptCount val="15"/>
                <c:pt idx="0">
                  <c:v>3.0000000000000002E-2</c:v>
                </c:pt>
                <c:pt idx="1">
                  <c:v>2.0000000000000011E-2</c:v>
                </c:pt>
                <c:pt idx="2">
                  <c:v>0.05</c:v>
                </c:pt>
                <c:pt idx="3">
                  <c:v>6.0000000000000026E-2</c:v>
                </c:pt>
                <c:pt idx="4">
                  <c:v>7.0000000000000021E-2</c:v>
                </c:pt>
                <c:pt idx="5">
                  <c:v>6.0000000000000026E-2</c:v>
                </c:pt>
                <c:pt idx="6">
                  <c:v>0.1</c:v>
                </c:pt>
                <c:pt idx="7">
                  <c:v>0.13</c:v>
                </c:pt>
                <c:pt idx="8">
                  <c:v>0.13</c:v>
                </c:pt>
                <c:pt idx="9">
                  <c:v>0.14000000000000001</c:v>
                </c:pt>
                <c:pt idx="10">
                  <c:v>0.15000000000000008</c:v>
                </c:pt>
                <c:pt idx="11">
                  <c:v>0.2</c:v>
                </c:pt>
                <c:pt idx="12">
                  <c:v>0.14000000000000001</c:v>
                </c:pt>
                <c:pt idx="13">
                  <c:v>0.18000000000000008</c:v>
                </c:pt>
                <c:pt idx="14">
                  <c:v>0.25</c:v>
                </c:pt>
              </c:numCache>
            </c:numRef>
          </c:val>
        </c:ser>
        <c:ser>
          <c:idx val="2"/>
          <c:order val="2"/>
          <c:tx>
            <c:strRef>
              <c:f>List3!$D$1</c:f>
              <c:strCache>
                <c:ptCount val="1"/>
                <c:pt idx="0">
                  <c:v>twice or more</c:v>
                </c:pt>
              </c:strCache>
            </c:strRef>
          </c:tx>
          <c:spPr>
            <a:solidFill>
              <a:schemeClr val="accent1">
                <a:lumMod val="50000"/>
              </a:schemeClr>
            </a:solidFill>
          </c:spPr>
          <c:dLbls>
            <c:dLbl>
              <c:idx val="0"/>
              <c:layout>
                <c:manualLayout>
                  <c:x val="2.1104395748304475E-2"/>
                  <c:y val="0"/>
                </c:manualLayout>
              </c:layout>
              <c:spPr/>
              <c:txPr>
                <a:bodyPr/>
                <a:lstStyle/>
                <a:p>
                  <a:pPr>
                    <a:defRPr>
                      <a:solidFill>
                        <a:sysClr val="windowText" lastClr="000000"/>
                      </a:solidFill>
                    </a:defRPr>
                  </a:pPr>
                  <a:endParaRPr lang="cs-CZ"/>
                </a:p>
              </c:txPr>
              <c:showVal val="1"/>
            </c:dLbl>
            <c:dLbl>
              <c:idx val="1"/>
              <c:layout>
                <c:manualLayout>
                  <c:x val="2.1109634029407343E-2"/>
                  <c:y val="0"/>
                </c:manualLayout>
              </c:layout>
              <c:spPr/>
              <c:txPr>
                <a:bodyPr/>
                <a:lstStyle/>
                <a:p>
                  <a:pPr>
                    <a:defRPr>
                      <a:solidFill>
                        <a:sysClr val="windowText" lastClr="000000"/>
                      </a:solidFill>
                    </a:defRPr>
                  </a:pPr>
                  <a:endParaRPr lang="cs-CZ"/>
                </a:p>
              </c:txPr>
              <c:showVal val="1"/>
            </c:dLbl>
            <c:dLbl>
              <c:idx val="2"/>
              <c:layout>
                <c:manualLayout>
                  <c:x val="2.2733628934220616E-2"/>
                  <c:y val="0"/>
                </c:manualLayout>
              </c:layout>
              <c:spPr/>
              <c:txPr>
                <a:bodyPr/>
                <a:lstStyle/>
                <a:p>
                  <a:pPr>
                    <a:defRPr>
                      <a:solidFill>
                        <a:sysClr val="windowText" lastClr="000000"/>
                      </a:solidFill>
                    </a:defRPr>
                  </a:pPr>
                  <a:endParaRPr lang="cs-CZ"/>
                </a:p>
              </c:txPr>
              <c:showVal val="1"/>
            </c:dLbl>
            <c:dLbl>
              <c:idx val="3"/>
              <c:layout>
                <c:manualLayout>
                  <c:x val="1.9485511361640128E-2"/>
                  <c:y val="0"/>
                </c:manualLayout>
              </c:layout>
              <c:spPr/>
              <c:txPr>
                <a:bodyPr/>
                <a:lstStyle/>
                <a:p>
                  <a:pPr>
                    <a:defRPr>
                      <a:solidFill>
                        <a:sysClr val="windowText" lastClr="000000"/>
                      </a:solidFill>
                    </a:defRPr>
                  </a:pPr>
                  <a:endParaRPr lang="cs-CZ"/>
                </a:p>
              </c:txPr>
              <c:showVal val="1"/>
            </c:dLbl>
            <c:dLbl>
              <c:idx val="4"/>
              <c:layout>
                <c:manualLayout>
                  <c:x val="2.2735034326711784E-2"/>
                  <c:y val="0"/>
                </c:manualLayout>
              </c:layout>
              <c:spPr/>
              <c:txPr>
                <a:bodyPr/>
                <a:lstStyle/>
                <a:p>
                  <a:pPr>
                    <a:defRPr>
                      <a:solidFill>
                        <a:sysClr val="windowText" lastClr="000000"/>
                      </a:solidFill>
                    </a:defRPr>
                  </a:pPr>
                  <a:endParaRPr lang="cs-CZ"/>
                </a:p>
              </c:txPr>
              <c:showVal val="1"/>
            </c:dLbl>
            <c:txPr>
              <a:bodyPr/>
              <a:lstStyle/>
              <a:p>
                <a:pPr>
                  <a:defRPr>
                    <a:solidFill>
                      <a:schemeClr val="bg1"/>
                    </a:solidFill>
                  </a:defRPr>
                </a:pPr>
                <a:endParaRPr lang="cs-CZ"/>
              </a:p>
            </c:txPr>
            <c:showVal val="1"/>
          </c:dLbls>
          <c:cat>
            <c:strRef>
              <c:f>List3!$A$2:$A$16</c:f>
              <c:strCache>
                <c:ptCount val="15"/>
                <c:pt idx="0">
                  <c:v>I volunteered for some political party or candidate in a political campaign</c:v>
                </c:pt>
                <c:pt idx="1">
                  <c:v>I contacted a politician to tell him/her my opinion</c:v>
                </c:pt>
                <c:pt idx="2">
                  <c:v>I created a group on a social networking site or a wepage to support some cause</c:v>
                </c:pt>
                <c:pt idx="3">
                  <c:v>I took part in a rally of some political party or candidate</c:v>
                </c:pt>
                <c:pt idx="4">
                  <c:v>I took part in a demonstration or other public protest</c:v>
                </c:pt>
                <c:pt idx="5">
                  <c:v>I wrote an online article or a blog post to support some cause</c:v>
                </c:pt>
                <c:pt idx="6">
                  <c:v>I tried to persuade somebody in an online discussion to support some cause</c:v>
                </c:pt>
                <c:pt idx="7">
                  <c:v>I distributed leaflets, posters or other materials to support some cause</c:v>
                </c:pt>
                <c:pt idx="8">
                  <c:v>I donated money to support some cause</c:v>
                </c:pt>
                <c:pt idx="9">
                  <c:v>I wore a T-shirt, badge or other symbol to support some cause</c:v>
                </c:pt>
                <c:pt idx="10">
                  <c:v>I tried to persuade somebody personally to support some cause</c:v>
                </c:pt>
                <c:pt idx="11">
                  <c:v>I signed an offline petition</c:v>
                </c:pt>
                <c:pt idx="12">
                  <c:v>I bought or boycotted some products because of ethical, environmental or political reasons</c:v>
                </c:pt>
                <c:pt idx="13">
                  <c:v>I expressed my opinion regarding some cause on a social networking site (status, photo, joining a group)</c:v>
                </c:pt>
                <c:pt idx="14">
                  <c:v>I took part in a cultural event (e.g., concert, exhibition, theater) to support some cause</c:v>
                </c:pt>
              </c:strCache>
            </c:strRef>
          </c:cat>
          <c:val>
            <c:numRef>
              <c:f>List3!$D$2:$D$16</c:f>
              <c:numCache>
                <c:formatCode>0%</c:formatCode>
                <c:ptCount val="15"/>
                <c:pt idx="0">
                  <c:v>2.0000000000000011E-2</c:v>
                </c:pt>
                <c:pt idx="1">
                  <c:v>2.0000000000000011E-2</c:v>
                </c:pt>
                <c:pt idx="2">
                  <c:v>3.0000000000000002E-2</c:v>
                </c:pt>
                <c:pt idx="3">
                  <c:v>2.0000000000000011E-2</c:v>
                </c:pt>
                <c:pt idx="4">
                  <c:v>3.0000000000000002E-2</c:v>
                </c:pt>
                <c:pt idx="5">
                  <c:v>0.05</c:v>
                </c:pt>
                <c:pt idx="6">
                  <c:v>8.0000000000000043E-2</c:v>
                </c:pt>
                <c:pt idx="7">
                  <c:v>9.0000000000000024E-2</c:v>
                </c:pt>
                <c:pt idx="8">
                  <c:v>9.0000000000000024E-2</c:v>
                </c:pt>
                <c:pt idx="9">
                  <c:v>0.1</c:v>
                </c:pt>
                <c:pt idx="10">
                  <c:v>0.11</c:v>
                </c:pt>
                <c:pt idx="11">
                  <c:v>8.0000000000000043E-2</c:v>
                </c:pt>
                <c:pt idx="12">
                  <c:v>0.16</c:v>
                </c:pt>
                <c:pt idx="13">
                  <c:v>0.19</c:v>
                </c:pt>
                <c:pt idx="14">
                  <c:v>0.36000000000000015</c:v>
                </c:pt>
              </c:numCache>
            </c:numRef>
          </c:val>
        </c:ser>
        <c:gapWidth val="75"/>
        <c:overlap val="100"/>
        <c:axId val="73937664"/>
        <c:axId val="73940352"/>
      </c:barChart>
      <c:catAx>
        <c:axId val="73937664"/>
        <c:scaling>
          <c:orientation val="minMax"/>
        </c:scaling>
        <c:axPos val="l"/>
        <c:majorTickMark val="none"/>
        <c:tickLblPos val="nextTo"/>
        <c:txPr>
          <a:bodyPr/>
          <a:lstStyle/>
          <a:p>
            <a:pPr>
              <a:defRPr sz="1200"/>
            </a:pPr>
            <a:endParaRPr lang="cs-CZ"/>
          </a:p>
        </c:txPr>
        <c:crossAx val="73940352"/>
        <c:crosses val="autoZero"/>
        <c:auto val="1"/>
        <c:lblAlgn val="ctr"/>
        <c:lblOffset val="100"/>
      </c:catAx>
      <c:valAx>
        <c:axId val="73940352"/>
        <c:scaling>
          <c:orientation val="minMax"/>
        </c:scaling>
        <c:axPos val="b"/>
        <c:numFmt formatCode="0%" sourceLinked="1"/>
        <c:majorTickMark val="none"/>
        <c:tickLblPos val="nextTo"/>
        <c:spPr>
          <a:ln w="9525">
            <a:noFill/>
          </a:ln>
        </c:spPr>
        <c:crossAx val="73937664"/>
        <c:crosses val="autoZero"/>
        <c:crossBetween val="between"/>
        <c:minorUnit val="0.5"/>
      </c:valAx>
    </c:plotArea>
    <c:legend>
      <c:legendPos val="b"/>
      <c:layout/>
      <c:txPr>
        <a:bodyPr/>
        <a:lstStyle/>
        <a:p>
          <a:pPr>
            <a:defRPr sz="1200"/>
          </a:pPr>
          <a:endParaRPr lang="cs-CZ"/>
        </a:p>
      </c:txPr>
    </c:legend>
    <c:plotVisOnly val="1"/>
    <c:dispBlanksAs val="gap"/>
  </c:chart>
  <c:spPr>
    <a:ln>
      <a:noFill/>
    </a:ln>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cs-CZ"/>
  <c:style val="4"/>
  <c:chart>
    <c:autoTitleDeleted val="1"/>
    <c:plotArea>
      <c:layout/>
      <c:barChart>
        <c:barDir val="bar"/>
        <c:grouping val="clustered"/>
        <c:ser>
          <c:idx val="0"/>
          <c:order val="0"/>
          <c:cat>
            <c:strRef>
              <c:f>List10!$A$1:$A$8</c:f>
              <c:strCache>
                <c:ptCount val="8"/>
                <c:pt idx="0">
                  <c:v>Occupy some governmental building </c:v>
                </c:pt>
                <c:pt idx="1">
                  <c:v>Join a political party</c:v>
                </c:pt>
                <c:pt idx="2">
                  <c:v>Stick posters or write messages on the walls without having a permission</c:v>
                </c:pt>
                <c:pt idx="3">
                  <c:v>Create a blog or a webpage</c:v>
                </c:pt>
                <c:pt idx="4">
                  <c:v>Take part in illegal demonstration, risk of clashes with police</c:v>
                </c:pt>
                <c:pt idx="5">
                  <c:v>Join a civic organization</c:v>
                </c:pt>
                <c:pt idx="6">
                  <c:v>Sign a petition</c:v>
                </c:pt>
                <c:pt idx="7">
                  <c:v>Vote in election</c:v>
                </c:pt>
              </c:strCache>
            </c:strRef>
          </c:cat>
          <c:val>
            <c:numRef>
              <c:f>List10!$B$1:$B$8</c:f>
              <c:numCache>
                <c:formatCode>0.00</c:formatCode>
                <c:ptCount val="8"/>
                <c:pt idx="0">
                  <c:v>1.5465481171548117</c:v>
                </c:pt>
                <c:pt idx="1">
                  <c:v>1.6423017107309488</c:v>
                </c:pt>
                <c:pt idx="2">
                  <c:v>1.7159916926272067</c:v>
                </c:pt>
                <c:pt idx="3">
                  <c:v>1.8708333333333333</c:v>
                </c:pt>
                <c:pt idx="4">
                  <c:v>1.900313152400835</c:v>
                </c:pt>
                <c:pt idx="5">
                  <c:v>2.0345368916797488</c:v>
                </c:pt>
                <c:pt idx="6">
                  <c:v>2.7415496619864794</c:v>
                </c:pt>
                <c:pt idx="7">
                  <c:v>2.8564766839378239</c:v>
                </c:pt>
              </c:numCache>
            </c:numRef>
          </c:val>
        </c:ser>
        <c:gapWidth val="182"/>
        <c:axId val="59005952"/>
        <c:axId val="59028608"/>
      </c:barChart>
      <c:catAx>
        <c:axId val="59005952"/>
        <c:scaling>
          <c:orientation val="minMax"/>
        </c:scaling>
        <c:axPos val="l"/>
        <c:numFmt formatCode="General" sourceLinked="1"/>
        <c:majorTickMark val="none"/>
        <c:tickLblPos val="nextTo"/>
        <c:txPr>
          <a:bodyPr rot="-60000000" vert="horz"/>
          <a:lstStyle/>
          <a:p>
            <a:pPr>
              <a:defRPr sz="1600"/>
            </a:pPr>
            <a:endParaRPr lang="cs-CZ"/>
          </a:p>
        </c:txPr>
        <c:crossAx val="59028608"/>
        <c:crosses val="autoZero"/>
        <c:auto val="1"/>
        <c:lblAlgn val="ctr"/>
        <c:lblOffset val="100"/>
      </c:catAx>
      <c:valAx>
        <c:axId val="59028608"/>
        <c:scaling>
          <c:orientation val="minMax"/>
          <c:max val="4"/>
          <c:min val="1"/>
        </c:scaling>
        <c:axPos val="b"/>
        <c:majorGridlines/>
        <c:numFmt formatCode="0.00" sourceLinked="1"/>
        <c:majorTickMark val="none"/>
        <c:tickLblPos val="nextTo"/>
        <c:txPr>
          <a:bodyPr rot="-60000000" vert="horz"/>
          <a:lstStyle/>
          <a:p>
            <a:pPr>
              <a:defRPr/>
            </a:pPr>
            <a:endParaRPr lang="cs-CZ"/>
          </a:p>
        </c:txPr>
        <c:crossAx val="59005952"/>
        <c:crosses val="autoZero"/>
        <c:crossBetween val="between"/>
      </c:valAx>
    </c:plotArea>
    <c:plotVisOnly val="1"/>
    <c:dispBlanksAs val="gap"/>
  </c:chart>
  <c:spPr>
    <a:ln>
      <a:no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cs-CZ"/>
  <c:chart>
    <c:plotArea>
      <c:layout>
        <c:manualLayout>
          <c:layoutTarget val="inner"/>
          <c:xMode val="edge"/>
          <c:yMode val="edge"/>
          <c:x val="7.0851195683872797E-2"/>
          <c:y val="4.3857132820648757E-2"/>
          <c:w val="0.79840806357538663"/>
          <c:h val="0.54742826330223637"/>
        </c:manualLayout>
      </c:layout>
      <c:barChart>
        <c:barDir val="col"/>
        <c:grouping val="clustered"/>
        <c:ser>
          <c:idx val="0"/>
          <c:order val="0"/>
          <c:tx>
            <c:strRef>
              <c:f>List1!$B$1</c:f>
              <c:strCache>
                <c:ptCount val="1"/>
                <c:pt idx="0">
                  <c:v>18-29</c:v>
                </c:pt>
              </c:strCache>
            </c:strRef>
          </c:tx>
          <c:cat>
            <c:strRef>
              <c:f>List1!$A$2:$A$8</c:f>
              <c:strCache>
                <c:ptCount val="7"/>
                <c:pt idx="0">
                  <c:v>Voting</c:v>
                </c:pt>
                <c:pt idx="1">
                  <c:v>Contacting politician</c:v>
                </c:pt>
                <c:pt idx="2">
                  <c:v>Political party memb.</c:v>
                </c:pt>
                <c:pt idx="3">
                  <c:v>Consumerism</c:v>
                </c:pt>
                <c:pt idx="4">
                  <c:v>Petition</c:v>
                </c:pt>
                <c:pt idx="5">
                  <c:v>Demonstration</c:v>
                </c:pt>
                <c:pt idx="6">
                  <c:v>Illegal protest</c:v>
                </c:pt>
              </c:strCache>
            </c:strRef>
          </c:cat>
          <c:val>
            <c:numRef>
              <c:f>List1!$B$2:$B$8</c:f>
              <c:numCache>
                <c:formatCode>General</c:formatCode>
                <c:ptCount val="7"/>
                <c:pt idx="0">
                  <c:v>50</c:v>
                </c:pt>
                <c:pt idx="1">
                  <c:v>12</c:v>
                </c:pt>
                <c:pt idx="2">
                  <c:v>3</c:v>
                </c:pt>
                <c:pt idx="3">
                  <c:v>24</c:v>
                </c:pt>
                <c:pt idx="4">
                  <c:v>23</c:v>
                </c:pt>
                <c:pt idx="5">
                  <c:v>9</c:v>
                </c:pt>
                <c:pt idx="6">
                  <c:v>1.4</c:v>
                </c:pt>
              </c:numCache>
            </c:numRef>
          </c:val>
        </c:ser>
        <c:ser>
          <c:idx val="1"/>
          <c:order val="1"/>
          <c:tx>
            <c:strRef>
              <c:f>List1!$C$1</c:f>
              <c:strCache>
                <c:ptCount val="1"/>
                <c:pt idx="0">
                  <c:v>30-59</c:v>
                </c:pt>
              </c:strCache>
            </c:strRef>
          </c:tx>
          <c:cat>
            <c:strRef>
              <c:f>List1!$A$2:$A$8</c:f>
              <c:strCache>
                <c:ptCount val="7"/>
                <c:pt idx="0">
                  <c:v>Voting</c:v>
                </c:pt>
                <c:pt idx="1">
                  <c:v>Contacting politician</c:v>
                </c:pt>
                <c:pt idx="2">
                  <c:v>Political party memb.</c:v>
                </c:pt>
                <c:pt idx="3">
                  <c:v>Consumerism</c:v>
                </c:pt>
                <c:pt idx="4">
                  <c:v>Petition</c:v>
                </c:pt>
                <c:pt idx="5">
                  <c:v>Demonstration</c:v>
                </c:pt>
                <c:pt idx="6">
                  <c:v>Illegal protest</c:v>
                </c:pt>
              </c:strCache>
            </c:strRef>
          </c:cat>
          <c:val>
            <c:numRef>
              <c:f>List1!$C$2:$C$8</c:f>
              <c:numCache>
                <c:formatCode>General</c:formatCode>
                <c:ptCount val="7"/>
                <c:pt idx="0">
                  <c:v>79</c:v>
                </c:pt>
                <c:pt idx="1">
                  <c:v>19</c:v>
                </c:pt>
                <c:pt idx="2">
                  <c:v>6</c:v>
                </c:pt>
                <c:pt idx="3">
                  <c:v>28</c:v>
                </c:pt>
                <c:pt idx="4">
                  <c:v>24</c:v>
                </c:pt>
                <c:pt idx="5">
                  <c:v>6</c:v>
                </c:pt>
                <c:pt idx="6">
                  <c:v>0.8</c:v>
                </c:pt>
              </c:numCache>
            </c:numRef>
          </c:val>
        </c:ser>
        <c:ser>
          <c:idx val="2"/>
          <c:order val="2"/>
          <c:tx>
            <c:strRef>
              <c:f>List1!$D$1</c:f>
              <c:strCache>
                <c:ptCount val="1"/>
                <c:pt idx="0">
                  <c:v>60+</c:v>
                </c:pt>
              </c:strCache>
            </c:strRef>
          </c:tx>
          <c:cat>
            <c:strRef>
              <c:f>List1!$A$2:$A$8</c:f>
              <c:strCache>
                <c:ptCount val="7"/>
                <c:pt idx="0">
                  <c:v>Voting</c:v>
                </c:pt>
                <c:pt idx="1">
                  <c:v>Contacting politician</c:v>
                </c:pt>
                <c:pt idx="2">
                  <c:v>Political party memb.</c:v>
                </c:pt>
                <c:pt idx="3">
                  <c:v>Consumerism</c:v>
                </c:pt>
                <c:pt idx="4">
                  <c:v>Petition</c:v>
                </c:pt>
                <c:pt idx="5">
                  <c:v>Demonstration</c:v>
                </c:pt>
                <c:pt idx="6">
                  <c:v>Illegal protest</c:v>
                </c:pt>
              </c:strCache>
            </c:strRef>
          </c:cat>
          <c:val>
            <c:numRef>
              <c:f>List1!$D$2:$D$8</c:f>
              <c:numCache>
                <c:formatCode>General</c:formatCode>
                <c:ptCount val="7"/>
                <c:pt idx="0">
                  <c:v>84</c:v>
                </c:pt>
                <c:pt idx="1">
                  <c:v>14</c:v>
                </c:pt>
                <c:pt idx="2">
                  <c:v>8</c:v>
                </c:pt>
                <c:pt idx="3">
                  <c:v>17</c:v>
                </c:pt>
                <c:pt idx="4">
                  <c:v>15</c:v>
                </c:pt>
                <c:pt idx="5">
                  <c:v>3</c:v>
                </c:pt>
                <c:pt idx="6">
                  <c:v>0.60000000000000064</c:v>
                </c:pt>
              </c:numCache>
            </c:numRef>
          </c:val>
        </c:ser>
        <c:axId val="75870208"/>
        <c:axId val="75871744"/>
      </c:barChart>
      <c:catAx>
        <c:axId val="75870208"/>
        <c:scaling>
          <c:orientation val="minMax"/>
        </c:scaling>
        <c:axPos val="b"/>
        <c:numFmt formatCode="General" sourceLinked="1"/>
        <c:tickLblPos val="nextTo"/>
        <c:crossAx val="75871744"/>
        <c:crosses val="autoZero"/>
        <c:auto val="1"/>
        <c:lblAlgn val="ctr"/>
        <c:lblOffset val="100"/>
      </c:catAx>
      <c:valAx>
        <c:axId val="75871744"/>
        <c:scaling>
          <c:orientation val="minMax"/>
        </c:scaling>
        <c:axPos val="l"/>
        <c:majorGridlines/>
        <c:numFmt formatCode="General" sourceLinked="1"/>
        <c:tickLblPos val="nextTo"/>
        <c:crossAx val="75870208"/>
        <c:crosses val="autoZero"/>
        <c:crossBetween val="between"/>
      </c:valAx>
      <c:spPr>
        <a:noFill/>
        <a:ln w="25393">
          <a:noFill/>
        </a:ln>
      </c:spPr>
    </c:plotArea>
    <c:legend>
      <c:legendPos val="r"/>
      <c:layout/>
    </c:legend>
    <c:plotVisOnly val="1"/>
    <c:dispBlanksAs val="gap"/>
  </c:chart>
  <c:txPr>
    <a:bodyPr/>
    <a:lstStyle/>
    <a:p>
      <a:pPr>
        <a:defRPr sz="1798"/>
      </a:pPr>
      <a:endParaRPr lang="cs-CZ"/>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cs-CZ"/>
  <c:chart>
    <c:plotArea>
      <c:layout>
        <c:manualLayout>
          <c:layoutTarget val="inner"/>
          <c:xMode val="edge"/>
          <c:yMode val="edge"/>
          <c:x val="7.0851195683872797E-2"/>
          <c:y val="4.3857132820648757E-2"/>
          <c:w val="0.79840806357538663"/>
          <c:h val="0.54742826330223637"/>
        </c:manualLayout>
      </c:layout>
      <c:barChart>
        <c:barDir val="col"/>
        <c:grouping val="clustered"/>
        <c:ser>
          <c:idx val="0"/>
          <c:order val="0"/>
          <c:tx>
            <c:strRef>
              <c:f>List1!$B$1</c:f>
              <c:strCache>
                <c:ptCount val="1"/>
                <c:pt idx="0">
                  <c:v>18-29</c:v>
                </c:pt>
              </c:strCache>
            </c:strRef>
          </c:tx>
          <c:cat>
            <c:strRef>
              <c:f>List1!$A$2:$A$8</c:f>
              <c:strCache>
                <c:ptCount val="7"/>
                <c:pt idx="0">
                  <c:v>Voting</c:v>
                </c:pt>
                <c:pt idx="1">
                  <c:v>Contacting politician</c:v>
                </c:pt>
                <c:pt idx="2">
                  <c:v>Political party memb.</c:v>
                </c:pt>
                <c:pt idx="3">
                  <c:v>Consumerism</c:v>
                </c:pt>
                <c:pt idx="4">
                  <c:v>Petition</c:v>
                </c:pt>
                <c:pt idx="5">
                  <c:v>Demonstration</c:v>
                </c:pt>
                <c:pt idx="6">
                  <c:v>Illegal protest</c:v>
                </c:pt>
              </c:strCache>
            </c:strRef>
          </c:cat>
          <c:val>
            <c:numRef>
              <c:f>List1!$B$2:$B$8</c:f>
              <c:numCache>
                <c:formatCode>General</c:formatCode>
                <c:ptCount val="7"/>
                <c:pt idx="0">
                  <c:v>50</c:v>
                </c:pt>
                <c:pt idx="1">
                  <c:v>12</c:v>
                </c:pt>
                <c:pt idx="2">
                  <c:v>3</c:v>
                </c:pt>
                <c:pt idx="3">
                  <c:v>24</c:v>
                </c:pt>
                <c:pt idx="4">
                  <c:v>23</c:v>
                </c:pt>
                <c:pt idx="5">
                  <c:v>9</c:v>
                </c:pt>
                <c:pt idx="6">
                  <c:v>1.4</c:v>
                </c:pt>
              </c:numCache>
            </c:numRef>
          </c:val>
        </c:ser>
        <c:ser>
          <c:idx val="1"/>
          <c:order val="1"/>
          <c:tx>
            <c:strRef>
              <c:f>List1!$C$1</c:f>
              <c:strCache>
                <c:ptCount val="1"/>
                <c:pt idx="0">
                  <c:v>30-59</c:v>
                </c:pt>
              </c:strCache>
            </c:strRef>
          </c:tx>
          <c:cat>
            <c:strRef>
              <c:f>List1!$A$2:$A$8</c:f>
              <c:strCache>
                <c:ptCount val="7"/>
                <c:pt idx="0">
                  <c:v>Voting</c:v>
                </c:pt>
                <c:pt idx="1">
                  <c:v>Contacting politician</c:v>
                </c:pt>
                <c:pt idx="2">
                  <c:v>Political party memb.</c:v>
                </c:pt>
                <c:pt idx="3">
                  <c:v>Consumerism</c:v>
                </c:pt>
                <c:pt idx="4">
                  <c:v>Petition</c:v>
                </c:pt>
                <c:pt idx="5">
                  <c:v>Demonstration</c:v>
                </c:pt>
                <c:pt idx="6">
                  <c:v>Illegal protest</c:v>
                </c:pt>
              </c:strCache>
            </c:strRef>
          </c:cat>
          <c:val>
            <c:numRef>
              <c:f>List1!$C$2:$C$8</c:f>
              <c:numCache>
                <c:formatCode>General</c:formatCode>
                <c:ptCount val="7"/>
                <c:pt idx="0">
                  <c:v>79</c:v>
                </c:pt>
                <c:pt idx="1">
                  <c:v>19</c:v>
                </c:pt>
                <c:pt idx="2">
                  <c:v>6</c:v>
                </c:pt>
                <c:pt idx="3">
                  <c:v>28</c:v>
                </c:pt>
                <c:pt idx="4">
                  <c:v>24</c:v>
                </c:pt>
                <c:pt idx="5">
                  <c:v>6</c:v>
                </c:pt>
                <c:pt idx="6">
                  <c:v>0.8</c:v>
                </c:pt>
              </c:numCache>
            </c:numRef>
          </c:val>
        </c:ser>
        <c:ser>
          <c:idx val="2"/>
          <c:order val="2"/>
          <c:tx>
            <c:strRef>
              <c:f>List1!$D$1</c:f>
              <c:strCache>
                <c:ptCount val="1"/>
                <c:pt idx="0">
                  <c:v>60+</c:v>
                </c:pt>
              </c:strCache>
            </c:strRef>
          </c:tx>
          <c:cat>
            <c:strRef>
              <c:f>List1!$A$2:$A$8</c:f>
              <c:strCache>
                <c:ptCount val="7"/>
                <c:pt idx="0">
                  <c:v>Voting</c:v>
                </c:pt>
                <c:pt idx="1">
                  <c:v>Contacting politician</c:v>
                </c:pt>
                <c:pt idx="2">
                  <c:v>Political party memb.</c:v>
                </c:pt>
                <c:pt idx="3">
                  <c:v>Consumerism</c:v>
                </c:pt>
                <c:pt idx="4">
                  <c:v>Petition</c:v>
                </c:pt>
                <c:pt idx="5">
                  <c:v>Demonstration</c:v>
                </c:pt>
                <c:pt idx="6">
                  <c:v>Illegal protest</c:v>
                </c:pt>
              </c:strCache>
            </c:strRef>
          </c:cat>
          <c:val>
            <c:numRef>
              <c:f>List1!$D$2:$D$8</c:f>
              <c:numCache>
                <c:formatCode>General</c:formatCode>
                <c:ptCount val="7"/>
                <c:pt idx="0">
                  <c:v>84</c:v>
                </c:pt>
                <c:pt idx="1">
                  <c:v>14</c:v>
                </c:pt>
                <c:pt idx="2">
                  <c:v>8</c:v>
                </c:pt>
                <c:pt idx="3">
                  <c:v>17</c:v>
                </c:pt>
                <c:pt idx="4">
                  <c:v>15</c:v>
                </c:pt>
                <c:pt idx="5">
                  <c:v>3</c:v>
                </c:pt>
                <c:pt idx="6">
                  <c:v>0.60000000000000064</c:v>
                </c:pt>
              </c:numCache>
            </c:numRef>
          </c:val>
        </c:ser>
        <c:axId val="76024448"/>
        <c:axId val="76034432"/>
      </c:barChart>
      <c:catAx>
        <c:axId val="76024448"/>
        <c:scaling>
          <c:orientation val="minMax"/>
        </c:scaling>
        <c:axPos val="b"/>
        <c:numFmt formatCode="General" sourceLinked="1"/>
        <c:tickLblPos val="nextTo"/>
        <c:crossAx val="76034432"/>
        <c:crosses val="autoZero"/>
        <c:auto val="1"/>
        <c:lblAlgn val="ctr"/>
        <c:lblOffset val="100"/>
      </c:catAx>
      <c:valAx>
        <c:axId val="76034432"/>
        <c:scaling>
          <c:orientation val="minMax"/>
        </c:scaling>
        <c:axPos val="l"/>
        <c:majorGridlines/>
        <c:numFmt formatCode="General" sourceLinked="1"/>
        <c:tickLblPos val="nextTo"/>
        <c:crossAx val="76024448"/>
        <c:crosses val="autoZero"/>
        <c:crossBetween val="between"/>
      </c:valAx>
      <c:spPr>
        <a:noFill/>
        <a:ln w="25393">
          <a:noFill/>
        </a:ln>
      </c:spPr>
    </c:plotArea>
    <c:legend>
      <c:legendPos val="r"/>
      <c:layout/>
    </c:legend>
    <c:plotVisOnly val="1"/>
    <c:dispBlanksAs val="gap"/>
  </c:chart>
  <c:txPr>
    <a:bodyPr/>
    <a:lstStyle/>
    <a:p>
      <a:pPr>
        <a:defRPr sz="1798"/>
      </a:pPr>
      <a:endParaRPr lang="cs-CZ"/>
    </a:p>
  </c:txPr>
  <c:externalData r:id="rId1"/>
</c:chartSpace>
</file>

<file path=ppt/drawings/drawing1.xml><?xml version="1.0" encoding="utf-8"?>
<c:userShapes xmlns:c="http://schemas.openxmlformats.org/drawingml/2006/chart">
  <cdr:relSizeAnchor xmlns:cdr="http://schemas.openxmlformats.org/drawingml/2006/chartDrawing">
    <cdr:from>
      <cdr:x>0</cdr:x>
      <cdr:y>0</cdr:y>
    </cdr:from>
    <cdr:to>
      <cdr:x>0.49213</cdr:x>
      <cdr:y>0.08001</cdr:y>
    </cdr:to>
    <cdr:sp macro="" textlink="">
      <cdr:nvSpPr>
        <cdr:cNvPr id="2" name="TextovéPole 1"/>
        <cdr:cNvSpPr txBox="1"/>
      </cdr:nvSpPr>
      <cdr:spPr>
        <a:xfrm xmlns:a="http://schemas.openxmlformats.org/drawingml/2006/main">
          <a:off x="0" y="0"/>
          <a:ext cx="4499992" cy="5486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cs-CZ"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E34BFBBE-691A-4BB7-B4FC-670E0B50B345}" type="datetimeFigureOut">
              <a:rPr lang="cs-CZ" smtClean="0"/>
              <a:pPr/>
              <a:t>6.4.2016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1B8DF6D-8373-4DC5-9332-46E0461979C9}"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34BFBBE-691A-4BB7-B4FC-670E0B50B345}" type="datetimeFigureOut">
              <a:rPr lang="cs-CZ" smtClean="0"/>
              <a:pPr/>
              <a:t>6.4.2016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1B8DF6D-8373-4DC5-9332-46E0461979C9}"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34BFBBE-691A-4BB7-B4FC-670E0B50B345}" type="datetimeFigureOut">
              <a:rPr lang="cs-CZ" smtClean="0"/>
              <a:pPr/>
              <a:t>6.4.2016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1B8DF6D-8373-4DC5-9332-46E0461979C9}"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34BFBBE-691A-4BB7-B4FC-670E0B50B345}" type="datetimeFigureOut">
              <a:rPr lang="cs-CZ" smtClean="0"/>
              <a:pPr/>
              <a:t>6.4.2016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1B8DF6D-8373-4DC5-9332-46E0461979C9}"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E34BFBBE-691A-4BB7-B4FC-670E0B50B345}" type="datetimeFigureOut">
              <a:rPr lang="cs-CZ" smtClean="0"/>
              <a:pPr/>
              <a:t>6.4.2016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1B8DF6D-8373-4DC5-9332-46E0461979C9}"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34BFBBE-691A-4BB7-B4FC-670E0B50B345}" type="datetimeFigureOut">
              <a:rPr lang="cs-CZ" smtClean="0"/>
              <a:pPr/>
              <a:t>6.4.2016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1B8DF6D-8373-4DC5-9332-46E0461979C9}"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34BFBBE-691A-4BB7-B4FC-670E0B50B345}" type="datetimeFigureOut">
              <a:rPr lang="cs-CZ" smtClean="0"/>
              <a:pPr/>
              <a:t>6.4.2016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1B8DF6D-8373-4DC5-9332-46E0461979C9}"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E34BFBBE-691A-4BB7-B4FC-670E0B50B345}" type="datetimeFigureOut">
              <a:rPr lang="cs-CZ" smtClean="0"/>
              <a:pPr/>
              <a:t>6.4.2016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1B8DF6D-8373-4DC5-9332-46E0461979C9}"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34BFBBE-691A-4BB7-B4FC-670E0B50B345}" type="datetimeFigureOut">
              <a:rPr lang="cs-CZ" smtClean="0"/>
              <a:pPr/>
              <a:t>6.4.2016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1B8DF6D-8373-4DC5-9332-46E0461979C9}"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E34BFBBE-691A-4BB7-B4FC-670E0B50B345}" type="datetimeFigureOut">
              <a:rPr lang="cs-CZ" smtClean="0"/>
              <a:pPr/>
              <a:t>6.4.2016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1B8DF6D-8373-4DC5-9332-46E0461979C9}"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E34BFBBE-691A-4BB7-B4FC-670E0B50B345}" type="datetimeFigureOut">
              <a:rPr lang="cs-CZ" smtClean="0"/>
              <a:pPr/>
              <a:t>6.4.2016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1B8DF6D-8373-4DC5-9332-46E0461979C9}"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4BFBBE-691A-4BB7-B4FC-670E0B50B345}" type="datetimeFigureOut">
              <a:rPr lang="cs-CZ" smtClean="0"/>
              <a:pPr/>
              <a:t>6.4.2016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8DF6D-8373-4DC5-9332-46E0461979C9}"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714488"/>
            <a:ext cx="7772400" cy="1470025"/>
          </a:xfrm>
        </p:spPr>
        <p:txBody>
          <a:bodyPr/>
          <a:lstStyle/>
          <a:p>
            <a:r>
              <a:rPr lang="en-US" smtClean="0"/>
              <a:t>Civic and political socialization</a:t>
            </a:r>
            <a:endParaRPr lang="en-US"/>
          </a:p>
        </p:txBody>
      </p:sp>
      <p:sp>
        <p:nvSpPr>
          <p:cNvPr id="3" name="Podnadpis 2"/>
          <p:cNvSpPr>
            <a:spLocks noGrp="1"/>
          </p:cNvSpPr>
          <p:nvPr>
            <p:ph type="subTitle" idx="1"/>
          </p:nvPr>
        </p:nvSpPr>
        <p:spPr/>
        <p:txBody>
          <a:bodyPr/>
          <a:lstStyle/>
          <a:p>
            <a:r>
              <a:rPr lang="en-US" dirty="0" smtClean="0">
                <a:solidFill>
                  <a:schemeClr val="tx1">
                    <a:lumMod val="65000"/>
                    <a:lumOff val="35000"/>
                  </a:schemeClr>
                </a:solidFill>
              </a:rPr>
              <a:t>Jan </a:t>
            </a:r>
            <a:r>
              <a:rPr lang="en-US" dirty="0" err="1" smtClean="0">
                <a:solidFill>
                  <a:schemeClr val="tx1">
                    <a:lumMod val="65000"/>
                    <a:lumOff val="35000"/>
                  </a:schemeClr>
                </a:solidFill>
              </a:rPr>
              <a:t>Šerek</a:t>
            </a:r>
            <a:endParaRPr lang="en-US" dirty="0" smtClean="0">
              <a:solidFill>
                <a:schemeClr val="tx1">
                  <a:lumMod val="65000"/>
                  <a:lumOff val="35000"/>
                </a:schemeClr>
              </a:solidFill>
            </a:endParaRPr>
          </a:p>
          <a:p>
            <a:endParaRPr lang="en-US" dirty="0" smtClean="0">
              <a:solidFill>
                <a:schemeClr val="tx1">
                  <a:lumMod val="65000"/>
                  <a:lumOff val="35000"/>
                </a:schemeClr>
              </a:solidFill>
            </a:endParaRPr>
          </a:p>
          <a:p>
            <a:r>
              <a:rPr lang="en-US" dirty="0" smtClean="0">
                <a:solidFill>
                  <a:schemeClr val="tx1">
                    <a:lumMod val="65000"/>
                    <a:lumOff val="35000"/>
                  </a:schemeClr>
                </a:solidFill>
              </a:rPr>
              <a:t>Youth Development, </a:t>
            </a:r>
            <a:r>
              <a:rPr lang="cs-CZ" dirty="0" smtClean="0">
                <a:solidFill>
                  <a:schemeClr val="tx1">
                    <a:lumMod val="65000"/>
                    <a:lumOff val="35000"/>
                  </a:schemeClr>
                </a:solidFill>
              </a:rPr>
              <a:t>06-04-</a:t>
            </a:r>
            <a:r>
              <a:rPr lang="en-US" dirty="0" smtClean="0">
                <a:solidFill>
                  <a:schemeClr val="tx1">
                    <a:lumMod val="65000"/>
                    <a:lumOff val="35000"/>
                  </a:schemeClr>
                </a:solidFill>
              </a:rPr>
              <a:t>201</a:t>
            </a:r>
            <a:r>
              <a:rPr lang="cs-CZ" dirty="0" smtClean="0">
                <a:solidFill>
                  <a:schemeClr val="tx1">
                    <a:lumMod val="65000"/>
                    <a:lumOff val="35000"/>
                  </a:schemeClr>
                </a:solidFill>
              </a:rPr>
              <a:t>6</a:t>
            </a:r>
            <a:endParaRPr lang="en-US" dirty="0" smtClean="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And </a:t>
            </a:r>
            <a:r>
              <a:rPr lang="cs-CZ" dirty="0" err="1" smtClean="0"/>
              <a:t>what</a:t>
            </a:r>
            <a:r>
              <a:rPr lang="cs-CZ" dirty="0" smtClean="0"/>
              <a:t> </a:t>
            </a:r>
            <a:r>
              <a:rPr lang="cs-CZ" dirty="0" err="1" smtClean="0"/>
              <a:t>about</a:t>
            </a:r>
            <a:r>
              <a:rPr lang="cs-CZ" dirty="0" smtClean="0"/>
              <a:t> </a:t>
            </a:r>
            <a:r>
              <a:rPr lang="cs-CZ" dirty="0" err="1" smtClean="0"/>
              <a:t>children</a:t>
            </a:r>
            <a:r>
              <a:rPr lang="cs-CZ" dirty="0" smtClean="0"/>
              <a:t>?</a:t>
            </a:r>
            <a:endParaRPr lang="cs-CZ" dirty="0"/>
          </a:p>
        </p:txBody>
      </p:sp>
      <p:sp>
        <p:nvSpPr>
          <p:cNvPr id="3" name="Zástupný symbol pro obsah 2"/>
          <p:cNvSpPr>
            <a:spLocks noGrp="1"/>
          </p:cNvSpPr>
          <p:nvPr>
            <p:ph idx="1"/>
          </p:nvPr>
        </p:nvSpPr>
        <p:spPr/>
        <p:txBody>
          <a:bodyPr/>
          <a:lstStyle/>
          <a:p>
            <a:pPr marL="0" indent="0">
              <a:buNone/>
            </a:pPr>
            <a:r>
              <a:rPr lang="en-US" i="1" dirty="0" smtClean="0"/>
              <a:t>“by the time the child enters high school at the age of 14, his basic political orientations to regime and community have become quite firmly entrenched so that at least during the four years of high school little substantive change is visible”</a:t>
            </a:r>
            <a:endParaRPr lang="cs-CZ" i="1" dirty="0" smtClean="0"/>
          </a:p>
          <a:p>
            <a:pPr marL="0" indent="0">
              <a:buNone/>
            </a:pPr>
            <a:endParaRPr lang="cs-CZ" i="1" dirty="0" smtClean="0"/>
          </a:p>
          <a:p>
            <a:pPr marL="0" indent="0">
              <a:buNone/>
            </a:pPr>
            <a:r>
              <a:rPr lang="en-US" dirty="0" smtClean="0"/>
              <a:t>(Easton &amp; Hess, 1962, 236)</a:t>
            </a:r>
            <a:endParaRPr lang="cs-CZ"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And </a:t>
            </a:r>
            <a:r>
              <a:rPr lang="cs-CZ" dirty="0" err="1" smtClean="0"/>
              <a:t>what</a:t>
            </a:r>
            <a:r>
              <a:rPr lang="cs-CZ" dirty="0" smtClean="0"/>
              <a:t> </a:t>
            </a:r>
            <a:r>
              <a:rPr lang="cs-CZ" dirty="0" err="1" smtClean="0"/>
              <a:t>about</a:t>
            </a:r>
            <a:r>
              <a:rPr lang="cs-CZ" dirty="0" smtClean="0"/>
              <a:t> </a:t>
            </a:r>
            <a:r>
              <a:rPr lang="cs-CZ" dirty="0" err="1" smtClean="0"/>
              <a:t>children</a:t>
            </a:r>
            <a:r>
              <a:rPr lang="cs-CZ" dirty="0" smtClean="0"/>
              <a:t>?</a:t>
            </a:r>
            <a:endParaRPr lang="cs-CZ" dirty="0"/>
          </a:p>
        </p:txBody>
      </p:sp>
      <p:sp>
        <p:nvSpPr>
          <p:cNvPr id="3" name="Zástupný symbol pro obsah 2"/>
          <p:cNvSpPr>
            <a:spLocks noGrp="1"/>
          </p:cNvSpPr>
          <p:nvPr>
            <p:ph idx="1"/>
          </p:nvPr>
        </p:nvSpPr>
        <p:spPr/>
        <p:txBody>
          <a:bodyPr/>
          <a:lstStyle/>
          <a:p>
            <a:pPr marL="0" indent="0">
              <a:buNone/>
            </a:pPr>
            <a:r>
              <a:rPr lang="cs-CZ" dirty="0" err="1" smtClean="0"/>
              <a:t>Criticism</a:t>
            </a:r>
            <a:r>
              <a:rPr lang="cs-CZ" dirty="0" smtClean="0"/>
              <a:t>: </a:t>
            </a:r>
            <a:r>
              <a:rPr lang="en-US" dirty="0" smtClean="0"/>
              <a:t>Cook, 1985; </a:t>
            </a:r>
            <a:r>
              <a:rPr lang="en-US" dirty="0" err="1" smtClean="0"/>
              <a:t>Merelman</a:t>
            </a:r>
            <a:r>
              <a:rPr lang="en-US" dirty="0" smtClean="0"/>
              <a:t>, 1972;</a:t>
            </a:r>
            <a:r>
              <a:rPr lang="cs-CZ" dirty="0" smtClean="0"/>
              <a:t/>
            </a:r>
            <a:br>
              <a:rPr lang="cs-CZ" dirty="0" smtClean="0"/>
            </a:br>
            <a:r>
              <a:rPr lang="en-US" dirty="0" err="1" smtClean="0"/>
              <a:t>Niemi</a:t>
            </a:r>
            <a:r>
              <a:rPr lang="en-US" dirty="0" smtClean="0"/>
              <a:t>, &amp; Hepburn, 1995; </a:t>
            </a:r>
            <a:r>
              <a:rPr lang="en-US" dirty="0" err="1" smtClean="0"/>
              <a:t>Renshon</a:t>
            </a:r>
            <a:r>
              <a:rPr lang="en-US" dirty="0" smtClean="0"/>
              <a:t>, </a:t>
            </a:r>
            <a:r>
              <a:rPr lang="en-US" dirty="0" smtClean="0"/>
              <a:t>1992</a:t>
            </a:r>
            <a:endParaRPr lang="cs-CZ"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And </a:t>
            </a:r>
            <a:r>
              <a:rPr lang="cs-CZ" dirty="0" err="1" smtClean="0"/>
              <a:t>what</a:t>
            </a:r>
            <a:r>
              <a:rPr lang="cs-CZ" dirty="0" smtClean="0"/>
              <a:t> </a:t>
            </a:r>
            <a:r>
              <a:rPr lang="cs-CZ" dirty="0" err="1" smtClean="0"/>
              <a:t>about</a:t>
            </a:r>
            <a:r>
              <a:rPr lang="cs-CZ" dirty="0" smtClean="0"/>
              <a:t> </a:t>
            </a:r>
            <a:r>
              <a:rPr lang="cs-CZ" dirty="0" err="1" smtClean="0"/>
              <a:t>children</a:t>
            </a:r>
            <a:r>
              <a:rPr lang="cs-CZ" dirty="0" smtClean="0"/>
              <a:t>?</a:t>
            </a:r>
            <a:endParaRPr lang="cs-CZ" dirty="0"/>
          </a:p>
        </p:txBody>
      </p:sp>
      <p:sp>
        <p:nvSpPr>
          <p:cNvPr id="3" name="Zástupný symbol pro obsah 2"/>
          <p:cNvSpPr>
            <a:spLocks noGrp="1"/>
          </p:cNvSpPr>
          <p:nvPr>
            <p:ph idx="1"/>
          </p:nvPr>
        </p:nvSpPr>
        <p:spPr/>
        <p:txBody>
          <a:bodyPr/>
          <a:lstStyle/>
          <a:p>
            <a:pPr marL="0" indent="0">
              <a:buNone/>
            </a:pPr>
            <a:r>
              <a:rPr lang="cs-CZ" dirty="0" err="1" smtClean="0"/>
              <a:t>Criticism</a:t>
            </a:r>
            <a:r>
              <a:rPr lang="cs-CZ" dirty="0" smtClean="0"/>
              <a:t>: </a:t>
            </a:r>
            <a:r>
              <a:rPr lang="en-US" dirty="0" smtClean="0"/>
              <a:t>Cook, 1985; </a:t>
            </a:r>
            <a:r>
              <a:rPr lang="en-US" dirty="0" err="1" smtClean="0"/>
              <a:t>Merelman</a:t>
            </a:r>
            <a:r>
              <a:rPr lang="en-US" dirty="0" smtClean="0"/>
              <a:t>, 1972;</a:t>
            </a:r>
            <a:r>
              <a:rPr lang="cs-CZ" dirty="0" smtClean="0"/>
              <a:t/>
            </a:r>
            <a:br>
              <a:rPr lang="cs-CZ" dirty="0" smtClean="0"/>
            </a:br>
            <a:r>
              <a:rPr lang="en-US" dirty="0" err="1" smtClean="0"/>
              <a:t>Niemi</a:t>
            </a:r>
            <a:r>
              <a:rPr lang="en-US" dirty="0" smtClean="0"/>
              <a:t>, &amp; Hepburn, 1995; </a:t>
            </a:r>
            <a:r>
              <a:rPr lang="en-US" dirty="0" err="1" smtClean="0"/>
              <a:t>Renshon</a:t>
            </a:r>
            <a:r>
              <a:rPr lang="en-US" dirty="0" smtClean="0"/>
              <a:t>, </a:t>
            </a:r>
            <a:r>
              <a:rPr lang="en-US" dirty="0" smtClean="0"/>
              <a:t>1992</a:t>
            </a:r>
            <a:endParaRPr lang="cs-CZ" dirty="0" smtClean="0"/>
          </a:p>
        </p:txBody>
      </p:sp>
      <p:sp>
        <p:nvSpPr>
          <p:cNvPr id="4" name="Obdélník 3"/>
          <p:cNvSpPr/>
          <p:nvPr/>
        </p:nvSpPr>
        <p:spPr>
          <a:xfrm>
            <a:off x="461086" y="3575918"/>
            <a:ext cx="8215370" cy="1077218"/>
          </a:xfrm>
          <a:prstGeom prst="rect">
            <a:avLst/>
          </a:prstGeom>
        </p:spPr>
        <p:txBody>
          <a:bodyPr wrap="square">
            <a:spAutoFit/>
          </a:bodyPr>
          <a:lstStyle/>
          <a:p>
            <a:r>
              <a:rPr lang="cs-CZ" sz="3200" dirty="0" err="1" smtClean="0">
                <a:solidFill>
                  <a:srgbClr val="C00000"/>
                </a:solidFill>
              </a:rPr>
              <a:t>Children</a:t>
            </a:r>
            <a:r>
              <a:rPr lang="cs-CZ" sz="3200" dirty="0" smtClean="0">
                <a:solidFill>
                  <a:srgbClr val="C00000"/>
                </a:solidFill>
              </a:rPr>
              <a:t> </a:t>
            </a:r>
            <a:r>
              <a:rPr lang="cs-CZ" sz="3200" dirty="0" err="1" smtClean="0">
                <a:solidFill>
                  <a:srgbClr val="C00000"/>
                </a:solidFill>
              </a:rPr>
              <a:t>have</a:t>
            </a:r>
            <a:r>
              <a:rPr lang="cs-CZ" sz="3200" dirty="0" smtClean="0">
                <a:solidFill>
                  <a:srgbClr val="C00000"/>
                </a:solidFill>
              </a:rPr>
              <a:t> </a:t>
            </a:r>
            <a:r>
              <a:rPr lang="cs-CZ" sz="3200" dirty="0" err="1" smtClean="0">
                <a:solidFill>
                  <a:srgbClr val="C00000"/>
                </a:solidFill>
              </a:rPr>
              <a:t>different</a:t>
            </a:r>
            <a:r>
              <a:rPr lang="cs-CZ" sz="3200" dirty="0" smtClean="0">
                <a:solidFill>
                  <a:srgbClr val="C00000"/>
                </a:solidFill>
              </a:rPr>
              <a:t> </a:t>
            </a:r>
            <a:r>
              <a:rPr lang="cs-CZ" sz="3200" dirty="0" err="1" smtClean="0">
                <a:solidFill>
                  <a:srgbClr val="C00000"/>
                </a:solidFill>
              </a:rPr>
              <a:t>cognitive</a:t>
            </a:r>
            <a:r>
              <a:rPr lang="cs-CZ" sz="3200" dirty="0" smtClean="0">
                <a:solidFill>
                  <a:srgbClr val="C00000"/>
                </a:solidFill>
              </a:rPr>
              <a:t> </a:t>
            </a:r>
            <a:r>
              <a:rPr lang="cs-CZ" sz="3200" dirty="0" err="1" smtClean="0">
                <a:solidFill>
                  <a:srgbClr val="C00000"/>
                </a:solidFill>
              </a:rPr>
              <a:t>functioning</a:t>
            </a:r>
            <a:r>
              <a:rPr lang="cs-CZ" sz="3200" dirty="0" smtClean="0">
                <a:solidFill>
                  <a:srgbClr val="C00000"/>
                </a:solidFill>
              </a:rPr>
              <a:t> </a:t>
            </a:r>
            <a:r>
              <a:rPr lang="cs-CZ" sz="3200" dirty="0" err="1" smtClean="0">
                <a:solidFill>
                  <a:srgbClr val="C00000"/>
                </a:solidFill>
              </a:rPr>
              <a:t>compared</a:t>
            </a:r>
            <a:r>
              <a:rPr lang="cs-CZ" sz="3200" dirty="0" smtClean="0">
                <a:solidFill>
                  <a:srgbClr val="C00000"/>
                </a:solidFill>
              </a:rPr>
              <a:t> to </a:t>
            </a:r>
            <a:r>
              <a:rPr lang="cs-CZ" sz="3200" dirty="0" err="1" smtClean="0">
                <a:solidFill>
                  <a:srgbClr val="C00000"/>
                </a:solidFill>
              </a:rPr>
              <a:t>adults</a:t>
            </a:r>
            <a:endParaRPr lang="cs-CZ" sz="3200" dirty="0">
              <a:solidFill>
                <a:srgbClr val="C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And </a:t>
            </a:r>
            <a:r>
              <a:rPr lang="cs-CZ" dirty="0" err="1" smtClean="0"/>
              <a:t>what</a:t>
            </a:r>
            <a:r>
              <a:rPr lang="cs-CZ" dirty="0" smtClean="0"/>
              <a:t> </a:t>
            </a:r>
            <a:r>
              <a:rPr lang="cs-CZ" dirty="0" err="1" smtClean="0"/>
              <a:t>about</a:t>
            </a:r>
            <a:r>
              <a:rPr lang="cs-CZ" dirty="0" smtClean="0"/>
              <a:t> </a:t>
            </a:r>
            <a:r>
              <a:rPr lang="cs-CZ" dirty="0" err="1" smtClean="0"/>
              <a:t>children</a:t>
            </a:r>
            <a:r>
              <a:rPr lang="cs-CZ" dirty="0" smtClean="0"/>
              <a:t>?</a:t>
            </a:r>
            <a:endParaRPr lang="cs-CZ" dirty="0"/>
          </a:p>
        </p:txBody>
      </p:sp>
      <p:sp>
        <p:nvSpPr>
          <p:cNvPr id="3" name="Zástupný symbol pro obsah 2"/>
          <p:cNvSpPr>
            <a:spLocks noGrp="1"/>
          </p:cNvSpPr>
          <p:nvPr>
            <p:ph idx="1"/>
          </p:nvPr>
        </p:nvSpPr>
        <p:spPr>
          <a:xfrm>
            <a:off x="457200" y="1600200"/>
            <a:ext cx="8229600" cy="4900634"/>
          </a:xfrm>
        </p:spPr>
        <p:txBody>
          <a:bodyPr>
            <a:noAutofit/>
          </a:bodyPr>
          <a:lstStyle/>
          <a:p>
            <a:pPr marL="0" indent="0">
              <a:buNone/>
            </a:pPr>
            <a:r>
              <a:rPr lang="en-US" sz="2000" b="1" dirty="0" smtClean="0">
                <a:solidFill>
                  <a:srgbClr val="C00000"/>
                </a:solidFill>
              </a:rPr>
              <a:t>J</a:t>
            </a:r>
            <a:r>
              <a:rPr lang="cs-CZ" sz="2000" b="1" dirty="0" err="1" smtClean="0">
                <a:solidFill>
                  <a:srgbClr val="C00000"/>
                </a:solidFill>
              </a:rPr>
              <a:t>oseph</a:t>
            </a:r>
            <a:r>
              <a:rPr lang="en-US" sz="2000" b="1" dirty="0" smtClean="0">
                <a:solidFill>
                  <a:srgbClr val="C00000"/>
                </a:solidFill>
              </a:rPr>
              <a:t> </a:t>
            </a:r>
            <a:r>
              <a:rPr lang="en-US" sz="2000" b="1" dirty="0" err="1" smtClean="0">
                <a:solidFill>
                  <a:srgbClr val="C00000"/>
                </a:solidFill>
              </a:rPr>
              <a:t>Adelson</a:t>
            </a:r>
            <a:r>
              <a:rPr lang="en-US" sz="2000" b="1" dirty="0" smtClean="0">
                <a:solidFill>
                  <a:srgbClr val="C00000"/>
                </a:solidFill>
              </a:rPr>
              <a:t> </a:t>
            </a:r>
            <a:r>
              <a:rPr lang="en-US" sz="2000" dirty="0" smtClean="0"/>
              <a:t>and </a:t>
            </a:r>
            <a:r>
              <a:rPr lang="cs-CZ" sz="2000" dirty="0" smtClean="0"/>
              <a:t>his </a:t>
            </a:r>
            <a:r>
              <a:rPr lang="cs-CZ" sz="2000" dirty="0" err="1" smtClean="0"/>
              <a:t>colleagues</a:t>
            </a:r>
            <a:r>
              <a:rPr lang="cs-CZ" sz="2000" dirty="0" smtClean="0"/>
              <a:t>:</a:t>
            </a:r>
          </a:p>
          <a:p>
            <a:pPr marL="0" indent="0">
              <a:buNone/>
            </a:pPr>
            <a:endParaRPr lang="cs-CZ" sz="2000" dirty="0" smtClean="0"/>
          </a:p>
          <a:p>
            <a:pPr marL="0" indent="0">
              <a:buNone/>
            </a:pPr>
            <a:endParaRPr lang="cs-CZ" sz="2000" dirty="0" smtClean="0"/>
          </a:p>
        </p:txBody>
      </p:sp>
      <p:sp>
        <p:nvSpPr>
          <p:cNvPr id="5" name="TextovéPole 4"/>
          <p:cNvSpPr txBox="1"/>
          <p:nvPr/>
        </p:nvSpPr>
        <p:spPr>
          <a:xfrm>
            <a:off x="611560" y="2305903"/>
            <a:ext cx="3744416" cy="4247317"/>
          </a:xfrm>
          <a:prstGeom prst="rect">
            <a:avLst/>
          </a:prstGeom>
          <a:solidFill>
            <a:schemeClr val="accent6">
              <a:lumMod val="20000"/>
              <a:lumOff val="80000"/>
            </a:schemeClr>
          </a:solidFill>
        </p:spPr>
        <p:txBody>
          <a:bodyPr wrap="square" rtlCol="0">
            <a:spAutoFit/>
          </a:bodyPr>
          <a:lstStyle/>
          <a:p>
            <a:r>
              <a:rPr lang="cs-CZ" b="1" dirty="0" err="1" smtClean="0"/>
              <a:t>Children</a:t>
            </a:r>
            <a:endParaRPr lang="cs-CZ" b="1" dirty="0" smtClean="0"/>
          </a:p>
          <a:p>
            <a:endParaRPr lang="cs-CZ" dirty="0" smtClean="0"/>
          </a:p>
          <a:p>
            <a:r>
              <a:rPr lang="cs-CZ" dirty="0" err="1" smtClean="0"/>
              <a:t>may</a:t>
            </a:r>
            <a:r>
              <a:rPr lang="cs-CZ" dirty="0" smtClean="0"/>
              <a:t> </a:t>
            </a:r>
            <a:r>
              <a:rPr lang="cs-CZ" dirty="0" err="1" smtClean="0"/>
              <a:t>differentiate</a:t>
            </a:r>
            <a:r>
              <a:rPr lang="cs-CZ" dirty="0" smtClean="0"/>
              <a:t> </a:t>
            </a:r>
            <a:r>
              <a:rPr lang="cs-CZ" dirty="0" err="1" smtClean="0"/>
              <a:t>between</a:t>
            </a:r>
            <a:r>
              <a:rPr lang="cs-CZ" dirty="0" smtClean="0"/>
              <a:t> </a:t>
            </a:r>
            <a:r>
              <a:rPr lang="cs-CZ" dirty="0" err="1" smtClean="0"/>
              <a:t>local</a:t>
            </a:r>
            <a:r>
              <a:rPr lang="cs-CZ" dirty="0" smtClean="0"/>
              <a:t> </a:t>
            </a:r>
            <a:r>
              <a:rPr lang="cs-CZ" dirty="0" err="1" smtClean="0"/>
              <a:t>and</a:t>
            </a:r>
            <a:r>
              <a:rPr lang="cs-CZ" dirty="0" smtClean="0"/>
              <a:t> </a:t>
            </a:r>
            <a:r>
              <a:rPr lang="cs-CZ" dirty="0" err="1" smtClean="0"/>
              <a:t>national</a:t>
            </a:r>
            <a:r>
              <a:rPr lang="cs-CZ" dirty="0" smtClean="0"/>
              <a:t> </a:t>
            </a:r>
            <a:r>
              <a:rPr lang="cs-CZ" dirty="0" err="1" smtClean="0"/>
              <a:t>government</a:t>
            </a:r>
            <a:r>
              <a:rPr lang="cs-CZ" dirty="0" smtClean="0"/>
              <a:t> </a:t>
            </a:r>
            <a:r>
              <a:rPr lang="cs-CZ" dirty="0" err="1" smtClean="0"/>
              <a:t>and</a:t>
            </a:r>
            <a:r>
              <a:rPr lang="cs-CZ" dirty="0" smtClean="0"/>
              <a:t> </a:t>
            </a:r>
            <a:r>
              <a:rPr lang="cs-CZ" dirty="0" err="1" smtClean="0"/>
              <a:t>know</a:t>
            </a:r>
            <a:r>
              <a:rPr lang="cs-CZ" dirty="0" smtClean="0"/>
              <a:t> </a:t>
            </a:r>
            <a:r>
              <a:rPr lang="cs-CZ" dirty="0" err="1" smtClean="0"/>
              <a:t>something</a:t>
            </a:r>
            <a:r>
              <a:rPr lang="cs-CZ" dirty="0" smtClean="0"/>
              <a:t> </a:t>
            </a:r>
            <a:r>
              <a:rPr lang="cs-CZ" dirty="0" err="1" smtClean="0"/>
              <a:t>about</a:t>
            </a:r>
            <a:r>
              <a:rPr lang="cs-CZ" dirty="0" smtClean="0"/>
              <a:t> </a:t>
            </a:r>
            <a:r>
              <a:rPr lang="cs-CZ" dirty="0" err="1" smtClean="0"/>
              <a:t>political</a:t>
            </a:r>
            <a:r>
              <a:rPr lang="cs-CZ" dirty="0" smtClean="0"/>
              <a:t> </a:t>
            </a:r>
            <a:r>
              <a:rPr lang="cs-CZ" dirty="0" err="1" smtClean="0"/>
              <a:t>parties</a:t>
            </a:r>
            <a:r>
              <a:rPr lang="cs-CZ" dirty="0" smtClean="0"/>
              <a:t> </a:t>
            </a:r>
            <a:r>
              <a:rPr lang="cs-CZ" dirty="0" err="1" smtClean="0"/>
              <a:t>but</a:t>
            </a:r>
            <a:r>
              <a:rPr lang="cs-CZ" dirty="0" smtClean="0"/>
              <a:t> </a:t>
            </a:r>
            <a:r>
              <a:rPr lang="cs-CZ" dirty="0" err="1" smtClean="0"/>
              <a:t>they</a:t>
            </a:r>
            <a:r>
              <a:rPr lang="cs-CZ" dirty="0" smtClean="0"/>
              <a:t> do not </a:t>
            </a:r>
            <a:r>
              <a:rPr lang="cs-CZ" dirty="0" err="1" smtClean="0"/>
              <a:t>understand</a:t>
            </a:r>
            <a:r>
              <a:rPr lang="cs-CZ" dirty="0" smtClean="0"/>
              <a:t> </a:t>
            </a:r>
            <a:r>
              <a:rPr lang="cs-CZ" dirty="0" err="1" smtClean="0"/>
              <a:t>why</a:t>
            </a:r>
            <a:r>
              <a:rPr lang="cs-CZ" dirty="0" smtClean="0"/>
              <a:t> </a:t>
            </a:r>
            <a:r>
              <a:rPr lang="cs-CZ" dirty="0" err="1" smtClean="0"/>
              <a:t>political</a:t>
            </a:r>
            <a:r>
              <a:rPr lang="cs-CZ" dirty="0" smtClean="0"/>
              <a:t> </a:t>
            </a:r>
            <a:r>
              <a:rPr lang="cs-CZ" dirty="0" err="1" smtClean="0"/>
              <a:t>parties</a:t>
            </a:r>
            <a:r>
              <a:rPr lang="cs-CZ" dirty="0" smtClean="0"/>
              <a:t> </a:t>
            </a:r>
            <a:r>
              <a:rPr lang="cs-CZ" dirty="0" err="1" smtClean="0"/>
              <a:t>compete</a:t>
            </a:r>
            <a:r>
              <a:rPr lang="cs-CZ" dirty="0" smtClean="0"/>
              <a:t> </a:t>
            </a:r>
            <a:r>
              <a:rPr lang="cs-CZ" dirty="0" err="1" smtClean="0"/>
              <a:t>with</a:t>
            </a:r>
            <a:r>
              <a:rPr lang="cs-CZ" dirty="0" smtClean="0"/>
              <a:t> </a:t>
            </a:r>
            <a:r>
              <a:rPr lang="cs-CZ" dirty="0" err="1" smtClean="0"/>
              <a:t>each</a:t>
            </a:r>
            <a:r>
              <a:rPr lang="cs-CZ" dirty="0" smtClean="0"/>
              <a:t> </a:t>
            </a:r>
            <a:r>
              <a:rPr lang="cs-CZ" dirty="0" err="1" smtClean="0"/>
              <a:t>other</a:t>
            </a:r>
            <a:r>
              <a:rPr lang="cs-CZ" dirty="0" smtClean="0"/>
              <a:t> </a:t>
            </a:r>
            <a:r>
              <a:rPr lang="cs-CZ" dirty="0" err="1" smtClean="0"/>
              <a:t>and</a:t>
            </a:r>
            <a:r>
              <a:rPr lang="cs-CZ" dirty="0" smtClean="0"/>
              <a:t> </a:t>
            </a:r>
            <a:r>
              <a:rPr lang="cs-CZ" dirty="0" err="1" smtClean="0"/>
              <a:t>what</a:t>
            </a:r>
            <a:r>
              <a:rPr lang="cs-CZ" dirty="0" smtClean="0"/>
              <a:t> </a:t>
            </a:r>
            <a:r>
              <a:rPr lang="cs-CZ" dirty="0" err="1" smtClean="0"/>
              <a:t>is</a:t>
            </a:r>
            <a:r>
              <a:rPr lang="cs-CZ" dirty="0" smtClean="0"/>
              <a:t> </a:t>
            </a:r>
            <a:r>
              <a:rPr lang="cs-CZ" dirty="0" err="1" smtClean="0"/>
              <a:t>the</a:t>
            </a:r>
            <a:r>
              <a:rPr lang="cs-CZ" dirty="0" smtClean="0"/>
              <a:t> </a:t>
            </a:r>
            <a:r>
              <a:rPr lang="cs-CZ" dirty="0" err="1" smtClean="0"/>
              <a:t>difference</a:t>
            </a:r>
            <a:r>
              <a:rPr lang="cs-CZ" dirty="0" smtClean="0"/>
              <a:t> </a:t>
            </a:r>
            <a:r>
              <a:rPr lang="cs-CZ" dirty="0" err="1" smtClean="0"/>
              <a:t>between</a:t>
            </a:r>
            <a:r>
              <a:rPr lang="cs-CZ" dirty="0" smtClean="0"/>
              <a:t> </a:t>
            </a:r>
            <a:r>
              <a:rPr lang="cs-CZ" dirty="0" err="1" smtClean="0"/>
              <a:t>democracy</a:t>
            </a:r>
            <a:r>
              <a:rPr lang="cs-CZ" dirty="0" smtClean="0"/>
              <a:t> </a:t>
            </a:r>
            <a:r>
              <a:rPr lang="cs-CZ" dirty="0" err="1" smtClean="0"/>
              <a:t>and</a:t>
            </a:r>
            <a:r>
              <a:rPr lang="cs-CZ" dirty="0" smtClean="0"/>
              <a:t> </a:t>
            </a:r>
            <a:r>
              <a:rPr lang="cs-CZ" dirty="0" err="1" smtClean="0"/>
              <a:t>dictatorship</a:t>
            </a:r>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a:p>
        </p:txBody>
      </p:sp>
      <p:sp>
        <p:nvSpPr>
          <p:cNvPr id="6" name="TextovéPole 5"/>
          <p:cNvSpPr txBox="1"/>
          <p:nvPr/>
        </p:nvSpPr>
        <p:spPr>
          <a:xfrm>
            <a:off x="4499992" y="2276872"/>
            <a:ext cx="3744416" cy="4247317"/>
          </a:xfrm>
          <a:prstGeom prst="rect">
            <a:avLst/>
          </a:prstGeom>
          <a:solidFill>
            <a:schemeClr val="accent6">
              <a:lumMod val="60000"/>
              <a:lumOff val="40000"/>
            </a:schemeClr>
          </a:solidFill>
        </p:spPr>
        <p:txBody>
          <a:bodyPr wrap="square" rtlCol="0">
            <a:spAutoFit/>
          </a:bodyPr>
          <a:lstStyle/>
          <a:p>
            <a:r>
              <a:rPr lang="cs-CZ" b="1" dirty="0" err="1" smtClean="0"/>
              <a:t>Adolescents</a:t>
            </a:r>
            <a:endParaRPr lang="cs-CZ" b="1" dirty="0" smtClean="0"/>
          </a:p>
          <a:p>
            <a:endParaRPr lang="cs-CZ" dirty="0" smtClean="0"/>
          </a:p>
          <a:p>
            <a:r>
              <a:rPr lang="cs-CZ" dirty="0" err="1" smtClean="0"/>
              <a:t>differentiate</a:t>
            </a:r>
            <a:r>
              <a:rPr lang="cs-CZ" dirty="0" smtClean="0"/>
              <a:t> </a:t>
            </a:r>
            <a:r>
              <a:rPr lang="cs-CZ" dirty="0" err="1" smtClean="0"/>
              <a:t>between</a:t>
            </a:r>
            <a:r>
              <a:rPr lang="cs-CZ" dirty="0" smtClean="0"/>
              <a:t> </a:t>
            </a:r>
            <a:r>
              <a:rPr lang="cs-CZ" dirty="0" err="1" smtClean="0"/>
              <a:t>abstract</a:t>
            </a:r>
            <a:r>
              <a:rPr lang="cs-CZ" dirty="0" smtClean="0"/>
              <a:t> public </a:t>
            </a:r>
            <a:r>
              <a:rPr lang="cs-CZ" dirty="0" err="1" smtClean="0"/>
              <a:t>offices</a:t>
            </a:r>
            <a:r>
              <a:rPr lang="cs-CZ" dirty="0" smtClean="0"/>
              <a:t> (</a:t>
            </a:r>
            <a:r>
              <a:rPr lang="cs-CZ" dirty="0" err="1" smtClean="0"/>
              <a:t>e.g</a:t>
            </a:r>
            <a:r>
              <a:rPr lang="cs-CZ" dirty="0" smtClean="0"/>
              <a:t>., president) </a:t>
            </a:r>
            <a:r>
              <a:rPr lang="cs-CZ" dirty="0" err="1" smtClean="0"/>
              <a:t>and</a:t>
            </a:r>
            <a:r>
              <a:rPr lang="cs-CZ" dirty="0" smtClean="0"/>
              <a:t> </a:t>
            </a:r>
            <a:r>
              <a:rPr lang="cs-CZ" dirty="0" err="1" smtClean="0"/>
              <a:t>concrete</a:t>
            </a:r>
            <a:r>
              <a:rPr lang="cs-CZ" dirty="0" smtClean="0"/>
              <a:t> </a:t>
            </a:r>
            <a:r>
              <a:rPr lang="cs-CZ" dirty="0" err="1" smtClean="0"/>
              <a:t>persons</a:t>
            </a:r>
            <a:r>
              <a:rPr lang="cs-CZ" dirty="0" smtClean="0"/>
              <a:t> holding these </a:t>
            </a:r>
            <a:r>
              <a:rPr lang="cs-CZ" dirty="0" err="1" smtClean="0"/>
              <a:t>offices</a:t>
            </a:r>
            <a:endParaRPr lang="cs-CZ" dirty="0" smtClean="0"/>
          </a:p>
          <a:p>
            <a:endParaRPr lang="cs-CZ" dirty="0" smtClean="0"/>
          </a:p>
          <a:p>
            <a:r>
              <a:rPr lang="cs-CZ" dirty="0" err="1" smtClean="0"/>
              <a:t>consider</a:t>
            </a:r>
            <a:r>
              <a:rPr lang="cs-CZ" dirty="0" smtClean="0"/>
              <a:t> </a:t>
            </a:r>
            <a:r>
              <a:rPr lang="cs-CZ" dirty="0" err="1" smtClean="0"/>
              <a:t>long</a:t>
            </a:r>
            <a:r>
              <a:rPr lang="cs-CZ" dirty="0" smtClean="0"/>
              <a:t>-term </a:t>
            </a:r>
            <a:r>
              <a:rPr lang="cs-CZ" dirty="0" err="1" smtClean="0"/>
              <a:t>consequences</a:t>
            </a:r>
            <a:r>
              <a:rPr lang="cs-CZ" dirty="0" smtClean="0"/>
              <a:t> </a:t>
            </a:r>
            <a:r>
              <a:rPr lang="cs-CZ" dirty="0" err="1" smtClean="0"/>
              <a:t>of</a:t>
            </a:r>
            <a:r>
              <a:rPr lang="cs-CZ" dirty="0" smtClean="0"/>
              <a:t> </a:t>
            </a:r>
            <a:r>
              <a:rPr lang="cs-CZ" dirty="0" err="1" smtClean="0"/>
              <a:t>law</a:t>
            </a:r>
            <a:r>
              <a:rPr lang="cs-CZ" dirty="0" smtClean="0"/>
              <a:t> </a:t>
            </a:r>
            <a:r>
              <a:rPr lang="cs-CZ" dirty="0" err="1" smtClean="0"/>
              <a:t>and</a:t>
            </a:r>
            <a:r>
              <a:rPr lang="cs-CZ" dirty="0" smtClean="0"/>
              <a:t> </a:t>
            </a:r>
            <a:r>
              <a:rPr lang="cs-CZ" dirty="0" err="1" smtClean="0"/>
              <a:t>other</a:t>
            </a:r>
            <a:r>
              <a:rPr lang="cs-CZ" dirty="0" smtClean="0"/>
              <a:t> </a:t>
            </a:r>
            <a:r>
              <a:rPr lang="cs-CZ" dirty="0" err="1" smtClean="0"/>
              <a:t>social</a:t>
            </a:r>
            <a:r>
              <a:rPr lang="cs-CZ" dirty="0" smtClean="0"/>
              <a:t> </a:t>
            </a:r>
            <a:r>
              <a:rPr lang="cs-CZ" dirty="0" err="1" smtClean="0"/>
              <a:t>norms</a:t>
            </a:r>
            <a:r>
              <a:rPr lang="cs-CZ" dirty="0" smtClean="0"/>
              <a:t>, </a:t>
            </a:r>
            <a:r>
              <a:rPr lang="cs-CZ" dirty="0" err="1" smtClean="0"/>
              <a:t>their</a:t>
            </a:r>
            <a:r>
              <a:rPr lang="cs-CZ" dirty="0" smtClean="0"/>
              <a:t> </a:t>
            </a:r>
            <a:r>
              <a:rPr lang="cs-CZ" dirty="0" err="1" smtClean="0"/>
              <a:t>consistency</a:t>
            </a:r>
            <a:r>
              <a:rPr lang="cs-CZ" dirty="0" smtClean="0"/>
              <a:t> </a:t>
            </a:r>
            <a:r>
              <a:rPr lang="cs-CZ" dirty="0" err="1" smtClean="0"/>
              <a:t>with</a:t>
            </a:r>
            <a:r>
              <a:rPr lang="cs-CZ" dirty="0" smtClean="0"/>
              <a:t> </a:t>
            </a:r>
            <a:r>
              <a:rPr lang="cs-CZ" dirty="0" err="1" smtClean="0"/>
              <a:t>general</a:t>
            </a:r>
            <a:r>
              <a:rPr lang="cs-CZ" dirty="0" smtClean="0"/>
              <a:t> </a:t>
            </a:r>
            <a:r>
              <a:rPr lang="cs-CZ" dirty="0" err="1" smtClean="0"/>
              <a:t>moral</a:t>
            </a:r>
            <a:r>
              <a:rPr lang="cs-CZ" dirty="0" smtClean="0"/>
              <a:t> </a:t>
            </a:r>
            <a:r>
              <a:rPr lang="cs-CZ" dirty="0" err="1" smtClean="0"/>
              <a:t>principles</a:t>
            </a:r>
            <a:r>
              <a:rPr lang="cs-CZ" dirty="0" smtClean="0"/>
              <a:t>, </a:t>
            </a:r>
            <a:r>
              <a:rPr lang="cs-CZ" dirty="0" err="1" smtClean="0"/>
              <a:t>and</a:t>
            </a:r>
            <a:r>
              <a:rPr lang="cs-CZ" dirty="0" smtClean="0"/>
              <a:t> </a:t>
            </a:r>
            <a:r>
              <a:rPr lang="cs-CZ" dirty="0" err="1" smtClean="0"/>
              <a:t>their</a:t>
            </a:r>
            <a:r>
              <a:rPr lang="cs-CZ" dirty="0" smtClean="0"/>
              <a:t> </a:t>
            </a:r>
            <a:r>
              <a:rPr lang="cs-CZ" dirty="0" err="1" smtClean="0"/>
              <a:t>consequeces</a:t>
            </a:r>
            <a:r>
              <a:rPr lang="cs-CZ" dirty="0" smtClean="0"/>
              <a:t> </a:t>
            </a:r>
            <a:r>
              <a:rPr lang="cs-CZ" dirty="0" err="1" smtClean="0"/>
              <a:t>for</a:t>
            </a:r>
            <a:r>
              <a:rPr lang="cs-CZ" dirty="0" smtClean="0"/>
              <a:t> </a:t>
            </a:r>
            <a:r>
              <a:rPr lang="cs-CZ" dirty="0" err="1" smtClean="0"/>
              <a:t>various</a:t>
            </a:r>
            <a:r>
              <a:rPr lang="cs-CZ" dirty="0" smtClean="0"/>
              <a:t> </a:t>
            </a:r>
            <a:r>
              <a:rPr lang="cs-CZ" dirty="0" err="1" smtClean="0"/>
              <a:t>social</a:t>
            </a:r>
            <a:r>
              <a:rPr lang="cs-CZ" dirty="0" smtClean="0"/>
              <a:t> </a:t>
            </a:r>
            <a:r>
              <a:rPr lang="cs-CZ" dirty="0" err="1" smtClean="0"/>
              <a:t>groups</a:t>
            </a:r>
            <a:endParaRPr lang="cs-CZ" dirty="0" smtClean="0"/>
          </a:p>
          <a:p>
            <a:endParaRPr lang="cs-CZ" dirty="0" smtClean="0"/>
          </a:p>
          <a:p>
            <a:r>
              <a:rPr lang="cs-CZ" dirty="0" err="1" smtClean="0"/>
              <a:t>understand</a:t>
            </a:r>
            <a:r>
              <a:rPr lang="cs-CZ" dirty="0" smtClean="0"/>
              <a:t> </a:t>
            </a:r>
            <a:r>
              <a:rPr lang="cs-CZ" dirty="0" err="1" smtClean="0"/>
              <a:t>that</a:t>
            </a:r>
            <a:r>
              <a:rPr lang="cs-CZ" dirty="0" smtClean="0"/>
              <a:t> </a:t>
            </a:r>
            <a:r>
              <a:rPr lang="cs-CZ" dirty="0" err="1" smtClean="0"/>
              <a:t>political</a:t>
            </a:r>
            <a:r>
              <a:rPr lang="cs-CZ" dirty="0" smtClean="0"/>
              <a:t> </a:t>
            </a:r>
            <a:r>
              <a:rPr lang="cs-CZ" dirty="0" err="1" smtClean="0"/>
              <a:t>parties</a:t>
            </a:r>
            <a:r>
              <a:rPr lang="cs-CZ" dirty="0" smtClean="0"/>
              <a:t> </a:t>
            </a:r>
            <a:r>
              <a:rPr lang="cs-CZ" dirty="0" err="1" smtClean="0"/>
              <a:t>represent</a:t>
            </a:r>
            <a:r>
              <a:rPr lang="cs-CZ" dirty="0" smtClean="0"/>
              <a:t> </a:t>
            </a:r>
            <a:r>
              <a:rPr lang="cs-CZ" dirty="0" err="1" smtClean="0"/>
              <a:t>interests</a:t>
            </a:r>
            <a:r>
              <a:rPr lang="cs-CZ" dirty="0" smtClean="0"/>
              <a:t> </a:t>
            </a:r>
            <a:r>
              <a:rPr lang="cs-CZ" dirty="0" err="1" smtClean="0"/>
              <a:t>of</a:t>
            </a:r>
            <a:r>
              <a:rPr lang="cs-CZ" dirty="0" smtClean="0"/>
              <a:t> </a:t>
            </a:r>
            <a:r>
              <a:rPr lang="cs-CZ" dirty="0" err="1" smtClean="0"/>
              <a:t>different</a:t>
            </a:r>
            <a:r>
              <a:rPr lang="cs-CZ" dirty="0" smtClean="0"/>
              <a:t> </a:t>
            </a:r>
            <a:r>
              <a:rPr lang="cs-CZ" dirty="0" err="1" smtClean="0"/>
              <a:t>social</a:t>
            </a:r>
            <a:r>
              <a:rPr lang="cs-CZ" dirty="0" smtClean="0"/>
              <a:t> </a:t>
            </a:r>
            <a:r>
              <a:rPr lang="cs-CZ" dirty="0" err="1" smtClean="0"/>
              <a:t>groups</a:t>
            </a: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And </a:t>
            </a:r>
            <a:r>
              <a:rPr lang="cs-CZ" dirty="0" err="1" smtClean="0"/>
              <a:t>what</a:t>
            </a:r>
            <a:r>
              <a:rPr lang="cs-CZ" dirty="0" smtClean="0"/>
              <a:t> </a:t>
            </a:r>
            <a:r>
              <a:rPr lang="cs-CZ" dirty="0" err="1" smtClean="0"/>
              <a:t>about</a:t>
            </a:r>
            <a:r>
              <a:rPr lang="cs-CZ" dirty="0" smtClean="0"/>
              <a:t> </a:t>
            </a:r>
            <a:r>
              <a:rPr lang="cs-CZ" dirty="0" err="1" smtClean="0"/>
              <a:t>children</a:t>
            </a:r>
            <a:r>
              <a:rPr lang="cs-CZ" dirty="0" smtClean="0"/>
              <a:t>?</a:t>
            </a:r>
            <a:endParaRPr lang="cs-CZ" dirty="0"/>
          </a:p>
        </p:txBody>
      </p:sp>
      <p:sp>
        <p:nvSpPr>
          <p:cNvPr id="3" name="Zástupný symbol pro obsah 2"/>
          <p:cNvSpPr>
            <a:spLocks noGrp="1"/>
          </p:cNvSpPr>
          <p:nvPr>
            <p:ph idx="1"/>
          </p:nvPr>
        </p:nvSpPr>
        <p:spPr>
          <a:xfrm>
            <a:off x="457200" y="1600200"/>
            <a:ext cx="8229600" cy="5043510"/>
          </a:xfrm>
        </p:spPr>
        <p:txBody>
          <a:bodyPr>
            <a:normAutofit lnSpcReduction="10000"/>
          </a:bodyPr>
          <a:lstStyle/>
          <a:p>
            <a:pPr marL="0" indent="0">
              <a:buNone/>
            </a:pPr>
            <a:r>
              <a:rPr lang="cs-CZ" sz="2800" dirty="0" smtClean="0"/>
              <a:t>More </a:t>
            </a:r>
            <a:r>
              <a:rPr lang="cs-CZ" sz="2800" dirty="0" err="1" smtClean="0"/>
              <a:t>general</a:t>
            </a:r>
            <a:r>
              <a:rPr lang="cs-CZ" sz="2800" dirty="0" smtClean="0"/>
              <a:t> </a:t>
            </a:r>
            <a:r>
              <a:rPr lang="cs-CZ" sz="2800" dirty="0" err="1" smtClean="0"/>
              <a:t>theories</a:t>
            </a:r>
            <a:r>
              <a:rPr lang="cs-CZ" sz="2800" dirty="0" smtClean="0"/>
              <a:t> </a:t>
            </a:r>
            <a:r>
              <a:rPr lang="cs-CZ" sz="2800" dirty="0" err="1" smtClean="0"/>
              <a:t>of</a:t>
            </a:r>
            <a:r>
              <a:rPr lang="cs-CZ" sz="2800" dirty="0" smtClean="0"/>
              <a:t> </a:t>
            </a:r>
            <a:r>
              <a:rPr lang="cs-CZ" sz="2800" dirty="0" err="1" smtClean="0"/>
              <a:t>cognitive</a:t>
            </a:r>
            <a:r>
              <a:rPr lang="cs-CZ" sz="2800" dirty="0" smtClean="0"/>
              <a:t> </a:t>
            </a:r>
            <a:r>
              <a:rPr lang="cs-CZ" sz="2800" dirty="0" err="1" smtClean="0"/>
              <a:t>development</a:t>
            </a:r>
            <a:r>
              <a:rPr lang="cs-CZ" sz="2800" dirty="0" smtClean="0"/>
              <a:t>:</a:t>
            </a:r>
          </a:p>
          <a:p>
            <a:pPr marL="0" indent="0">
              <a:buNone/>
            </a:pPr>
            <a:endParaRPr lang="cs-CZ" sz="2800" dirty="0" smtClean="0"/>
          </a:p>
          <a:p>
            <a:pPr marL="0" indent="0">
              <a:buNone/>
            </a:pPr>
            <a:r>
              <a:rPr lang="cs-CZ" sz="2800" b="1" dirty="0" smtClean="0"/>
              <a:t>Jean </a:t>
            </a:r>
            <a:r>
              <a:rPr lang="cs-CZ" sz="2800" b="1" dirty="0" err="1" smtClean="0"/>
              <a:t>Piaget</a:t>
            </a:r>
            <a:endParaRPr lang="cs-CZ" sz="2800" b="1" dirty="0" smtClean="0"/>
          </a:p>
          <a:p>
            <a:pPr marL="714375" indent="0">
              <a:buNone/>
            </a:pPr>
            <a:r>
              <a:rPr lang="cs-CZ" sz="2800" dirty="0" err="1" smtClean="0"/>
              <a:t>we</a:t>
            </a:r>
            <a:r>
              <a:rPr lang="cs-CZ" sz="2800" dirty="0" smtClean="0"/>
              <a:t> </a:t>
            </a:r>
            <a:r>
              <a:rPr lang="cs-CZ" sz="2800" dirty="0" err="1" smtClean="0"/>
              <a:t>become</a:t>
            </a:r>
            <a:r>
              <a:rPr lang="cs-CZ" sz="2800" dirty="0" smtClean="0"/>
              <a:t> </a:t>
            </a:r>
            <a:r>
              <a:rPr lang="cs-CZ" sz="2800" dirty="0" err="1" smtClean="0"/>
              <a:t>able</a:t>
            </a:r>
            <a:r>
              <a:rPr lang="cs-CZ" sz="2800" dirty="0" smtClean="0"/>
              <a:t> to use </a:t>
            </a:r>
            <a:r>
              <a:rPr lang="cs-CZ" sz="2800" dirty="0" err="1" smtClean="0"/>
              <a:t>abstract</a:t>
            </a:r>
            <a:r>
              <a:rPr lang="cs-CZ" sz="2800" dirty="0" smtClean="0"/>
              <a:t> </a:t>
            </a:r>
            <a:r>
              <a:rPr lang="cs-CZ" sz="2800" dirty="0" err="1" smtClean="0"/>
              <a:t>reasoning</a:t>
            </a:r>
            <a:r>
              <a:rPr lang="cs-CZ" sz="2800" dirty="0" smtClean="0"/>
              <a:t> </a:t>
            </a:r>
            <a:r>
              <a:rPr lang="cs-CZ" sz="2800" dirty="0" err="1" smtClean="0"/>
              <a:t>from</a:t>
            </a:r>
            <a:r>
              <a:rPr lang="cs-CZ" sz="2800" dirty="0" smtClean="0"/>
              <a:t> </a:t>
            </a:r>
            <a:r>
              <a:rPr lang="cs-CZ" sz="2800" dirty="0" err="1" smtClean="0"/>
              <a:t>age</a:t>
            </a:r>
            <a:r>
              <a:rPr lang="cs-CZ" sz="2800" dirty="0" smtClean="0"/>
              <a:t> </a:t>
            </a:r>
            <a:r>
              <a:rPr lang="cs-CZ" sz="2800" dirty="0" smtClean="0">
                <a:solidFill>
                  <a:srgbClr val="C00000"/>
                </a:solidFill>
              </a:rPr>
              <a:t>11-12</a:t>
            </a:r>
          </a:p>
          <a:p>
            <a:pPr marL="0" indent="0">
              <a:buNone/>
            </a:pPr>
            <a:r>
              <a:rPr lang="cs-CZ" sz="2800" b="1" dirty="0" smtClean="0"/>
              <a:t>Robert </a:t>
            </a:r>
            <a:r>
              <a:rPr lang="cs-CZ" sz="2800" b="1" dirty="0" err="1" smtClean="0"/>
              <a:t>Selman</a:t>
            </a:r>
            <a:endParaRPr lang="cs-CZ" sz="2800" b="1" dirty="0" smtClean="0"/>
          </a:p>
          <a:p>
            <a:pPr marL="714375" indent="0">
              <a:buNone/>
            </a:pPr>
            <a:r>
              <a:rPr lang="cs-CZ" sz="2800" dirty="0" err="1" smtClean="0"/>
              <a:t>from</a:t>
            </a:r>
            <a:r>
              <a:rPr lang="cs-CZ" sz="2800" dirty="0" smtClean="0"/>
              <a:t> </a:t>
            </a:r>
            <a:r>
              <a:rPr lang="cs-CZ" sz="2800" dirty="0" err="1" smtClean="0"/>
              <a:t>age</a:t>
            </a:r>
            <a:r>
              <a:rPr lang="cs-CZ" sz="2800" dirty="0" smtClean="0"/>
              <a:t> </a:t>
            </a:r>
            <a:r>
              <a:rPr lang="cs-CZ" sz="2800" dirty="0" smtClean="0">
                <a:solidFill>
                  <a:srgbClr val="C00000"/>
                </a:solidFill>
              </a:rPr>
              <a:t>12-14</a:t>
            </a:r>
            <a:r>
              <a:rPr lang="cs-CZ" sz="2800" dirty="0" smtClean="0"/>
              <a:t> </a:t>
            </a:r>
            <a:r>
              <a:rPr lang="cs-CZ" sz="2800" dirty="0" err="1" smtClean="0"/>
              <a:t>we</a:t>
            </a:r>
            <a:r>
              <a:rPr lang="cs-CZ" sz="2800" dirty="0" smtClean="0"/>
              <a:t> </a:t>
            </a:r>
            <a:r>
              <a:rPr lang="cs-CZ" sz="2800" dirty="0" err="1" smtClean="0"/>
              <a:t>become</a:t>
            </a:r>
            <a:r>
              <a:rPr lang="cs-CZ" sz="2800" dirty="0" smtClean="0"/>
              <a:t> </a:t>
            </a:r>
            <a:r>
              <a:rPr lang="cs-CZ" sz="2800" dirty="0" err="1" smtClean="0"/>
              <a:t>able</a:t>
            </a:r>
            <a:r>
              <a:rPr lang="cs-CZ" sz="2800" dirty="0" smtClean="0"/>
              <a:t> to </a:t>
            </a:r>
            <a:r>
              <a:rPr lang="cs-CZ" sz="2800" dirty="0" err="1" smtClean="0"/>
              <a:t>take</a:t>
            </a:r>
            <a:r>
              <a:rPr lang="cs-CZ" sz="2800" dirty="0" smtClean="0"/>
              <a:t> a </a:t>
            </a:r>
            <a:r>
              <a:rPr lang="cs-CZ" sz="2800" dirty="0" err="1" smtClean="0"/>
              <a:t>perspective</a:t>
            </a:r>
            <a:r>
              <a:rPr lang="cs-CZ" sz="2800" dirty="0" smtClean="0"/>
              <a:t> </a:t>
            </a:r>
            <a:r>
              <a:rPr lang="cs-CZ" sz="2800" dirty="0" err="1" smtClean="0"/>
              <a:t>of</a:t>
            </a:r>
            <a:r>
              <a:rPr lang="cs-CZ" sz="2800" dirty="0" smtClean="0"/>
              <a:t> a „</a:t>
            </a:r>
            <a:r>
              <a:rPr lang="cs-CZ" sz="2800" dirty="0" err="1" smtClean="0"/>
              <a:t>third</a:t>
            </a:r>
            <a:r>
              <a:rPr lang="cs-CZ" sz="2800" dirty="0" smtClean="0"/>
              <a:t>“ person</a:t>
            </a:r>
          </a:p>
          <a:p>
            <a:pPr marL="714375" indent="0">
              <a:buNone/>
            </a:pPr>
            <a:r>
              <a:rPr lang="cs-CZ" sz="2800" dirty="0" err="1" smtClean="0"/>
              <a:t>from</a:t>
            </a:r>
            <a:r>
              <a:rPr lang="cs-CZ" sz="2800" dirty="0" smtClean="0"/>
              <a:t> </a:t>
            </a:r>
            <a:r>
              <a:rPr lang="cs-CZ" sz="2800" dirty="0" err="1" smtClean="0"/>
              <a:t>age</a:t>
            </a:r>
            <a:r>
              <a:rPr lang="cs-CZ" sz="2800" dirty="0" smtClean="0"/>
              <a:t> </a:t>
            </a:r>
            <a:r>
              <a:rPr lang="cs-CZ" sz="2800" dirty="0" smtClean="0">
                <a:solidFill>
                  <a:srgbClr val="C00000"/>
                </a:solidFill>
              </a:rPr>
              <a:t>15</a:t>
            </a:r>
            <a:r>
              <a:rPr lang="cs-CZ" sz="2800" dirty="0" smtClean="0"/>
              <a:t> </a:t>
            </a:r>
            <a:r>
              <a:rPr lang="cs-CZ" sz="2800" dirty="0" err="1" smtClean="0"/>
              <a:t>we</a:t>
            </a:r>
            <a:r>
              <a:rPr lang="cs-CZ" sz="2800" dirty="0" smtClean="0"/>
              <a:t> </a:t>
            </a:r>
            <a:r>
              <a:rPr lang="cs-CZ" sz="2800" dirty="0" err="1" smtClean="0"/>
              <a:t>become</a:t>
            </a:r>
            <a:r>
              <a:rPr lang="cs-CZ" sz="2800" dirty="0" smtClean="0"/>
              <a:t> </a:t>
            </a:r>
            <a:r>
              <a:rPr lang="cs-CZ" sz="2800" dirty="0" err="1" smtClean="0"/>
              <a:t>able</a:t>
            </a:r>
            <a:r>
              <a:rPr lang="cs-CZ" sz="2800" dirty="0" smtClean="0"/>
              <a:t> to </a:t>
            </a:r>
            <a:r>
              <a:rPr lang="cs-CZ" sz="2800" dirty="0" err="1" smtClean="0"/>
              <a:t>take</a:t>
            </a:r>
            <a:r>
              <a:rPr lang="cs-CZ" sz="2800" dirty="0" smtClean="0"/>
              <a:t> </a:t>
            </a:r>
            <a:r>
              <a:rPr lang="cs-CZ" sz="2800" dirty="0" err="1" smtClean="0"/>
              <a:t>perspectives</a:t>
            </a:r>
            <a:r>
              <a:rPr lang="cs-CZ" sz="2800" dirty="0" smtClean="0"/>
              <a:t> </a:t>
            </a:r>
            <a:r>
              <a:rPr lang="cs-CZ" sz="2800" dirty="0" err="1" smtClean="0"/>
              <a:t>of</a:t>
            </a:r>
            <a:r>
              <a:rPr lang="cs-CZ" sz="2800" dirty="0" smtClean="0"/>
              <a:t> „</a:t>
            </a:r>
            <a:r>
              <a:rPr lang="cs-CZ" sz="2800" dirty="0" err="1" smtClean="0"/>
              <a:t>third</a:t>
            </a:r>
            <a:r>
              <a:rPr lang="cs-CZ" sz="2800" dirty="0" smtClean="0"/>
              <a:t>“ non-</a:t>
            </a:r>
            <a:r>
              <a:rPr lang="cs-CZ" sz="2800" dirty="0" err="1" smtClean="0"/>
              <a:t>aligned</a:t>
            </a:r>
            <a:r>
              <a:rPr lang="cs-CZ" sz="2800" dirty="0" smtClean="0"/>
              <a:t> </a:t>
            </a:r>
            <a:r>
              <a:rPr lang="cs-CZ" sz="2800" dirty="0" err="1" smtClean="0"/>
              <a:t>persons</a:t>
            </a:r>
            <a:r>
              <a:rPr lang="cs-CZ" sz="2800" dirty="0" smtClean="0"/>
              <a:t> </a:t>
            </a:r>
            <a:r>
              <a:rPr lang="cs-CZ" sz="2800" dirty="0" err="1" smtClean="0"/>
              <a:t>who</a:t>
            </a:r>
            <a:r>
              <a:rPr lang="cs-CZ" sz="2800" dirty="0" smtClean="0"/>
              <a:t> </a:t>
            </a:r>
            <a:r>
              <a:rPr lang="cs-CZ" sz="2800" dirty="0" err="1" smtClean="0"/>
              <a:t>come</a:t>
            </a:r>
            <a:r>
              <a:rPr lang="cs-CZ" sz="2800" dirty="0" smtClean="0"/>
              <a:t> </a:t>
            </a:r>
            <a:r>
              <a:rPr lang="cs-CZ" sz="2800" dirty="0" err="1" smtClean="0"/>
              <a:t>from</a:t>
            </a:r>
            <a:r>
              <a:rPr lang="cs-CZ" sz="2800" dirty="0" smtClean="0"/>
              <a:t> </a:t>
            </a:r>
            <a:r>
              <a:rPr lang="cs-CZ" sz="2800" dirty="0" err="1" smtClean="0"/>
              <a:t>different</a:t>
            </a:r>
            <a:r>
              <a:rPr lang="cs-CZ" sz="2800" dirty="0" smtClean="0"/>
              <a:t> </a:t>
            </a:r>
            <a:r>
              <a:rPr lang="cs-CZ" sz="2800" dirty="0" err="1" smtClean="0"/>
              <a:t>sociocultural</a:t>
            </a:r>
            <a:r>
              <a:rPr lang="cs-CZ" sz="2800" dirty="0" smtClean="0"/>
              <a:t> </a:t>
            </a:r>
            <a:r>
              <a:rPr lang="cs-CZ" sz="2800" dirty="0" err="1" smtClean="0"/>
              <a:t>backgrounds</a:t>
            </a:r>
            <a:endParaRPr lang="cs-CZ"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How</a:t>
            </a:r>
            <a:r>
              <a:rPr lang="cs-CZ" dirty="0" smtClean="0"/>
              <a:t> do </a:t>
            </a:r>
            <a:r>
              <a:rPr lang="cs-CZ" dirty="0" err="1" smtClean="0"/>
              <a:t>they</a:t>
            </a:r>
            <a:r>
              <a:rPr lang="cs-CZ" dirty="0" smtClean="0"/>
              <a:t> </a:t>
            </a:r>
            <a:r>
              <a:rPr lang="cs-CZ" dirty="0" err="1" smtClean="0"/>
              <a:t>participate</a:t>
            </a:r>
            <a:r>
              <a:rPr lang="cs-CZ" dirty="0" smtClean="0"/>
              <a:t>?</a:t>
            </a:r>
            <a:endParaRPr lang="cs-CZ" dirty="0"/>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How</a:t>
            </a:r>
            <a:r>
              <a:rPr lang="cs-CZ" dirty="0" smtClean="0"/>
              <a:t> do </a:t>
            </a:r>
            <a:r>
              <a:rPr lang="cs-CZ" dirty="0" err="1" smtClean="0"/>
              <a:t>they</a:t>
            </a:r>
            <a:r>
              <a:rPr lang="cs-CZ" dirty="0" smtClean="0"/>
              <a:t> </a:t>
            </a:r>
            <a:r>
              <a:rPr lang="cs-CZ" dirty="0" err="1" smtClean="0"/>
              <a:t>participate</a:t>
            </a:r>
            <a:r>
              <a:rPr lang="cs-CZ" dirty="0" smtClean="0"/>
              <a:t>?</a:t>
            </a:r>
            <a:endParaRPr lang="cs-CZ" dirty="0"/>
          </a:p>
        </p:txBody>
      </p:sp>
      <p:sp>
        <p:nvSpPr>
          <p:cNvPr id="4" name="Elipsa 3"/>
          <p:cNvSpPr/>
          <p:nvPr/>
        </p:nvSpPr>
        <p:spPr>
          <a:xfrm>
            <a:off x="971600" y="1988840"/>
            <a:ext cx="5976664" cy="352839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TextovéPole 4"/>
          <p:cNvSpPr txBox="1"/>
          <p:nvPr/>
        </p:nvSpPr>
        <p:spPr>
          <a:xfrm>
            <a:off x="6588224" y="4653136"/>
            <a:ext cx="2088232" cy="954107"/>
          </a:xfrm>
          <a:prstGeom prst="rect">
            <a:avLst/>
          </a:prstGeom>
          <a:noFill/>
          <a:ln>
            <a:noFill/>
          </a:ln>
        </p:spPr>
        <p:txBody>
          <a:bodyPr wrap="square" rtlCol="0">
            <a:spAutoFit/>
          </a:bodyPr>
          <a:lstStyle/>
          <a:p>
            <a:r>
              <a:rPr lang="cs-CZ" sz="2800" dirty="0" err="1" smtClean="0">
                <a:solidFill>
                  <a:schemeClr val="tx2"/>
                </a:solidFill>
              </a:rPr>
              <a:t>civic</a:t>
            </a:r>
            <a:r>
              <a:rPr lang="cs-CZ" sz="2800" dirty="0" smtClean="0">
                <a:solidFill>
                  <a:schemeClr val="tx2"/>
                </a:solidFill>
              </a:rPr>
              <a:t> </a:t>
            </a:r>
            <a:r>
              <a:rPr lang="cs-CZ" sz="2800" dirty="0" err="1" smtClean="0">
                <a:solidFill>
                  <a:schemeClr val="tx2"/>
                </a:solidFill>
              </a:rPr>
              <a:t>participation</a:t>
            </a:r>
            <a:endParaRPr lang="cs-CZ" sz="2800" dirty="0">
              <a:solidFill>
                <a:schemeClr val="tx2"/>
              </a:solidFill>
            </a:endParaRPr>
          </a:p>
        </p:txBody>
      </p:sp>
      <p:sp>
        <p:nvSpPr>
          <p:cNvPr id="6" name="Elipsa 5"/>
          <p:cNvSpPr/>
          <p:nvPr/>
        </p:nvSpPr>
        <p:spPr>
          <a:xfrm>
            <a:off x="4716016" y="2420888"/>
            <a:ext cx="1512168" cy="172819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p:cNvSpPr txBox="1"/>
          <p:nvPr/>
        </p:nvSpPr>
        <p:spPr>
          <a:xfrm>
            <a:off x="2195736" y="2996952"/>
            <a:ext cx="2448272" cy="954107"/>
          </a:xfrm>
          <a:prstGeom prst="rect">
            <a:avLst/>
          </a:prstGeom>
          <a:noFill/>
          <a:ln>
            <a:noFill/>
          </a:ln>
        </p:spPr>
        <p:txBody>
          <a:bodyPr wrap="square" rtlCol="0">
            <a:spAutoFit/>
          </a:bodyPr>
          <a:lstStyle/>
          <a:p>
            <a:pPr algn="r"/>
            <a:r>
              <a:rPr lang="cs-CZ" sz="2800" dirty="0" err="1" smtClean="0">
                <a:solidFill>
                  <a:srgbClr val="C00000"/>
                </a:solidFill>
              </a:rPr>
              <a:t>political</a:t>
            </a:r>
            <a:r>
              <a:rPr lang="cs-CZ" sz="2800" dirty="0" smtClean="0">
                <a:solidFill>
                  <a:srgbClr val="C00000"/>
                </a:solidFill>
              </a:rPr>
              <a:t> </a:t>
            </a:r>
            <a:r>
              <a:rPr lang="cs-CZ" sz="2800" dirty="0" err="1" smtClean="0">
                <a:solidFill>
                  <a:srgbClr val="C00000"/>
                </a:solidFill>
              </a:rPr>
              <a:t>participation</a:t>
            </a:r>
            <a:endParaRPr lang="cs-CZ" sz="2800" dirty="0">
              <a:solidFill>
                <a:srgbClr val="C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How</a:t>
            </a:r>
            <a:r>
              <a:rPr lang="cs-CZ" dirty="0" smtClean="0"/>
              <a:t> do </a:t>
            </a:r>
            <a:r>
              <a:rPr lang="cs-CZ" dirty="0" err="1" smtClean="0"/>
              <a:t>they</a:t>
            </a:r>
            <a:r>
              <a:rPr lang="cs-CZ" dirty="0" smtClean="0"/>
              <a:t> </a:t>
            </a:r>
            <a:r>
              <a:rPr lang="cs-CZ" dirty="0" err="1" smtClean="0"/>
              <a:t>participate</a:t>
            </a:r>
            <a:r>
              <a:rPr lang="cs-CZ" dirty="0" smtClean="0"/>
              <a:t>?</a:t>
            </a:r>
            <a:endParaRPr lang="cs-CZ" dirty="0"/>
          </a:p>
        </p:txBody>
      </p:sp>
      <p:sp>
        <p:nvSpPr>
          <p:cNvPr id="4" name="Elipsa 3"/>
          <p:cNvSpPr/>
          <p:nvPr/>
        </p:nvSpPr>
        <p:spPr>
          <a:xfrm>
            <a:off x="4355976" y="1844824"/>
            <a:ext cx="3744416" cy="25202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TextovéPole 4"/>
          <p:cNvSpPr txBox="1"/>
          <p:nvPr/>
        </p:nvSpPr>
        <p:spPr>
          <a:xfrm>
            <a:off x="6156176" y="4581128"/>
            <a:ext cx="2088232" cy="954107"/>
          </a:xfrm>
          <a:prstGeom prst="rect">
            <a:avLst/>
          </a:prstGeom>
          <a:noFill/>
          <a:ln>
            <a:noFill/>
          </a:ln>
        </p:spPr>
        <p:txBody>
          <a:bodyPr wrap="square" rtlCol="0">
            <a:spAutoFit/>
          </a:bodyPr>
          <a:lstStyle/>
          <a:p>
            <a:r>
              <a:rPr lang="cs-CZ" sz="2800" dirty="0" err="1" smtClean="0">
                <a:solidFill>
                  <a:schemeClr val="tx2"/>
                </a:solidFill>
              </a:rPr>
              <a:t>civic</a:t>
            </a:r>
            <a:r>
              <a:rPr lang="cs-CZ" sz="2800" dirty="0" smtClean="0">
                <a:solidFill>
                  <a:schemeClr val="tx2"/>
                </a:solidFill>
              </a:rPr>
              <a:t> </a:t>
            </a:r>
            <a:r>
              <a:rPr lang="cs-CZ" sz="2800" dirty="0" err="1" smtClean="0">
                <a:solidFill>
                  <a:schemeClr val="tx2"/>
                </a:solidFill>
              </a:rPr>
              <a:t>participation</a:t>
            </a:r>
            <a:endParaRPr lang="cs-CZ" sz="2800" dirty="0">
              <a:solidFill>
                <a:schemeClr val="tx2"/>
              </a:solidFill>
            </a:endParaRPr>
          </a:p>
        </p:txBody>
      </p:sp>
      <p:sp>
        <p:nvSpPr>
          <p:cNvPr id="6" name="Elipsa 5"/>
          <p:cNvSpPr/>
          <p:nvPr/>
        </p:nvSpPr>
        <p:spPr>
          <a:xfrm>
            <a:off x="1187624" y="1916832"/>
            <a:ext cx="3744416" cy="252028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p:cNvSpPr txBox="1"/>
          <p:nvPr/>
        </p:nvSpPr>
        <p:spPr>
          <a:xfrm>
            <a:off x="827584" y="4581128"/>
            <a:ext cx="2448272" cy="954107"/>
          </a:xfrm>
          <a:prstGeom prst="rect">
            <a:avLst/>
          </a:prstGeom>
          <a:noFill/>
          <a:ln>
            <a:noFill/>
          </a:ln>
        </p:spPr>
        <p:txBody>
          <a:bodyPr wrap="square" rtlCol="0">
            <a:spAutoFit/>
          </a:bodyPr>
          <a:lstStyle/>
          <a:p>
            <a:pPr algn="r"/>
            <a:r>
              <a:rPr lang="cs-CZ" sz="2800" dirty="0" err="1" smtClean="0">
                <a:solidFill>
                  <a:srgbClr val="C00000"/>
                </a:solidFill>
              </a:rPr>
              <a:t>political</a:t>
            </a:r>
            <a:r>
              <a:rPr lang="cs-CZ" sz="2800" dirty="0" smtClean="0">
                <a:solidFill>
                  <a:srgbClr val="C00000"/>
                </a:solidFill>
              </a:rPr>
              <a:t> </a:t>
            </a:r>
            <a:r>
              <a:rPr lang="cs-CZ" sz="2800" dirty="0" err="1" smtClean="0">
                <a:solidFill>
                  <a:srgbClr val="C00000"/>
                </a:solidFill>
              </a:rPr>
              <a:t>participation</a:t>
            </a:r>
            <a:endParaRPr lang="cs-CZ" sz="2800" dirty="0">
              <a:solidFill>
                <a:srgbClr val="C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How</a:t>
            </a:r>
            <a:r>
              <a:rPr lang="cs-CZ" dirty="0" smtClean="0"/>
              <a:t> do </a:t>
            </a:r>
            <a:r>
              <a:rPr lang="cs-CZ" dirty="0" err="1" smtClean="0"/>
              <a:t>they</a:t>
            </a:r>
            <a:r>
              <a:rPr lang="cs-CZ" dirty="0" smtClean="0"/>
              <a:t> </a:t>
            </a:r>
            <a:r>
              <a:rPr lang="cs-CZ" dirty="0" err="1" smtClean="0"/>
              <a:t>participate</a:t>
            </a:r>
            <a:r>
              <a:rPr lang="cs-CZ" dirty="0" smtClean="0"/>
              <a:t>?</a:t>
            </a:r>
            <a:endParaRPr lang="cs-CZ" dirty="0"/>
          </a:p>
        </p:txBody>
      </p:sp>
      <p:sp>
        <p:nvSpPr>
          <p:cNvPr id="6" name="Elipsa 5"/>
          <p:cNvSpPr/>
          <p:nvPr/>
        </p:nvSpPr>
        <p:spPr>
          <a:xfrm>
            <a:off x="1259632" y="2060848"/>
            <a:ext cx="6120680" cy="27363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p:cNvSpPr txBox="1"/>
          <p:nvPr/>
        </p:nvSpPr>
        <p:spPr>
          <a:xfrm>
            <a:off x="1475656" y="5157192"/>
            <a:ext cx="2448272" cy="954107"/>
          </a:xfrm>
          <a:prstGeom prst="rect">
            <a:avLst/>
          </a:prstGeom>
          <a:noFill/>
          <a:ln>
            <a:noFill/>
          </a:ln>
        </p:spPr>
        <p:txBody>
          <a:bodyPr wrap="square" rtlCol="0">
            <a:spAutoFit/>
          </a:bodyPr>
          <a:lstStyle/>
          <a:p>
            <a:pPr algn="r"/>
            <a:r>
              <a:rPr lang="cs-CZ" sz="2800" dirty="0" err="1" smtClean="0">
                <a:solidFill>
                  <a:srgbClr val="C00000"/>
                </a:solidFill>
              </a:rPr>
              <a:t>political</a:t>
            </a:r>
            <a:r>
              <a:rPr lang="cs-CZ" sz="2800" dirty="0" smtClean="0">
                <a:solidFill>
                  <a:srgbClr val="C00000"/>
                </a:solidFill>
              </a:rPr>
              <a:t> </a:t>
            </a:r>
            <a:r>
              <a:rPr lang="cs-CZ" sz="2800" dirty="0" err="1" smtClean="0">
                <a:solidFill>
                  <a:srgbClr val="C00000"/>
                </a:solidFill>
              </a:rPr>
              <a:t>participation</a:t>
            </a:r>
            <a:endParaRPr lang="cs-CZ" sz="2800" dirty="0">
              <a:solidFill>
                <a:srgbClr val="C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How</a:t>
            </a:r>
            <a:r>
              <a:rPr lang="cs-CZ" dirty="0" smtClean="0"/>
              <a:t> do </a:t>
            </a:r>
            <a:r>
              <a:rPr lang="cs-CZ" dirty="0" err="1" smtClean="0"/>
              <a:t>they</a:t>
            </a:r>
            <a:r>
              <a:rPr lang="cs-CZ" dirty="0" smtClean="0"/>
              <a:t> </a:t>
            </a:r>
            <a:r>
              <a:rPr lang="cs-CZ" dirty="0" err="1" smtClean="0"/>
              <a:t>participate</a:t>
            </a:r>
            <a:r>
              <a:rPr lang="cs-CZ" dirty="0" smtClean="0"/>
              <a:t>?</a:t>
            </a:r>
            <a:endParaRPr lang="cs-CZ" dirty="0"/>
          </a:p>
        </p:txBody>
      </p:sp>
      <p:sp>
        <p:nvSpPr>
          <p:cNvPr id="3" name="Zástupný symbol pro obsah 2"/>
          <p:cNvSpPr>
            <a:spLocks noGrp="1"/>
          </p:cNvSpPr>
          <p:nvPr>
            <p:ph idx="1"/>
          </p:nvPr>
        </p:nvSpPr>
        <p:spPr/>
        <p:txBody>
          <a:bodyPr>
            <a:normAutofit/>
          </a:bodyPr>
          <a:lstStyle/>
          <a:p>
            <a:pPr marL="0" indent="0">
              <a:buNone/>
            </a:pPr>
            <a:r>
              <a:rPr lang="cs-CZ" sz="2400" dirty="0" err="1" smtClean="0"/>
              <a:t>different</a:t>
            </a:r>
            <a:r>
              <a:rPr lang="cs-CZ" sz="2400" dirty="0" smtClean="0"/>
              <a:t> </a:t>
            </a:r>
            <a:r>
              <a:rPr lang="cs-CZ" sz="2400" dirty="0" err="1" smtClean="0"/>
              <a:t>definition</a:t>
            </a:r>
            <a:r>
              <a:rPr lang="cs-CZ" sz="2400" dirty="0" smtClean="0"/>
              <a:t> </a:t>
            </a:r>
            <a:r>
              <a:rPr lang="cs-CZ" sz="2400" dirty="0" smtClean="0">
                <a:sym typeface="Wingdings" pitchFamily="2" charset="2"/>
              </a:rPr>
              <a:t> </a:t>
            </a:r>
            <a:r>
              <a:rPr lang="cs-CZ" sz="2400" dirty="0" err="1" smtClean="0">
                <a:sym typeface="Wingdings" pitchFamily="2" charset="2"/>
              </a:rPr>
              <a:t>different</a:t>
            </a:r>
            <a:r>
              <a:rPr lang="cs-CZ" sz="2400" dirty="0" smtClean="0">
                <a:sym typeface="Wingdings" pitchFamily="2" charset="2"/>
              </a:rPr>
              <a:t> </a:t>
            </a:r>
            <a:r>
              <a:rPr lang="cs-CZ" sz="2400" dirty="0" err="1" smtClean="0">
                <a:sym typeface="Wingdings" pitchFamily="2" charset="2"/>
              </a:rPr>
              <a:t>picture</a:t>
            </a:r>
            <a:r>
              <a:rPr lang="cs-CZ" sz="2400" dirty="0" smtClean="0">
                <a:sym typeface="Wingdings" pitchFamily="2" charset="2"/>
              </a:rPr>
              <a:t> </a:t>
            </a:r>
            <a:r>
              <a:rPr lang="cs-CZ" sz="2400" dirty="0" err="1" smtClean="0">
                <a:sym typeface="Wingdings" pitchFamily="2" charset="2"/>
              </a:rPr>
              <a:t>of</a:t>
            </a:r>
            <a:r>
              <a:rPr lang="cs-CZ" sz="2400" dirty="0" smtClean="0">
                <a:sym typeface="Wingdings" pitchFamily="2" charset="2"/>
              </a:rPr>
              <a:t> </a:t>
            </a:r>
            <a:r>
              <a:rPr lang="cs-CZ" sz="2400" dirty="0" err="1" smtClean="0">
                <a:sym typeface="Wingdings" pitchFamily="2" charset="2"/>
              </a:rPr>
              <a:t>current</a:t>
            </a:r>
            <a:r>
              <a:rPr lang="cs-CZ" sz="2400" dirty="0" smtClean="0">
                <a:sym typeface="Wingdings" pitchFamily="2" charset="2"/>
              </a:rPr>
              <a:t> </a:t>
            </a:r>
            <a:r>
              <a:rPr lang="cs-CZ" sz="2400" dirty="0" err="1" smtClean="0">
                <a:sym typeface="Wingdings" pitchFamily="2" charset="2"/>
              </a:rPr>
              <a:t>youth</a:t>
            </a:r>
            <a:endParaRPr lang="cs-CZ"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Why</a:t>
            </a:r>
            <a:r>
              <a:rPr lang="cs-CZ" dirty="0" smtClean="0"/>
              <a:t> </a:t>
            </a:r>
            <a:r>
              <a:rPr lang="cs-CZ" dirty="0" err="1" smtClean="0"/>
              <a:t>this</a:t>
            </a:r>
            <a:r>
              <a:rPr lang="cs-CZ" dirty="0" smtClean="0"/>
              <a:t> </a:t>
            </a:r>
            <a:r>
              <a:rPr lang="cs-CZ" dirty="0" err="1" smtClean="0"/>
              <a:t>issue</a:t>
            </a:r>
            <a:r>
              <a:rPr lang="cs-CZ" dirty="0" smtClean="0"/>
              <a:t> </a:t>
            </a:r>
            <a:r>
              <a:rPr lang="cs-CZ" dirty="0" err="1" smtClean="0"/>
              <a:t>and</a:t>
            </a:r>
            <a:r>
              <a:rPr lang="cs-CZ" dirty="0" smtClean="0"/>
              <a:t> adolescence?</a:t>
            </a:r>
            <a:endParaRPr lang="cs-CZ" dirty="0"/>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Our</a:t>
            </a:r>
            <a:r>
              <a:rPr lang="cs-CZ" dirty="0" smtClean="0"/>
              <a:t> data</a:t>
            </a:r>
            <a:endParaRPr lang="cs-CZ" dirty="0"/>
          </a:p>
        </p:txBody>
      </p:sp>
      <p:sp>
        <p:nvSpPr>
          <p:cNvPr id="3" name="Zástupný symbol pro obsah 2"/>
          <p:cNvSpPr>
            <a:spLocks noGrp="1"/>
          </p:cNvSpPr>
          <p:nvPr>
            <p:ph idx="1"/>
          </p:nvPr>
        </p:nvSpPr>
        <p:spPr/>
        <p:txBody>
          <a:bodyPr/>
          <a:lstStyle/>
          <a:p>
            <a:pPr>
              <a:buNone/>
            </a:pPr>
            <a:r>
              <a:rPr lang="cs-CZ" dirty="0" smtClean="0"/>
              <a:t>June 2014</a:t>
            </a:r>
            <a:endParaRPr lang="cs-CZ" dirty="0" smtClean="0"/>
          </a:p>
          <a:p>
            <a:pPr>
              <a:buNone/>
            </a:pPr>
            <a:endParaRPr lang="cs-CZ" dirty="0" smtClean="0"/>
          </a:p>
          <a:p>
            <a:pPr marL="0" indent="0">
              <a:buNone/>
            </a:pPr>
            <a:r>
              <a:rPr lang="cs-CZ" dirty="0" err="1" smtClean="0"/>
              <a:t>about</a:t>
            </a:r>
            <a:r>
              <a:rPr lang="cs-CZ" dirty="0" smtClean="0"/>
              <a:t> 2,000 9th </a:t>
            </a:r>
            <a:r>
              <a:rPr lang="cs-CZ" dirty="0" err="1" smtClean="0"/>
              <a:t>and</a:t>
            </a:r>
            <a:r>
              <a:rPr lang="cs-CZ" dirty="0" smtClean="0"/>
              <a:t> 10th </a:t>
            </a:r>
            <a:r>
              <a:rPr lang="cs-CZ" dirty="0" err="1" smtClean="0"/>
              <a:t>graders</a:t>
            </a:r>
            <a:r>
              <a:rPr lang="cs-CZ" dirty="0" smtClean="0"/>
              <a:t> (</a:t>
            </a:r>
            <a:r>
              <a:rPr lang="cs-CZ" dirty="0" err="1" smtClean="0"/>
              <a:t>mean</a:t>
            </a:r>
            <a:r>
              <a:rPr lang="cs-CZ" dirty="0" smtClean="0"/>
              <a:t> </a:t>
            </a:r>
            <a:r>
              <a:rPr lang="cs-CZ" dirty="0" err="1" smtClean="0"/>
              <a:t>age</a:t>
            </a:r>
            <a:r>
              <a:rPr lang="cs-CZ" dirty="0" smtClean="0"/>
              <a:t> </a:t>
            </a:r>
            <a:r>
              <a:rPr lang="cs-CZ" dirty="0" smtClean="0"/>
              <a:t>15,7 let)</a:t>
            </a:r>
          </a:p>
          <a:p>
            <a:pPr marL="0" indent="0">
              <a:buNone/>
            </a:pPr>
            <a:endParaRPr lang="cs-CZ" dirty="0" smtClean="0"/>
          </a:p>
          <a:p>
            <a:pPr marL="0" indent="0">
              <a:buNone/>
            </a:pPr>
            <a:r>
              <a:rPr lang="cs-CZ" dirty="0" err="1" smtClean="0"/>
              <a:t>survey</a:t>
            </a:r>
            <a:r>
              <a:rPr lang="cs-CZ" dirty="0" smtClean="0"/>
              <a:t> </a:t>
            </a:r>
            <a:r>
              <a:rPr lang="cs-CZ" dirty="0" err="1" smtClean="0"/>
              <a:t>research</a:t>
            </a:r>
            <a:r>
              <a:rPr lang="cs-CZ" dirty="0" smtClean="0"/>
              <a:t/>
            </a:r>
            <a:br>
              <a:rPr lang="cs-CZ" dirty="0" smtClean="0"/>
            </a:br>
            <a:r>
              <a:rPr lang="cs-CZ" dirty="0" smtClean="0"/>
              <a:t>in </a:t>
            </a:r>
            <a:r>
              <a:rPr lang="cs-CZ" dirty="0" err="1" smtClean="0"/>
              <a:t>schools</a:t>
            </a:r>
            <a:endParaRPr lang="cs-CZ" dirty="0"/>
          </a:p>
        </p:txBody>
      </p:sp>
      <p:pic>
        <p:nvPicPr>
          <p:cNvPr id="92162" name="Picture 2"/>
          <p:cNvPicPr>
            <a:picLocks noChangeAspect="1" noChangeArrowheads="1"/>
          </p:cNvPicPr>
          <p:nvPr/>
        </p:nvPicPr>
        <p:blipFill>
          <a:blip r:embed="rId2" cstate="print"/>
          <a:srcRect/>
          <a:stretch>
            <a:fillRect/>
          </a:stretch>
        </p:blipFill>
        <p:spPr bwMode="auto">
          <a:xfrm>
            <a:off x="4499992" y="3933056"/>
            <a:ext cx="4381500" cy="25146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f 4"/>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p:cNvSpPr/>
          <p:nvPr/>
        </p:nvSpPr>
        <p:spPr>
          <a:xfrm>
            <a:off x="107504" y="2132856"/>
            <a:ext cx="4320480" cy="432048"/>
          </a:xfrm>
          <a:prstGeom prst="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Obdélník 3"/>
          <p:cNvSpPr/>
          <p:nvPr/>
        </p:nvSpPr>
        <p:spPr>
          <a:xfrm>
            <a:off x="107504" y="908720"/>
            <a:ext cx="4320480" cy="432048"/>
          </a:xfrm>
          <a:prstGeom prst="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Obdélník 2"/>
          <p:cNvSpPr/>
          <p:nvPr/>
        </p:nvSpPr>
        <p:spPr>
          <a:xfrm>
            <a:off x="107504" y="116632"/>
            <a:ext cx="4320480" cy="432048"/>
          </a:xfrm>
          <a:prstGeom prst="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aphicFrame>
        <p:nvGraphicFramePr>
          <p:cNvPr id="5" name="Graf 4"/>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600200"/>
            <a:ext cx="8229600" cy="964703"/>
          </a:xfrm>
        </p:spPr>
        <p:txBody>
          <a:bodyPr>
            <a:normAutofit/>
          </a:bodyPr>
          <a:lstStyle/>
          <a:p>
            <a:pPr marL="457200" indent="-457200">
              <a:buNone/>
            </a:pPr>
            <a:r>
              <a:rPr lang="cs-CZ" sz="2400" dirty="0" err="1" smtClean="0"/>
              <a:t>civic</a:t>
            </a:r>
            <a:r>
              <a:rPr lang="cs-CZ" sz="2400" dirty="0" smtClean="0"/>
              <a:t> </a:t>
            </a:r>
            <a:r>
              <a:rPr lang="cs-CZ" sz="2400" dirty="0" smtClean="0"/>
              <a:t>engagement </a:t>
            </a:r>
            <a:r>
              <a:rPr lang="cs-CZ" sz="2400" dirty="0" err="1" smtClean="0"/>
              <a:t>is</a:t>
            </a:r>
            <a:r>
              <a:rPr lang="cs-CZ" sz="2400" dirty="0" smtClean="0"/>
              <a:t> </a:t>
            </a:r>
            <a:r>
              <a:rPr lang="cs-CZ" sz="2400" dirty="0" err="1" smtClean="0"/>
              <a:t>closely</a:t>
            </a:r>
            <a:r>
              <a:rPr lang="cs-CZ" sz="2400" dirty="0" smtClean="0"/>
              <a:t> </a:t>
            </a:r>
            <a:r>
              <a:rPr lang="cs-CZ" sz="2400" dirty="0" err="1" smtClean="0"/>
              <a:t>associated</a:t>
            </a:r>
            <a:r>
              <a:rPr lang="cs-CZ" sz="2400" dirty="0" smtClean="0"/>
              <a:t> </a:t>
            </a:r>
            <a:r>
              <a:rPr lang="cs-CZ" sz="2400" dirty="0" err="1" smtClean="0"/>
              <a:t>with</a:t>
            </a:r>
            <a:r>
              <a:rPr lang="cs-CZ" sz="2400" dirty="0" smtClean="0"/>
              <a:t> </a:t>
            </a:r>
            <a:r>
              <a:rPr lang="cs-CZ" sz="2400" dirty="0" err="1" smtClean="0"/>
              <a:t>one</a:t>
            </a:r>
            <a:r>
              <a:rPr lang="cs-CZ" sz="2400" dirty="0" smtClean="0"/>
              <a:t>‘s </a:t>
            </a:r>
            <a:r>
              <a:rPr lang="cs-CZ" sz="2400" dirty="0" err="1" smtClean="0"/>
              <a:t>lifestyle</a:t>
            </a:r>
            <a:endParaRPr lang="cs-CZ" sz="2400" dirty="0" smtClean="0"/>
          </a:p>
          <a:p>
            <a:pPr>
              <a:buNone/>
            </a:pPr>
            <a:endParaRPr lang="cs-CZ" sz="2400" dirty="0"/>
          </a:p>
        </p:txBody>
      </p:sp>
      <p:pic>
        <p:nvPicPr>
          <p:cNvPr id="29700" name="Picture 4" descr="http://feminspire.com/wp-content/uploads/2012/12/bigstock_silhouettes_of_concert_crowd_i_1565261621.jpg"/>
          <p:cNvPicPr>
            <a:picLocks noChangeAspect="1" noChangeArrowheads="1"/>
          </p:cNvPicPr>
          <p:nvPr/>
        </p:nvPicPr>
        <p:blipFill>
          <a:blip r:embed="rId2" cstate="print"/>
          <a:srcRect/>
          <a:stretch>
            <a:fillRect/>
          </a:stretch>
        </p:blipFill>
        <p:spPr bwMode="auto">
          <a:xfrm>
            <a:off x="683568" y="3573016"/>
            <a:ext cx="4320480" cy="2387065"/>
          </a:xfrm>
          <a:prstGeom prst="rect">
            <a:avLst/>
          </a:prstGeom>
          <a:noFill/>
        </p:spPr>
      </p:pic>
      <p:pic>
        <p:nvPicPr>
          <p:cNvPr id="29702" name="Picture 6" descr="http://www.merchandisingplaza.com/images/products/41926/img2.jpg"/>
          <p:cNvPicPr>
            <a:picLocks noChangeAspect="1" noChangeArrowheads="1"/>
          </p:cNvPicPr>
          <p:nvPr/>
        </p:nvPicPr>
        <p:blipFill>
          <a:blip r:embed="rId3" cstate="print"/>
          <a:srcRect/>
          <a:stretch>
            <a:fillRect/>
          </a:stretch>
        </p:blipFill>
        <p:spPr bwMode="auto">
          <a:xfrm>
            <a:off x="4716016" y="3212976"/>
            <a:ext cx="2941737" cy="3037938"/>
          </a:xfrm>
          <a:prstGeom prst="rect">
            <a:avLst/>
          </a:prstGeom>
          <a:noFill/>
        </p:spPr>
      </p:pic>
      <p:pic>
        <p:nvPicPr>
          <p:cNvPr id="29704" name="Picture 8" descr="https://desertpeace.files.wordpress.com/2014/12/boycott-the-boycott-2.png"/>
          <p:cNvPicPr>
            <a:picLocks noChangeAspect="1" noChangeArrowheads="1"/>
          </p:cNvPicPr>
          <p:nvPr/>
        </p:nvPicPr>
        <p:blipFill>
          <a:blip r:embed="rId4" cstate="print"/>
          <a:srcRect/>
          <a:stretch>
            <a:fillRect/>
          </a:stretch>
        </p:blipFill>
        <p:spPr bwMode="auto">
          <a:xfrm>
            <a:off x="7179840" y="4653136"/>
            <a:ext cx="1964160" cy="1964160"/>
          </a:xfrm>
          <a:prstGeom prst="rect">
            <a:avLst/>
          </a:prstGeom>
          <a:noFill/>
        </p:spPr>
      </p:pic>
      <p:sp>
        <p:nvSpPr>
          <p:cNvPr id="7" name="Nadpis 6"/>
          <p:cNvSpPr>
            <a:spLocks noGrp="1"/>
          </p:cNvSpPr>
          <p:nvPr>
            <p:ph type="title"/>
          </p:nvPr>
        </p:nvSpPr>
        <p:spPr/>
        <p:txBody>
          <a:bodyPr/>
          <a:lstStyle/>
          <a:p>
            <a:r>
              <a:rPr lang="cs-CZ" dirty="0" err="1" smtClean="0"/>
              <a:t>How</a:t>
            </a:r>
            <a:r>
              <a:rPr lang="cs-CZ" dirty="0" smtClean="0"/>
              <a:t> do </a:t>
            </a:r>
            <a:r>
              <a:rPr lang="cs-CZ" dirty="0" err="1" smtClean="0"/>
              <a:t>they</a:t>
            </a:r>
            <a:r>
              <a:rPr lang="cs-CZ" dirty="0" smtClean="0"/>
              <a:t> </a:t>
            </a:r>
            <a:r>
              <a:rPr lang="cs-CZ" dirty="0" err="1" smtClean="0"/>
              <a:t>participate</a:t>
            </a:r>
            <a:r>
              <a:rPr lang="cs-CZ" dirty="0" smtClean="0"/>
              <a:t>?</a:t>
            </a: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p:cNvSpPr/>
          <p:nvPr/>
        </p:nvSpPr>
        <p:spPr>
          <a:xfrm>
            <a:off x="107504" y="5805264"/>
            <a:ext cx="4320480" cy="432048"/>
          </a:xfrm>
          <a:prstGeom prst="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Obdélník 3"/>
          <p:cNvSpPr/>
          <p:nvPr/>
        </p:nvSpPr>
        <p:spPr>
          <a:xfrm>
            <a:off x="107504" y="5373216"/>
            <a:ext cx="4320480" cy="432048"/>
          </a:xfrm>
          <a:prstGeom prst="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Obdélník 2"/>
          <p:cNvSpPr/>
          <p:nvPr/>
        </p:nvSpPr>
        <p:spPr>
          <a:xfrm>
            <a:off x="107504" y="4581128"/>
            <a:ext cx="4320480" cy="432048"/>
          </a:xfrm>
          <a:prstGeom prst="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aphicFrame>
        <p:nvGraphicFramePr>
          <p:cNvPr id="5" name="Graf 4"/>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600200"/>
            <a:ext cx="8435280" cy="964703"/>
          </a:xfrm>
        </p:spPr>
        <p:txBody>
          <a:bodyPr>
            <a:normAutofit/>
          </a:bodyPr>
          <a:lstStyle/>
          <a:p>
            <a:pPr marL="457200" indent="-457200">
              <a:buNone/>
            </a:pPr>
            <a:r>
              <a:rPr lang="cs-CZ" sz="2400" dirty="0" smtClean="0"/>
              <a:t>most </a:t>
            </a:r>
            <a:r>
              <a:rPr lang="cs-CZ" sz="2400" dirty="0" err="1" smtClean="0"/>
              <a:t>young</a:t>
            </a:r>
            <a:r>
              <a:rPr lang="cs-CZ" sz="2400" dirty="0" smtClean="0"/>
              <a:t> </a:t>
            </a:r>
            <a:r>
              <a:rPr lang="cs-CZ" sz="2400" dirty="0" err="1" smtClean="0"/>
              <a:t>people</a:t>
            </a:r>
            <a:r>
              <a:rPr lang="cs-CZ" sz="2400" dirty="0" smtClean="0"/>
              <a:t> are </a:t>
            </a:r>
            <a:r>
              <a:rPr lang="cs-CZ" sz="2400" dirty="0" err="1" smtClean="0"/>
              <a:t>upset</a:t>
            </a:r>
            <a:r>
              <a:rPr lang="cs-CZ" sz="2400" dirty="0" smtClean="0"/>
              <a:t> </a:t>
            </a:r>
            <a:r>
              <a:rPr lang="cs-CZ" sz="2400" dirty="0" err="1" smtClean="0"/>
              <a:t>with</a:t>
            </a:r>
            <a:r>
              <a:rPr lang="cs-CZ" sz="2400" dirty="0" smtClean="0"/>
              <a:t> </a:t>
            </a:r>
            <a:r>
              <a:rPr lang="cs-CZ" sz="2400" dirty="0" err="1" smtClean="0"/>
              <a:t>everything</a:t>
            </a:r>
            <a:r>
              <a:rPr lang="cs-CZ" sz="2400" dirty="0" smtClean="0"/>
              <a:t> </a:t>
            </a:r>
            <a:r>
              <a:rPr lang="cs-CZ" sz="2400" dirty="0" err="1" smtClean="0"/>
              <a:t>related</a:t>
            </a:r>
            <a:r>
              <a:rPr lang="cs-CZ" sz="2400" dirty="0" smtClean="0"/>
              <a:t> to „</a:t>
            </a:r>
            <a:r>
              <a:rPr lang="cs-CZ" sz="2400" dirty="0" err="1" smtClean="0"/>
              <a:t>politics</a:t>
            </a:r>
            <a:r>
              <a:rPr lang="cs-CZ" sz="2400" dirty="0" smtClean="0"/>
              <a:t>“</a:t>
            </a:r>
          </a:p>
          <a:p>
            <a:pPr>
              <a:buNone/>
            </a:pPr>
            <a:endParaRPr lang="cs-CZ" sz="2400" dirty="0"/>
          </a:p>
        </p:txBody>
      </p:sp>
      <p:sp>
        <p:nvSpPr>
          <p:cNvPr id="7" name="Nadpis 6"/>
          <p:cNvSpPr>
            <a:spLocks noGrp="1"/>
          </p:cNvSpPr>
          <p:nvPr>
            <p:ph type="title"/>
          </p:nvPr>
        </p:nvSpPr>
        <p:spPr/>
        <p:txBody>
          <a:bodyPr/>
          <a:lstStyle/>
          <a:p>
            <a:r>
              <a:rPr lang="cs-CZ" dirty="0" err="1" smtClean="0"/>
              <a:t>How</a:t>
            </a:r>
            <a:r>
              <a:rPr lang="cs-CZ" dirty="0" smtClean="0"/>
              <a:t> do </a:t>
            </a:r>
            <a:r>
              <a:rPr lang="cs-CZ" dirty="0" err="1" smtClean="0"/>
              <a:t>they</a:t>
            </a:r>
            <a:r>
              <a:rPr lang="cs-CZ" dirty="0" smtClean="0"/>
              <a:t> </a:t>
            </a:r>
            <a:r>
              <a:rPr lang="cs-CZ" dirty="0" err="1" smtClean="0"/>
              <a:t>participate</a:t>
            </a:r>
            <a:r>
              <a:rPr lang="cs-CZ" dirty="0" smtClean="0"/>
              <a:t>?</a:t>
            </a:r>
            <a:endParaRPr lang="cs-CZ" dirty="0"/>
          </a:p>
        </p:txBody>
      </p:sp>
      <p:pic>
        <p:nvPicPr>
          <p:cNvPr id="8" name="Picture 2" descr="http://www.wackybuttons.com/designcodes/110/1101789.jpg"/>
          <p:cNvPicPr>
            <a:picLocks noChangeAspect="1" noChangeArrowheads="1"/>
          </p:cNvPicPr>
          <p:nvPr/>
        </p:nvPicPr>
        <p:blipFill>
          <a:blip r:embed="rId2" cstate="print"/>
          <a:srcRect/>
          <a:stretch>
            <a:fillRect/>
          </a:stretch>
        </p:blipFill>
        <p:spPr bwMode="auto">
          <a:xfrm>
            <a:off x="2483768" y="2420888"/>
            <a:ext cx="3789040" cy="378904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p:cNvSpPr/>
          <p:nvPr/>
        </p:nvSpPr>
        <p:spPr>
          <a:xfrm>
            <a:off x="107504" y="4941168"/>
            <a:ext cx="4320480" cy="432048"/>
          </a:xfrm>
          <a:prstGeom prst="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Obdélník 3"/>
          <p:cNvSpPr/>
          <p:nvPr/>
        </p:nvSpPr>
        <p:spPr>
          <a:xfrm>
            <a:off x="107504" y="3356992"/>
            <a:ext cx="4320480" cy="432048"/>
          </a:xfrm>
          <a:prstGeom prst="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Obdélník 2"/>
          <p:cNvSpPr/>
          <p:nvPr/>
        </p:nvSpPr>
        <p:spPr>
          <a:xfrm>
            <a:off x="107504" y="548680"/>
            <a:ext cx="4320480" cy="432048"/>
          </a:xfrm>
          <a:prstGeom prst="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p:nvSpPr>
        <p:spPr>
          <a:xfrm>
            <a:off x="107504" y="3789040"/>
            <a:ext cx="4320480" cy="432048"/>
          </a:xfrm>
          <a:prstGeom prst="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aphicFrame>
        <p:nvGraphicFramePr>
          <p:cNvPr id="5" name="Graf 4"/>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600200"/>
            <a:ext cx="5770984" cy="1540768"/>
          </a:xfrm>
        </p:spPr>
        <p:txBody>
          <a:bodyPr>
            <a:noAutofit/>
          </a:bodyPr>
          <a:lstStyle/>
          <a:p>
            <a:pPr marL="457200" indent="-457200">
              <a:buNone/>
            </a:pPr>
            <a:r>
              <a:rPr lang="cs-CZ" dirty="0" err="1" smtClean="0"/>
              <a:t>it</a:t>
            </a:r>
            <a:r>
              <a:rPr lang="cs-CZ" dirty="0" smtClean="0"/>
              <a:t>‘s not </a:t>
            </a:r>
            <a:r>
              <a:rPr lang="cs-CZ" dirty="0" err="1" smtClean="0"/>
              <a:t>about</a:t>
            </a:r>
            <a:r>
              <a:rPr lang="cs-CZ" dirty="0" smtClean="0"/>
              <a:t> online </a:t>
            </a:r>
            <a:r>
              <a:rPr lang="cs-CZ" dirty="0" err="1" smtClean="0"/>
              <a:t>vs</a:t>
            </a:r>
            <a:r>
              <a:rPr lang="cs-CZ" dirty="0" smtClean="0"/>
              <a:t> </a:t>
            </a:r>
            <a:r>
              <a:rPr lang="cs-CZ" dirty="0" smtClean="0"/>
              <a:t>offline,</a:t>
            </a:r>
          </a:p>
          <a:p>
            <a:pPr marL="457200" indent="-457200">
              <a:buNone/>
            </a:pPr>
            <a:r>
              <a:rPr lang="cs-CZ" dirty="0" err="1" smtClean="0"/>
              <a:t>it</a:t>
            </a:r>
            <a:r>
              <a:rPr lang="cs-CZ" dirty="0" smtClean="0"/>
              <a:t>‘s </a:t>
            </a:r>
            <a:r>
              <a:rPr lang="cs-CZ" dirty="0" err="1" smtClean="0"/>
              <a:t>about</a:t>
            </a:r>
            <a:r>
              <a:rPr lang="cs-CZ" dirty="0" smtClean="0"/>
              <a:t> „</a:t>
            </a:r>
            <a:r>
              <a:rPr lang="cs-CZ" dirty="0" err="1" smtClean="0"/>
              <a:t>easy</a:t>
            </a:r>
            <a:r>
              <a:rPr lang="cs-CZ" dirty="0" smtClean="0"/>
              <a:t>“ </a:t>
            </a:r>
            <a:r>
              <a:rPr lang="cs-CZ" dirty="0" err="1" smtClean="0"/>
              <a:t>vs</a:t>
            </a:r>
            <a:r>
              <a:rPr lang="cs-CZ" dirty="0" smtClean="0"/>
              <a:t> „</a:t>
            </a:r>
            <a:r>
              <a:rPr lang="cs-CZ" dirty="0" err="1" smtClean="0"/>
              <a:t>difficult</a:t>
            </a:r>
            <a:r>
              <a:rPr lang="cs-CZ" dirty="0" smtClean="0"/>
              <a:t>“</a:t>
            </a:r>
          </a:p>
          <a:p>
            <a:pPr>
              <a:buNone/>
            </a:pPr>
            <a:endParaRPr lang="cs-CZ" dirty="0"/>
          </a:p>
        </p:txBody>
      </p:sp>
      <p:sp>
        <p:nvSpPr>
          <p:cNvPr id="7" name="Nadpis 6"/>
          <p:cNvSpPr>
            <a:spLocks noGrp="1"/>
          </p:cNvSpPr>
          <p:nvPr>
            <p:ph type="title"/>
          </p:nvPr>
        </p:nvSpPr>
        <p:spPr/>
        <p:txBody>
          <a:bodyPr/>
          <a:lstStyle/>
          <a:p>
            <a:r>
              <a:rPr lang="cs-CZ" dirty="0" err="1" smtClean="0"/>
              <a:t>How</a:t>
            </a:r>
            <a:r>
              <a:rPr lang="cs-CZ" dirty="0" smtClean="0"/>
              <a:t> do </a:t>
            </a:r>
            <a:r>
              <a:rPr lang="cs-CZ" dirty="0" err="1" smtClean="0"/>
              <a:t>they</a:t>
            </a:r>
            <a:r>
              <a:rPr lang="cs-CZ" dirty="0" smtClean="0"/>
              <a:t> </a:t>
            </a:r>
            <a:r>
              <a:rPr lang="cs-CZ" dirty="0" err="1" smtClean="0"/>
              <a:t>participate</a:t>
            </a:r>
            <a:r>
              <a:rPr lang="cs-CZ" dirty="0" smtClean="0"/>
              <a:t>?</a:t>
            </a:r>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 3"/>
          <p:cNvGraphicFramePr/>
          <p:nvPr/>
        </p:nvGraphicFramePr>
        <p:xfrm>
          <a:off x="395536" y="1271153"/>
          <a:ext cx="8424936" cy="517982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ovéPole 4"/>
          <p:cNvSpPr txBox="1"/>
          <p:nvPr/>
        </p:nvSpPr>
        <p:spPr>
          <a:xfrm>
            <a:off x="323528" y="188640"/>
            <a:ext cx="8496944" cy="830997"/>
          </a:xfrm>
          <a:prstGeom prst="rect">
            <a:avLst/>
          </a:prstGeom>
          <a:noFill/>
        </p:spPr>
        <p:txBody>
          <a:bodyPr wrap="square" rtlCol="0">
            <a:spAutoFit/>
          </a:bodyPr>
          <a:lstStyle/>
          <a:p>
            <a:r>
              <a:rPr lang="cs-CZ" sz="2400" dirty="0" err="1" smtClean="0"/>
              <a:t>Please</a:t>
            </a:r>
            <a:r>
              <a:rPr lang="cs-CZ" sz="2400" dirty="0" smtClean="0"/>
              <a:t> </a:t>
            </a:r>
            <a:r>
              <a:rPr lang="cs-CZ" sz="2400" dirty="0" err="1" smtClean="0"/>
              <a:t>think</a:t>
            </a:r>
            <a:r>
              <a:rPr lang="cs-CZ" sz="2400" dirty="0" smtClean="0"/>
              <a:t> </a:t>
            </a:r>
            <a:r>
              <a:rPr lang="cs-CZ" sz="2400" dirty="0" err="1" smtClean="0"/>
              <a:t>about</a:t>
            </a:r>
            <a:r>
              <a:rPr lang="cs-CZ" sz="2400" dirty="0" smtClean="0"/>
              <a:t> </a:t>
            </a:r>
            <a:r>
              <a:rPr lang="cs-CZ" sz="2400" dirty="0" err="1" smtClean="0"/>
              <a:t>your</a:t>
            </a:r>
            <a:r>
              <a:rPr lang="cs-CZ" sz="2400" dirty="0" smtClean="0"/>
              <a:t> </a:t>
            </a:r>
            <a:r>
              <a:rPr lang="cs-CZ" sz="2400" dirty="0" err="1" smtClean="0"/>
              <a:t>adulthood</a:t>
            </a:r>
            <a:r>
              <a:rPr lang="cs-CZ" sz="2400" dirty="0" smtClean="0"/>
              <a:t> </a:t>
            </a:r>
            <a:r>
              <a:rPr lang="cs-CZ" sz="2400" dirty="0" err="1" smtClean="0"/>
              <a:t>now</a:t>
            </a:r>
            <a:r>
              <a:rPr lang="cs-CZ" sz="2400" dirty="0" smtClean="0"/>
              <a:t>. </a:t>
            </a:r>
            <a:r>
              <a:rPr lang="cs-CZ" sz="2400" dirty="0" err="1" smtClean="0"/>
              <a:t>If</a:t>
            </a:r>
            <a:r>
              <a:rPr lang="cs-CZ" sz="2400" dirty="0" smtClean="0"/>
              <a:t> </a:t>
            </a:r>
            <a:r>
              <a:rPr lang="cs-CZ" sz="2400" dirty="0" smtClean="0"/>
              <a:t>I </a:t>
            </a:r>
            <a:r>
              <a:rPr lang="cs-CZ" sz="2400" dirty="0" err="1" smtClean="0"/>
              <a:t>thought</a:t>
            </a:r>
            <a:r>
              <a:rPr lang="cs-CZ" sz="2400" dirty="0" smtClean="0"/>
              <a:t> </a:t>
            </a:r>
            <a:r>
              <a:rPr lang="cs-CZ" sz="2400" dirty="0" err="1" smtClean="0"/>
              <a:t>that</a:t>
            </a:r>
            <a:r>
              <a:rPr lang="cs-CZ" sz="2400" dirty="0" smtClean="0"/>
              <a:t> </a:t>
            </a:r>
            <a:r>
              <a:rPr lang="cs-CZ" sz="2400" dirty="0" err="1" smtClean="0"/>
              <a:t>there</a:t>
            </a:r>
            <a:r>
              <a:rPr lang="cs-CZ" sz="2400" dirty="0" smtClean="0"/>
              <a:t> </a:t>
            </a:r>
            <a:r>
              <a:rPr lang="cs-CZ" sz="2400" dirty="0" err="1" smtClean="0"/>
              <a:t>was</a:t>
            </a:r>
            <a:r>
              <a:rPr lang="cs-CZ" sz="2400" dirty="0" smtClean="0"/>
              <a:t> </a:t>
            </a:r>
            <a:r>
              <a:rPr lang="cs-CZ" sz="2400" dirty="0" err="1" smtClean="0"/>
              <a:t>something</a:t>
            </a:r>
            <a:r>
              <a:rPr lang="cs-CZ" sz="2400" dirty="0" smtClean="0"/>
              <a:t> </a:t>
            </a:r>
            <a:r>
              <a:rPr lang="cs-CZ" sz="2400" dirty="0" err="1" smtClean="0"/>
              <a:t>wrong</a:t>
            </a:r>
            <a:r>
              <a:rPr lang="cs-CZ" sz="2400" dirty="0" smtClean="0"/>
              <a:t> in </a:t>
            </a:r>
            <a:r>
              <a:rPr lang="cs-CZ" sz="2400" dirty="0" err="1" smtClean="0"/>
              <a:t>the</a:t>
            </a:r>
            <a:r>
              <a:rPr lang="cs-CZ" sz="2400" dirty="0" smtClean="0"/>
              <a:t> society, I </a:t>
            </a:r>
            <a:r>
              <a:rPr lang="cs-CZ" sz="2400" dirty="0" err="1" smtClean="0"/>
              <a:t>would</a:t>
            </a:r>
            <a:r>
              <a:rPr lang="cs-CZ" sz="2400" dirty="0" smtClean="0"/>
              <a:t> </a:t>
            </a:r>
            <a:r>
              <a:rPr lang="cs-CZ" sz="2400" dirty="0" smtClean="0"/>
              <a:t>…</a:t>
            </a:r>
            <a:endParaRPr lang="cs-CZ"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600200"/>
            <a:ext cx="7931224" cy="1540768"/>
          </a:xfrm>
        </p:spPr>
        <p:txBody>
          <a:bodyPr>
            <a:noAutofit/>
          </a:bodyPr>
          <a:lstStyle/>
          <a:p>
            <a:pPr marL="0" indent="0">
              <a:buNone/>
            </a:pPr>
            <a:r>
              <a:rPr lang="cs-CZ" dirty="0" err="1" smtClean="0"/>
              <a:t>they</a:t>
            </a:r>
            <a:r>
              <a:rPr lang="cs-CZ" dirty="0" smtClean="0"/>
              <a:t> a far </a:t>
            </a:r>
            <a:r>
              <a:rPr lang="cs-CZ" dirty="0" err="1" smtClean="0"/>
              <a:t>from</a:t>
            </a:r>
            <a:r>
              <a:rPr lang="cs-CZ" dirty="0" smtClean="0"/>
              <a:t> </a:t>
            </a:r>
            <a:r>
              <a:rPr lang="cs-CZ" dirty="0" err="1" smtClean="0"/>
              <a:t>favoring</a:t>
            </a:r>
            <a:r>
              <a:rPr lang="cs-CZ" dirty="0" smtClean="0"/>
              <a:t> non-normative </a:t>
            </a:r>
            <a:r>
              <a:rPr lang="cs-CZ" dirty="0" err="1" smtClean="0"/>
              <a:t>activities</a:t>
            </a:r>
            <a:r>
              <a:rPr lang="cs-CZ" dirty="0" smtClean="0"/>
              <a:t> </a:t>
            </a:r>
            <a:r>
              <a:rPr lang="cs-CZ" dirty="0" err="1" smtClean="0"/>
              <a:t>over</a:t>
            </a:r>
            <a:r>
              <a:rPr lang="cs-CZ" dirty="0" smtClean="0"/>
              <a:t> normative </a:t>
            </a:r>
            <a:r>
              <a:rPr lang="cs-CZ" dirty="0" err="1" smtClean="0"/>
              <a:t>activities</a:t>
            </a:r>
            <a:endParaRPr lang="cs-CZ" dirty="0" smtClean="0"/>
          </a:p>
          <a:p>
            <a:pPr>
              <a:buNone/>
            </a:pPr>
            <a:endParaRPr lang="cs-CZ" dirty="0"/>
          </a:p>
        </p:txBody>
      </p:sp>
      <p:sp>
        <p:nvSpPr>
          <p:cNvPr id="7" name="Nadpis 6"/>
          <p:cNvSpPr>
            <a:spLocks noGrp="1"/>
          </p:cNvSpPr>
          <p:nvPr>
            <p:ph type="title"/>
          </p:nvPr>
        </p:nvSpPr>
        <p:spPr/>
        <p:txBody>
          <a:bodyPr/>
          <a:lstStyle/>
          <a:p>
            <a:r>
              <a:rPr lang="cs-CZ" dirty="0" err="1" smtClean="0"/>
              <a:t>How</a:t>
            </a:r>
            <a:r>
              <a:rPr lang="cs-CZ" dirty="0" smtClean="0"/>
              <a:t> do </a:t>
            </a:r>
            <a:r>
              <a:rPr lang="cs-CZ" dirty="0" err="1" smtClean="0"/>
              <a:t>they</a:t>
            </a:r>
            <a:r>
              <a:rPr lang="cs-CZ" dirty="0" smtClean="0"/>
              <a:t> </a:t>
            </a:r>
            <a:r>
              <a:rPr lang="cs-CZ" dirty="0" err="1" smtClean="0"/>
              <a:t>participate</a:t>
            </a:r>
            <a:r>
              <a:rPr lang="cs-CZ" dirty="0" smtClean="0"/>
              <a:t>?</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Why</a:t>
            </a:r>
            <a:r>
              <a:rPr lang="cs-CZ" dirty="0" smtClean="0"/>
              <a:t> </a:t>
            </a:r>
            <a:r>
              <a:rPr lang="cs-CZ" dirty="0" err="1" smtClean="0"/>
              <a:t>this</a:t>
            </a:r>
            <a:r>
              <a:rPr lang="cs-CZ" dirty="0" smtClean="0"/>
              <a:t> </a:t>
            </a:r>
            <a:r>
              <a:rPr lang="cs-CZ" dirty="0" err="1" smtClean="0"/>
              <a:t>issue</a:t>
            </a:r>
            <a:r>
              <a:rPr lang="cs-CZ" dirty="0" smtClean="0"/>
              <a:t> </a:t>
            </a:r>
            <a:r>
              <a:rPr lang="cs-CZ" dirty="0" err="1" smtClean="0"/>
              <a:t>and</a:t>
            </a:r>
            <a:r>
              <a:rPr lang="cs-CZ" dirty="0" smtClean="0"/>
              <a:t> adolescence?</a:t>
            </a:r>
            <a:endParaRPr lang="cs-CZ" dirty="0"/>
          </a:p>
        </p:txBody>
      </p:sp>
      <p:sp>
        <p:nvSpPr>
          <p:cNvPr id="3" name="Zástupný symbol pro obsah 2"/>
          <p:cNvSpPr>
            <a:spLocks noGrp="1"/>
          </p:cNvSpPr>
          <p:nvPr>
            <p:ph idx="1"/>
          </p:nvPr>
        </p:nvSpPr>
        <p:spPr/>
        <p:txBody>
          <a:bodyPr/>
          <a:lstStyle/>
          <a:p>
            <a:r>
              <a:rPr lang="cs-CZ" dirty="0" err="1" smtClean="0"/>
              <a:t>development</a:t>
            </a:r>
            <a:r>
              <a:rPr lang="cs-CZ" dirty="0" smtClean="0"/>
              <a:t> </a:t>
            </a:r>
            <a:r>
              <a:rPr lang="cs-CZ" dirty="0" err="1" smtClean="0"/>
              <a:t>of</a:t>
            </a:r>
            <a:r>
              <a:rPr lang="cs-CZ" dirty="0" smtClean="0"/>
              <a:t> a </a:t>
            </a:r>
            <a:r>
              <a:rPr lang="cs-CZ" dirty="0" err="1" smtClean="0"/>
              <a:t>social</a:t>
            </a:r>
            <a:r>
              <a:rPr lang="cs-CZ" dirty="0" smtClean="0"/>
              <a:t> </a:t>
            </a:r>
            <a:r>
              <a:rPr lang="cs-CZ" dirty="0" err="1" smtClean="0"/>
              <a:t>aspect</a:t>
            </a:r>
            <a:r>
              <a:rPr lang="cs-CZ" dirty="0" smtClean="0"/>
              <a:t> </a:t>
            </a:r>
            <a:r>
              <a:rPr lang="cs-CZ" dirty="0" err="1" smtClean="0"/>
              <a:t>of</a:t>
            </a:r>
            <a:r>
              <a:rPr lang="cs-CZ" dirty="0" smtClean="0"/>
              <a:t> person‘s identity (</a:t>
            </a:r>
            <a:r>
              <a:rPr lang="cs-CZ" dirty="0" err="1" smtClean="0"/>
              <a:t>Erikson</a:t>
            </a:r>
            <a:r>
              <a:rPr lang="cs-CZ" dirty="0" smtClean="0"/>
              <a:t>, 1968)</a:t>
            </a:r>
          </a:p>
          <a:p>
            <a:r>
              <a:rPr lang="cs-CZ" dirty="0" err="1" smtClean="0"/>
              <a:t>social</a:t>
            </a:r>
            <a:r>
              <a:rPr lang="cs-CZ" dirty="0" smtClean="0"/>
              <a:t> </a:t>
            </a:r>
            <a:r>
              <a:rPr lang="cs-CZ" dirty="0" err="1" smtClean="0"/>
              <a:t>and</a:t>
            </a:r>
            <a:r>
              <a:rPr lang="cs-CZ" dirty="0" smtClean="0"/>
              <a:t> </a:t>
            </a:r>
            <a:r>
              <a:rPr lang="cs-CZ" dirty="0" err="1" smtClean="0"/>
              <a:t>institutional</a:t>
            </a:r>
            <a:r>
              <a:rPr lang="cs-CZ" dirty="0" smtClean="0"/>
              <a:t> </a:t>
            </a:r>
            <a:r>
              <a:rPr lang="cs-CZ" dirty="0" err="1" smtClean="0"/>
              <a:t>incentives</a:t>
            </a:r>
            <a:endParaRPr lang="cs-CZ" dirty="0" smtClean="0"/>
          </a:p>
          <a:p>
            <a:pPr lvl="1"/>
            <a:r>
              <a:rPr lang="cs-CZ" dirty="0" err="1" smtClean="0"/>
              <a:t>educational</a:t>
            </a:r>
            <a:r>
              <a:rPr lang="cs-CZ" dirty="0" smtClean="0"/>
              <a:t> </a:t>
            </a:r>
            <a:r>
              <a:rPr lang="cs-CZ" dirty="0" err="1" smtClean="0"/>
              <a:t>system</a:t>
            </a:r>
            <a:r>
              <a:rPr lang="cs-CZ" dirty="0" smtClean="0"/>
              <a:t> </a:t>
            </a:r>
            <a:r>
              <a:rPr lang="en-US" dirty="0" smtClean="0"/>
              <a:t>(</a:t>
            </a:r>
            <a:r>
              <a:rPr lang="en-US" dirty="0" err="1" smtClean="0"/>
              <a:t>Niemi</a:t>
            </a:r>
            <a:r>
              <a:rPr lang="en-US" dirty="0" smtClean="0"/>
              <a:t> &amp; </a:t>
            </a:r>
            <a:r>
              <a:rPr lang="en-US" dirty="0" err="1" smtClean="0"/>
              <a:t>Hepbur</a:t>
            </a:r>
            <a:r>
              <a:rPr lang="cs-CZ" dirty="0" smtClean="0"/>
              <a:t>n</a:t>
            </a:r>
            <a:r>
              <a:rPr lang="en-US" dirty="0" smtClean="0"/>
              <a:t>, 1995)</a:t>
            </a:r>
            <a:endParaRPr lang="cs-CZ" dirty="0" smtClean="0"/>
          </a:p>
          <a:p>
            <a:pPr lvl="1"/>
            <a:r>
              <a:rPr lang="cs-CZ" dirty="0" err="1" smtClean="0"/>
              <a:t>political</a:t>
            </a:r>
            <a:r>
              <a:rPr lang="cs-CZ" dirty="0" smtClean="0"/>
              <a:t> </a:t>
            </a:r>
            <a:r>
              <a:rPr lang="cs-CZ" dirty="0" err="1" smtClean="0"/>
              <a:t>rights</a:t>
            </a:r>
            <a:endParaRPr lang="cs-CZ" dirty="0" smtClean="0"/>
          </a:p>
          <a:p>
            <a:pPr>
              <a:buNone/>
            </a:pPr>
            <a:endParaRPr lang="cs-CZ"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How</a:t>
            </a:r>
            <a:r>
              <a:rPr lang="cs-CZ" dirty="0" smtClean="0"/>
              <a:t> do </a:t>
            </a:r>
            <a:r>
              <a:rPr lang="cs-CZ" dirty="0" err="1" smtClean="0"/>
              <a:t>they</a:t>
            </a:r>
            <a:r>
              <a:rPr lang="cs-CZ" dirty="0" smtClean="0"/>
              <a:t> </a:t>
            </a:r>
            <a:r>
              <a:rPr lang="cs-CZ" dirty="0" err="1" smtClean="0"/>
              <a:t>participate</a:t>
            </a:r>
            <a:r>
              <a:rPr lang="cs-CZ" dirty="0" smtClean="0"/>
              <a:t>?</a:t>
            </a:r>
            <a:endParaRPr lang="cs-CZ" dirty="0"/>
          </a:p>
        </p:txBody>
      </p:sp>
      <p:graphicFrame>
        <p:nvGraphicFramePr>
          <p:cNvPr id="4" name="Zástupný symbol pro obsah 3"/>
          <p:cNvGraphicFramePr>
            <a:graphicFrameLocks/>
          </p:cNvGraphicFramePr>
          <p:nvPr/>
        </p:nvGraphicFramePr>
        <p:xfrm>
          <a:off x="457200" y="1571613"/>
          <a:ext cx="8229600" cy="482918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ovéPole 5"/>
          <p:cNvSpPr txBox="1"/>
          <p:nvPr/>
        </p:nvSpPr>
        <p:spPr>
          <a:xfrm>
            <a:off x="6000760" y="6000768"/>
            <a:ext cx="2928926" cy="646331"/>
          </a:xfrm>
          <a:prstGeom prst="rect">
            <a:avLst/>
          </a:prstGeom>
          <a:noFill/>
        </p:spPr>
        <p:txBody>
          <a:bodyPr wrap="square" rtlCol="0">
            <a:spAutoFit/>
          </a:bodyPr>
          <a:lstStyle/>
          <a:p>
            <a:r>
              <a:rPr lang="cs-CZ" b="1" dirty="0" err="1" smtClean="0"/>
              <a:t>Norris</a:t>
            </a:r>
            <a:r>
              <a:rPr lang="cs-CZ" b="1" dirty="0" smtClean="0"/>
              <a:t>, 2003</a:t>
            </a:r>
          </a:p>
          <a:p>
            <a:r>
              <a:rPr lang="cs-CZ" dirty="0" smtClean="0"/>
              <a:t>Data: </a:t>
            </a:r>
            <a:r>
              <a:rPr lang="cs-CZ" dirty="0" err="1" smtClean="0"/>
              <a:t>European</a:t>
            </a:r>
            <a:r>
              <a:rPr lang="cs-CZ" dirty="0" smtClean="0"/>
              <a:t> </a:t>
            </a:r>
            <a:r>
              <a:rPr lang="cs-CZ" dirty="0" err="1" smtClean="0"/>
              <a:t>Social</a:t>
            </a:r>
            <a:r>
              <a:rPr lang="cs-CZ" dirty="0" smtClean="0"/>
              <a:t> </a:t>
            </a:r>
            <a:r>
              <a:rPr lang="cs-CZ" dirty="0" err="1" smtClean="0"/>
              <a:t>Survey</a:t>
            </a:r>
            <a:endParaRPr lang="cs-CZ" dirty="0"/>
          </a:p>
        </p:txBody>
      </p:sp>
      <p:sp>
        <p:nvSpPr>
          <p:cNvPr id="5" name="Obdélník 4"/>
          <p:cNvSpPr/>
          <p:nvPr/>
        </p:nvSpPr>
        <p:spPr>
          <a:xfrm>
            <a:off x="3851920" y="1628800"/>
            <a:ext cx="3888432" cy="41044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p:nvSpPr>
        <p:spPr>
          <a:xfrm>
            <a:off x="3347864" y="5085184"/>
            <a:ext cx="1440160" cy="6480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How</a:t>
            </a:r>
            <a:r>
              <a:rPr lang="cs-CZ" dirty="0" smtClean="0"/>
              <a:t> do </a:t>
            </a:r>
            <a:r>
              <a:rPr lang="cs-CZ" dirty="0" err="1" smtClean="0"/>
              <a:t>they</a:t>
            </a:r>
            <a:r>
              <a:rPr lang="cs-CZ" dirty="0" smtClean="0"/>
              <a:t> </a:t>
            </a:r>
            <a:r>
              <a:rPr lang="cs-CZ" dirty="0" err="1" smtClean="0"/>
              <a:t>participate</a:t>
            </a:r>
            <a:r>
              <a:rPr lang="cs-CZ" dirty="0" smtClean="0"/>
              <a:t>?</a:t>
            </a:r>
            <a:endParaRPr lang="cs-CZ" dirty="0"/>
          </a:p>
        </p:txBody>
      </p:sp>
      <p:graphicFrame>
        <p:nvGraphicFramePr>
          <p:cNvPr id="4" name="Zástupný symbol pro obsah 3"/>
          <p:cNvGraphicFramePr>
            <a:graphicFrameLocks/>
          </p:cNvGraphicFramePr>
          <p:nvPr/>
        </p:nvGraphicFramePr>
        <p:xfrm>
          <a:off x="457200" y="1571613"/>
          <a:ext cx="8229600" cy="482918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ovéPole 5"/>
          <p:cNvSpPr txBox="1"/>
          <p:nvPr/>
        </p:nvSpPr>
        <p:spPr>
          <a:xfrm>
            <a:off x="6000760" y="6000768"/>
            <a:ext cx="2928926" cy="646331"/>
          </a:xfrm>
          <a:prstGeom prst="rect">
            <a:avLst/>
          </a:prstGeom>
          <a:noFill/>
        </p:spPr>
        <p:txBody>
          <a:bodyPr wrap="square" rtlCol="0">
            <a:spAutoFit/>
          </a:bodyPr>
          <a:lstStyle/>
          <a:p>
            <a:r>
              <a:rPr lang="cs-CZ" b="1" dirty="0" err="1" smtClean="0"/>
              <a:t>Norris</a:t>
            </a:r>
            <a:r>
              <a:rPr lang="cs-CZ" b="1" dirty="0" smtClean="0"/>
              <a:t>, 2003</a:t>
            </a:r>
          </a:p>
          <a:p>
            <a:r>
              <a:rPr lang="cs-CZ" dirty="0" smtClean="0"/>
              <a:t>Data: </a:t>
            </a:r>
            <a:r>
              <a:rPr lang="cs-CZ" dirty="0" err="1" smtClean="0"/>
              <a:t>European</a:t>
            </a:r>
            <a:r>
              <a:rPr lang="cs-CZ" dirty="0" smtClean="0"/>
              <a:t> </a:t>
            </a:r>
            <a:r>
              <a:rPr lang="cs-CZ" dirty="0" err="1" smtClean="0"/>
              <a:t>Social</a:t>
            </a:r>
            <a:r>
              <a:rPr lang="cs-CZ" dirty="0" smtClean="0"/>
              <a:t> </a:t>
            </a:r>
            <a:r>
              <a:rPr lang="cs-CZ" dirty="0" err="1" smtClean="0"/>
              <a:t>Survey</a:t>
            </a:r>
            <a:endParaRPr lang="cs-CZ"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cstate="print"/>
          <a:srcRect/>
          <a:stretch>
            <a:fillRect/>
          </a:stretch>
        </p:blipFill>
        <p:spPr bwMode="auto">
          <a:xfrm>
            <a:off x="1122108" y="1124744"/>
            <a:ext cx="6899784" cy="4525963"/>
          </a:xfrm>
          <a:prstGeom prst="rect">
            <a:avLst/>
          </a:prstGeom>
          <a:noFill/>
          <a:ln w="9525">
            <a:noFill/>
            <a:miter lim="800000"/>
            <a:headEnd/>
            <a:tailEnd/>
          </a:ln>
          <a:effectLst/>
        </p:spPr>
      </p:pic>
      <p:sp>
        <p:nvSpPr>
          <p:cNvPr id="6" name="Obdélník 5"/>
          <p:cNvSpPr/>
          <p:nvPr/>
        </p:nvSpPr>
        <p:spPr>
          <a:xfrm>
            <a:off x="1357290" y="6286520"/>
            <a:ext cx="6500858" cy="369332"/>
          </a:xfrm>
          <a:prstGeom prst="rect">
            <a:avLst/>
          </a:prstGeom>
        </p:spPr>
        <p:txBody>
          <a:bodyPr wrap="square">
            <a:spAutoFit/>
          </a:bodyPr>
          <a:lstStyle/>
          <a:p>
            <a:r>
              <a:rPr lang="en-US" dirty="0" err="1" smtClean="0"/>
              <a:t>Syvertsen</a:t>
            </a:r>
            <a:r>
              <a:rPr lang="en-US" dirty="0" smtClean="0"/>
              <a:t>, Wray-Lake, Flanagan, Osgood, &amp; </a:t>
            </a:r>
            <a:r>
              <a:rPr lang="en-US" dirty="0" err="1" smtClean="0"/>
              <a:t>Briddell</a:t>
            </a:r>
            <a:r>
              <a:rPr lang="en-US" dirty="0" smtClean="0"/>
              <a:t>, 2011</a:t>
            </a:r>
            <a:endParaRPr lang="cs-CZ" dirty="0"/>
          </a:p>
        </p:txBody>
      </p:sp>
      <p:sp>
        <p:nvSpPr>
          <p:cNvPr id="7" name="Obdélník 6"/>
          <p:cNvSpPr/>
          <p:nvPr/>
        </p:nvSpPr>
        <p:spPr>
          <a:xfrm>
            <a:off x="1763688" y="1412776"/>
            <a:ext cx="2699792" cy="1200329"/>
          </a:xfrm>
          <a:prstGeom prst="rect">
            <a:avLst/>
          </a:prstGeom>
          <a:solidFill>
            <a:srgbClr val="FFFF00"/>
          </a:solidFill>
        </p:spPr>
        <p:txBody>
          <a:bodyPr wrap="square">
            <a:spAutoFit/>
          </a:bodyPr>
          <a:lstStyle/>
          <a:p>
            <a:pPr algn="ctr"/>
            <a:r>
              <a:rPr lang="en-US" dirty="0" smtClean="0"/>
              <a:t>writ</a:t>
            </a:r>
            <a:r>
              <a:rPr lang="cs-CZ" dirty="0" err="1" smtClean="0"/>
              <a:t>ing</a:t>
            </a:r>
            <a:r>
              <a:rPr lang="en-US" dirty="0" smtClean="0"/>
              <a:t> to public officials, </a:t>
            </a:r>
            <a:r>
              <a:rPr lang="en-US" dirty="0" err="1" smtClean="0"/>
              <a:t>giv</a:t>
            </a:r>
            <a:r>
              <a:rPr lang="cs-CZ" dirty="0" err="1" smtClean="0"/>
              <a:t>ing</a:t>
            </a:r>
            <a:r>
              <a:rPr lang="en-US" dirty="0" smtClean="0"/>
              <a:t> money to a candidate, and work</a:t>
            </a:r>
            <a:r>
              <a:rPr lang="cs-CZ" dirty="0" err="1" smtClean="0"/>
              <a:t>ing</a:t>
            </a:r>
            <a:r>
              <a:rPr lang="en-US" dirty="0" smtClean="0"/>
              <a:t> in a political campaign</a:t>
            </a:r>
            <a:endParaRPr lang="cs-CZ" dirty="0"/>
          </a:p>
        </p:txBody>
      </p:sp>
      <p:cxnSp>
        <p:nvCxnSpPr>
          <p:cNvPr id="11" name="Přímá spojovací šipka 10"/>
          <p:cNvCxnSpPr>
            <a:stCxn id="7" idx="2"/>
          </p:cNvCxnSpPr>
          <p:nvPr/>
        </p:nvCxnSpPr>
        <p:spPr>
          <a:xfrm>
            <a:off x="3113584" y="2613105"/>
            <a:ext cx="1890464" cy="1319951"/>
          </a:xfrm>
          <a:prstGeom prst="straightConnector1">
            <a:avLst/>
          </a:prstGeom>
          <a:ln w="762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8" name="Nadpis 7"/>
          <p:cNvSpPr>
            <a:spLocks noGrp="1"/>
          </p:cNvSpPr>
          <p:nvPr>
            <p:ph type="title"/>
          </p:nvPr>
        </p:nvSpPr>
        <p:spPr/>
        <p:txBody>
          <a:bodyPr/>
          <a:lstStyle/>
          <a:p>
            <a:r>
              <a:rPr lang="cs-CZ" dirty="0" err="1" smtClean="0"/>
              <a:t>How</a:t>
            </a:r>
            <a:r>
              <a:rPr lang="cs-CZ" dirty="0" smtClean="0"/>
              <a:t> do </a:t>
            </a:r>
            <a:r>
              <a:rPr lang="cs-CZ" dirty="0" err="1" smtClean="0"/>
              <a:t>they</a:t>
            </a:r>
            <a:r>
              <a:rPr lang="cs-CZ" dirty="0" smtClean="0"/>
              <a:t> </a:t>
            </a:r>
            <a:r>
              <a:rPr lang="cs-CZ" dirty="0" err="1" smtClean="0"/>
              <a:t>participate</a:t>
            </a:r>
            <a:r>
              <a:rPr lang="cs-CZ" dirty="0" smtClean="0"/>
              <a:t>?</a:t>
            </a:r>
            <a:endParaRPr lang="cs-CZ"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cstate="print"/>
          <a:srcRect/>
          <a:stretch>
            <a:fillRect/>
          </a:stretch>
        </p:blipFill>
        <p:spPr bwMode="auto">
          <a:xfrm>
            <a:off x="1122108" y="1124744"/>
            <a:ext cx="6899784" cy="4525963"/>
          </a:xfrm>
          <a:prstGeom prst="rect">
            <a:avLst/>
          </a:prstGeom>
          <a:noFill/>
          <a:ln w="9525">
            <a:noFill/>
            <a:miter lim="800000"/>
            <a:headEnd/>
            <a:tailEnd/>
          </a:ln>
          <a:effectLst/>
        </p:spPr>
      </p:pic>
      <p:sp>
        <p:nvSpPr>
          <p:cNvPr id="5" name="Nadpis 4"/>
          <p:cNvSpPr>
            <a:spLocks noGrp="1"/>
          </p:cNvSpPr>
          <p:nvPr>
            <p:ph type="title"/>
          </p:nvPr>
        </p:nvSpPr>
        <p:spPr/>
        <p:txBody>
          <a:bodyPr/>
          <a:lstStyle/>
          <a:p>
            <a:r>
              <a:rPr lang="cs-CZ" dirty="0" err="1" smtClean="0"/>
              <a:t>How</a:t>
            </a:r>
            <a:r>
              <a:rPr lang="cs-CZ" dirty="0" smtClean="0"/>
              <a:t> do </a:t>
            </a:r>
            <a:r>
              <a:rPr lang="cs-CZ" dirty="0" err="1" smtClean="0"/>
              <a:t>they</a:t>
            </a:r>
            <a:r>
              <a:rPr lang="cs-CZ" dirty="0" smtClean="0"/>
              <a:t> </a:t>
            </a:r>
            <a:r>
              <a:rPr lang="cs-CZ" dirty="0" err="1" smtClean="0"/>
              <a:t>participate</a:t>
            </a:r>
            <a:r>
              <a:rPr lang="cs-CZ" dirty="0" smtClean="0"/>
              <a:t>?</a:t>
            </a:r>
            <a:endParaRPr lang="cs-CZ" dirty="0"/>
          </a:p>
        </p:txBody>
      </p:sp>
      <p:sp>
        <p:nvSpPr>
          <p:cNvPr id="6" name="Obdélník 5"/>
          <p:cNvSpPr/>
          <p:nvPr/>
        </p:nvSpPr>
        <p:spPr>
          <a:xfrm>
            <a:off x="1357290" y="6286520"/>
            <a:ext cx="6500858" cy="369332"/>
          </a:xfrm>
          <a:prstGeom prst="rect">
            <a:avLst/>
          </a:prstGeom>
        </p:spPr>
        <p:txBody>
          <a:bodyPr wrap="square">
            <a:spAutoFit/>
          </a:bodyPr>
          <a:lstStyle/>
          <a:p>
            <a:r>
              <a:rPr lang="en-US" dirty="0" err="1" smtClean="0"/>
              <a:t>Syvertsen</a:t>
            </a:r>
            <a:r>
              <a:rPr lang="en-US" dirty="0" smtClean="0"/>
              <a:t>, Wray-Lake, Flanagan, Osgood, &amp; </a:t>
            </a:r>
            <a:r>
              <a:rPr lang="en-US" dirty="0" err="1" smtClean="0"/>
              <a:t>Briddell</a:t>
            </a:r>
            <a:r>
              <a:rPr lang="en-US" dirty="0" smtClean="0"/>
              <a:t>, 2011</a:t>
            </a:r>
            <a:endParaRPr lang="cs-CZ" dirty="0"/>
          </a:p>
        </p:txBody>
      </p:sp>
      <p:sp>
        <p:nvSpPr>
          <p:cNvPr id="8" name="Obdélník 7"/>
          <p:cNvSpPr/>
          <p:nvPr/>
        </p:nvSpPr>
        <p:spPr>
          <a:xfrm>
            <a:off x="1907704" y="1412776"/>
            <a:ext cx="2915816" cy="1200329"/>
          </a:xfrm>
          <a:prstGeom prst="rect">
            <a:avLst/>
          </a:prstGeom>
          <a:solidFill>
            <a:srgbClr val="92D050"/>
          </a:solidFill>
        </p:spPr>
        <p:txBody>
          <a:bodyPr wrap="square">
            <a:spAutoFit/>
          </a:bodyPr>
          <a:lstStyle/>
          <a:p>
            <a:pPr algn="ctr"/>
            <a:r>
              <a:rPr lang="en-US" dirty="0" smtClean="0"/>
              <a:t>participating in lawful demonstrations and boycotting certain products or stores</a:t>
            </a:r>
            <a:endParaRPr lang="cs-CZ" dirty="0"/>
          </a:p>
        </p:txBody>
      </p:sp>
      <p:cxnSp>
        <p:nvCxnSpPr>
          <p:cNvPr id="10" name="Přímá spojovací šipka 9"/>
          <p:cNvCxnSpPr>
            <a:stCxn id="8" idx="2"/>
          </p:cNvCxnSpPr>
          <p:nvPr/>
        </p:nvCxnSpPr>
        <p:spPr>
          <a:xfrm>
            <a:off x="3365612" y="2613105"/>
            <a:ext cx="1206388" cy="383847"/>
          </a:xfrm>
          <a:prstGeom prst="straightConnector1">
            <a:avLst/>
          </a:prstGeom>
          <a:ln w="76200">
            <a:solidFill>
              <a:srgbClr val="92D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cstate="print"/>
          <a:srcRect/>
          <a:stretch>
            <a:fillRect/>
          </a:stretch>
        </p:blipFill>
        <p:spPr bwMode="auto">
          <a:xfrm>
            <a:off x="1122108" y="1124744"/>
            <a:ext cx="6899784" cy="4525963"/>
          </a:xfrm>
          <a:prstGeom prst="rect">
            <a:avLst/>
          </a:prstGeom>
          <a:noFill/>
          <a:ln w="9525">
            <a:noFill/>
            <a:miter lim="800000"/>
            <a:headEnd/>
            <a:tailEnd/>
          </a:ln>
          <a:effectLst/>
        </p:spPr>
      </p:pic>
      <p:sp>
        <p:nvSpPr>
          <p:cNvPr id="5" name="Nadpis 4"/>
          <p:cNvSpPr>
            <a:spLocks noGrp="1"/>
          </p:cNvSpPr>
          <p:nvPr>
            <p:ph type="title"/>
          </p:nvPr>
        </p:nvSpPr>
        <p:spPr/>
        <p:txBody>
          <a:bodyPr/>
          <a:lstStyle/>
          <a:p>
            <a:r>
              <a:rPr lang="cs-CZ" dirty="0" err="1" smtClean="0"/>
              <a:t>How</a:t>
            </a:r>
            <a:r>
              <a:rPr lang="cs-CZ" dirty="0" smtClean="0"/>
              <a:t> do </a:t>
            </a:r>
            <a:r>
              <a:rPr lang="cs-CZ" dirty="0" err="1" smtClean="0"/>
              <a:t>they</a:t>
            </a:r>
            <a:r>
              <a:rPr lang="cs-CZ" dirty="0" smtClean="0"/>
              <a:t> </a:t>
            </a:r>
            <a:r>
              <a:rPr lang="cs-CZ" dirty="0" err="1" smtClean="0"/>
              <a:t>participate</a:t>
            </a:r>
            <a:r>
              <a:rPr lang="cs-CZ" dirty="0" smtClean="0"/>
              <a:t>?</a:t>
            </a:r>
            <a:endParaRPr lang="cs-CZ" dirty="0"/>
          </a:p>
        </p:txBody>
      </p:sp>
      <p:sp>
        <p:nvSpPr>
          <p:cNvPr id="6" name="Obdélník 5"/>
          <p:cNvSpPr/>
          <p:nvPr/>
        </p:nvSpPr>
        <p:spPr>
          <a:xfrm>
            <a:off x="1357290" y="6286520"/>
            <a:ext cx="6500858" cy="369332"/>
          </a:xfrm>
          <a:prstGeom prst="rect">
            <a:avLst/>
          </a:prstGeom>
        </p:spPr>
        <p:txBody>
          <a:bodyPr wrap="square">
            <a:spAutoFit/>
          </a:bodyPr>
          <a:lstStyle/>
          <a:p>
            <a:r>
              <a:rPr lang="en-US" dirty="0" err="1" smtClean="0"/>
              <a:t>Syvertsen</a:t>
            </a:r>
            <a:r>
              <a:rPr lang="en-US" dirty="0" smtClean="0"/>
              <a:t>, Wray-Lake, Flanagan, Osgood, &amp; </a:t>
            </a:r>
            <a:r>
              <a:rPr lang="en-US" dirty="0" err="1" smtClean="0"/>
              <a:t>Briddell</a:t>
            </a:r>
            <a:r>
              <a:rPr lang="en-US" dirty="0" smtClean="0"/>
              <a:t>, 2011</a:t>
            </a:r>
            <a:endParaRPr lang="cs-CZ" dirty="0"/>
          </a:p>
        </p:txBody>
      </p:sp>
      <p:sp>
        <p:nvSpPr>
          <p:cNvPr id="9" name="Obdélník 8"/>
          <p:cNvSpPr/>
          <p:nvPr/>
        </p:nvSpPr>
        <p:spPr>
          <a:xfrm>
            <a:off x="1763688" y="1484784"/>
            <a:ext cx="2987824" cy="646331"/>
          </a:xfrm>
          <a:prstGeom prst="rect">
            <a:avLst/>
          </a:prstGeom>
          <a:solidFill>
            <a:srgbClr val="FFC000"/>
          </a:solidFill>
        </p:spPr>
        <p:txBody>
          <a:bodyPr wrap="square">
            <a:spAutoFit/>
          </a:bodyPr>
          <a:lstStyle/>
          <a:p>
            <a:pPr algn="ctr"/>
            <a:r>
              <a:rPr lang="en-US" dirty="0" smtClean="0"/>
              <a:t>participation in community affairs or </a:t>
            </a:r>
            <a:r>
              <a:rPr lang="en-US" dirty="0" err="1" smtClean="0"/>
              <a:t>volunt</a:t>
            </a:r>
            <a:r>
              <a:rPr lang="cs-CZ" dirty="0" smtClean="0"/>
              <a:t>a</a:t>
            </a:r>
            <a:r>
              <a:rPr lang="en-US" dirty="0" smtClean="0"/>
              <a:t>r</a:t>
            </a:r>
            <a:r>
              <a:rPr lang="cs-CZ" dirty="0" smtClean="0"/>
              <a:t>y</a:t>
            </a:r>
            <a:r>
              <a:rPr lang="en-US" dirty="0" smtClean="0"/>
              <a:t> </a:t>
            </a:r>
            <a:r>
              <a:rPr lang="en-US" dirty="0" smtClean="0"/>
              <a:t>work</a:t>
            </a:r>
            <a:endParaRPr lang="cs-CZ" dirty="0"/>
          </a:p>
        </p:txBody>
      </p:sp>
      <p:cxnSp>
        <p:nvCxnSpPr>
          <p:cNvPr id="10" name="Přímá spojovací šipka 9"/>
          <p:cNvCxnSpPr>
            <a:stCxn id="9" idx="3"/>
          </p:cNvCxnSpPr>
          <p:nvPr/>
        </p:nvCxnSpPr>
        <p:spPr>
          <a:xfrm>
            <a:off x="4751512" y="1807950"/>
            <a:ext cx="2052736" cy="540930"/>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cstate="print"/>
          <a:srcRect/>
          <a:stretch>
            <a:fillRect/>
          </a:stretch>
        </p:blipFill>
        <p:spPr bwMode="auto">
          <a:xfrm>
            <a:off x="1122108" y="1124744"/>
            <a:ext cx="6899784" cy="4525963"/>
          </a:xfrm>
          <a:prstGeom prst="rect">
            <a:avLst/>
          </a:prstGeom>
          <a:noFill/>
          <a:ln w="9525">
            <a:noFill/>
            <a:miter lim="800000"/>
            <a:headEnd/>
            <a:tailEnd/>
          </a:ln>
          <a:effectLst/>
        </p:spPr>
      </p:pic>
      <p:sp>
        <p:nvSpPr>
          <p:cNvPr id="5" name="Nadpis 4"/>
          <p:cNvSpPr>
            <a:spLocks noGrp="1"/>
          </p:cNvSpPr>
          <p:nvPr>
            <p:ph type="title"/>
          </p:nvPr>
        </p:nvSpPr>
        <p:spPr/>
        <p:txBody>
          <a:bodyPr/>
          <a:lstStyle/>
          <a:p>
            <a:r>
              <a:rPr lang="cs-CZ" dirty="0" err="1" smtClean="0"/>
              <a:t>How</a:t>
            </a:r>
            <a:r>
              <a:rPr lang="cs-CZ" dirty="0" smtClean="0"/>
              <a:t> do </a:t>
            </a:r>
            <a:r>
              <a:rPr lang="cs-CZ" dirty="0" err="1" smtClean="0"/>
              <a:t>they</a:t>
            </a:r>
            <a:r>
              <a:rPr lang="cs-CZ" dirty="0" smtClean="0"/>
              <a:t> </a:t>
            </a:r>
            <a:r>
              <a:rPr lang="cs-CZ" dirty="0" err="1" smtClean="0"/>
              <a:t>participate</a:t>
            </a:r>
            <a:r>
              <a:rPr lang="cs-CZ" dirty="0" smtClean="0"/>
              <a:t>?</a:t>
            </a:r>
            <a:endParaRPr lang="cs-CZ" dirty="0"/>
          </a:p>
        </p:txBody>
      </p:sp>
      <p:sp>
        <p:nvSpPr>
          <p:cNvPr id="6" name="Obdélník 5"/>
          <p:cNvSpPr/>
          <p:nvPr/>
        </p:nvSpPr>
        <p:spPr>
          <a:xfrm>
            <a:off x="1357290" y="6286520"/>
            <a:ext cx="6500858" cy="369332"/>
          </a:xfrm>
          <a:prstGeom prst="rect">
            <a:avLst/>
          </a:prstGeom>
        </p:spPr>
        <p:txBody>
          <a:bodyPr wrap="square">
            <a:spAutoFit/>
          </a:bodyPr>
          <a:lstStyle/>
          <a:p>
            <a:r>
              <a:rPr lang="en-US" dirty="0" err="1" smtClean="0"/>
              <a:t>Syvertsen</a:t>
            </a:r>
            <a:r>
              <a:rPr lang="en-US" dirty="0" smtClean="0"/>
              <a:t>, Wray-Lake, Flanagan, Osgood, &amp; </a:t>
            </a:r>
            <a:r>
              <a:rPr lang="en-US" dirty="0" err="1" smtClean="0"/>
              <a:t>Briddell</a:t>
            </a:r>
            <a:r>
              <a:rPr lang="en-US" dirty="0" smtClean="0"/>
              <a:t>, 2011</a:t>
            </a:r>
            <a:endParaRPr lang="cs-CZ"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600200"/>
            <a:ext cx="7931224" cy="1540768"/>
          </a:xfrm>
        </p:spPr>
        <p:txBody>
          <a:bodyPr>
            <a:noAutofit/>
          </a:bodyPr>
          <a:lstStyle/>
          <a:p>
            <a:pPr marL="0" indent="0">
              <a:buNone/>
            </a:pPr>
            <a:r>
              <a:rPr lang="cs-CZ" dirty="0" err="1" smtClean="0"/>
              <a:t>they</a:t>
            </a:r>
            <a:r>
              <a:rPr lang="cs-CZ" dirty="0" smtClean="0"/>
              <a:t> </a:t>
            </a:r>
            <a:r>
              <a:rPr lang="cs-CZ" dirty="0" err="1" smtClean="0"/>
              <a:t>tend</a:t>
            </a:r>
            <a:r>
              <a:rPr lang="cs-CZ" dirty="0" smtClean="0"/>
              <a:t> to </a:t>
            </a:r>
            <a:r>
              <a:rPr lang="cs-CZ" dirty="0" err="1" smtClean="0"/>
              <a:t>focus</a:t>
            </a:r>
            <a:r>
              <a:rPr lang="cs-CZ" dirty="0" smtClean="0"/>
              <a:t> on </a:t>
            </a:r>
            <a:r>
              <a:rPr lang="cs-CZ" dirty="0" err="1" smtClean="0"/>
              <a:t>local</a:t>
            </a:r>
            <a:r>
              <a:rPr lang="cs-CZ" dirty="0" smtClean="0"/>
              <a:t> </a:t>
            </a:r>
            <a:r>
              <a:rPr lang="cs-CZ" dirty="0" err="1" smtClean="0"/>
              <a:t>and</a:t>
            </a:r>
            <a:r>
              <a:rPr lang="cs-CZ" dirty="0" smtClean="0"/>
              <a:t> </a:t>
            </a:r>
            <a:r>
              <a:rPr lang="cs-CZ" dirty="0" err="1" smtClean="0"/>
              <a:t>community</a:t>
            </a:r>
            <a:r>
              <a:rPr lang="cs-CZ" dirty="0" smtClean="0"/>
              <a:t> </a:t>
            </a:r>
            <a:r>
              <a:rPr lang="cs-CZ" dirty="0" err="1" smtClean="0"/>
              <a:t>issues</a:t>
            </a:r>
            <a:endParaRPr lang="cs-CZ" dirty="0" smtClean="0"/>
          </a:p>
          <a:p>
            <a:pPr>
              <a:buNone/>
            </a:pPr>
            <a:endParaRPr lang="cs-CZ" dirty="0"/>
          </a:p>
        </p:txBody>
      </p:sp>
      <p:sp>
        <p:nvSpPr>
          <p:cNvPr id="7" name="Nadpis 6"/>
          <p:cNvSpPr>
            <a:spLocks noGrp="1"/>
          </p:cNvSpPr>
          <p:nvPr>
            <p:ph type="title"/>
          </p:nvPr>
        </p:nvSpPr>
        <p:spPr/>
        <p:txBody>
          <a:bodyPr/>
          <a:lstStyle/>
          <a:p>
            <a:r>
              <a:rPr lang="cs-CZ" dirty="0" err="1" smtClean="0"/>
              <a:t>How</a:t>
            </a:r>
            <a:r>
              <a:rPr lang="cs-CZ" dirty="0" smtClean="0"/>
              <a:t> do </a:t>
            </a:r>
            <a:r>
              <a:rPr lang="cs-CZ" dirty="0" err="1" smtClean="0"/>
              <a:t>they</a:t>
            </a:r>
            <a:r>
              <a:rPr lang="cs-CZ" dirty="0" smtClean="0"/>
              <a:t> </a:t>
            </a:r>
            <a:r>
              <a:rPr lang="cs-CZ" dirty="0" err="1" smtClean="0"/>
              <a:t>participate</a:t>
            </a:r>
            <a:r>
              <a:rPr lang="cs-CZ" dirty="0" smtClean="0"/>
              <a:t>?</a:t>
            </a:r>
            <a:endParaRPr lang="cs-CZ"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600200"/>
            <a:ext cx="7931224" cy="4925144"/>
          </a:xfrm>
        </p:spPr>
        <p:txBody>
          <a:bodyPr>
            <a:noAutofit/>
          </a:bodyPr>
          <a:lstStyle/>
          <a:p>
            <a:pPr marL="0" indent="0">
              <a:buNone/>
            </a:pPr>
            <a:r>
              <a:rPr lang="cs-CZ" dirty="0" err="1" smtClean="0"/>
              <a:t>they</a:t>
            </a:r>
            <a:r>
              <a:rPr lang="cs-CZ" dirty="0" smtClean="0"/>
              <a:t> </a:t>
            </a:r>
            <a:r>
              <a:rPr lang="cs-CZ" dirty="0" err="1" smtClean="0"/>
              <a:t>tend</a:t>
            </a:r>
            <a:r>
              <a:rPr lang="cs-CZ" dirty="0" smtClean="0"/>
              <a:t> to </a:t>
            </a:r>
            <a:r>
              <a:rPr lang="cs-CZ" dirty="0" err="1" smtClean="0"/>
              <a:t>focus</a:t>
            </a:r>
            <a:r>
              <a:rPr lang="cs-CZ" dirty="0" smtClean="0"/>
              <a:t> on </a:t>
            </a:r>
            <a:r>
              <a:rPr lang="cs-CZ" dirty="0" err="1" smtClean="0"/>
              <a:t>local</a:t>
            </a:r>
            <a:r>
              <a:rPr lang="cs-CZ" dirty="0" smtClean="0"/>
              <a:t> </a:t>
            </a:r>
            <a:r>
              <a:rPr lang="cs-CZ" dirty="0" err="1" smtClean="0"/>
              <a:t>and</a:t>
            </a:r>
            <a:r>
              <a:rPr lang="cs-CZ" dirty="0" smtClean="0"/>
              <a:t> </a:t>
            </a:r>
            <a:r>
              <a:rPr lang="cs-CZ" dirty="0" err="1" smtClean="0"/>
              <a:t>community</a:t>
            </a:r>
            <a:r>
              <a:rPr lang="cs-CZ" dirty="0" smtClean="0"/>
              <a:t> </a:t>
            </a:r>
            <a:r>
              <a:rPr lang="cs-CZ" dirty="0" err="1" smtClean="0"/>
              <a:t>issues</a:t>
            </a:r>
            <a:endParaRPr lang="cs-CZ" dirty="0" smtClean="0"/>
          </a:p>
          <a:p>
            <a:pPr marL="0" indent="0">
              <a:buNone/>
            </a:pPr>
            <a:endParaRPr lang="cs-CZ" dirty="0" smtClean="0"/>
          </a:p>
          <a:p>
            <a:pPr marL="0" indent="0">
              <a:buNone/>
            </a:pPr>
            <a:r>
              <a:rPr lang="cs-CZ" dirty="0" smtClean="0">
                <a:solidFill>
                  <a:srgbClr val="C00000"/>
                </a:solidFill>
              </a:rPr>
              <a:t>37% </a:t>
            </a:r>
            <a:r>
              <a:rPr lang="cs-CZ" dirty="0" err="1" smtClean="0">
                <a:solidFill>
                  <a:srgbClr val="C00000"/>
                </a:solidFill>
              </a:rPr>
              <a:t>environment</a:t>
            </a:r>
            <a:r>
              <a:rPr lang="cs-CZ" dirty="0" smtClean="0">
                <a:solidFill>
                  <a:srgbClr val="C00000"/>
                </a:solidFill>
              </a:rPr>
              <a:t> </a:t>
            </a:r>
            <a:r>
              <a:rPr lang="cs-CZ" dirty="0" err="1" smtClean="0">
                <a:solidFill>
                  <a:srgbClr val="C00000"/>
                </a:solidFill>
              </a:rPr>
              <a:t>and</a:t>
            </a:r>
            <a:r>
              <a:rPr lang="cs-CZ" dirty="0" smtClean="0">
                <a:solidFill>
                  <a:srgbClr val="C00000"/>
                </a:solidFill>
              </a:rPr>
              <a:t> </a:t>
            </a:r>
            <a:r>
              <a:rPr lang="cs-CZ" dirty="0" err="1" smtClean="0">
                <a:solidFill>
                  <a:srgbClr val="C00000"/>
                </a:solidFill>
              </a:rPr>
              <a:t>animal</a:t>
            </a:r>
            <a:r>
              <a:rPr lang="cs-CZ" dirty="0" smtClean="0">
                <a:solidFill>
                  <a:srgbClr val="C00000"/>
                </a:solidFill>
              </a:rPr>
              <a:t> </a:t>
            </a:r>
            <a:r>
              <a:rPr lang="cs-CZ" dirty="0" err="1" smtClean="0">
                <a:solidFill>
                  <a:srgbClr val="C00000"/>
                </a:solidFill>
              </a:rPr>
              <a:t>rights</a:t>
            </a:r>
            <a:endParaRPr lang="cs-CZ" dirty="0" smtClean="0">
              <a:solidFill>
                <a:srgbClr val="C00000"/>
              </a:solidFill>
            </a:endParaRPr>
          </a:p>
          <a:p>
            <a:pPr marL="0" indent="0">
              <a:buNone/>
            </a:pPr>
            <a:r>
              <a:rPr lang="cs-CZ" dirty="0" smtClean="0">
                <a:solidFill>
                  <a:srgbClr val="C00000"/>
                </a:solidFill>
              </a:rPr>
              <a:t>28% </a:t>
            </a:r>
            <a:r>
              <a:rPr lang="cs-CZ" dirty="0" err="1" smtClean="0">
                <a:solidFill>
                  <a:srgbClr val="C00000"/>
                </a:solidFill>
              </a:rPr>
              <a:t>local</a:t>
            </a:r>
            <a:r>
              <a:rPr lang="cs-CZ" dirty="0" smtClean="0">
                <a:solidFill>
                  <a:srgbClr val="C00000"/>
                </a:solidFill>
              </a:rPr>
              <a:t> </a:t>
            </a:r>
            <a:r>
              <a:rPr lang="cs-CZ" dirty="0" err="1" smtClean="0">
                <a:solidFill>
                  <a:srgbClr val="C00000"/>
                </a:solidFill>
              </a:rPr>
              <a:t>issue</a:t>
            </a:r>
            <a:endParaRPr lang="cs-CZ" dirty="0" smtClean="0">
              <a:solidFill>
                <a:srgbClr val="C00000"/>
              </a:solidFill>
            </a:endParaRPr>
          </a:p>
          <a:p>
            <a:pPr marL="0" indent="0">
              <a:buNone/>
            </a:pPr>
            <a:r>
              <a:rPr lang="cs-CZ" dirty="0" smtClean="0">
                <a:solidFill>
                  <a:srgbClr val="C00000"/>
                </a:solidFill>
              </a:rPr>
              <a:t>20% </a:t>
            </a:r>
            <a:r>
              <a:rPr lang="cs-CZ" dirty="0" err="1" smtClean="0">
                <a:solidFill>
                  <a:srgbClr val="C00000"/>
                </a:solidFill>
              </a:rPr>
              <a:t>human</a:t>
            </a:r>
            <a:r>
              <a:rPr lang="cs-CZ" dirty="0" smtClean="0">
                <a:solidFill>
                  <a:srgbClr val="C00000"/>
                </a:solidFill>
              </a:rPr>
              <a:t> </a:t>
            </a:r>
            <a:r>
              <a:rPr lang="cs-CZ" dirty="0" err="1" smtClean="0">
                <a:solidFill>
                  <a:srgbClr val="C00000"/>
                </a:solidFill>
              </a:rPr>
              <a:t>rights</a:t>
            </a:r>
            <a:r>
              <a:rPr lang="cs-CZ" dirty="0" smtClean="0">
                <a:solidFill>
                  <a:srgbClr val="C00000"/>
                </a:solidFill>
              </a:rPr>
              <a:t> in </a:t>
            </a:r>
            <a:r>
              <a:rPr lang="cs-CZ" dirty="0" err="1" smtClean="0">
                <a:solidFill>
                  <a:srgbClr val="C00000"/>
                </a:solidFill>
              </a:rPr>
              <a:t>the</a:t>
            </a:r>
            <a:r>
              <a:rPr lang="cs-CZ" dirty="0" smtClean="0">
                <a:solidFill>
                  <a:srgbClr val="C00000"/>
                </a:solidFill>
              </a:rPr>
              <a:t> </a:t>
            </a:r>
            <a:r>
              <a:rPr lang="cs-CZ" dirty="0" err="1" smtClean="0">
                <a:solidFill>
                  <a:srgbClr val="C00000"/>
                </a:solidFill>
              </a:rPr>
              <a:t>Czech</a:t>
            </a:r>
            <a:r>
              <a:rPr lang="cs-CZ" dirty="0" smtClean="0">
                <a:solidFill>
                  <a:srgbClr val="C00000"/>
                </a:solidFill>
              </a:rPr>
              <a:t> </a:t>
            </a:r>
            <a:r>
              <a:rPr lang="cs-CZ" dirty="0" err="1" smtClean="0">
                <a:solidFill>
                  <a:srgbClr val="C00000"/>
                </a:solidFill>
              </a:rPr>
              <a:t>Republic</a:t>
            </a:r>
            <a:endParaRPr lang="cs-CZ" dirty="0" smtClean="0">
              <a:solidFill>
                <a:srgbClr val="C00000"/>
              </a:solidFill>
            </a:endParaRPr>
          </a:p>
          <a:p>
            <a:pPr marL="0" indent="0">
              <a:buNone/>
            </a:pPr>
            <a:r>
              <a:rPr lang="cs-CZ" dirty="0" smtClean="0">
                <a:solidFill>
                  <a:srgbClr val="C00000"/>
                </a:solidFill>
              </a:rPr>
              <a:t>17% </a:t>
            </a:r>
            <a:r>
              <a:rPr lang="cs-CZ" dirty="0" err="1" smtClean="0">
                <a:solidFill>
                  <a:srgbClr val="C00000"/>
                </a:solidFill>
              </a:rPr>
              <a:t>human</a:t>
            </a:r>
            <a:r>
              <a:rPr lang="cs-CZ" dirty="0" smtClean="0">
                <a:solidFill>
                  <a:srgbClr val="C00000"/>
                </a:solidFill>
              </a:rPr>
              <a:t> </a:t>
            </a:r>
            <a:r>
              <a:rPr lang="cs-CZ" dirty="0" err="1" smtClean="0">
                <a:solidFill>
                  <a:srgbClr val="C00000"/>
                </a:solidFill>
              </a:rPr>
              <a:t>rights</a:t>
            </a:r>
            <a:r>
              <a:rPr lang="cs-CZ" dirty="0" smtClean="0">
                <a:solidFill>
                  <a:srgbClr val="C00000"/>
                </a:solidFill>
              </a:rPr>
              <a:t> </a:t>
            </a:r>
            <a:r>
              <a:rPr lang="cs-CZ" dirty="0" err="1" smtClean="0">
                <a:solidFill>
                  <a:srgbClr val="C00000"/>
                </a:solidFill>
              </a:rPr>
              <a:t>abroad</a:t>
            </a:r>
            <a:endParaRPr lang="cs-CZ" dirty="0" smtClean="0">
              <a:solidFill>
                <a:srgbClr val="C00000"/>
              </a:solidFill>
            </a:endParaRPr>
          </a:p>
          <a:p>
            <a:pPr marL="0" indent="0">
              <a:buNone/>
            </a:pPr>
            <a:r>
              <a:rPr lang="cs-CZ" dirty="0" smtClean="0">
                <a:solidFill>
                  <a:srgbClr val="C00000"/>
                </a:solidFill>
              </a:rPr>
              <a:t>11% </a:t>
            </a:r>
            <a:r>
              <a:rPr lang="cs-CZ" dirty="0" err="1" smtClean="0">
                <a:solidFill>
                  <a:srgbClr val="C00000"/>
                </a:solidFill>
              </a:rPr>
              <a:t>politics</a:t>
            </a:r>
            <a:endParaRPr lang="cs-CZ" dirty="0" smtClean="0">
              <a:solidFill>
                <a:srgbClr val="C00000"/>
              </a:solidFill>
            </a:endParaRPr>
          </a:p>
          <a:p>
            <a:pPr marL="0" indent="0">
              <a:buNone/>
            </a:pPr>
            <a:endParaRPr lang="cs-CZ" dirty="0" smtClean="0"/>
          </a:p>
          <a:p>
            <a:pPr marL="0" indent="0">
              <a:buNone/>
            </a:pPr>
            <a:endParaRPr lang="cs-CZ" dirty="0" smtClean="0"/>
          </a:p>
          <a:p>
            <a:pPr marL="0" indent="0">
              <a:buNone/>
            </a:pPr>
            <a:endParaRPr lang="cs-CZ" dirty="0" smtClean="0"/>
          </a:p>
          <a:p>
            <a:pPr marL="0" indent="0">
              <a:buNone/>
            </a:pPr>
            <a:endParaRPr lang="cs-CZ" dirty="0" smtClean="0"/>
          </a:p>
          <a:p>
            <a:pPr>
              <a:buNone/>
            </a:pPr>
            <a:endParaRPr lang="cs-CZ" dirty="0"/>
          </a:p>
        </p:txBody>
      </p:sp>
      <p:sp>
        <p:nvSpPr>
          <p:cNvPr id="7" name="Nadpis 6"/>
          <p:cNvSpPr>
            <a:spLocks noGrp="1"/>
          </p:cNvSpPr>
          <p:nvPr>
            <p:ph type="title"/>
          </p:nvPr>
        </p:nvSpPr>
        <p:spPr/>
        <p:txBody>
          <a:bodyPr/>
          <a:lstStyle/>
          <a:p>
            <a:r>
              <a:rPr lang="cs-CZ" dirty="0" err="1" smtClean="0"/>
              <a:t>How</a:t>
            </a:r>
            <a:r>
              <a:rPr lang="cs-CZ" dirty="0" smtClean="0"/>
              <a:t> do </a:t>
            </a:r>
            <a:r>
              <a:rPr lang="cs-CZ" dirty="0" err="1" smtClean="0"/>
              <a:t>they</a:t>
            </a:r>
            <a:r>
              <a:rPr lang="cs-CZ" dirty="0" smtClean="0"/>
              <a:t> </a:t>
            </a:r>
            <a:r>
              <a:rPr lang="cs-CZ" dirty="0" err="1" smtClean="0"/>
              <a:t>participate</a:t>
            </a:r>
            <a:r>
              <a:rPr lang="cs-CZ" dirty="0" smtClean="0"/>
              <a:t>?</a:t>
            </a:r>
            <a:endParaRPr lang="cs-CZ"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What</a:t>
            </a:r>
            <a:r>
              <a:rPr lang="cs-CZ" dirty="0" smtClean="0"/>
              <a:t> </a:t>
            </a:r>
            <a:r>
              <a:rPr lang="cs-CZ" dirty="0" err="1" smtClean="0"/>
              <a:t>is</a:t>
            </a:r>
            <a:r>
              <a:rPr lang="cs-CZ" dirty="0" smtClean="0"/>
              <a:t> </a:t>
            </a:r>
            <a:r>
              <a:rPr lang="cs-CZ" dirty="0" err="1" smtClean="0"/>
              <a:t>political</a:t>
            </a:r>
            <a:r>
              <a:rPr lang="cs-CZ" dirty="0" smtClean="0"/>
              <a:t>/</a:t>
            </a:r>
            <a:r>
              <a:rPr lang="cs-CZ" dirty="0" err="1" smtClean="0"/>
              <a:t>civic</a:t>
            </a:r>
            <a:r>
              <a:rPr lang="cs-CZ" dirty="0" smtClean="0"/>
              <a:t> </a:t>
            </a:r>
            <a:r>
              <a:rPr lang="cs-CZ" dirty="0" err="1" smtClean="0"/>
              <a:t>socialization</a:t>
            </a:r>
            <a:r>
              <a:rPr lang="cs-CZ" dirty="0" smtClean="0"/>
              <a:t>?</a:t>
            </a:r>
            <a:endParaRPr lang="cs-CZ" dirty="0"/>
          </a:p>
        </p:txBody>
      </p:sp>
      <p:sp>
        <p:nvSpPr>
          <p:cNvPr id="4" name="Zástupný symbol pro obsah 3"/>
          <p:cNvSpPr>
            <a:spLocks noGrp="1"/>
          </p:cNvSpPr>
          <p:nvPr>
            <p:ph idx="1"/>
          </p:nvPr>
        </p:nvSpPr>
        <p:spPr/>
        <p:txBody>
          <a:bodyPr/>
          <a:lstStyle/>
          <a:p>
            <a:endParaRPr lang="cs-CZ"/>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What</a:t>
            </a:r>
            <a:r>
              <a:rPr lang="cs-CZ" dirty="0" smtClean="0"/>
              <a:t> </a:t>
            </a:r>
            <a:r>
              <a:rPr lang="cs-CZ" dirty="0" err="1" smtClean="0"/>
              <a:t>is</a:t>
            </a:r>
            <a:r>
              <a:rPr lang="cs-CZ" dirty="0" smtClean="0"/>
              <a:t> </a:t>
            </a:r>
            <a:r>
              <a:rPr lang="cs-CZ" dirty="0" err="1" smtClean="0"/>
              <a:t>political</a:t>
            </a:r>
            <a:r>
              <a:rPr lang="cs-CZ" dirty="0" smtClean="0"/>
              <a:t>/</a:t>
            </a:r>
            <a:r>
              <a:rPr lang="cs-CZ" dirty="0" err="1" smtClean="0"/>
              <a:t>civic</a:t>
            </a:r>
            <a:r>
              <a:rPr lang="cs-CZ" dirty="0" smtClean="0"/>
              <a:t> </a:t>
            </a:r>
            <a:r>
              <a:rPr lang="cs-CZ" dirty="0" err="1" smtClean="0"/>
              <a:t>socialization</a:t>
            </a:r>
            <a:r>
              <a:rPr lang="cs-CZ" dirty="0" smtClean="0"/>
              <a:t>?</a:t>
            </a:r>
            <a:endParaRPr lang="cs-CZ" dirty="0"/>
          </a:p>
        </p:txBody>
      </p:sp>
      <p:sp>
        <p:nvSpPr>
          <p:cNvPr id="3" name="Zástupný symbol pro obsah 2"/>
          <p:cNvSpPr>
            <a:spLocks noGrp="1"/>
          </p:cNvSpPr>
          <p:nvPr>
            <p:ph idx="1"/>
          </p:nvPr>
        </p:nvSpPr>
        <p:spPr/>
        <p:txBody>
          <a:bodyPr>
            <a:normAutofit fontScale="77500" lnSpcReduction="20000"/>
          </a:bodyPr>
          <a:lstStyle/>
          <a:p>
            <a:pPr>
              <a:buNone/>
            </a:pPr>
            <a:r>
              <a:rPr lang="cs-CZ" b="1" dirty="0" err="1" smtClean="0">
                <a:solidFill>
                  <a:srgbClr val="C00000"/>
                </a:solidFill>
              </a:rPr>
              <a:t>Macro</a:t>
            </a:r>
            <a:r>
              <a:rPr lang="cs-CZ" b="1" dirty="0" smtClean="0">
                <a:solidFill>
                  <a:srgbClr val="C00000"/>
                </a:solidFill>
              </a:rPr>
              <a:t>-</a:t>
            </a:r>
            <a:r>
              <a:rPr lang="cs-CZ" b="1" dirty="0" err="1" smtClean="0">
                <a:solidFill>
                  <a:srgbClr val="C00000"/>
                </a:solidFill>
              </a:rPr>
              <a:t>level</a:t>
            </a:r>
            <a:r>
              <a:rPr lang="cs-CZ" b="1" dirty="0" smtClean="0">
                <a:solidFill>
                  <a:srgbClr val="C00000"/>
                </a:solidFill>
              </a:rPr>
              <a:t> </a:t>
            </a:r>
            <a:r>
              <a:rPr lang="cs-CZ" b="1" dirty="0" err="1" smtClean="0">
                <a:solidFill>
                  <a:srgbClr val="C00000"/>
                </a:solidFill>
              </a:rPr>
              <a:t>perspective</a:t>
            </a:r>
            <a:endParaRPr lang="cs-CZ" b="1" dirty="0" smtClean="0">
              <a:solidFill>
                <a:srgbClr val="C00000"/>
              </a:solidFill>
            </a:endParaRPr>
          </a:p>
          <a:p>
            <a:pPr marL="0" indent="0">
              <a:buNone/>
            </a:pPr>
            <a:r>
              <a:rPr lang="en-US" dirty="0" smtClean="0"/>
              <a:t>how societies and political systems maintain their stability by instilling certain values, beliefs, and behavioral norms in their citizens</a:t>
            </a:r>
            <a:r>
              <a:rPr lang="cs-CZ" dirty="0" smtClean="0"/>
              <a:t>?</a:t>
            </a:r>
          </a:p>
          <a:p>
            <a:pPr marL="0" indent="0">
              <a:buNone/>
            </a:pPr>
            <a:endParaRPr lang="cs-CZ" dirty="0" smtClean="0"/>
          </a:p>
          <a:p>
            <a:pPr marL="0" indent="0">
              <a:buNone/>
            </a:pPr>
            <a:r>
              <a:rPr lang="cs-CZ" b="1" dirty="0" err="1" smtClean="0">
                <a:solidFill>
                  <a:schemeClr val="bg1">
                    <a:lumMod val="75000"/>
                  </a:schemeClr>
                </a:solidFill>
              </a:rPr>
              <a:t>Micro</a:t>
            </a:r>
            <a:r>
              <a:rPr lang="cs-CZ" b="1" dirty="0" smtClean="0">
                <a:solidFill>
                  <a:schemeClr val="bg1">
                    <a:lumMod val="75000"/>
                  </a:schemeClr>
                </a:solidFill>
              </a:rPr>
              <a:t>-</a:t>
            </a:r>
            <a:r>
              <a:rPr lang="cs-CZ" b="1" dirty="0" err="1" smtClean="0">
                <a:solidFill>
                  <a:schemeClr val="bg1">
                    <a:lumMod val="75000"/>
                  </a:schemeClr>
                </a:solidFill>
              </a:rPr>
              <a:t>level</a:t>
            </a:r>
            <a:r>
              <a:rPr lang="cs-CZ" b="1" dirty="0" smtClean="0">
                <a:solidFill>
                  <a:schemeClr val="bg1">
                    <a:lumMod val="75000"/>
                  </a:schemeClr>
                </a:solidFill>
              </a:rPr>
              <a:t> </a:t>
            </a:r>
            <a:r>
              <a:rPr lang="cs-CZ" b="1" dirty="0" err="1" smtClean="0">
                <a:solidFill>
                  <a:schemeClr val="bg1">
                    <a:lumMod val="75000"/>
                  </a:schemeClr>
                </a:solidFill>
              </a:rPr>
              <a:t>perspective</a:t>
            </a:r>
            <a:endParaRPr lang="cs-CZ" b="1" dirty="0" smtClean="0">
              <a:solidFill>
                <a:schemeClr val="bg1">
                  <a:lumMod val="75000"/>
                </a:schemeClr>
              </a:solidFill>
            </a:endParaRPr>
          </a:p>
          <a:p>
            <a:pPr marL="0" indent="0">
              <a:buNone/>
            </a:pPr>
            <a:r>
              <a:rPr lang="cs-CZ" dirty="0" smtClean="0">
                <a:solidFill>
                  <a:schemeClr val="bg1">
                    <a:lumMod val="75000"/>
                  </a:schemeClr>
                </a:solidFill>
              </a:rPr>
              <a:t>by </a:t>
            </a:r>
            <a:r>
              <a:rPr lang="cs-CZ" dirty="0" err="1" smtClean="0">
                <a:solidFill>
                  <a:schemeClr val="bg1">
                    <a:lumMod val="75000"/>
                  </a:schemeClr>
                </a:solidFill>
              </a:rPr>
              <a:t>which</a:t>
            </a:r>
            <a:r>
              <a:rPr lang="cs-CZ" dirty="0" smtClean="0">
                <a:solidFill>
                  <a:schemeClr val="bg1">
                    <a:lumMod val="75000"/>
                  </a:schemeClr>
                </a:solidFill>
              </a:rPr>
              <a:t> </a:t>
            </a:r>
            <a:r>
              <a:rPr lang="en-US" dirty="0" smtClean="0">
                <a:solidFill>
                  <a:schemeClr val="bg1">
                    <a:lumMod val="75000"/>
                  </a:schemeClr>
                </a:solidFill>
              </a:rPr>
              <a:t>patterns and processes individuals engage in political</a:t>
            </a:r>
            <a:r>
              <a:rPr lang="cs-CZ" dirty="0" smtClean="0">
                <a:solidFill>
                  <a:schemeClr val="bg1">
                    <a:lumMod val="75000"/>
                  </a:schemeClr>
                </a:solidFill>
              </a:rPr>
              <a:t>/</a:t>
            </a:r>
            <a:r>
              <a:rPr lang="cs-CZ" dirty="0" err="1" smtClean="0">
                <a:solidFill>
                  <a:schemeClr val="bg1">
                    <a:lumMod val="75000"/>
                  </a:schemeClr>
                </a:solidFill>
              </a:rPr>
              <a:t>civic</a:t>
            </a:r>
            <a:r>
              <a:rPr lang="en-US" dirty="0" smtClean="0">
                <a:solidFill>
                  <a:schemeClr val="bg1">
                    <a:lumMod val="75000"/>
                  </a:schemeClr>
                </a:solidFill>
              </a:rPr>
              <a:t> development </a:t>
            </a:r>
            <a:r>
              <a:rPr lang="cs-CZ" dirty="0" smtClean="0">
                <a:solidFill>
                  <a:schemeClr val="bg1">
                    <a:lumMod val="75000"/>
                  </a:schemeClr>
                </a:solidFill>
              </a:rPr>
              <a:t>, </a:t>
            </a:r>
            <a:r>
              <a:rPr lang="en-US" dirty="0" smtClean="0">
                <a:solidFill>
                  <a:schemeClr val="bg1">
                    <a:lumMod val="75000"/>
                  </a:schemeClr>
                </a:solidFill>
              </a:rPr>
              <a:t>learning</a:t>
            </a:r>
            <a:r>
              <a:rPr lang="cs-CZ" dirty="0" smtClean="0">
                <a:solidFill>
                  <a:schemeClr val="bg1">
                    <a:lumMod val="75000"/>
                  </a:schemeClr>
                </a:solidFill>
              </a:rPr>
              <a:t> </a:t>
            </a:r>
            <a:r>
              <a:rPr lang="cs-CZ" dirty="0" err="1" smtClean="0">
                <a:solidFill>
                  <a:schemeClr val="bg1">
                    <a:lumMod val="75000"/>
                  </a:schemeClr>
                </a:solidFill>
              </a:rPr>
              <a:t>and</a:t>
            </a:r>
            <a:r>
              <a:rPr lang="en-US" dirty="0" smtClean="0">
                <a:solidFill>
                  <a:schemeClr val="bg1">
                    <a:lumMod val="75000"/>
                  </a:schemeClr>
                </a:solidFill>
              </a:rPr>
              <a:t> constructing their particular relationships to the political</a:t>
            </a:r>
            <a:r>
              <a:rPr lang="cs-CZ" dirty="0" smtClean="0">
                <a:solidFill>
                  <a:schemeClr val="bg1">
                    <a:lumMod val="75000"/>
                  </a:schemeClr>
                </a:solidFill>
              </a:rPr>
              <a:t>/</a:t>
            </a:r>
            <a:r>
              <a:rPr lang="cs-CZ" dirty="0" err="1" smtClean="0">
                <a:solidFill>
                  <a:schemeClr val="bg1">
                    <a:lumMod val="75000"/>
                  </a:schemeClr>
                </a:solidFill>
              </a:rPr>
              <a:t>civic</a:t>
            </a:r>
            <a:r>
              <a:rPr lang="en-US" dirty="0" smtClean="0">
                <a:solidFill>
                  <a:schemeClr val="bg1">
                    <a:lumMod val="75000"/>
                  </a:schemeClr>
                </a:solidFill>
              </a:rPr>
              <a:t> contexts in which they live</a:t>
            </a:r>
            <a:r>
              <a:rPr lang="cs-CZ" dirty="0" smtClean="0">
                <a:solidFill>
                  <a:schemeClr val="bg1">
                    <a:lumMod val="75000"/>
                  </a:schemeClr>
                </a:solidFill>
              </a:rPr>
              <a:t>?</a:t>
            </a:r>
          </a:p>
          <a:p>
            <a:pPr marL="0" indent="0">
              <a:buNone/>
            </a:pPr>
            <a:endParaRPr lang="cs-CZ" dirty="0" smtClean="0"/>
          </a:p>
          <a:p>
            <a:pPr marL="0" indent="0">
              <a:buNone/>
            </a:pPr>
            <a:r>
              <a:rPr lang="cs-CZ" dirty="0" smtClean="0"/>
              <a:t>(</a:t>
            </a:r>
            <a:r>
              <a:rPr lang="cs-CZ" dirty="0" err="1" smtClean="0"/>
              <a:t>Sapiro</a:t>
            </a:r>
            <a:r>
              <a:rPr lang="cs-CZ" dirty="0" smtClean="0"/>
              <a:t>, 2004)</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Why</a:t>
            </a:r>
            <a:r>
              <a:rPr lang="cs-CZ" dirty="0" smtClean="0"/>
              <a:t> </a:t>
            </a:r>
            <a:r>
              <a:rPr lang="cs-CZ" dirty="0" err="1" smtClean="0"/>
              <a:t>this</a:t>
            </a:r>
            <a:r>
              <a:rPr lang="cs-CZ" dirty="0" smtClean="0"/>
              <a:t> </a:t>
            </a:r>
            <a:r>
              <a:rPr lang="cs-CZ" dirty="0" err="1" smtClean="0"/>
              <a:t>issue</a:t>
            </a:r>
            <a:r>
              <a:rPr lang="cs-CZ" dirty="0" smtClean="0"/>
              <a:t> </a:t>
            </a:r>
            <a:r>
              <a:rPr lang="cs-CZ" dirty="0" err="1" smtClean="0"/>
              <a:t>and</a:t>
            </a:r>
            <a:r>
              <a:rPr lang="cs-CZ" dirty="0" smtClean="0"/>
              <a:t> adolescence?</a:t>
            </a:r>
            <a:endParaRPr lang="cs-CZ" dirty="0"/>
          </a:p>
        </p:txBody>
      </p:sp>
      <p:sp>
        <p:nvSpPr>
          <p:cNvPr id="3" name="Zástupný symbol pro obsah 2"/>
          <p:cNvSpPr>
            <a:spLocks noGrp="1"/>
          </p:cNvSpPr>
          <p:nvPr>
            <p:ph idx="1"/>
          </p:nvPr>
        </p:nvSpPr>
        <p:spPr/>
        <p:txBody>
          <a:bodyPr/>
          <a:lstStyle/>
          <a:p>
            <a:pPr marL="0" indent="0">
              <a:buNone/>
            </a:pPr>
            <a:r>
              <a:rPr lang="cs-CZ" dirty="0" err="1" smtClean="0"/>
              <a:t>Impressionable</a:t>
            </a:r>
            <a:r>
              <a:rPr lang="cs-CZ" dirty="0" smtClean="0"/>
              <a:t> </a:t>
            </a:r>
            <a:r>
              <a:rPr lang="cs-CZ" dirty="0" err="1" smtClean="0"/>
              <a:t>years</a:t>
            </a:r>
            <a:r>
              <a:rPr lang="cs-CZ" dirty="0" smtClean="0"/>
              <a:t> </a:t>
            </a:r>
            <a:r>
              <a:rPr lang="cs-CZ" dirty="0" err="1" smtClean="0"/>
              <a:t>hypothesis</a:t>
            </a:r>
            <a:endParaRPr lang="cs-CZ" dirty="0" smtClean="0"/>
          </a:p>
          <a:p>
            <a:pPr marL="0" indent="0">
              <a:buNone/>
            </a:pPr>
            <a:endParaRPr lang="cs-CZ" dirty="0" smtClean="0"/>
          </a:p>
          <a:p>
            <a:pPr marL="0" indent="0">
              <a:buNone/>
            </a:pPr>
            <a:endParaRPr lang="cs-CZ" dirty="0" smtClean="0"/>
          </a:p>
          <a:p>
            <a:pPr marL="0" indent="0">
              <a:buNone/>
            </a:pPr>
            <a:endParaRPr lang="cs-CZ" dirty="0" smtClean="0"/>
          </a:p>
          <a:p>
            <a:pPr marL="0" indent="0">
              <a:buNone/>
            </a:pPr>
            <a:r>
              <a:rPr lang="cs-CZ" dirty="0" err="1" smtClean="0"/>
              <a:t>Life</a:t>
            </a:r>
            <a:r>
              <a:rPr lang="cs-CZ" dirty="0" smtClean="0"/>
              <a:t>-</a:t>
            </a:r>
            <a:r>
              <a:rPr lang="cs-CZ" dirty="0" err="1" smtClean="0"/>
              <a:t>long</a:t>
            </a:r>
            <a:r>
              <a:rPr lang="cs-CZ" dirty="0" smtClean="0"/>
              <a:t> </a:t>
            </a:r>
            <a:r>
              <a:rPr lang="cs-CZ" dirty="0" err="1" smtClean="0"/>
              <a:t>openness</a:t>
            </a:r>
            <a:endParaRPr lang="cs-CZ" dirty="0"/>
          </a:p>
        </p:txBody>
      </p:sp>
      <p:sp>
        <p:nvSpPr>
          <p:cNvPr id="8" name="Vývojový diagram: paměť s přímým přístupem 7"/>
          <p:cNvSpPr/>
          <p:nvPr/>
        </p:nvSpPr>
        <p:spPr>
          <a:xfrm>
            <a:off x="1000100" y="2357430"/>
            <a:ext cx="2214578" cy="1428760"/>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Vývojový diagram: paměť s přímým přístupem 8"/>
          <p:cNvSpPr/>
          <p:nvPr/>
        </p:nvSpPr>
        <p:spPr>
          <a:xfrm>
            <a:off x="2643174" y="2786058"/>
            <a:ext cx="2214578" cy="642942"/>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Vývojový diagram: paměť s přímým přístupem 9"/>
          <p:cNvSpPr/>
          <p:nvPr/>
        </p:nvSpPr>
        <p:spPr>
          <a:xfrm>
            <a:off x="1000100" y="4714884"/>
            <a:ext cx="4143404" cy="1428760"/>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TextovéPole 10"/>
          <p:cNvSpPr txBox="1"/>
          <p:nvPr/>
        </p:nvSpPr>
        <p:spPr>
          <a:xfrm>
            <a:off x="1000100" y="2928934"/>
            <a:ext cx="1428760" cy="369332"/>
          </a:xfrm>
          <a:prstGeom prst="rect">
            <a:avLst/>
          </a:prstGeom>
          <a:noFill/>
        </p:spPr>
        <p:txBody>
          <a:bodyPr wrap="square" rtlCol="0">
            <a:spAutoFit/>
          </a:bodyPr>
          <a:lstStyle/>
          <a:p>
            <a:r>
              <a:rPr lang="cs-CZ" b="1" dirty="0" smtClean="0"/>
              <a:t>adolescence</a:t>
            </a:r>
            <a:endParaRPr lang="cs-CZ" b="1" dirty="0"/>
          </a:p>
        </p:txBody>
      </p:sp>
      <p:sp>
        <p:nvSpPr>
          <p:cNvPr id="12" name="TextovéPole 11"/>
          <p:cNvSpPr txBox="1"/>
          <p:nvPr/>
        </p:nvSpPr>
        <p:spPr>
          <a:xfrm>
            <a:off x="2786050" y="2928934"/>
            <a:ext cx="1428760" cy="369332"/>
          </a:xfrm>
          <a:prstGeom prst="rect">
            <a:avLst/>
          </a:prstGeom>
          <a:noFill/>
        </p:spPr>
        <p:txBody>
          <a:bodyPr wrap="square" rtlCol="0">
            <a:spAutoFit/>
          </a:bodyPr>
          <a:lstStyle/>
          <a:p>
            <a:r>
              <a:rPr lang="cs-CZ" b="1" dirty="0" err="1" smtClean="0"/>
              <a:t>adulthood</a:t>
            </a:r>
            <a:endParaRPr lang="cs-CZ" b="1" dirty="0"/>
          </a:p>
        </p:txBody>
      </p:sp>
      <p:sp>
        <p:nvSpPr>
          <p:cNvPr id="13" name="TextovéPole 12"/>
          <p:cNvSpPr txBox="1"/>
          <p:nvPr/>
        </p:nvSpPr>
        <p:spPr>
          <a:xfrm>
            <a:off x="1142976" y="5286388"/>
            <a:ext cx="1428760" cy="369332"/>
          </a:xfrm>
          <a:prstGeom prst="rect">
            <a:avLst/>
          </a:prstGeom>
          <a:noFill/>
        </p:spPr>
        <p:txBody>
          <a:bodyPr wrap="square" rtlCol="0">
            <a:spAutoFit/>
          </a:bodyPr>
          <a:lstStyle/>
          <a:p>
            <a:r>
              <a:rPr lang="cs-CZ" b="1" dirty="0" smtClean="0"/>
              <a:t>adolescence</a:t>
            </a:r>
            <a:endParaRPr lang="cs-CZ" b="1" dirty="0"/>
          </a:p>
        </p:txBody>
      </p:sp>
      <p:sp>
        <p:nvSpPr>
          <p:cNvPr id="14" name="TextovéPole 13"/>
          <p:cNvSpPr txBox="1"/>
          <p:nvPr/>
        </p:nvSpPr>
        <p:spPr>
          <a:xfrm>
            <a:off x="2571736" y="5286388"/>
            <a:ext cx="1428760" cy="369332"/>
          </a:xfrm>
          <a:prstGeom prst="rect">
            <a:avLst/>
          </a:prstGeom>
          <a:noFill/>
        </p:spPr>
        <p:txBody>
          <a:bodyPr wrap="square" rtlCol="0">
            <a:spAutoFit/>
          </a:bodyPr>
          <a:lstStyle/>
          <a:p>
            <a:r>
              <a:rPr lang="cs-CZ" b="1" dirty="0" err="1" smtClean="0"/>
              <a:t>adulthood</a:t>
            </a:r>
            <a:endParaRPr lang="cs-CZ"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What</a:t>
            </a:r>
            <a:r>
              <a:rPr lang="cs-CZ" dirty="0" smtClean="0"/>
              <a:t> </a:t>
            </a:r>
            <a:r>
              <a:rPr lang="cs-CZ" dirty="0" err="1" smtClean="0"/>
              <a:t>is</a:t>
            </a:r>
            <a:r>
              <a:rPr lang="cs-CZ" dirty="0" smtClean="0"/>
              <a:t> </a:t>
            </a:r>
            <a:r>
              <a:rPr lang="cs-CZ" dirty="0" err="1" smtClean="0"/>
              <a:t>political</a:t>
            </a:r>
            <a:r>
              <a:rPr lang="cs-CZ" dirty="0" smtClean="0"/>
              <a:t>/</a:t>
            </a:r>
            <a:r>
              <a:rPr lang="cs-CZ" dirty="0" err="1" smtClean="0"/>
              <a:t>civic</a:t>
            </a:r>
            <a:r>
              <a:rPr lang="cs-CZ" dirty="0" smtClean="0"/>
              <a:t> </a:t>
            </a:r>
            <a:r>
              <a:rPr lang="cs-CZ" dirty="0" err="1" smtClean="0"/>
              <a:t>socialization</a:t>
            </a:r>
            <a:r>
              <a:rPr lang="cs-CZ" dirty="0" smtClean="0"/>
              <a:t>?</a:t>
            </a:r>
            <a:endParaRPr lang="cs-CZ" dirty="0"/>
          </a:p>
        </p:txBody>
      </p:sp>
      <p:sp>
        <p:nvSpPr>
          <p:cNvPr id="3" name="Zástupný symbol pro obsah 2"/>
          <p:cNvSpPr>
            <a:spLocks noGrp="1"/>
          </p:cNvSpPr>
          <p:nvPr>
            <p:ph idx="1"/>
          </p:nvPr>
        </p:nvSpPr>
        <p:spPr/>
        <p:txBody>
          <a:bodyPr>
            <a:normAutofit fontScale="77500" lnSpcReduction="20000"/>
          </a:bodyPr>
          <a:lstStyle/>
          <a:p>
            <a:pPr>
              <a:buNone/>
            </a:pPr>
            <a:r>
              <a:rPr lang="cs-CZ" b="1" dirty="0" err="1" smtClean="0">
                <a:solidFill>
                  <a:schemeClr val="bg1">
                    <a:lumMod val="75000"/>
                  </a:schemeClr>
                </a:solidFill>
              </a:rPr>
              <a:t>Macro</a:t>
            </a:r>
            <a:r>
              <a:rPr lang="cs-CZ" b="1" dirty="0" smtClean="0">
                <a:solidFill>
                  <a:schemeClr val="bg1">
                    <a:lumMod val="75000"/>
                  </a:schemeClr>
                </a:solidFill>
              </a:rPr>
              <a:t>-</a:t>
            </a:r>
            <a:r>
              <a:rPr lang="cs-CZ" b="1" dirty="0" err="1" smtClean="0">
                <a:solidFill>
                  <a:schemeClr val="bg1">
                    <a:lumMod val="75000"/>
                  </a:schemeClr>
                </a:solidFill>
              </a:rPr>
              <a:t>level</a:t>
            </a:r>
            <a:r>
              <a:rPr lang="cs-CZ" b="1" dirty="0" smtClean="0">
                <a:solidFill>
                  <a:schemeClr val="bg1">
                    <a:lumMod val="75000"/>
                  </a:schemeClr>
                </a:solidFill>
              </a:rPr>
              <a:t> </a:t>
            </a:r>
            <a:r>
              <a:rPr lang="cs-CZ" b="1" dirty="0" err="1" smtClean="0">
                <a:solidFill>
                  <a:schemeClr val="bg1">
                    <a:lumMod val="75000"/>
                  </a:schemeClr>
                </a:solidFill>
              </a:rPr>
              <a:t>perspective</a:t>
            </a:r>
            <a:endParaRPr lang="cs-CZ" b="1" dirty="0" smtClean="0">
              <a:solidFill>
                <a:schemeClr val="bg1">
                  <a:lumMod val="75000"/>
                </a:schemeClr>
              </a:solidFill>
            </a:endParaRPr>
          </a:p>
          <a:p>
            <a:pPr marL="0" indent="0">
              <a:buNone/>
            </a:pPr>
            <a:r>
              <a:rPr lang="en-US" dirty="0" smtClean="0">
                <a:solidFill>
                  <a:schemeClr val="bg1">
                    <a:lumMod val="75000"/>
                  </a:schemeClr>
                </a:solidFill>
              </a:rPr>
              <a:t>how societies and political systems maintain their stability by instilling certain values, beliefs, and behavioral norms in their citizens</a:t>
            </a:r>
            <a:r>
              <a:rPr lang="cs-CZ" dirty="0" smtClean="0">
                <a:solidFill>
                  <a:schemeClr val="bg1">
                    <a:lumMod val="75000"/>
                  </a:schemeClr>
                </a:solidFill>
              </a:rPr>
              <a:t>?</a:t>
            </a:r>
          </a:p>
          <a:p>
            <a:pPr marL="0" indent="0">
              <a:buNone/>
            </a:pPr>
            <a:endParaRPr lang="cs-CZ" dirty="0" smtClean="0"/>
          </a:p>
          <a:p>
            <a:pPr marL="0" indent="0">
              <a:buNone/>
            </a:pPr>
            <a:r>
              <a:rPr lang="cs-CZ" b="1" dirty="0" err="1" smtClean="0">
                <a:solidFill>
                  <a:srgbClr val="C00000"/>
                </a:solidFill>
              </a:rPr>
              <a:t>Micro</a:t>
            </a:r>
            <a:r>
              <a:rPr lang="cs-CZ" b="1" dirty="0" smtClean="0">
                <a:solidFill>
                  <a:srgbClr val="C00000"/>
                </a:solidFill>
              </a:rPr>
              <a:t>-</a:t>
            </a:r>
            <a:r>
              <a:rPr lang="cs-CZ" b="1" dirty="0" err="1" smtClean="0">
                <a:solidFill>
                  <a:srgbClr val="C00000"/>
                </a:solidFill>
              </a:rPr>
              <a:t>level</a:t>
            </a:r>
            <a:r>
              <a:rPr lang="cs-CZ" b="1" dirty="0" smtClean="0">
                <a:solidFill>
                  <a:srgbClr val="C00000"/>
                </a:solidFill>
              </a:rPr>
              <a:t> </a:t>
            </a:r>
            <a:r>
              <a:rPr lang="cs-CZ" b="1" dirty="0" err="1" smtClean="0">
                <a:solidFill>
                  <a:srgbClr val="C00000"/>
                </a:solidFill>
              </a:rPr>
              <a:t>perspective</a:t>
            </a:r>
            <a:endParaRPr lang="cs-CZ" b="1" dirty="0" smtClean="0">
              <a:solidFill>
                <a:srgbClr val="C00000"/>
              </a:solidFill>
            </a:endParaRPr>
          </a:p>
          <a:p>
            <a:pPr marL="0" indent="0">
              <a:buNone/>
            </a:pPr>
            <a:r>
              <a:rPr lang="cs-CZ" dirty="0" smtClean="0"/>
              <a:t>by </a:t>
            </a:r>
            <a:r>
              <a:rPr lang="cs-CZ" dirty="0" err="1" smtClean="0"/>
              <a:t>which</a:t>
            </a:r>
            <a:r>
              <a:rPr lang="cs-CZ" dirty="0" smtClean="0"/>
              <a:t> </a:t>
            </a:r>
            <a:r>
              <a:rPr lang="en-US" dirty="0" smtClean="0"/>
              <a:t>patterns and processes individuals engage in political</a:t>
            </a:r>
            <a:r>
              <a:rPr lang="cs-CZ" dirty="0" smtClean="0"/>
              <a:t>/</a:t>
            </a:r>
            <a:r>
              <a:rPr lang="cs-CZ" dirty="0" err="1" smtClean="0"/>
              <a:t>civic</a:t>
            </a:r>
            <a:r>
              <a:rPr lang="en-US" dirty="0" smtClean="0"/>
              <a:t> development </a:t>
            </a:r>
            <a:r>
              <a:rPr lang="cs-CZ" dirty="0" smtClean="0"/>
              <a:t>, </a:t>
            </a:r>
            <a:r>
              <a:rPr lang="en-US" dirty="0" smtClean="0"/>
              <a:t>learning</a:t>
            </a:r>
            <a:r>
              <a:rPr lang="cs-CZ" dirty="0" smtClean="0"/>
              <a:t> </a:t>
            </a:r>
            <a:r>
              <a:rPr lang="cs-CZ" dirty="0" err="1" smtClean="0"/>
              <a:t>and</a:t>
            </a:r>
            <a:r>
              <a:rPr lang="en-US" dirty="0" smtClean="0"/>
              <a:t> constructing their particular relationships to the political</a:t>
            </a:r>
            <a:r>
              <a:rPr lang="cs-CZ" dirty="0" smtClean="0"/>
              <a:t>/</a:t>
            </a:r>
            <a:r>
              <a:rPr lang="cs-CZ" dirty="0" err="1" smtClean="0"/>
              <a:t>civic</a:t>
            </a:r>
            <a:r>
              <a:rPr lang="en-US" dirty="0" smtClean="0"/>
              <a:t> contexts in which they live</a:t>
            </a:r>
            <a:r>
              <a:rPr lang="cs-CZ" dirty="0" smtClean="0"/>
              <a:t>?</a:t>
            </a:r>
          </a:p>
          <a:p>
            <a:pPr marL="0" indent="0">
              <a:buNone/>
            </a:pPr>
            <a:endParaRPr lang="cs-CZ" dirty="0" smtClean="0"/>
          </a:p>
          <a:p>
            <a:pPr marL="0" indent="0">
              <a:buNone/>
            </a:pPr>
            <a:r>
              <a:rPr lang="cs-CZ" dirty="0" smtClean="0"/>
              <a:t>(</a:t>
            </a:r>
            <a:r>
              <a:rPr lang="cs-CZ" dirty="0" err="1" smtClean="0"/>
              <a:t>Sapiro</a:t>
            </a:r>
            <a:r>
              <a:rPr lang="cs-CZ" dirty="0" smtClean="0"/>
              <a:t>, 2004)</a:t>
            </a:r>
            <a:endParaRPr lang="cs-CZ"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What</a:t>
            </a:r>
            <a:r>
              <a:rPr lang="cs-CZ" dirty="0" smtClean="0"/>
              <a:t> </a:t>
            </a:r>
            <a:r>
              <a:rPr lang="cs-CZ" dirty="0" err="1" smtClean="0"/>
              <a:t>is</a:t>
            </a:r>
            <a:r>
              <a:rPr lang="cs-CZ" dirty="0" smtClean="0"/>
              <a:t> </a:t>
            </a:r>
            <a:r>
              <a:rPr lang="cs-CZ" dirty="0" err="1" smtClean="0"/>
              <a:t>political</a:t>
            </a:r>
            <a:r>
              <a:rPr lang="cs-CZ" dirty="0" smtClean="0"/>
              <a:t>/</a:t>
            </a:r>
            <a:r>
              <a:rPr lang="cs-CZ" dirty="0" err="1" smtClean="0"/>
              <a:t>civic</a:t>
            </a:r>
            <a:r>
              <a:rPr lang="cs-CZ" dirty="0" smtClean="0"/>
              <a:t> </a:t>
            </a:r>
            <a:r>
              <a:rPr lang="cs-CZ" dirty="0" err="1" smtClean="0"/>
              <a:t>socialization</a:t>
            </a:r>
            <a:r>
              <a:rPr lang="cs-CZ" dirty="0" smtClean="0"/>
              <a:t>?</a:t>
            </a:r>
            <a:endParaRPr lang="cs-CZ" dirty="0"/>
          </a:p>
        </p:txBody>
      </p:sp>
      <p:pic>
        <p:nvPicPr>
          <p:cNvPr id="3074" name="Picture 2" descr="C:\Program Files (x86)\Microsoft Office\MEDIA\CAGCAT10\j0302953.jpg"/>
          <p:cNvPicPr>
            <a:picLocks noChangeAspect="1" noChangeArrowheads="1"/>
          </p:cNvPicPr>
          <p:nvPr/>
        </p:nvPicPr>
        <p:blipFill>
          <a:blip r:embed="rId2" cstate="print"/>
          <a:srcRect/>
          <a:stretch>
            <a:fillRect/>
          </a:stretch>
        </p:blipFill>
        <p:spPr bwMode="auto">
          <a:xfrm>
            <a:off x="4286248" y="5000636"/>
            <a:ext cx="1029270" cy="1442901"/>
          </a:xfrm>
          <a:prstGeom prst="rect">
            <a:avLst/>
          </a:prstGeom>
          <a:noFill/>
        </p:spPr>
      </p:pic>
      <p:sp>
        <p:nvSpPr>
          <p:cNvPr id="5" name="Elipsa 4"/>
          <p:cNvSpPr/>
          <p:nvPr/>
        </p:nvSpPr>
        <p:spPr>
          <a:xfrm>
            <a:off x="3286116" y="4071942"/>
            <a:ext cx="1285884" cy="857256"/>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cs-CZ" sz="2400" b="1" dirty="0" err="1" smtClean="0"/>
              <a:t>Family</a:t>
            </a:r>
            <a:endParaRPr lang="cs-CZ" sz="2400" b="1" dirty="0"/>
          </a:p>
        </p:txBody>
      </p:sp>
      <p:sp>
        <p:nvSpPr>
          <p:cNvPr id="6" name="Elipsa 5"/>
          <p:cNvSpPr/>
          <p:nvPr/>
        </p:nvSpPr>
        <p:spPr>
          <a:xfrm>
            <a:off x="5072066" y="4071942"/>
            <a:ext cx="1285884" cy="857256"/>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cs-CZ" sz="2400" b="1" dirty="0" err="1" smtClean="0"/>
              <a:t>Class</a:t>
            </a:r>
            <a:r>
              <a:rPr lang="cs-CZ" sz="2400" b="1" dirty="0" smtClean="0"/>
              <a:t>-</a:t>
            </a:r>
            <a:r>
              <a:rPr lang="cs-CZ" sz="2400" b="1" dirty="0" err="1" smtClean="0"/>
              <a:t>room</a:t>
            </a:r>
            <a:endParaRPr lang="cs-CZ" sz="2400" b="1" dirty="0"/>
          </a:p>
        </p:txBody>
      </p:sp>
      <p:cxnSp>
        <p:nvCxnSpPr>
          <p:cNvPr id="10" name="Přímá spojovací šipka 9"/>
          <p:cNvCxnSpPr>
            <a:stCxn id="5" idx="5"/>
          </p:cNvCxnSpPr>
          <p:nvPr/>
        </p:nvCxnSpPr>
        <p:spPr>
          <a:xfrm rot="16200000" flipH="1">
            <a:off x="4343634" y="4843708"/>
            <a:ext cx="268418" cy="188313"/>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Přímá spojovací šipka 10"/>
          <p:cNvCxnSpPr>
            <a:stCxn id="6" idx="3"/>
          </p:cNvCxnSpPr>
          <p:nvPr/>
        </p:nvCxnSpPr>
        <p:spPr>
          <a:xfrm rot="5400000">
            <a:off x="5032014" y="4843711"/>
            <a:ext cx="268420" cy="18831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4" name="TextovéPole 13"/>
          <p:cNvSpPr txBox="1"/>
          <p:nvPr/>
        </p:nvSpPr>
        <p:spPr>
          <a:xfrm>
            <a:off x="285720" y="5429264"/>
            <a:ext cx="2500330" cy="523220"/>
          </a:xfrm>
          <a:prstGeom prst="rect">
            <a:avLst/>
          </a:prstGeom>
          <a:noFill/>
        </p:spPr>
        <p:txBody>
          <a:bodyPr wrap="square" rtlCol="0">
            <a:spAutoFit/>
          </a:bodyPr>
          <a:lstStyle/>
          <a:p>
            <a:pPr algn="ctr"/>
            <a:r>
              <a:rPr lang="cs-CZ" sz="2800" b="1" dirty="0" err="1" smtClean="0"/>
              <a:t>microsystem</a:t>
            </a:r>
            <a:endParaRPr lang="cs-CZ" sz="2800" b="1" dirty="0"/>
          </a:p>
        </p:txBody>
      </p:sp>
      <p:sp>
        <p:nvSpPr>
          <p:cNvPr id="15" name="TextovéPole 14"/>
          <p:cNvSpPr txBox="1"/>
          <p:nvPr/>
        </p:nvSpPr>
        <p:spPr>
          <a:xfrm>
            <a:off x="6643702" y="5786454"/>
            <a:ext cx="2285984" cy="646331"/>
          </a:xfrm>
          <a:prstGeom prst="rect">
            <a:avLst/>
          </a:prstGeom>
          <a:noFill/>
        </p:spPr>
        <p:txBody>
          <a:bodyPr wrap="square" rtlCol="0">
            <a:spAutoFit/>
          </a:bodyPr>
          <a:lstStyle/>
          <a:p>
            <a:r>
              <a:rPr lang="en-US" b="1" dirty="0" err="1" smtClean="0"/>
              <a:t>Bronfenbrenner</a:t>
            </a:r>
            <a:r>
              <a:rPr lang="cs-CZ" b="1" dirty="0" smtClean="0"/>
              <a:t>, 1979</a:t>
            </a:r>
          </a:p>
          <a:p>
            <a:r>
              <a:rPr lang="cs-CZ" dirty="0" err="1" smtClean="0"/>
              <a:t>Wilkenfeld</a:t>
            </a:r>
            <a:r>
              <a:rPr lang="cs-CZ" dirty="0" smtClean="0"/>
              <a:t> </a:t>
            </a:r>
            <a:r>
              <a:rPr lang="cs-CZ" dirty="0" err="1" smtClean="0"/>
              <a:t>et</a:t>
            </a:r>
            <a:r>
              <a:rPr lang="cs-CZ" dirty="0" smtClean="0"/>
              <a:t> </a:t>
            </a:r>
            <a:r>
              <a:rPr lang="cs-CZ" dirty="0" err="1" smtClean="0"/>
              <a:t>al</a:t>
            </a:r>
            <a:r>
              <a:rPr lang="cs-CZ" dirty="0" smtClean="0"/>
              <a:t>., 2010</a:t>
            </a:r>
            <a:endParaRPr lang="cs-CZ"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What</a:t>
            </a:r>
            <a:r>
              <a:rPr lang="cs-CZ" dirty="0" smtClean="0"/>
              <a:t> </a:t>
            </a:r>
            <a:r>
              <a:rPr lang="cs-CZ" dirty="0" err="1" smtClean="0"/>
              <a:t>is</a:t>
            </a:r>
            <a:r>
              <a:rPr lang="cs-CZ" dirty="0" smtClean="0"/>
              <a:t> </a:t>
            </a:r>
            <a:r>
              <a:rPr lang="cs-CZ" dirty="0" err="1" smtClean="0"/>
              <a:t>political</a:t>
            </a:r>
            <a:r>
              <a:rPr lang="cs-CZ" dirty="0" smtClean="0"/>
              <a:t>/</a:t>
            </a:r>
            <a:r>
              <a:rPr lang="cs-CZ" dirty="0" err="1" smtClean="0"/>
              <a:t>civic</a:t>
            </a:r>
            <a:r>
              <a:rPr lang="cs-CZ" dirty="0" smtClean="0"/>
              <a:t> </a:t>
            </a:r>
            <a:r>
              <a:rPr lang="cs-CZ" dirty="0" err="1" smtClean="0"/>
              <a:t>socialization</a:t>
            </a:r>
            <a:r>
              <a:rPr lang="cs-CZ" dirty="0" smtClean="0"/>
              <a:t>?</a:t>
            </a:r>
            <a:endParaRPr lang="cs-CZ" dirty="0"/>
          </a:p>
        </p:txBody>
      </p:sp>
      <p:pic>
        <p:nvPicPr>
          <p:cNvPr id="3074" name="Picture 2" descr="C:\Program Files (x86)\Microsoft Office\MEDIA\CAGCAT10\j0302953.jpg"/>
          <p:cNvPicPr>
            <a:picLocks noChangeAspect="1" noChangeArrowheads="1"/>
          </p:cNvPicPr>
          <p:nvPr/>
        </p:nvPicPr>
        <p:blipFill>
          <a:blip r:embed="rId2" cstate="print"/>
          <a:srcRect/>
          <a:stretch>
            <a:fillRect/>
          </a:stretch>
        </p:blipFill>
        <p:spPr bwMode="auto">
          <a:xfrm>
            <a:off x="4286248" y="5000636"/>
            <a:ext cx="1029270" cy="1442901"/>
          </a:xfrm>
          <a:prstGeom prst="rect">
            <a:avLst/>
          </a:prstGeom>
          <a:noFill/>
        </p:spPr>
      </p:pic>
      <p:sp>
        <p:nvSpPr>
          <p:cNvPr id="5" name="Elipsa 4"/>
          <p:cNvSpPr/>
          <p:nvPr/>
        </p:nvSpPr>
        <p:spPr>
          <a:xfrm>
            <a:off x="3286116" y="4071942"/>
            <a:ext cx="1285884" cy="857256"/>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cs-CZ" sz="2400" b="1" dirty="0" err="1" smtClean="0"/>
              <a:t>Family</a:t>
            </a:r>
            <a:endParaRPr lang="cs-CZ" sz="2400" b="1" dirty="0"/>
          </a:p>
        </p:txBody>
      </p:sp>
      <p:sp>
        <p:nvSpPr>
          <p:cNvPr id="6" name="Elipsa 5"/>
          <p:cNvSpPr/>
          <p:nvPr/>
        </p:nvSpPr>
        <p:spPr>
          <a:xfrm>
            <a:off x="5072066" y="4071942"/>
            <a:ext cx="1285884" cy="857256"/>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cs-CZ" sz="2400" b="1" dirty="0" err="1" smtClean="0"/>
              <a:t>Class</a:t>
            </a:r>
            <a:r>
              <a:rPr lang="cs-CZ" sz="2400" b="1" dirty="0" smtClean="0"/>
              <a:t>-</a:t>
            </a:r>
            <a:r>
              <a:rPr lang="cs-CZ" sz="2400" b="1" dirty="0" err="1" smtClean="0"/>
              <a:t>room</a:t>
            </a:r>
            <a:endParaRPr lang="cs-CZ" sz="2400" b="1" dirty="0"/>
          </a:p>
        </p:txBody>
      </p:sp>
      <p:cxnSp>
        <p:nvCxnSpPr>
          <p:cNvPr id="10" name="Přímá spojovací šipka 9"/>
          <p:cNvCxnSpPr>
            <a:stCxn id="5" idx="5"/>
          </p:cNvCxnSpPr>
          <p:nvPr/>
        </p:nvCxnSpPr>
        <p:spPr>
          <a:xfrm rot="16200000" flipH="1">
            <a:off x="4343634" y="4843708"/>
            <a:ext cx="268418" cy="188313"/>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Přímá spojovací šipka 10"/>
          <p:cNvCxnSpPr>
            <a:stCxn id="6" idx="3"/>
          </p:cNvCxnSpPr>
          <p:nvPr/>
        </p:nvCxnSpPr>
        <p:spPr>
          <a:xfrm rot="5400000">
            <a:off x="5032014" y="4843711"/>
            <a:ext cx="268420" cy="18831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4" name="TextovéPole 13"/>
          <p:cNvSpPr txBox="1"/>
          <p:nvPr/>
        </p:nvSpPr>
        <p:spPr>
          <a:xfrm>
            <a:off x="285720" y="5429264"/>
            <a:ext cx="2500330" cy="523220"/>
          </a:xfrm>
          <a:prstGeom prst="rect">
            <a:avLst/>
          </a:prstGeom>
          <a:noFill/>
        </p:spPr>
        <p:txBody>
          <a:bodyPr wrap="square" rtlCol="0">
            <a:spAutoFit/>
          </a:bodyPr>
          <a:lstStyle/>
          <a:p>
            <a:pPr algn="ctr"/>
            <a:r>
              <a:rPr lang="cs-CZ" sz="2800" b="1" dirty="0" err="1" smtClean="0"/>
              <a:t>microsystem</a:t>
            </a:r>
            <a:endParaRPr lang="cs-CZ" sz="2800" b="1" dirty="0"/>
          </a:p>
        </p:txBody>
      </p:sp>
      <p:sp>
        <p:nvSpPr>
          <p:cNvPr id="15" name="TextovéPole 14"/>
          <p:cNvSpPr txBox="1"/>
          <p:nvPr/>
        </p:nvSpPr>
        <p:spPr>
          <a:xfrm>
            <a:off x="6643702" y="5786454"/>
            <a:ext cx="2285984" cy="646331"/>
          </a:xfrm>
          <a:prstGeom prst="rect">
            <a:avLst/>
          </a:prstGeom>
          <a:noFill/>
        </p:spPr>
        <p:txBody>
          <a:bodyPr wrap="square" rtlCol="0">
            <a:spAutoFit/>
          </a:bodyPr>
          <a:lstStyle/>
          <a:p>
            <a:r>
              <a:rPr lang="en-US" b="1" dirty="0" err="1" smtClean="0"/>
              <a:t>Bronfenbrenner</a:t>
            </a:r>
            <a:r>
              <a:rPr lang="cs-CZ" b="1" dirty="0" smtClean="0"/>
              <a:t>, 1979</a:t>
            </a:r>
          </a:p>
          <a:p>
            <a:r>
              <a:rPr lang="cs-CZ" dirty="0" err="1" smtClean="0"/>
              <a:t>Wilkenfeld</a:t>
            </a:r>
            <a:r>
              <a:rPr lang="cs-CZ" dirty="0" smtClean="0"/>
              <a:t> </a:t>
            </a:r>
            <a:r>
              <a:rPr lang="cs-CZ" dirty="0" err="1" smtClean="0"/>
              <a:t>et</a:t>
            </a:r>
            <a:r>
              <a:rPr lang="cs-CZ" dirty="0" smtClean="0"/>
              <a:t> </a:t>
            </a:r>
            <a:r>
              <a:rPr lang="cs-CZ" dirty="0" err="1" smtClean="0"/>
              <a:t>al</a:t>
            </a:r>
            <a:r>
              <a:rPr lang="cs-CZ" dirty="0" smtClean="0"/>
              <a:t>., 2010</a:t>
            </a:r>
            <a:endParaRPr lang="cs-CZ" dirty="0"/>
          </a:p>
        </p:txBody>
      </p:sp>
      <p:sp>
        <p:nvSpPr>
          <p:cNvPr id="12" name="TextovéPole 11"/>
          <p:cNvSpPr txBox="1"/>
          <p:nvPr/>
        </p:nvSpPr>
        <p:spPr>
          <a:xfrm>
            <a:off x="285720" y="4786322"/>
            <a:ext cx="2500330" cy="523220"/>
          </a:xfrm>
          <a:prstGeom prst="rect">
            <a:avLst/>
          </a:prstGeom>
          <a:noFill/>
        </p:spPr>
        <p:txBody>
          <a:bodyPr wrap="square" rtlCol="0">
            <a:spAutoFit/>
          </a:bodyPr>
          <a:lstStyle/>
          <a:p>
            <a:pPr algn="ctr"/>
            <a:r>
              <a:rPr lang="cs-CZ" sz="2800" b="1" dirty="0" err="1" smtClean="0"/>
              <a:t>mesosystem</a:t>
            </a:r>
            <a:endParaRPr lang="cs-CZ" sz="2800" b="1" dirty="0"/>
          </a:p>
        </p:txBody>
      </p:sp>
      <p:cxnSp>
        <p:nvCxnSpPr>
          <p:cNvPr id="13" name="Přímá spojovací šipka 12"/>
          <p:cNvCxnSpPr>
            <a:stCxn id="5" idx="6"/>
            <a:endCxn id="6" idx="2"/>
          </p:cNvCxnSpPr>
          <p:nvPr/>
        </p:nvCxnSpPr>
        <p:spPr>
          <a:xfrm>
            <a:off x="4572000" y="4500570"/>
            <a:ext cx="500066" cy="1588"/>
          </a:xfrm>
          <a:prstGeom prst="straightConnector1">
            <a:avLst/>
          </a:prstGeom>
          <a:ln w="38100">
            <a:solidFill>
              <a:srgbClr val="C0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What</a:t>
            </a:r>
            <a:r>
              <a:rPr lang="cs-CZ" dirty="0" smtClean="0"/>
              <a:t> </a:t>
            </a:r>
            <a:r>
              <a:rPr lang="cs-CZ" dirty="0" err="1" smtClean="0"/>
              <a:t>is</a:t>
            </a:r>
            <a:r>
              <a:rPr lang="cs-CZ" dirty="0" smtClean="0"/>
              <a:t> </a:t>
            </a:r>
            <a:r>
              <a:rPr lang="cs-CZ" dirty="0" err="1" smtClean="0"/>
              <a:t>political</a:t>
            </a:r>
            <a:r>
              <a:rPr lang="cs-CZ" dirty="0" smtClean="0"/>
              <a:t>/</a:t>
            </a:r>
            <a:r>
              <a:rPr lang="cs-CZ" dirty="0" err="1" smtClean="0"/>
              <a:t>civic</a:t>
            </a:r>
            <a:r>
              <a:rPr lang="cs-CZ" dirty="0" smtClean="0"/>
              <a:t> </a:t>
            </a:r>
            <a:r>
              <a:rPr lang="cs-CZ" dirty="0" err="1" smtClean="0"/>
              <a:t>socialization</a:t>
            </a:r>
            <a:r>
              <a:rPr lang="cs-CZ" dirty="0" smtClean="0"/>
              <a:t>?</a:t>
            </a:r>
            <a:endParaRPr lang="cs-CZ" dirty="0"/>
          </a:p>
        </p:txBody>
      </p:sp>
      <p:pic>
        <p:nvPicPr>
          <p:cNvPr id="3074" name="Picture 2" descr="C:\Program Files (x86)\Microsoft Office\MEDIA\CAGCAT10\j0302953.jpg"/>
          <p:cNvPicPr>
            <a:picLocks noChangeAspect="1" noChangeArrowheads="1"/>
          </p:cNvPicPr>
          <p:nvPr/>
        </p:nvPicPr>
        <p:blipFill>
          <a:blip r:embed="rId2" cstate="print"/>
          <a:srcRect/>
          <a:stretch>
            <a:fillRect/>
          </a:stretch>
        </p:blipFill>
        <p:spPr bwMode="auto">
          <a:xfrm>
            <a:off x="4286248" y="5000636"/>
            <a:ext cx="1029270" cy="1442901"/>
          </a:xfrm>
          <a:prstGeom prst="rect">
            <a:avLst/>
          </a:prstGeom>
          <a:noFill/>
        </p:spPr>
      </p:pic>
      <p:sp>
        <p:nvSpPr>
          <p:cNvPr id="5" name="Elipsa 4"/>
          <p:cNvSpPr/>
          <p:nvPr/>
        </p:nvSpPr>
        <p:spPr>
          <a:xfrm>
            <a:off x="3286116" y="4071942"/>
            <a:ext cx="1285884" cy="857256"/>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cs-CZ" sz="2400" b="1" dirty="0" err="1" smtClean="0"/>
              <a:t>Family</a:t>
            </a:r>
            <a:endParaRPr lang="cs-CZ" sz="2400" b="1" dirty="0"/>
          </a:p>
        </p:txBody>
      </p:sp>
      <p:sp>
        <p:nvSpPr>
          <p:cNvPr id="6" name="Elipsa 5"/>
          <p:cNvSpPr/>
          <p:nvPr/>
        </p:nvSpPr>
        <p:spPr>
          <a:xfrm>
            <a:off x="5072066" y="4071942"/>
            <a:ext cx="1285884" cy="857256"/>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cs-CZ" sz="2400" b="1" dirty="0" err="1" smtClean="0"/>
              <a:t>Class</a:t>
            </a:r>
            <a:r>
              <a:rPr lang="cs-CZ" sz="2400" b="1" dirty="0" smtClean="0"/>
              <a:t>-</a:t>
            </a:r>
            <a:r>
              <a:rPr lang="cs-CZ" sz="2400" b="1" dirty="0" err="1" smtClean="0"/>
              <a:t>room</a:t>
            </a:r>
            <a:endParaRPr lang="cs-CZ" sz="2400" b="1" dirty="0"/>
          </a:p>
        </p:txBody>
      </p:sp>
      <p:cxnSp>
        <p:nvCxnSpPr>
          <p:cNvPr id="10" name="Přímá spojovací šipka 9"/>
          <p:cNvCxnSpPr>
            <a:stCxn id="5" idx="5"/>
          </p:cNvCxnSpPr>
          <p:nvPr/>
        </p:nvCxnSpPr>
        <p:spPr>
          <a:xfrm rot="16200000" flipH="1">
            <a:off x="4343634" y="4843708"/>
            <a:ext cx="268418" cy="188313"/>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Přímá spojovací šipka 10"/>
          <p:cNvCxnSpPr>
            <a:stCxn id="6" idx="3"/>
          </p:cNvCxnSpPr>
          <p:nvPr/>
        </p:nvCxnSpPr>
        <p:spPr>
          <a:xfrm rot="5400000">
            <a:off x="5032014" y="4843711"/>
            <a:ext cx="268420" cy="18831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4" name="TextovéPole 13"/>
          <p:cNvSpPr txBox="1"/>
          <p:nvPr/>
        </p:nvSpPr>
        <p:spPr>
          <a:xfrm>
            <a:off x="285720" y="5429264"/>
            <a:ext cx="2500330" cy="523220"/>
          </a:xfrm>
          <a:prstGeom prst="rect">
            <a:avLst/>
          </a:prstGeom>
          <a:noFill/>
        </p:spPr>
        <p:txBody>
          <a:bodyPr wrap="square" rtlCol="0">
            <a:spAutoFit/>
          </a:bodyPr>
          <a:lstStyle/>
          <a:p>
            <a:pPr algn="ctr"/>
            <a:r>
              <a:rPr lang="cs-CZ" sz="2800" b="1" dirty="0" err="1" smtClean="0"/>
              <a:t>microsystem</a:t>
            </a:r>
            <a:endParaRPr lang="cs-CZ" sz="2800" b="1" dirty="0"/>
          </a:p>
        </p:txBody>
      </p:sp>
      <p:sp>
        <p:nvSpPr>
          <p:cNvPr id="15" name="TextovéPole 14"/>
          <p:cNvSpPr txBox="1"/>
          <p:nvPr/>
        </p:nvSpPr>
        <p:spPr>
          <a:xfrm>
            <a:off x="6643702" y="5786454"/>
            <a:ext cx="2285984" cy="646331"/>
          </a:xfrm>
          <a:prstGeom prst="rect">
            <a:avLst/>
          </a:prstGeom>
          <a:noFill/>
        </p:spPr>
        <p:txBody>
          <a:bodyPr wrap="square" rtlCol="0">
            <a:spAutoFit/>
          </a:bodyPr>
          <a:lstStyle/>
          <a:p>
            <a:r>
              <a:rPr lang="en-US" b="1" dirty="0" err="1" smtClean="0"/>
              <a:t>Bronfenbrenner</a:t>
            </a:r>
            <a:r>
              <a:rPr lang="cs-CZ" b="1" dirty="0" smtClean="0"/>
              <a:t>, 1979</a:t>
            </a:r>
          </a:p>
          <a:p>
            <a:r>
              <a:rPr lang="cs-CZ" dirty="0" err="1" smtClean="0"/>
              <a:t>Wilkenfeld</a:t>
            </a:r>
            <a:r>
              <a:rPr lang="cs-CZ" dirty="0" smtClean="0"/>
              <a:t> </a:t>
            </a:r>
            <a:r>
              <a:rPr lang="cs-CZ" dirty="0" err="1" smtClean="0"/>
              <a:t>et</a:t>
            </a:r>
            <a:r>
              <a:rPr lang="cs-CZ" dirty="0" smtClean="0"/>
              <a:t> </a:t>
            </a:r>
            <a:r>
              <a:rPr lang="cs-CZ" dirty="0" err="1" smtClean="0"/>
              <a:t>al</a:t>
            </a:r>
            <a:r>
              <a:rPr lang="cs-CZ" dirty="0" smtClean="0"/>
              <a:t>., 2010</a:t>
            </a:r>
            <a:endParaRPr lang="cs-CZ" dirty="0"/>
          </a:p>
        </p:txBody>
      </p:sp>
      <p:sp>
        <p:nvSpPr>
          <p:cNvPr id="12" name="TextovéPole 11"/>
          <p:cNvSpPr txBox="1"/>
          <p:nvPr/>
        </p:nvSpPr>
        <p:spPr>
          <a:xfrm>
            <a:off x="285720" y="4786322"/>
            <a:ext cx="2500330" cy="523220"/>
          </a:xfrm>
          <a:prstGeom prst="rect">
            <a:avLst/>
          </a:prstGeom>
          <a:noFill/>
        </p:spPr>
        <p:txBody>
          <a:bodyPr wrap="square" rtlCol="0">
            <a:spAutoFit/>
          </a:bodyPr>
          <a:lstStyle/>
          <a:p>
            <a:pPr algn="ctr"/>
            <a:r>
              <a:rPr lang="cs-CZ" sz="2800" b="1" dirty="0" err="1" smtClean="0"/>
              <a:t>mesosystem</a:t>
            </a:r>
            <a:endParaRPr lang="cs-CZ" sz="2800" b="1" dirty="0"/>
          </a:p>
        </p:txBody>
      </p:sp>
      <p:cxnSp>
        <p:nvCxnSpPr>
          <p:cNvPr id="13" name="Přímá spojovací šipka 12"/>
          <p:cNvCxnSpPr>
            <a:stCxn id="5" idx="6"/>
            <a:endCxn id="6" idx="2"/>
          </p:cNvCxnSpPr>
          <p:nvPr/>
        </p:nvCxnSpPr>
        <p:spPr>
          <a:xfrm>
            <a:off x="4572000" y="4500570"/>
            <a:ext cx="500066" cy="1588"/>
          </a:xfrm>
          <a:prstGeom prst="straightConnector1">
            <a:avLst/>
          </a:prstGeom>
          <a:ln w="38100">
            <a:solidFill>
              <a:srgbClr val="C0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6" name="TextovéPole 15"/>
          <p:cNvSpPr txBox="1"/>
          <p:nvPr/>
        </p:nvSpPr>
        <p:spPr>
          <a:xfrm>
            <a:off x="285720" y="4143380"/>
            <a:ext cx="2500330" cy="523220"/>
          </a:xfrm>
          <a:prstGeom prst="rect">
            <a:avLst/>
          </a:prstGeom>
          <a:noFill/>
        </p:spPr>
        <p:txBody>
          <a:bodyPr wrap="square" rtlCol="0">
            <a:spAutoFit/>
          </a:bodyPr>
          <a:lstStyle/>
          <a:p>
            <a:pPr algn="ctr"/>
            <a:r>
              <a:rPr lang="cs-CZ" sz="2800" b="1" dirty="0" err="1" smtClean="0"/>
              <a:t>exosystem</a:t>
            </a:r>
            <a:endParaRPr lang="cs-CZ" sz="2800" b="1" dirty="0"/>
          </a:p>
        </p:txBody>
      </p:sp>
      <p:sp>
        <p:nvSpPr>
          <p:cNvPr id="18" name="Elipsa 17"/>
          <p:cNvSpPr/>
          <p:nvPr/>
        </p:nvSpPr>
        <p:spPr>
          <a:xfrm>
            <a:off x="2500298" y="2786058"/>
            <a:ext cx="2000264" cy="857256"/>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cs-CZ" sz="2400" b="1" dirty="0" err="1" smtClean="0"/>
              <a:t>Workplace</a:t>
            </a:r>
            <a:endParaRPr lang="cs-CZ" sz="2400" b="1" dirty="0"/>
          </a:p>
        </p:txBody>
      </p:sp>
      <p:cxnSp>
        <p:nvCxnSpPr>
          <p:cNvPr id="19" name="Přímá spojovací šipka 18"/>
          <p:cNvCxnSpPr>
            <a:stCxn id="18" idx="4"/>
            <a:endCxn id="5" idx="0"/>
          </p:cNvCxnSpPr>
          <p:nvPr/>
        </p:nvCxnSpPr>
        <p:spPr>
          <a:xfrm rot="16200000" flipH="1">
            <a:off x="3500430" y="3643314"/>
            <a:ext cx="428628" cy="42862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6" name="Elipsa 35"/>
          <p:cNvSpPr/>
          <p:nvPr/>
        </p:nvSpPr>
        <p:spPr>
          <a:xfrm>
            <a:off x="5143504" y="2786058"/>
            <a:ext cx="2000264" cy="857256"/>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cs-CZ" sz="2400" b="1" dirty="0" err="1" smtClean="0"/>
              <a:t>Boards</a:t>
            </a:r>
            <a:r>
              <a:rPr lang="cs-CZ" sz="2400" b="1" dirty="0" smtClean="0"/>
              <a:t>,</a:t>
            </a:r>
            <a:br>
              <a:rPr lang="cs-CZ" sz="2400" b="1" dirty="0" smtClean="0"/>
            </a:br>
            <a:r>
              <a:rPr lang="cs-CZ" sz="2400" b="1" dirty="0" err="1" smtClean="0"/>
              <a:t>directorate</a:t>
            </a:r>
            <a:endParaRPr lang="cs-CZ" sz="2400" b="1" dirty="0"/>
          </a:p>
        </p:txBody>
      </p:sp>
      <p:cxnSp>
        <p:nvCxnSpPr>
          <p:cNvPr id="37" name="Přímá spojovací šipka 36"/>
          <p:cNvCxnSpPr>
            <a:stCxn id="36" idx="4"/>
            <a:endCxn id="6" idx="0"/>
          </p:cNvCxnSpPr>
          <p:nvPr/>
        </p:nvCxnSpPr>
        <p:spPr>
          <a:xfrm rot="5400000">
            <a:off x="5715008" y="3643314"/>
            <a:ext cx="428628" cy="42862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What</a:t>
            </a:r>
            <a:r>
              <a:rPr lang="cs-CZ" dirty="0" smtClean="0"/>
              <a:t> </a:t>
            </a:r>
            <a:r>
              <a:rPr lang="cs-CZ" dirty="0" err="1" smtClean="0"/>
              <a:t>is</a:t>
            </a:r>
            <a:r>
              <a:rPr lang="cs-CZ" dirty="0" smtClean="0"/>
              <a:t> </a:t>
            </a:r>
            <a:r>
              <a:rPr lang="cs-CZ" dirty="0" err="1" smtClean="0"/>
              <a:t>political</a:t>
            </a:r>
            <a:r>
              <a:rPr lang="cs-CZ" dirty="0" smtClean="0"/>
              <a:t>/</a:t>
            </a:r>
            <a:r>
              <a:rPr lang="cs-CZ" dirty="0" err="1" smtClean="0"/>
              <a:t>civic</a:t>
            </a:r>
            <a:r>
              <a:rPr lang="cs-CZ" dirty="0" smtClean="0"/>
              <a:t> </a:t>
            </a:r>
            <a:r>
              <a:rPr lang="cs-CZ" dirty="0" err="1" smtClean="0"/>
              <a:t>socialization</a:t>
            </a:r>
            <a:r>
              <a:rPr lang="cs-CZ" dirty="0" smtClean="0"/>
              <a:t>?</a:t>
            </a:r>
            <a:endParaRPr lang="cs-CZ" dirty="0"/>
          </a:p>
        </p:txBody>
      </p:sp>
      <p:pic>
        <p:nvPicPr>
          <p:cNvPr id="3074" name="Picture 2" descr="C:\Program Files (x86)\Microsoft Office\MEDIA\CAGCAT10\j0302953.jpg"/>
          <p:cNvPicPr>
            <a:picLocks noChangeAspect="1" noChangeArrowheads="1"/>
          </p:cNvPicPr>
          <p:nvPr/>
        </p:nvPicPr>
        <p:blipFill>
          <a:blip r:embed="rId2" cstate="print"/>
          <a:srcRect/>
          <a:stretch>
            <a:fillRect/>
          </a:stretch>
        </p:blipFill>
        <p:spPr bwMode="auto">
          <a:xfrm>
            <a:off x="4286248" y="5000636"/>
            <a:ext cx="1029270" cy="1442901"/>
          </a:xfrm>
          <a:prstGeom prst="rect">
            <a:avLst/>
          </a:prstGeom>
          <a:noFill/>
        </p:spPr>
      </p:pic>
      <p:sp>
        <p:nvSpPr>
          <p:cNvPr id="5" name="Elipsa 4"/>
          <p:cNvSpPr/>
          <p:nvPr/>
        </p:nvSpPr>
        <p:spPr>
          <a:xfrm>
            <a:off x="3286116" y="4071942"/>
            <a:ext cx="1285884" cy="857256"/>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cs-CZ" sz="2400" b="1" dirty="0" err="1" smtClean="0"/>
              <a:t>Family</a:t>
            </a:r>
            <a:endParaRPr lang="cs-CZ" sz="2400" b="1" dirty="0"/>
          </a:p>
        </p:txBody>
      </p:sp>
      <p:sp>
        <p:nvSpPr>
          <p:cNvPr id="6" name="Elipsa 5"/>
          <p:cNvSpPr/>
          <p:nvPr/>
        </p:nvSpPr>
        <p:spPr>
          <a:xfrm>
            <a:off x="5072066" y="4071942"/>
            <a:ext cx="1285884" cy="857256"/>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cs-CZ" sz="2400" b="1" dirty="0" err="1" smtClean="0"/>
              <a:t>Class</a:t>
            </a:r>
            <a:r>
              <a:rPr lang="cs-CZ" sz="2400" b="1" dirty="0" smtClean="0"/>
              <a:t>-</a:t>
            </a:r>
            <a:r>
              <a:rPr lang="cs-CZ" sz="2400" b="1" dirty="0" err="1" smtClean="0"/>
              <a:t>room</a:t>
            </a:r>
            <a:endParaRPr lang="cs-CZ" sz="2400" b="1" dirty="0"/>
          </a:p>
        </p:txBody>
      </p:sp>
      <p:cxnSp>
        <p:nvCxnSpPr>
          <p:cNvPr id="10" name="Přímá spojovací šipka 9"/>
          <p:cNvCxnSpPr>
            <a:stCxn id="5" idx="5"/>
          </p:cNvCxnSpPr>
          <p:nvPr/>
        </p:nvCxnSpPr>
        <p:spPr>
          <a:xfrm rot="16200000" flipH="1">
            <a:off x="4343634" y="4843708"/>
            <a:ext cx="268418" cy="188313"/>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Přímá spojovací šipka 10"/>
          <p:cNvCxnSpPr>
            <a:stCxn id="6" idx="3"/>
          </p:cNvCxnSpPr>
          <p:nvPr/>
        </p:nvCxnSpPr>
        <p:spPr>
          <a:xfrm rot="5400000">
            <a:off x="5032014" y="4843711"/>
            <a:ext cx="268420" cy="18831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4" name="TextovéPole 13"/>
          <p:cNvSpPr txBox="1"/>
          <p:nvPr/>
        </p:nvSpPr>
        <p:spPr>
          <a:xfrm>
            <a:off x="285720" y="5429264"/>
            <a:ext cx="2500330" cy="523220"/>
          </a:xfrm>
          <a:prstGeom prst="rect">
            <a:avLst/>
          </a:prstGeom>
          <a:noFill/>
        </p:spPr>
        <p:txBody>
          <a:bodyPr wrap="square" rtlCol="0">
            <a:spAutoFit/>
          </a:bodyPr>
          <a:lstStyle/>
          <a:p>
            <a:pPr algn="ctr"/>
            <a:r>
              <a:rPr lang="cs-CZ" sz="2800" b="1" dirty="0" err="1" smtClean="0"/>
              <a:t>microsystem</a:t>
            </a:r>
            <a:endParaRPr lang="cs-CZ" sz="2800" b="1" dirty="0"/>
          </a:p>
        </p:txBody>
      </p:sp>
      <p:sp>
        <p:nvSpPr>
          <p:cNvPr id="15" name="TextovéPole 14"/>
          <p:cNvSpPr txBox="1"/>
          <p:nvPr/>
        </p:nvSpPr>
        <p:spPr>
          <a:xfrm>
            <a:off x="6643702" y="5786454"/>
            <a:ext cx="2285984" cy="646331"/>
          </a:xfrm>
          <a:prstGeom prst="rect">
            <a:avLst/>
          </a:prstGeom>
          <a:noFill/>
        </p:spPr>
        <p:txBody>
          <a:bodyPr wrap="square" rtlCol="0">
            <a:spAutoFit/>
          </a:bodyPr>
          <a:lstStyle/>
          <a:p>
            <a:r>
              <a:rPr lang="en-US" b="1" dirty="0" err="1" smtClean="0"/>
              <a:t>Bronfenbrenner</a:t>
            </a:r>
            <a:r>
              <a:rPr lang="cs-CZ" b="1" dirty="0" smtClean="0"/>
              <a:t>, 1979</a:t>
            </a:r>
          </a:p>
          <a:p>
            <a:r>
              <a:rPr lang="cs-CZ" dirty="0" err="1" smtClean="0"/>
              <a:t>Wilkenfeld</a:t>
            </a:r>
            <a:r>
              <a:rPr lang="cs-CZ" dirty="0" smtClean="0"/>
              <a:t> </a:t>
            </a:r>
            <a:r>
              <a:rPr lang="cs-CZ" dirty="0" err="1" smtClean="0"/>
              <a:t>et</a:t>
            </a:r>
            <a:r>
              <a:rPr lang="cs-CZ" dirty="0" smtClean="0"/>
              <a:t> </a:t>
            </a:r>
            <a:r>
              <a:rPr lang="cs-CZ" dirty="0" err="1" smtClean="0"/>
              <a:t>al</a:t>
            </a:r>
            <a:r>
              <a:rPr lang="cs-CZ" dirty="0" smtClean="0"/>
              <a:t>., 2010</a:t>
            </a:r>
            <a:endParaRPr lang="cs-CZ" dirty="0"/>
          </a:p>
        </p:txBody>
      </p:sp>
      <p:sp>
        <p:nvSpPr>
          <p:cNvPr id="12" name="TextovéPole 11"/>
          <p:cNvSpPr txBox="1"/>
          <p:nvPr/>
        </p:nvSpPr>
        <p:spPr>
          <a:xfrm>
            <a:off x="285720" y="4786322"/>
            <a:ext cx="2500330" cy="523220"/>
          </a:xfrm>
          <a:prstGeom prst="rect">
            <a:avLst/>
          </a:prstGeom>
          <a:noFill/>
        </p:spPr>
        <p:txBody>
          <a:bodyPr wrap="square" rtlCol="0">
            <a:spAutoFit/>
          </a:bodyPr>
          <a:lstStyle/>
          <a:p>
            <a:pPr algn="ctr"/>
            <a:r>
              <a:rPr lang="cs-CZ" sz="2800" b="1" dirty="0" err="1" smtClean="0"/>
              <a:t>mesosystem</a:t>
            </a:r>
            <a:endParaRPr lang="cs-CZ" sz="2800" b="1" dirty="0"/>
          </a:p>
        </p:txBody>
      </p:sp>
      <p:cxnSp>
        <p:nvCxnSpPr>
          <p:cNvPr id="13" name="Přímá spojovací šipka 12"/>
          <p:cNvCxnSpPr>
            <a:stCxn id="5" idx="6"/>
            <a:endCxn id="6" idx="2"/>
          </p:cNvCxnSpPr>
          <p:nvPr/>
        </p:nvCxnSpPr>
        <p:spPr>
          <a:xfrm>
            <a:off x="4572000" y="4500570"/>
            <a:ext cx="500066" cy="1588"/>
          </a:xfrm>
          <a:prstGeom prst="straightConnector1">
            <a:avLst/>
          </a:prstGeom>
          <a:ln w="38100">
            <a:solidFill>
              <a:srgbClr val="C0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6" name="TextovéPole 15"/>
          <p:cNvSpPr txBox="1"/>
          <p:nvPr/>
        </p:nvSpPr>
        <p:spPr>
          <a:xfrm>
            <a:off x="285720" y="4143380"/>
            <a:ext cx="2500330" cy="523220"/>
          </a:xfrm>
          <a:prstGeom prst="rect">
            <a:avLst/>
          </a:prstGeom>
          <a:noFill/>
        </p:spPr>
        <p:txBody>
          <a:bodyPr wrap="square" rtlCol="0">
            <a:spAutoFit/>
          </a:bodyPr>
          <a:lstStyle/>
          <a:p>
            <a:pPr algn="ctr"/>
            <a:r>
              <a:rPr lang="cs-CZ" sz="2800" b="1" dirty="0" err="1" smtClean="0"/>
              <a:t>exosystem</a:t>
            </a:r>
            <a:endParaRPr lang="cs-CZ" sz="2800" b="1" dirty="0"/>
          </a:p>
        </p:txBody>
      </p:sp>
      <p:sp>
        <p:nvSpPr>
          <p:cNvPr id="18" name="Elipsa 17"/>
          <p:cNvSpPr/>
          <p:nvPr/>
        </p:nvSpPr>
        <p:spPr>
          <a:xfrm>
            <a:off x="2500298" y="2786058"/>
            <a:ext cx="2000264" cy="857256"/>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cs-CZ" sz="2400" b="1" dirty="0" err="1" smtClean="0"/>
              <a:t>Workplace</a:t>
            </a:r>
            <a:endParaRPr lang="cs-CZ" sz="2400" b="1" dirty="0"/>
          </a:p>
        </p:txBody>
      </p:sp>
      <p:cxnSp>
        <p:nvCxnSpPr>
          <p:cNvPr id="19" name="Přímá spojovací šipka 18"/>
          <p:cNvCxnSpPr>
            <a:stCxn id="18" idx="4"/>
            <a:endCxn id="5" idx="0"/>
          </p:cNvCxnSpPr>
          <p:nvPr/>
        </p:nvCxnSpPr>
        <p:spPr>
          <a:xfrm rot="16200000" flipH="1">
            <a:off x="3500430" y="3643314"/>
            <a:ext cx="428628" cy="42862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6" name="Elipsa 35"/>
          <p:cNvSpPr/>
          <p:nvPr/>
        </p:nvSpPr>
        <p:spPr>
          <a:xfrm>
            <a:off x="5143504" y="2786058"/>
            <a:ext cx="2000264" cy="857256"/>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cs-CZ" sz="2400" b="1" dirty="0" err="1" smtClean="0"/>
              <a:t>Boards</a:t>
            </a:r>
            <a:r>
              <a:rPr lang="cs-CZ" sz="2400" b="1" dirty="0" smtClean="0"/>
              <a:t>,</a:t>
            </a:r>
            <a:br>
              <a:rPr lang="cs-CZ" sz="2400" b="1" dirty="0" smtClean="0"/>
            </a:br>
            <a:r>
              <a:rPr lang="cs-CZ" sz="2400" b="1" dirty="0" err="1" smtClean="0"/>
              <a:t>directorate</a:t>
            </a:r>
            <a:endParaRPr lang="cs-CZ" sz="2400" b="1" dirty="0"/>
          </a:p>
        </p:txBody>
      </p:sp>
      <p:cxnSp>
        <p:nvCxnSpPr>
          <p:cNvPr id="37" name="Přímá spojovací šipka 36"/>
          <p:cNvCxnSpPr>
            <a:stCxn id="36" idx="4"/>
            <a:endCxn id="6" idx="0"/>
          </p:cNvCxnSpPr>
          <p:nvPr/>
        </p:nvCxnSpPr>
        <p:spPr>
          <a:xfrm rot="5400000">
            <a:off x="5715008" y="3643314"/>
            <a:ext cx="428628" cy="42862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7" name="TextovéPole 16"/>
          <p:cNvSpPr txBox="1"/>
          <p:nvPr/>
        </p:nvSpPr>
        <p:spPr>
          <a:xfrm>
            <a:off x="285720" y="3500438"/>
            <a:ext cx="2500330" cy="523220"/>
          </a:xfrm>
          <a:prstGeom prst="rect">
            <a:avLst/>
          </a:prstGeom>
          <a:noFill/>
        </p:spPr>
        <p:txBody>
          <a:bodyPr wrap="square" rtlCol="0">
            <a:spAutoFit/>
          </a:bodyPr>
          <a:lstStyle/>
          <a:p>
            <a:pPr algn="ctr"/>
            <a:r>
              <a:rPr lang="cs-CZ" sz="2800" b="1" dirty="0" err="1" smtClean="0"/>
              <a:t>macrosystem</a:t>
            </a:r>
            <a:endParaRPr lang="cs-CZ" sz="2800" b="1" dirty="0"/>
          </a:p>
        </p:txBody>
      </p:sp>
      <p:sp>
        <p:nvSpPr>
          <p:cNvPr id="22" name="Obdélník 21"/>
          <p:cNvSpPr/>
          <p:nvPr/>
        </p:nvSpPr>
        <p:spPr>
          <a:xfrm>
            <a:off x="642910" y="1500174"/>
            <a:ext cx="8001056" cy="78581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b="1" dirty="0" err="1" smtClean="0">
                <a:solidFill>
                  <a:schemeClr val="bg1"/>
                </a:solidFill>
              </a:rPr>
              <a:t>Cultural</a:t>
            </a:r>
            <a:r>
              <a:rPr lang="cs-CZ" sz="2400" b="1" dirty="0" smtClean="0">
                <a:solidFill>
                  <a:schemeClr val="bg1"/>
                </a:solidFill>
              </a:rPr>
              <a:t> </a:t>
            </a:r>
            <a:r>
              <a:rPr lang="cs-CZ" sz="2400" b="1" dirty="0" err="1" smtClean="0">
                <a:solidFill>
                  <a:schemeClr val="bg1"/>
                </a:solidFill>
              </a:rPr>
              <a:t>values</a:t>
            </a:r>
            <a:r>
              <a:rPr lang="cs-CZ" sz="2400" b="1" dirty="0" smtClean="0">
                <a:solidFill>
                  <a:schemeClr val="bg1"/>
                </a:solidFill>
              </a:rPr>
              <a:t>, </a:t>
            </a:r>
            <a:r>
              <a:rPr lang="cs-CZ" sz="2400" b="1" dirty="0" err="1" smtClean="0">
                <a:solidFill>
                  <a:schemeClr val="bg1"/>
                </a:solidFill>
              </a:rPr>
              <a:t>political</a:t>
            </a:r>
            <a:r>
              <a:rPr lang="cs-CZ" sz="2400" b="1" dirty="0" smtClean="0">
                <a:solidFill>
                  <a:schemeClr val="bg1"/>
                </a:solidFill>
              </a:rPr>
              <a:t> </a:t>
            </a:r>
            <a:r>
              <a:rPr lang="cs-CZ" sz="2400" b="1" dirty="0" err="1" smtClean="0">
                <a:solidFill>
                  <a:schemeClr val="bg1"/>
                </a:solidFill>
              </a:rPr>
              <a:t>culture</a:t>
            </a:r>
            <a:r>
              <a:rPr lang="cs-CZ" sz="2400" b="1" dirty="0" smtClean="0">
                <a:solidFill>
                  <a:schemeClr val="bg1"/>
                </a:solidFill>
              </a:rPr>
              <a:t>,  ideology </a:t>
            </a:r>
            <a:r>
              <a:rPr lang="cs-CZ" sz="2400" b="1" dirty="0" err="1" smtClean="0">
                <a:solidFill>
                  <a:schemeClr val="bg1"/>
                </a:solidFill>
              </a:rPr>
              <a:t>underlying</a:t>
            </a:r>
            <a:r>
              <a:rPr lang="cs-CZ" sz="2400" b="1" smtClean="0">
                <a:solidFill>
                  <a:schemeClr val="bg1"/>
                </a:solidFill>
              </a:rPr>
              <a:t> economic</a:t>
            </a:r>
            <a:r>
              <a:rPr lang="cs-CZ" sz="2400" b="1" dirty="0" smtClean="0">
                <a:solidFill>
                  <a:schemeClr val="bg1"/>
                </a:solidFill>
              </a:rPr>
              <a:t> </a:t>
            </a:r>
            <a:r>
              <a:rPr lang="cs-CZ" sz="2400" b="1" dirty="0" err="1" smtClean="0">
                <a:solidFill>
                  <a:schemeClr val="bg1"/>
                </a:solidFill>
              </a:rPr>
              <a:t>or</a:t>
            </a:r>
            <a:r>
              <a:rPr lang="cs-CZ" sz="2400" b="1" dirty="0" smtClean="0">
                <a:solidFill>
                  <a:schemeClr val="bg1"/>
                </a:solidFill>
              </a:rPr>
              <a:t> </a:t>
            </a:r>
            <a:r>
              <a:rPr lang="cs-CZ" sz="2400" b="1" dirty="0" err="1" smtClean="0">
                <a:solidFill>
                  <a:schemeClr val="bg1"/>
                </a:solidFill>
              </a:rPr>
              <a:t>governmental</a:t>
            </a:r>
            <a:r>
              <a:rPr lang="cs-CZ" sz="2400" b="1" dirty="0" smtClean="0">
                <a:solidFill>
                  <a:schemeClr val="bg1"/>
                </a:solidFill>
              </a:rPr>
              <a:t> </a:t>
            </a:r>
            <a:r>
              <a:rPr lang="cs-CZ" sz="2400" b="1" dirty="0" err="1" smtClean="0">
                <a:solidFill>
                  <a:schemeClr val="bg1"/>
                </a:solidFill>
              </a:rPr>
              <a:t>system</a:t>
            </a:r>
            <a:r>
              <a:rPr lang="cs-CZ" sz="2400" b="1" dirty="0" smtClean="0">
                <a:solidFill>
                  <a:schemeClr val="bg1"/>
                </a:solidFill>
              </a:rPr>
              <a:t> …</a:t>
            </a:r>
            <a:endParaRPr lang="cs-CZ" sz="2400" b="1" dirty="0">
              <a:solidFill>
                <a:schemeClr val="bg1"/>
              </a:solidFill>
            </a:endParaRPr>
          </a:p>
        </p:txBody>
      </p:sp>
      <p:cxnSp>
        <p:nvCxnSpPr>
          <p:cNvPr id="23" name="Přímá spojovací šipka 22"/>
          <p:cNvCxnSpPr>
            <a:endCxn id="18" idx="1"/>
          </p:cNvCxnSpPr>
          <p:nvPr/>
        </p:nvCxnSpPr>
        <p:spPr>
          <a:xfrm rot="16200000" flipH="1">
            <a:off x="2298241" y="2416611"/>
            <a:ext cx="625608" cy="36437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Přímá spojovací šipka 25"/>
          <p:cNvCxnSpPr>
            <a:endCxn id="36" idx="7"/>
          </p:cNvCxnSpPr>
          <p:nvPr/>
        </p:nvCxnSpPr>
        <p:spPr>
          <a:xfrm rot="5400000">
            <a:off x="6684498" y="2452330"/>
            <a:ext cx="625608" cy="292932"/>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Socialization</a:t>
            </a:r>
            <a:r>
              <a:rPr lang="cs-CZ" dirty="0" smtClean="0"/>
              <a:t> </a:t>
            </a:r>
            <a:r>
              <a:rPr lang="cs-CZ" dirty="0" err="1" smtClean="0"/>
              <a:t>agents</a:t>
            </a:r>
            <a:endParaRPr lang="cs-CZ" dirty="0"/>
          </a:p>
        </p:txBody>
      </p:sp>
      <p:pic>
        <p:nvPicPr>
          <p:cNvPr id="34819" name="Picture 3" descr="C:\Users\Serek\AppData\Local\Microsoft\Windows\Temporary Internet Files\Content.IE5\K2RX9XUE\MC900358765[1].wmf"/>
          <p:cNvPicPr>
            <a:picLocks noChangeAspect="1" noChangeArrowheads="1"/>
          </p:cNvPicPr>
          <p:nvPr/>
        </p:nvPicPr>
        <p:blipFill>
          <a:blip r:embed="rId2" cstate="print"/>
          <a:srcRect/>
          <a:stretch>
            <a:fillRect/>
          </a:stretch>
        </p:blipFill>
        <p:spPr bwMode="auto">
          <a:xfrm>
            <a:off x="2555776" y="1844824"/>
            <a:ext cx="3354670" cy="3718628"/>
          </a:xfrm>
          <a:prstGeom prst="rect">
            <a:avLst/>
          </a:prstGeom>
          <a:noFill/>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Socialization</a:t>
            </a:r>
            <a:r>
              <a:rPr lang="cs-CZ" dirty="0" smtClean="0"/>
              <a:t> </a:t>
            </a:r>
            <a:r>
              <a:rPr lang="cs-CZ" dirty="0" err="1" smtClean="0"/>
              <a:t>agents</a:t>
            </a:r>
            <a:endParaRPr lang="cs-CZ" dirty="0"/>
          </a:p>
        </p:txBody>
      </p:sp>
      <p:pic>
        <p:nvPicPr>
          <p:cNvPr id="34819" name="Picture 3" descr="C:\Users\Serek\AppData\Local\Microsoft\Windows\Temporary Internet Files\Content.IE5\K2RX9XUE\MC900358765[1].wmf"/>
          <p:cNvPicPr>
            <a:picLocks noChangeAspect="1" noChangeArrowheads="1"/>
          </p:cNvPicPr>
          <p:nvPr/>
        </p:nvPicPr>
        <p:blipFill>
          <a:blip r:embed="rId2" cstate="print"/>
          <a:srcRect/>
          <a:stretch>
            <a:fillRect/>
          </a:stretch>
        </p:blipFill>
        <p:spPr bwMode="auto">
          <a:xfrm>
            <a:off x="2555776" y="1844824"/>
            <a:ext cx="3354670" cy="3718628"/>
          </a:xfrm>
          <a:prstGeom prst="rect">
            <a:avLst/>
          </a:prstGeom>
          <a:noFill/>
        </p:spPr>
      </p:pic>
      <p:sp>
        <p:nvSpPr>
          <p:cNvPr id="7" name="TextovéPole 6"/>
          <p:cNvSpPr txBox="1"/>
          <p:nvPr/>
        </p:nvSpPr>
        <p:spPr>
          <a:xfrm>
            <a:off x="395536" y="1772816"/>
            <a:ext cx="2520280" cy="830997"/>
          </a:xfrm>
          <a:prstGeom prst="rect">
            <a:avLst/>
          </a:prstGeom>
          <a:noFill/>
        </p:spPr>
        <p:txBody>
          <a:bodyPr wrap="square" rtlCol="0">
            <a:spAutoFit/>
          </a:bodyPr>
          <a:lstStyle/>
          <a:p>
            <a:r>
              <a:rPr lang="cs-CZ" sz="2400" dirty="0" err="1" smtClean="0"/>
              <a:t>parents</a:t>
            </a:r>
            <a:r>
              <a:rPr lang="cs-CZ" sz="2400" dirty="0" smtClean="0"/>
              <a:t> are role </a:t>
            </a:r>
            <a:r>
              <a:rPr lang="cs-CZ" sz="2400" dirty="0" err="1" smtClean="0"/>
              <a:t>models</a:t>
            </a:r>
            <a:endParaRPr lang="cs-CZ" sz="24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Socialization</a:t>
            </a:r>
            <a:r>
              <a:rPr lang="cs-CZ" dirty="0" smtClean="0"/>
              <a:t> </a:t>
            </a:r>
            <a:r>
              <a:rPr lang="cs-CZ" dirty="0" err="1" smtClean="0"/>
              <a:t>agents</a:t>
            </a:r>
            <a:endParaRPr lang="cs-CZ" dirty="0"/>
          </a:p>
        </p:txBody>
      </p:sp>
      <p:pic>
        <p:nvPicPr>
          <p:cNvPr id="34819" name="Picture 3" descr="C:\Users\Serek\AppData\Local\Microsoft\Windows\Temporary Internet Files\Content.IE5\K2RX9XUE\MC900358765[1].wmf"/>
          <p:cNvPicPr>
            <a:picLocks noChangeAspect="1" noChangeArrowheads="1"/>
          </p:cNvPicPr>
          <p:nvPr/>
        </p:nvPicPr>
        <p:blipFill>
          <a:blip r:embed="rId2" cstate="print"/>
          <a:srcRect/>
          <a:stretch>
            <a:fillRect/>
          </a:stretch>
        </p:blipFill>
        <p:spPr bwMode="auto">
          <a:xfrm>
            <a:off x="2555776" y="1844824"/>
            <a:ext cx="3354670" cy="3718628"/>
          </a:xfrm>
          <a:prstGeom prst="rect">
            <a:avLst/>
          </a:prstGeom>
          <a:noFill/>
        </p:spPr>
      </p:pic>
      <p:sp>
        <p:nvSpPr>
          <p:cNvPr id="7" name="TextovéPole 6"/>
          <p:cNvSpPr txBox="1"/>
          <p:nvPr/>
        </p:nvSpPr>
        <p:spPr>
          <a:xfrm>
            <a:off x="395536" y="1772816"/>
            <a:ext cx="2520280" cy="830997"/>
          </a:xfrm>
          <a:prstGeom prst="rect">
            <a:avLst/>
          </a:prstGeom>
          <a:noFill/>
        </p:spPr>
        <p:txBody>
          <a:bodyPr wrap="square" rtlCol="0">
            <a:spAutoFit/>
          </a:bodyPr>
          <a:lstStyle/>
          <a:p>
            <a:r>
              <a:rPr lang="cs-CZ" sz="2400" dirty="0" err="1" smtClean="0"/>
              <a:t>parents</a:t>
            </a:r>
            <a:r>
              <a:rPr lang="cs-CZ" sz="2400" dirty="0" smtClean="0"/>
              <a:t> are role </a:t>
            </a:r>
            <a:r>
              <a:rPr lang="cs-CZ" sz="2400" dirty="0" err="1" smtClean="0"/>
              <a:t>models</a:t>
            </a:r>
            <a:endParaRPr lang="cs-CZ" sz="2400" dirty="0"/>
          </a:p>
        </p:txBody>
      </p:sp>
      <p:sp>
        <p:nvSpPr>
          <p:cNvPr id="5" name="TextovéPole 4"/>
          <p:cNvSpPr txBox="1"/>
          <p:nvPr/>
        </p:nvSpPr>
        <p:spPr>
          <a:xfrm>
            <a:off x="6084168" y="5157192"/>
            <a:ext cx="2520280" cy="830997"/>
          </a:xfrm>
          <a:prstGeom prst="rect">
            <a:avLst/>
          </a:prstGeom>
          <a:noFill/>
        </p:spPr>
        <p:txBody>
          <a:bodyPr wrap="square" rtlCol="0">
            <a:spAutoFit/>
          </a:bodyPr>
          <a:lstStyle/>
          <a:p>
            <a:r>
              <a:rPr lang="cs-CZ" sz="2400" dirty="0" err="1" smtClean="0"/>
              <a:t>parents</a:t>
            </a:r>
            <a:r>
              <a:rPr lang="cs-CZ" sz="2400" dirty="0" smtClean="0"/>
              <a:t> </a:t>
            </a:r>
            <a:r>
              <a:rPr lang="cs-CZ" sz="2400" dirty="0" err="1" smtClean="0"/>
              <a:t>can</a:t>
            </a:r>
            <a:r>
              <a:rPr lang="cs-CZ" sz="2400" dirty="0" smtClean="0"/>
              <a:t> </a:t>
            </a:r>
            <a:r>
              <a:rPr lang="cs-CZ" sz="2400" dirty="0" err="1" smtClean="0"/>
              <a:t>persuade</a:t>
            </a:r>
            <a:r>
              <a:rPr lang="cs-CZ" sz="2400" dirty="0" smtClean="0"/>
              <a:t> </a:t>
            </a:r>
            <a:r>
              <a:rPr lang="cs-CZ" sz="2400" dirty="0" err="1" smtClean="0"/>
              <a:t>the</a:t>
            </a:r>
            <a:r>
              <a:rPr lang="cs-CZ" sz="2400" dirty="0" smtClean="0"/>
              <a:t> </a:t>
            </a:r>
            <a:r>
              <a:rPr lang="cs-CZ" sz="2400" dirty="0" err="1" smtClean="0"/>
              <a:t>child</a:t>
            </a:r>
            <a:endParaRPr lang="cs-CZ" sz="24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Socialization</a:t>
            </a:r>
            <a:r>
              <a:rPr lang="cs-CZ" dirty="0" smtClean="0"/>
              <a:t> </a:t>
            </a:r>
            <a:r>
              <a:rPr lang="cs-CZ" dirty="0" err="1" smtClean="0"/>
              <a:t>agents</a:t>
            </a:r>
            <a:endParaRPr lang="cs-CZ" dirty="0"/>
          </a:p>
        </p:txBody>
      </p:sp>
      <p:pic>
        <p:nvPicPr>
          <p:cNvPr id="34819" name="Picture 3" descr="C:\Users\Serek\AppData\Local\Microsoft\Windows\Temporary Internet Files\Content.IE5\K2RX9XUE\MC900358765[1].wmf"/>
          <p:cNvPicPr>
            <a:picLocks noChangeAspect="1" noChangeArrowheads="1"/>
          </p:cNvPicPr>
          <p:nvPr/>
        </p:nvPicPr>
        <p:blipFill>
          <a:blip r:embed="rId2" cstate="print"/>
          <a:srcRect/>
          <a:stretch>
            <a:fillRect/>
          </a:stretch>
        </p:blipFill>
        <p:spPr bwMode="auto">
          <a:xfrm>
            <a:off x="2555776" y="1844824"/>
            <a:ext cx="3354670" cy="3718628"/>
          </a:xfrm>
          <a:prstGeom prst="rect">
            <a:avLst/>
          </a:prstGeom>
          <a:noFill/>
        </p:spPr>
      </p:pic>
      <p:sp>
        <p:nvSpPr>
          <p:cNvPr id="7" name="TextovéPole 6"/>
          <p:cNvSpPr txBox="1"/>
          <p:nvPr/>
        </p:nvSpPr>
        <p:spPr>
          <a:xfrm>
            <a:off x="395536" y="1772816"/>
            <a:ext cx="2520280" cy="830997"/>
          </a:xfrm>
          <a:prstGeom prst="rect">
            <a:avLst/>
          </a:prstGeom>
          <a:noFill/>
        </p:spPr>
        <p:txBody>
          <a:bodyPr wrap="square" rtlCol="0">
            <a:spAutoFit/>
          </a:bodyPr>
          <a:lstStyle/>
          <a:p>
            <a:r>
              <a:rPr lang="cs-CZ" sz="2400" dirty="0" err="1" smtClean="0"/>
              <a:t>parents</a:t>
            </a:r>
            <a:r>
              <a:rPr lang="cs-CZ" sz="2400" dirty="0" smtClean="0"/>
              <a:t> are role </a:t>
            </a:r>
            <a:r>
              <a:rPr lang="cs-CZ" sz="2400" dirty="0" err="1" smtClean="0"/>
              <a:t>models</a:t>
            </a:r>
            <a:endParaRPr lang="cs-CZ" sz="2400" dirty="0"/>
          </a:p>
        </p:txBody>
      </p:sp>
      <p:sp>
        <p:nvSpPr>
          <p:cNvPr id="5" name="TextovéPole 4"/>
          <p:cNvSpPr txBox="1"/>
          <p:nvPr/>
        </p:nvSpPr>
        <p:spPr>
          <a:xfrm>
            <a:off x="6084168" y="5157192"/>
            <a:ext cx="2520280" cy="830997"/>
          </a:xfrm>
          <a:prstGeom prst="rect">
            <a:avLst/>
          </a:prstGeom>
          <a:noFill/>
        </p:spPr>
        <p:txBody>
          <a:bodyPr wrap="square" rtlCol="0">
            <a:spAutoFit/>
          </a:bodyPr>
          <a:lstStyle/>
          <a:p>
            <a:r>
              <a:rPr lang="cs-CZ" sz="2400" dirty="0" err="1" smtClean="0"/>
              <a:t>parents</a:t>
            </a:r>
            <a:r>
              <a:rPr lang="cs-CZ" sz="2400" dirty="0" smtClean="0"/>
              <a:t> </a:t>
            </a:r>
            <a:r>
              <a:rPr lang="cs-CZ" sz="2400" dirty="0" err="1" smtClean="0"/>
              <a:t>can</a:t>
            </a:r>
            <a:r>
              <a:rPr lang="cs-CZ" sz="2400" dirty="0" smtClean="0"/>
              <a:t> </a:t>
            </a:r>
            <a:r>
              <a:rPr lang="cs-CZ" sz="2400" dirty="0" err="1" smtClean="0"/>
              <a:t>persuade</a:t>
            </a:r>
            <a:r>
              <a:rPr lang="cs-CZ" sz="2400" dirty="0" smtClean="0"/>
              <a:t> </a:t>
            </a:r>
            <a:r>
              <a:rPr lang="cs-CZ" sz="2400" dirty="0" err="1" smtClean="0"/>
              <a:t>the</a:t>
            </a:r>
            <a:r>
              <a:rPr lang="cs-CZ" sz="2400" dirty="0" smtClean="0"/>
              <a:t> </a:t>
            </a:r>
            <a:r>
              <a:rPr lang="cs-CZ" sz="2400" dirty="0" err="1" smtClean="0"/>
              <a:t>child</a:t>
            </a:r>
            <a:endParaRPr lang="cs-CZ" sz="2400" dirty="0"/>
          </a:p>
        </p:txBody>
      </p:sp>
      <p:sp>
        <p:nvSpPr>
          <p:cNvPr id="6" name="TextovéPole 5"/>
          <p:cNvSpPr txBox="1"/>
          <p:nvPr/>
        </p:nvSpPr>
        <p:spPr>
          <a:xfrm>
            <a:off x="6012160" y="1628800"/>
            <a:ext cx="2520280" cy="1569660"/>
          </a:xfrm>
          <a:prstGeom prst="rect">
            <a:avLst/>
          </a:prstGeom>
          <a:noFill/>
        </p:spPr>
        <p:txBody>
          <a:bodyPr wrap="square" rtlCol="0">
            <a:spAutoFit/>
          </a:bodyPr>
          <a:lstStyle/>
          <a:p>
            <a:r>
              <a:rPr lang="cs-CZ" sz="2400" dirty="0" err="1" smtClean="0"/>
              <a:t>parents</a:t>
            </a:r>
            <a:r>
              <a:rPr lang="cs-CZ" sz="2400" dirty="0" smtClean="0"/>
              <a:t> </a:t>
            </a:r>
            <a:r>
              <a:rPr lang="cs-CZ" sz="2400" dirty="0" err="1" smtClean="0"/>
              <a:t>control</a:t>
            </a:r>
            <a:r>
              <a:rPr lang="cs-CZ" sz="2400" dirty="0" smtClean="0"/>
              <a:t> </a:t>
            </a:r>
            <a:r>
              <a:rPr lang="cs-CZ" sz="2400" dirty="0" err="1" smtClean="0"/>
              <a:t>where</a:t>
            </a:r>
            <a:r>
              <a:rPr lang="cs-CZ" sz="2400" dirty="0" smtClean="0"/>
              <a:t> </a:t>
            </a:r>
            <a:r>
              <a:rPr lang="cs-CZ" sz="2400" dirty="0" err="1" smtClean="0"/>
              <a:t>the</a:t>
            </a:r>
            <a:r>
              <a:rPr lang="cs-CZ" sz="2400" dirty="0" smtClean="0"/>
              <a:t> </a:t>
            </a:r>
            <a:r>
              <a:rPr lang="cs-CZ" sz="2400" dirty="0" err="1" smtClean="0"/>
              <a:t>child</a:t>
            </a:r>
            <a:r>
              <a:rPr lang="cs-CZ" sz="2400" dirty="0" smtClean="0"/>
              <a:t> </a:t>
            </a:r>
            <a:r>
              <a:rPr lang="cs-CZ" sz="2400" dirty="0" err="1" smtClean="0"/>
              <a:t>spends</a:t>
            </a:r>
            <a:r>
              <a:rPr lang="cs-CZ" sz="2400" dirty="0" smtClean="0"/>
              <a:t> her </a:t>
            </a:r>
            <a:r>
              <a:rPr lang="cs-CZ" sz="2400" dirty="0" err="1" smtClean="0"/>
              <a:t>or</a:t>
            </a:r>
            <a:r>
              <a:rPr lang="cs-CZ" sz="2400" dirty="0" smtClean="0"/>
              <a:t> his </a:t>
            </a:r>
            <a:r>
              <a:rPr lang="cs-CZ" sz="2400" dirty="0" err="1" smtClean="0"/>
              <a:t>time</a:t>
            </a:r>
            <a:endParaRPr lang="cs-CZ" sz="24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Socialization</a:t>
            </a:r>
            <a:r>
              <a:rPr lang="cs-CZ" dirty="0" smtClean="0"/>
              <a:t> </a:t>
            </a:r>
            <a:r>
              <a:rPr lang="cs-CZ" dirty="0" err="1" smtClean="0"/>
              <a:t>agents</a:t>
            </a:r>
            <a:endParaRPr lang="cs-CZ" dirty="0"/>
          </a:p>
        </p:txBody>
      </p:sp>
      <p:pic>
        <p:nvPicPr>
          <p:cNvPr id="34819" name="Picture 3" descr="C:\Users\Serek\AppData\Local\Microsoft\Windows\Temporary Internet Files\Content.IE5\K2RX9XUE\MC900358765[1].wmf"/>
          <p:cNvPicPr>
            <a:picLocks noChangeAspect="1" noChangeArrowheads="1"/>
          </p:cNvPicPr>
          <p:nvPr/>
        </p:nvPicPr>
        <p:blipFill>
          <a:blip r:embed="rId2" cstate="print"/>
          <a:srcRect/>
          <a:stretch>
            <a:fillRect/>
          </a:stretch>
        </p:blipFill>
        <p:spPr bwMode="auto">
          <a:xfrm>
            <a:off x="2555776" y="1844824"/>
            <a:ext cx="3354670" cy="3718628"/>
          </a:xfrm>
          <a:prstGeom prst="rect">
            <a:avLst/>
          </a:prstGeom>
          <a:noFill/>
        </p:spPr>
      </p:pic>
      <p:sp>
        <p:nvSpPr>
          <p:cNvPr id="7" name="TextovéPole 6"/>
          <p:cNvSpPr txBox="1"/>
          <p:nvPr/>
        </p:nvSpPr>
        <p:spPr>
          <a:xfrm>
            <a:off x="395536" y="1772816"/>
            <a:ext cx="2520280" cy="830997"/>
          </a:xfrm>
          <a:prstGeom prst="rect">
            <a:avLst/>
          </a:prstGeom>
          <a:noFill/>
        </p:spPr>
        <p:txBody>
          <a:bodyPr wrap="square" rtlCol="0">
            <a:spAutoFit/>
          </a:bodyPr>
          <a:lstStyle/>
          <a:p>
            <a:r>
              <a:rPr lang="cs-CZ" sz="2400" dirty="0" err="1" smtClean="0"/>
              <a:t>parents</a:t>
            </a:r>
            <a:r>
              <a:rPr lang="cs-CZ" sz="2400" dirty="0" smtClean="0"/>
              <a:t> are role </a:t>
            </a:r>
            <a:r>
              <a:rPr lang="cs-CZ" sz="2400" dirty="0" err="1" smtClean="0"/>
              <a:t>models</a:t>
            </a:r>
            <a:endParaRPr lang="cs-CZ" sz="2400" dirty="0"/>
          </a:p>
        </p:txBody>
      </p:sp>
      <p:sp>
        <p:nvSpPr>
          <p:cNvPr id="5" name="TextovéPole 4"/>
          <p:cNvSpPr txBox="1"/>
          <p:nvPr/>
        </p:nvSpPr>
        <p:spPr>
          <a:xfrm>
            <a:off x="6084168" y="5157192"/>
            <a:ext cx="2520280" cy="830997"/>
          </a:xfrm>
          <a:prstGeom prst="rect">
            <a:avLst/>
          </a:prstGeom>
          <a:noFill/>
        </p:spPr>
        <p:txBody>
          <a:bodyPr wrap="square" rtlCol="0">
            <a:spAutoFit/>
          </a:bodyPr>
          <a:lstStyle/>
          <a:p>
            <a:r>
              <a:rPr lang="cs-CZ" sz="2400" dirty="0" err="1" smtClean="0"/>
              <a:t>parents</a:t>
            </a:r>
            <a:r>
              <a:rPr lang="cs-CZ" sz="2400" dirty="0" smtClean="0"/>
              <a:t> </a:t>
            </a:r>
            <a:r>
              <a:rPr lang="cs-CZ" sz="2400" dirty="0" err="1" smtClean="0"/>
              <a:t>can</a:t>
            </a:r>
            <a:r>
              <a:rPr lang="cs-CZ" sz="2400" dirty="0" smtClean="0"/>
              <a:t> </a:t>
            </a:r>
            <a:r>
              <a:rPr lang="cs-CZ" sz="2400" dirty="0" err="1" smtClean="0"/>
              <a:t>persuade</a:t>
            </a:r>
            <a:r>
              <a:rPr lang="cs-CZ" sz="2400" dirty="0" smtClean="0"/>
              <a:t> </a:t>
            </a:r>
            <a:r>
              <a:rPr lang="cs-CZ" sz="2400" dirty="0" err="1" smtClean="0"/>
              <a:t>the</a:t>
            </a:r>
            <a:r>
              <a:rPr lang="cs-CZ" sz="2400" dirty="0" smtClean="0"/>
              <a:t> </a:t>
            </a:r>
            <a:r>
              <a:rPr lang="cs-CZ" sz="2400" dirty="0" err="1" smtClean="0"/>
              <a:t>child</a:t>
            </a:r>
            <a:endParaRPr lang="cs-CZ" sz="2400" dirty="0"/>
          </a:p>
        </p:txBody>
      </p:sp>
      <p:sp>
        <p:nvSpPr>
          <p:cNvPr id="6" name="TextovéPole 5"/>
          <p:cNvSpPr txBox="1"/>
          <p:nvPr/>
        </p:nvSpPr>
        <p:spPr>
          <a:xfrm>
            <a:off x="6012160" y="1628800"/>
            <a:ext cx="2520280" cy="1569660"/>
          </a:xfrm>
          <a:prstGeom prst="rect">
            <a:avLst/>
          </a:prstGeom>
          <a:noFill/>
        </p:spPr>
        <p:txBody>
          <a:bodyPr wrap="square" rtlCol="0">
            <a:spAutoFit/>
          </a:bodyPr>
          <a:lstStyle/>
          <a:p>
            <a:r>
              <a:rPr lang="cs-CZ" sz="2400" dirty="0" err="1" smtClean="0"/>
              <a:t>parents</a:t>
            </a:r>
            <a:r>
              <a:rPr lang="cs-CZ" sz="2400" dirty="0" smtClean="0"/>
              <a:t> </a:t>
            </a:r>
            <a:r>
              <a:rPr lang="cs-CZ" sz="2400" dirty="0" err="1" smtClean="0"/>
              <a:t>control</a:t>
            </a:r>
            <a:r>
              <a:rPr lang="cs-CZ" sz="2400" dirty="0" smtClean="0"/>
              <a:t> </a:t>
            </a:r>
            <a:r>
              <a:rPr lang="cs-CZ" sz="2400" dirty="0" err="1" smtClean="0"/>
              <a:t>where</a:t>
            </a:r>
            <a:r>
              <a:rPr lang="cs-CZ" sz="2400" dirty="0" smtClean="0"/>
              <a:t> </a:t>
            </a:r>
            <a:r>
              <a:rPr lang="cs-CZ" sz="2400" dirty="0" err="1" smtClean="0"/>
              <a:t>the</a:t>
            </a:r>
            <a:r>
              <a:rPr lang="cs-CZ" sz="2400" dirty="0" smtClean="0"/>
              <a:t> </a:t>
            </a:r>
            <a:r>
              <a:rPr lang="cs-CZ" sz="2400" dirty="0" err="1" smtClean="0"/>
              <a:t>child</a:t>
            </a:r>
            <a:r>
              <a:rPr lang="cs-CZ" sz="2400" dirty="0" smtClean="0"/>
              <a:t> </a:t>
            </a:r>
            <a:r>
              <a:rPr lang="cs-CZ" sz="2400" dirty="0" err="1" smtClean="0"/>
              <a:t>spends</a:t>
            </a:r>
            <a:r>
              <a:rPr lang="cs-CZ" sz="2400" dirty="0" smtClean="0"/>
              <a:t> her </a:t>
            </a:r>
            <a:r>
              <a:rPr lang="cs-CZ" sz="2400" dirty="0" err="1" smtClean="0"/>
              <a:t>or</a:t>
            </a:r>
            <a:r>
              <a:rPr lang="cs-CZ" sz="2400" dirty="0" smtClean="0"/>
              <a:t> his </a:t>
            </a:r>
            <a:r>
              <a:rPr lang="cs-CZ" sz="2400" dirty="0" err="1" smtClean="0"/>
              <a:t>time</a:t>
            </a:r>
            <a:endParaRPr lang="cs-CZ" sz="2400" dirty="0"/>
          </a:p>
        </p:txBody>
      </p:sp>
      <p:sp>
        <p:nvSpPr>
          <p:cNvPr id="8" name="TextovéPole 7"/>
          <p:cNvSpPr txBox="1"/>
          <p:nvPr/>
        </p:nvSpPr>
        <p:spPr>
          <a:xfrm>
            <a:off x="251520" y="5445224"/>
            <a:ext cx="3600400" cy="1200329"/>
          </a:xfrm>
          <a:prstGeom prst="rect">
            <a:avLst/>
          </a:prstGeom>
          <a:noFill/>
        </p:spPr>
        <p:txBody>
          <a:bodyPr wrap="square" rtlCol="0">
            <a:spAutoFit/>
          </a:bodyPr>
          <a:lstStyle/>
          <a:p>
            <a:r>
              <a:rPr lang="cs-CZ" sz="2400" dirty="0" err="1" smtClean="0"/>
              <a:t>parents</a:t>
            </a:r>
            <a:r>
              <a:rPr lang="cs-CZ" sz="2400" dirty="0" smtClean="0"/>
              <a:t> use </a:t>
            </a:r>
            <a:r>
              <a:rPr lang="cs-CZ" sz="2400" dirty="0" err="1" smtClean="0"/>
              <a:t>democratic</a:t>
            </a:r>
            <a:r>
              <a:rPr lang="cs-CZ" sz="2400" dirty="0" smtClean="0"/>
              <a:t>, </a:t>
            </a:r>
            <a:r>
              <a:rPr lang="cs-CZ" sz="2400" dirty="0" err="1" smtClean="0"/>
              <a:t>authoriarian</a:t>
            </a:r>
            <a:r>
              <a:rPr lang="cs-CZ" sz="2400" dirty="0" smtClean="0"/>
              <a:t> </a:t>
            </a:r>
            <a:r>
              <a:rPr lang="cs-CZ" sz="2400" dirty="0" err="1" smtClean="0"/>
              <a:t>etc</a:t>
            </a:r>
            <a:r>
              <a:rPr lang="cs-CZ" sz="2400" dirty="0" smtClean="0"/>
              <a:t>. </a:t>
            </a:r>
            <a:r>
              <a:rPr lang="cs-CZ" sz="2400" dirty="0" err="1" smtClean="0"/>
              <a:t>practices</a:t>
            </a:r>
            <a:r>
              <a:rPr lang="cs-CZ" sz="2400" dirty="0" smtClean="0"/>
              <a:t> </a:t>
            </a:r>
            <a:r>
              <a:rPr lang="cs-CZ" sz="2400" dirty="0" err="1" smtClean="0"/>
              <a:t>towards</a:t>
            </a:r>
            <a:r>
              <a:rPr lang="cs-CZ" sz="2400" dirty="0" smtClean="0"/>
              <a:t> </a:t>
            </a:r>
            <a:r>
              <a:rPr lang="cs-CZ" sz="2400" dirty="0" err="1" smtClean="0"/>
              <a:t>the</a:t>
            </a:r>
            <a:r>
              <a:rPr lang="cs-CZ" sz="2400" dirty="0" smtClean="0"/>
              <a:t> </a:t>
            </a:r>
            <a:r>
              <a:rPr lang="cs-CZ" sz="2400" dirty="0" err="1" smtClean="0"/>
              <a:t>child</a:t>
            </a:r>
            <a:r>
              <a:rPr lang="cs-CZ" sz="2400" dirty="0" smtClean="0"/>
              <a:t> </a:t>
            </a:r>
            <a:endParaRPr lang="cs-CZ"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Why</a:t>
            </a:r>
            <a:r>
              <a:rPr lang="cs-CZ" dirty="0" smtClean="0"/>
              <a:t> </a:t>
            </a:r>
            <a:r>
              <a:rPr lang="cs-CZ" dirty="0" err="1" smtClean="0"/>
              <a:t>this</a:t>
            </a:r>
            <a:r>
              <a:rPr lang="cs-CZ" dirty="0" smtClean="0"/>
              <a:t> </a:t>
            </a:r>
            <a:r>
              <a:rPr lang="cs-CZ" dirty="0" err="1" smtClean="0"/>
              <a:t>issue</a:t>
            </a:r>
            <a:r>
              <a:rPr lang="cs-CZ" dirty="0" smtClean="0"/>
              <a:t> </a:t>
            </a:r>
            <a:r>
              <a:rPr lang="cs-CZ" dirty="0" err="1" smtClean="0"/>
              <a:t>and</a:t>
            </a:r>
            <a:r>
              <a:rPr lang="cs-CZ" dirty="0" smtClean="0"/>
              <a:t> adolescence?</a:t>
            </a:r>
            <a:endParaRPr lang="cs-CZ" dirty="0"/>
          </a:p>
        </p:txBody>
      </p:sp>
      <p:sp>
        <p:nvSpPr>
          <p:cNvPr id="3" name="Zástupný symbol pro obsah 2"/>
          <p:cNvSpPr>
            <a:spLocks noGrp="1"/>
          </p:cNvSpPr>
          <p:nvPr>
            <p:ph idx="1"/>
          </p:nvPr>
        </p:nvSpPr>
        <p:spPr/>
        <p:txBody>
          <a:bodyPr/>
          <a:lstStyle/>
          <a:p>
            <a:pPr marL="0" indent="0">
              <a:buNone/>
            </a:pPr>
            <a:r>
              <a:rPr lang="cs-CZ" dirty="0" err="1" smtClean="0">
                <a:solidFill>
                  <a:srgbClr val="C00000"/>
                </a:solidFill>
              </a:rPr>
              <a:t>Impressionable</a:t>
            </a:r>
            <a:r>
              <a:rPr lang="cs-CZ" dirty="0" smtClean="0">
                <a:solidFill>
                  <a:srgbClr val="C00000"/>
                </a:solidFill>
              </a:rPr>
              <a:t> </a:t>
            </a:r>
            <a:r>
              <a:rPr lang="cs-CZ" dirty="0" err="1" smtClean="0">
                <a:solidFill>
                  <a:srgbClr val="C00000"/>
                </a:solidFill>
              </a:rPr>
              <a:t>years</a:t>
            </a:r>
            <a:r>
              <a:rPr lang="cs-CZ" dirty="0" smtClean="0">
                <a:solidFill>
                  <a:srgbClr val="C00000"/>
                </a:solidFill>
              </a:rPr>
              <a:t> </a:t>
            </a:r>
            <a:r>
              <a:rPr lang="cs-CZ" dirty="0" err="1" smtClean="0">
                <a:solidFill>
                  <a:srgbClr val="C00000"/>
                </a:solidFill>
              </a:rPr>
              <a:t>hypothesis</a:t>
            </a:r>
            <a:endParaRPr lang="cs-CZ" dirty="0" smtClean="0">
              <a:solidFill>
                <a:srgbClr val="C00000"/>
              </a:solidFill>
            </a:endParaRPr>
          </a:p>
          <a:p>
            <a:pPr marL="0" indent="0">
              <a:buNone/>
            </a:pPr>
            <a:endParaRPr lang="cs-CZ" dirty="0" smtClean="0"/>
          </a:p>
          <a:p>
            <a:pPr marL="0" indent="0">
              <a:buNone/>
            </a:pPr>
            <a:endParaRPr lang="cs-CZ" dirty="0" smtClean="0"/>
          </a:p>
          <a:p>
            <a:pPr marL="0" indent="0">
              <a:buNone/>
            </a:pPr>
            <a:endParaRPr lang="cs-CZ" dirty="0" smtClean="0"/>
          </a:p>
          <a:p>
            <a:pPr marL="0" indent="0">
              <a:buNone/>
            </a:pPr>
            <a:r>
              <a:rPr lang="cs-CZ" dirty="0" err="1" smtClean="0">
                <a:solidFill>
                  <a:schemeClr val="bg1">
                    <a:lumMod val="50000"/>
                  </a:schemeClr>
                </a:solidFill>
              </a:rPr>
              <a:t>Life</a:t>
            </a:r>
            <a:r>
              <a:rPr lang="cs-CZ" dirty="0" smtClean="0">
                <a:solidFill>
                  <a:schemeClr val="bg1">
                    <a:lumMod val="50000"/>
                  </a:schemeClr>
                </a:solidFill>
              </a:rPr>
              <a:t>-</a:t>
            </a:r>
            <a:r>
              <a:rPr lang="cs-CZ" dirty="0" err="1" smtClean="0">
                <a:solidFill>
                  <a:schemeClr val="bg1">
                    <a:lumMod val="50000"/>
                  </a:schemeClr>
                </a:solidFill>
              </a:rPr>
              <a:t>long</a:t>
            </a:r>
            <a:r>
              <a:rPr lang="cs-CZ" dirty="0" smtClean="0">
                <a:solidFill>
                  <a:schemeClr val="bg1">
                    <a:lumMod val="50000"/>
                  </a:schemeClr>
                </a:solidFill>
              </a:rPr>
              <a:t> </a:t>
            </a:r>
            <a:r>
              <a:rPr lang="cs-CZ" dirty="0" err="1" smtClean="0">
                <a:solidFill>
                  <a:schemeClr val="bg1">
                    <a:lumMod val="50000"/>
                  </a:schemeClr>
                </a:solidFill>
              </a:rPr>
              <a:t>openness</a:t>
            </a:r>
            <a:endParaRPr lang="cs-CZ" dirty="0">
              <a:solidFill>
                <a:schemeClr val="bg1">
                  <a:lumMod val="50000"/>
                </a:schemeClr>
              </a:solidFill>
            </a:endParaRPr>
          </a:p>
        </p:txBody>
      </p:sp>
      <p:sp>
        <p:nvSpPr>
          <p:cNvPr id="8" name="Vývojový diagram: paměť s přímým přístupem 7"/>
          <p:cNvSpPr/>
          <p:nvPr/>
        </p:nvSpPr>
        <p:spPr>
          <a:xfrm>
            <a:off x="1000100" y="2357430"/>
            <a:ext cx="2214578" cy="1428760"/>
          </a:xfrm>
          <a:prstGeom prst="flowChartMagneticDrum">
            <a:avLst/>
          </a:prstGeom>
          <a:solidFill>
            <a:srgbClr val="FFC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Vývojový diagram: paměť s přímým přístupem 8"/>
          <p:cNvSpPr/>
          <p:nvPr/>
        </p:nvSpPr>
        <p:spPr>
          <a:xfrm>
            <a:off x="2643174" y="2786058"/>
            <a:ext cx="2214578" cy="642942"/>
          </a:xfrm>
          <a:prstGeom prst="flowChartMagneticDrum">
            <a:avLst/>
          </a:prstGeom>
          <a:solidFill>
            <a:srgbClr val="FFC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Vývojový diagram: paměť s přímým přístupem 9"/>
          <p:cNvSpPr/>
          <p:nvPr/>
        </p:nvSpPr>
        <p:spPr>
          <a:xfrm>
            <a:off x="1000100" y="4714884"/>
            <a:ext cx="4143404" cy="1428760"/>
          </a:xfrm>
          <a:prstGeom prst="flowChartMagneticDrum">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Socialization</a:t>
            </a:r>
            <a:r>
              <a:rPr lang="cs-CZ" dirty="0" smtClean="0"/>
              <a:t> </a:t>
            </a:r>
            <a:r>
              <a:rPr lang="cs-CZ" dirty="0" err="1" smtClean="0"/>
              <a:t>agents</a:t>
            </a:r>
            <a:endParaRPr lang="cs-CZ" dirty="0"/>
          </a:p>
        </p:txBody>
      </p:sp>
      <p:pic>
        <p:nvPicPr>
          <p:cNvPr id="35843" name="Picture 3" descr="C:\Users\Serek\AppData\Local\Microsoft\Windows\Temporary Internet Files\Content.IE5\HIUB3LAY\MP900438770[1].jpg"/>
          <p:cNvPicPr>
            <a:picLocks noChangeAspect="1" noChangeArrowheads="1"/>
          </p:cNvPicPr>
          <p:nvPr/>
        </p:nvPicPr>
        <p:blipFill>
          <a:blip r:embed="rId2" cstate="print"/>
          <a:srcRect/>
          <a:stretch>
            <a:fillRect/>
          </a:stretch>
        </p:blipFill>
        <p:spPr bwMode="auto">
          <a:xfrm>
            <a:off x="2195736" y="1844824"/>
            <a:ext cx="4572000" cy="4572000"/>
          </a:xfrm>
          <a:prstGeom prst="rect">
            <a:avLst/>
          </a:prstGeom>
          <a:noFill/>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Socialization</a:t>
            </a:r>
            <a:r>
              <a:rPr lang="cs-CZ" dirty="0" smtClean="0"/>
              <a:t> </a:t>
            </a:r>
            <a:r>
              <a:rPr lang="cs-CZ" dirty="0" err="1" smtClean="0"/>
              <a:t>agents</a:t>
            </a:r>
            <a:endParaRPr lang="cs-CZ" dirty="0"/>
          </a:p>
        </p:txBody>
      </p:sp>
      <p:pic>
        <p:nvPicPr>
          <p:cNvPr id="35843" name="Picture 3" descr="C:\Users\Serek\AppData\Local\Microsoft\Windows\Temporary Internet Files\Content.IE5\HIUB3LAY\MP900438770[1].jpg"/>
          <p:cNvPicPr>
            <a:picLocks noChangeAspect="1" noChangeArrowheads="1"/>
          </p:cNvPicPr>
          <p:nvPr/>
        </p:nvPicPr>
        <p:blipFill>
          <a:blip r:embed="rId2" cstate="print"/>
          <a:srcRect/>
          <a:stretch>
            <a:fillRect/>
          </a:stretch>
        </p:blipFill>
        <p:spPr bwMode="auto">
          <a:xfrm>
            <a:off x="2195736" y="1844824"/>
            <a:ext cx="4572000" cy="4572000"/>
          </a:xfrm>
          <a:prstGeom prst="rect">
            <a:avLst/>
          </a:prstGeom>
          <a:noFill/>
        </p:spPr>
      </p:pic>
      <p:sp>
        <p:nvSpPr>
          <p:cNvPr id="5" name="TextovéPole 4"/>
          <p:cNvSpPr txBox="1"/>
          <p:nvPr/>
        </p:nvSpPr>
        <p:spPr>
          <a:xfrm>
            <a:off x="323528" y="1268760"/>
            <a:ext cx="3240360" cy="1569660"/>
          </a:xfrm>
          <a:prstGeom prst="rect">
            <a:avLst/>
          </a:prstGeom>
          <a:noFill/>
        </p:spPr>
        <p:txBody>
          <a:bodyPr wrap="square" rtlCol="0">
            <a:spAutoFit/>
          </a:bodyPr>
          <a:lstStyle/>
          <a:p>
            <a:r>
              <a:rPr lang="cs-CZ" sz="2400" dirty="0" err="1" smtClean="0"/>
              <a:t>teachers</a:t>
            </a:r>
            <a:r>
              <a:rPr lang="cs-CZ" sz="2400" dirty="0" smtClean="0"/>
              <a:t> </a:t>
            </a:r>
            <a:r>
              <a:rPr lang="cs-CZ" sz="2400" dirty="0" err="1" smtClean="0"/>
              <a:t>and</a:t>
            </a:r>
            <a:r>
              <a:rPr lang="cs-CZ" sz="2400" dirty="0" smtClean="0"/>
              <a:t> </a:t>
            </a:r>
            <a:r>
              <a:rPr lang="cs-CZ" sz="2400" dirty="0" err="1" smtClean="0"/>
              <a:t>classmates</a:t>
            </a:r>
            <a:r>
              <a:rPr lang="cs-CZ" sz="2400" dirty="0" smtClean="0"/>
              <a:t> are role </a:t>
            </a:r>
            <a:r>
              <a:rPr lang="cs-CZ" sz="2400" dirty="0" err="1" smtClean="0"/>
              <a:t>models</a:t>
            </a:r>
            <a:r>
              <a:rPr lang="cs-CZ" sz="2400" dirty="0" smtClean="0"/>
              <a:t> </a:t>
            </a:r>
            <a:r>
              <a:rPr lang="cs-CZ" sz="2400" dirty="0" err="1" smtClean="0"/>
              <a:t>and</a:t>
            </a:r>
            <a:r>
              <a:rPr lang="cs-CZ" sz="2400" dirty="0" smtClean="0"/>
              <a:t> </a:t>
            </a:r>
            <a:r>
              <a:rPr lang="cs-CZ" sz="2400" dirty="0" err="1" smtClean="0"/>
              <a:t>produce</a:t>
            </a:r>
            <a:r>
              <a:rPr lang="cs-CZ" sz="2400" dirty="0" smtClean="0"/>
              <a:t> </a:t>
            </a:r>
            <a:r>
              <a:rPr lang="cs-CZ" sz="2400" dirty="0" err="1" smtClean="0"/>
              <a:t>social</a:t>
            </a:r>
            <a:r>
              <a:rPr lang="cs-CZ" sz="2400" dirty="0" smtClean="0"/>
              <a:t> </a:t>
            </a:r>
            <a:r>
              <a:rPr lang="cs-CZ" sz="2400" dirty="0" err="1" smtClean="0"/>
              <a:t>influences</a:t>
            </a:r>
            <a:endParaRPr lang="cs-CZ" sz="24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Socialization</a:t>
            </a:r>
            <a:r>
              <a:rPr lang="cs-CZ" dirty="0" smtClean="0"/>
              <a:t> </a:t>
            </a:r>
            <a:r>
              <a:rPr lang="cs-CZ" dirty="0" err="1" smtClean="0"/>
              <a:t>agents</a:t>
            </a:r>
            <a:endParaRPr lang="cs-CZ" dirty="0"/>
          </a:p>
        </p:txBody>
      </p:sp>
      <p:pic>
        <p:nvPicPr>
          <p:cNvPr id="35843" name="Picture 3" descr="C:\Users\Serek\AppData\Local\Microsoft\Windows\Temporary Internet Files\Content.IE5\HIUB3LAY\MP900438770[1].jpg"/>
          <p:cNvPicPr>
            <a:picLocks noChangeAspect="1" noChangeArrowheads="1"/>
          </p:cNvPicPr>
          <p:nvPr/>
        </p:nvPicPr>
        <p:blipFill>
          <a:blip r:embed="rId2" cstate="print"/>
          <a:srcRect/>
          <a:stretch>
            <a:fillRect/>
          </a:stretch>
        </p:blipFill>
        <p:spPr bwMode="auto">
          <a:xfrm>
            <a:off x="2195736" y="1844824"/>
            <a:ext cx="4572000" cy="4572000"/>
          </a:xfrm>
          <a:prstGeom prst="rect">
            <a:avLst/>
          </a:prstGeom>
          <a:noFill/>
        </p:spPr>
      </p:pic>
      <p:sp>
        <p:nvSpPr>
          <p:cNvPr id="5" name="TextovéPole 4"/>
          <p:cNvSpPr txBox="1"/>
          <p:nvPr/>
        </p:nvSpPr>
        <p:spPr>
          <a:xfrm>
            <a:off x="323528" y="1268760"/>
            <a:ext cx="3240360" cy="1569660"/>
          </a:xfrm>
          <a:prstGeom prst="rect">
            <a:avLst/>
          </a:prstGeom>
          <a:noFill/>
        </p:spPr>
        <p:txBody>
          <a:bodyPr wrap="square" rtlCol="0">
            <a:spAutoFit/>
          </a:bodyPr>
          <a:lstStyle/>
          <a:p>
            <a:r>
              <a:rPr lang="cs-CZ" sz="2400" dirty="0" err="1" smtClean="0"/>
              <a:t>teachers</a:t>
            </a:r>
            <a:r>
              <a:rPr lang="cs-CZ" sz="2400" dirty="0" smtClean="0"/>
              <a:t> </a:t>
            </a:r>
            <a:r>
              <a:rPr lang="cs-CZ" sz="2400" dirty="0" err="1" smtClean="0"/>
              <a:t>and</a:t>
            </a:r>
            <a:r>
              <a:rPr lang="cs-CZ" sz="2400" dirty="0" smtClean="0"/>
              <a:t> </a:t>
            </a:r>
            <a:r>
              <a:rPr lang="cs-CZ" sz="2400" dirty="0" err="1" smtClean="0"/>
              <a:t>classmates</a:t>
            </a:r>
            <a:r>
              <a:rPr lang="cs-CZ" sz="2400" dirty="0" smtClean="0"/>
              <a:t> are role </a:t>
            </a:r>
            <a:r>
              <a:rPr lang="cs-CZ" sz="2400" dirty="0" err="1" smtClean="0"/>
              <a:t>models</a:t>
            </a:r>
            <a:r>
              <a:rPr lang="cs-CZ" sz="2400" dirty="0" smtClean="0"/>
              <a:t> </a:t>
            </a:r>
            <a:r>
              <a:rPr lang="cs-CZ" sz="2400" dirty="0" err="1" smtClean="0"/>
              <a:t>and</a:t>
            </a:r>
            <a:r>
              <a:rPr lang="cs-CZ" sz="2400" dirty="0" smtClean="0"/>
              <a:t> </a:t>
            </a:r>
            <a:r>
              <a:rPr lang="cs-CZ" sz="2400" dirty="0" err="1" smtClean="0"/>
              <a:t>produce</a:t>
            </a:r>
            <a:r>
              <a:rPr lang="cs-CZ" sz="2400" dirty="0" smtClean="0"/>
              <a:t> </a:t>
            </a:r>
            <a:r>
              <a:rPr lang="cs-CZ" sz="2400" dirty="0" err="1" smtClean="0"/>
              <a:t>social</a:t>
            </a:r>
            <a:r>
              <a:rPr lang="cs-CZ" sz="2400" dirty="0" smtClean="0"/>
              <a:t> </a:t>
            </a:r>
            <a:r>
              <a:rPr lang="cs-CZ" sz="2400" dirty="0" err="1" smtClean="0"/>
              <a:t>influences</a:t>
            </a:r>
            <a:endParaRPr lang="cs-CZ" sz="2400" dirty="0"/>
          </a:p>
        </p:txBody>
      </p:sp>
      <p:sp>
        <p:nvSpPr>
          <p:cNvPr id="6" name="TextovéPole 5"/>
          <p:cNvSpPr txBox="1"/>
          <p:nvPr/>
        </p:nvSpPr>
        <p:spPr>
          <a:xfrm>
            <a:off x="5652120" y="2276872"/>
            <a:ext cx="3240360" cy="830997"/>
          </a:xfrm>
          <a:prstGeom prst="rect">
            <a:avLst/>
          </a:prstGeom>
          <a:noFill/>
        </p:spPr>
        <p:txBody>
          <a:bodyPr wrap="square" rtlCol="0">
            <a:spAutoFit/>
          </a:bodyPr>
          <a:lstStyle/>
          <a:p>
            <a:r>
              <a:rPr lang="cs-CZ" sz="2400" dirty="0" err="1" smtClean="0"/>
              <a:t>civic</a:t>
            </a:r>
            <a:r>
              <a:rPr lang="cs-CZ" sz="2400" dirty="0" smtClean="0"/>
              <a:t>/</a:t>
            </a:r>
            <a:r>
              <a:rPr lang="cs-CZ" sz="2400" dirty="0" err="1" smtClean="0"/>
              <a:t>political</a:t>
            </a:r>
            <a:r>
              <a:rPr lang="cs-CZ" sz="2400" dirty="0" smtClean="0"/>
              <a:t> </a:t>
            </a:r>
            <a:r>
              <a:rPr lang="cs-CZ" sz="2400" dirty="0" err="1" smtClean="0"/>
              <a:t>knowledge</a:t>
            </a:r>
            <a:r>
              <a:rPr lang="cs-CZ" sz="2400" dirty="0" smtClean="0"/>
              <a:t> </a:t>
            </a:r>
            <a:r>
              <a:rPr lang="cs-CZ" sz="2400" dirty="0" err="1" smtClean="0"/>
              <a:t>and</a:t>
            </a:r>
            <a:r>
              <a:rPr lang="cs-CZ" sz="2400" dirty="0" smtClean="0"/>
              <a:t> </a:t>
            </a:r>
            <a:r>
              <a:rPr lang="cs-CZ" sz="2400" dirty="0" err="1" smtClean="0"/>
              <a:t>skills</a:t>
            </a:r>
            <a:r>
              <a:rPr lang="cs-CZ" sz="2400" dirty="0" smtClean="0"/>
              <a:t> </a:t>
            </a:r>
            <a:r>
              <a:rPr lang="cs-CZ" sz="2400" dirty="0" err="1" smtClean="0"/>
              <a:t>can</a:t>
            </a:r>
            <a:r>
              <a:rPr lang="cs-CZ" sz="2400" dirty="0" smtClean="0"/>
              <a:t> </a:t>
            </a:r>
            <a:r>
              <a:rPr lang="cs-CZ" sz="2400" dirty="0" err="1" smtClean="0"/>
              <a:t>be</a:t>
            </a:r>
            <a:r>
              <a:rPr lang="cs-CZ" sz="2400" dirty="0" smtClean="0"/>
              <a:t> </a:t>
            </a:r>
            <a:r>
              <a:rPr lang="cs-CZ" sz="2400" dirty="0" err="1" smtClean="0"/>
              <a:t>learned</a:t>
            </a:r>
            <a:endParaRPr lang="cs-CZ" sz="24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Socialization</a:t>
            </a:r>
            <a:r>
              <a:rPr lang="cs-CZ" dirty="0" smtClean="0"/>
              <a:t> </a:t>
            </a:r>
            <a:r>
              <a:rPr lang="cs-CZ" dirty="0" err="1" smtClean="0"/>
              <a:t>agents</a:t>
            </a:r>
            <a:endParaRPr lang="cs-CZ" dirty="0"/>
          </a:p>
        </p:txBody>
      </p:sp>
      <p:pic>
        <p:nvPicPr>
          <p:cNvPr id="35843" name="Picture 3" descr="C:\Users\Serek\AppData\Local\Microsoft\Windows\Temporary Internet Files\Content.IE5\HIUB3LAY\MP900438770[1].jpg"/>
          <p:cNvPicPr>
            <a:picLocks noChangeAspect="1" noChangeArrowheads="1"/>
          </p:cNvPicPr>
          <p:nvPr/>
        </p:nvPicPr>
        <p:blipFill>
          <a:blip r:embed="rId2" cstate="print"/>
          <a:srcRect/>
          <a:stretch>
            <a:fillRect/>
          </a:stretch>
        </p:blipFill>
        <p:spPr bwMode="auto">
          <a:xfrm>
            <a:off x="2195736" y="1844824"/>
            <a:ext cx="4572000" cy="4572000"/>
          </a:xfrm>
          <a:prstGeom prst="rect">
            <a:avLst/>
          </a:prstGeom>
          <a:noFill/>
        </p:spPr>
      </p:pic>
      <p:sp>
        <p:nvSpPr>
          <p:cNvPr id="5" name="TextovéPole 4"/>
          <p:cNvSpPr txBox="1"/>
          <p:nvPr/>
        </p:nvSpPr>
        <p:spPr>
          <a:xfrm>
            <a:off x="323528" y="1268760"/>
            <a:ext cx="3240360" cy="1569660"/>
          </a:xfrm>
          <a:prstGeom prst="rect">
            <a:avLst/>
          </a:prstGeom>
          <a:noFill/>
        </p:spPr>
        <p:txBody>
          <a:bodyPr wrap="square" rtlCol="0">
            <a:spAutoFit/>
          </a:bodyPr>
          <a:lstStyle/>
          <a:p>
            <a:r>
              <a:rPr lang="cs-CZ" sz="2400" dirty="0" err="1" smtClean="0"/>
              <a:t>teachers</a:t>
            </a:r>
            <a:r>
              <a:rPr lang="cs-CZ" sz="2400" dirty="0" smtClean="0"/>
              <a:t> </a:t>
            </a:r>
            <a:r>
              <a:rPr lang="cs-CZ" sz="2400" dirty="0" err="1" smtClean="0"/>
              <a:t>and</a:t>
            </a:r>
            <a:r>
              <a:rPr lang="cs-CZ" sz="2400" dirty="0" smtClean="0"/>
              <a:t> </a:t>
            </a:r>
            <a:r>
              <a:rPr lang="cs-CZ" sz="2400" dirty="0" err="1" smtClean="0"/>
              <a:t>classmates</a:t>
            </a:r>
            <a:r>
              <a:rPr lang="cs-CZ" sz="2400" dirty="0" smtClean="0"/>
              <a:t> are role </a:t>
            </a:r>
            <a:r>
              <a:rPr lang="cs-CZ" sz="2400" dirty="0" err="1" smtClean="0"/>
              <a:t>models</a:t>
            </a:r>
            <a:r>
              <a:rPr lang="cs-CZ" sz="2400" dirty="0" smtClean="0"/>
              <a:t> </a:t>
            </a:r>
            <a:r>
              <a:rPr lang="cs-CZ" sz="2400" dirty="0" err="1" smtClean="0"/>
              <a:t>and</a:t>
            </a:r>
            <a:r>
              <a:rPr lang="cs-CZ" sz="2400" dirty="0" smtClean="0"/>
              <a:t> </a:t>
            </a:r>
            <a:r>
              <a:rPr lang="cs-CZ" sz="2400" dirty="0" err="1" smtClean="0"/>
              <a:t>produce</a:t>
            </a:r>
            <a:r>
              <a:rPr lang="cs-CZ" sz="2400" dirty="0" smtClean="0"/>
              <a:t> </a:t>
            </a:r>
            <a:r>
              <a:rPr lang="cs-CZ" sz="2400" dirty="0" err="1" smtClean="0"/>
              <a:t>social</a:t>
            </a:r>
            <a:r>
              <a:rPr lang="cs-CZ" sz="2400" dirty="0" smtClean="0"/>
              <a:t> </a:t>
            </a:r>
            <a:r>
              <a:rPr lang="cs-CZ" sz="2400" dirty="0" err="1" smtClean="0"/>
              <a:t>influences</a:t>
            </a:r>
            <a:endParaRPr lang="cs-CZ" sz="2400" dirty="0"/>
          </a:p>
        </p:txBody>
      </p:sp>
      <p:sp>
        <p:nvSpPr>
          <p:cNvPr id="6" name="TextovéPole 5"/>
          <p:cNvSpPr txBox="1"/>
          <p:nvPr/>
        </p:nvSpPr>
        <p:spPr>
          <a:xfrm>
            <a:off x="5652120" y="2276872"/>
            <a:ext cx="3240360" cy="830997"/>
          </a:xfrm>
          <a:prstGeom prst="rect">
            <a:avLst/>
          </a:prstGeom>
          <a:noFill/>
        </p:spPr>
        <p:txBody>
          <a:bodyPr wrap="square" rtlCol="0">
            <a:spAutoFit/>
          </a:bodyPr>
          <a:lstStyle/>
          <a:p>
            <a:r>
              <a:rPr lang="cs-CZ" sz="2400" dirty="0" err="1" smtClean="0"/>
              <a:t>civic</a:t>
            </a:r>
            <a:r>
              <a:rPr lang="cs-CZ" sz="2400" dirty="0" smtClean="0"/>
              <a:t>/</a:t>
            </a:r>
            <a:r>
              <a:rPr lang="cs-CZ" sz="2400" dirty="0" err="1" smtClean="0"/>
              <a:t>political</a:t>
            </a:r>
            <a:r>
              <a:rPr lang="cs-CZ" sz="2400" dirty="0" smtClean="0"/>
              <a:t> </a:t>
            </a:r>
            <a:r>
              <a:rPr lang="cs-CZ" sz="2400" dirty="0" err="1" smtClean="0"/>
              <a:t>knowledge</a:t>
            </a:r>
            <a:r>
              <a:rPr lang="cs-CZ" sz="2400" dirty="0" smtClean="0"/>
              <a:t> </a:t>
            </a:r>
            <a:r>
              <a:rPr lang="cs-CZ" sz="2400" dirty="0" err="1" smtClean="0"/>
              <a:t>and</a:t>
            </a:r>
            <a:r>
              <a:rPr lang="cs-CZ" sz="2400" dirty="0" smtClean="0"/>
              <a:t> </a:t>
            </a:r>
            <a:r>
              <a:rPr lang="cs-CZ" sz="2400" dirty="0" err="1" smtClean="0"/>
              <a:t>skills</a:t>
            </a:r>
            <a:r>
              <a:rPr lang="cs-CZ" sz="2400" dirty="0" smtClean="0"/>
              <a:t> </a:t>
            </a:r>
            <a:r>
              <a:rPr lang="cs-CZ" sz="2400" dirty="0" err="1" smtClean="0"/>
              <a:t>can</a:t>
            </a:r>
            <a:r>
              <a:rPr lang="cs-CZ" sz="2400" dirty="0" smtClean="0"/>
              <a:t> </a:t>
            </a:r>
            <a:r>
              <a:rPr lang="cs-CZ" sz="2400" dirty="0" err="1" smtClean="0"/>
              <a:t>be</a:t>
            </a:r>
            <a:r>
              <a:rPr lang="cs-CZ" sz="2400" dirty="0" smtClean="0"/>
              <a:t> </a:t>
            </a:r>
            <a:r>
              <a:rPr lang="cs-CZ" sz="2400" dirty="0" err="1" smtClean="0"/>
              <a:t>learned</a:t>
            </a:r>
            <a:endParaRPr lang="cs-CZ" sz="2400" dirty="0"/>
          </a:p>
        </p:txBody>
      </p:sp>
      <p:sp>
        <p:nvSpPr>
          <p:cNvPr id="7" name="TextovéPole 6"/>
          <p:cNvSpPr txBox="1"/>
          <p:nvPr/>
        </p:nvSpPr>
        <p:spPr>
          <a:xfrm>
            <a:off x="5724128" y="4581128"/>
            <a:ext cx="3240360" cy="1938992"/>
          </a:xfrm>
          <a:prstGeom prst="rect">
            <a:avLst/>
          </a:prstGeom>
          <a:noFill/>
        </p:spPr>
        <p:txBody>
          <a:bodyPr wrap="square" rtlCol="0">
            <a:spAutoFit/>
          </a:bodyPr>
          <a:lstStyle/>
          <a:p>
            <a:pPr algn="r"/>
            <a:r>
              <a:rPr lang="cs-CZ" sz="2400" dirty="0" err="1" smtClean="0"/>
              <a:t>democratic</a:t>
            </a:r>
            <a:r>
              <a:rPr lang="cs-CZ" sz="2400" dirty="0" smtClean="0"/>
              <a:t>, </a:t>
            </a:r>
            <a:r>
              <a:rPr lang="cs-CZ" sz="2400" dirty="0" err="1" smtClean="0"/>
              <a:t>authoritarian</a:t>
            </a:r>
            <a:r>
              <a:rPr lang="cs-CZ" sz="2400" dirty="0" smtClean="0"/>
              <a:t> </a:t>
            </a:r>
            <a:r>
              <a:rPr lang="cs-CZ" sz="2400" dirty="0" err="1" smtClean="0"/>
              <a:t>etc</a:t>
            </a:r>
            <a:r>
              <a:rPr lang="cs-CZ" sz="2400" dirty="0" smtClean="0"/>
              <a:t>. </a:t>
            </a:r>
            <a:r>
              <a:rPr lang="cs-CZ" sz="2400" dirty="0" err="1" smtClean="0"/>
              <a:t>practices</a:t>
            </a:r>
            <a:r>
              <a:rPr lang="cs-CZ" sz="2400" dirty="0" smtClean="0"/>
              <a:t/>
            </a:r>
            <a:br>
              <a:rPr lang="cs-CZ" sz="2400" dirty="0" smtClean="0"/>
            </a:br>
            <a:r>
              <a:rPr lang="cs-CZ" sz="2400" dirty="0" smtClean="0"/>
              <a:t>are </a:t>
            </a:r>
            <a:r>
              <a:rPr lang="cs-CZ" sz="2400" dirty="0" err="1" smtClean="0"/>
              <a:t>used</a:t>
            </a:r>
            <a:r>
              <a:rPr lang="cs-CZ" sz="2400" dirty="0" smtClean="0"/>
              <a:t> in </a:t>
            </a:r>
            <a:r>
              <a:rPr lang="cs-CZ" sz="2400" dirty="0" err="1" smtClean="0"/>
              <a:t>the</a:t>
            </a:r>
            <a:r>
              <a:rPr lang="cs-CZ" sz="2400" dirty="0" smtClean="0"/>
              <a:t> </a:t>
            </a:r>
            <a:r>
              <a:rPr lang="cs-CZ" sz="2400" dirty="0" err="1" smtClean="0"/>
              <a:t>classrooms</a:t>
            </a:r>
            <a:endParaRPr lang="cs-CZ" sz="24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Socialization</a:t>
            </a:r>
            <a:r>
              <a:rPr lang="cs-CZ" dirty="0" smtClean="0"/>
              <a:t> </a:t>
            </a:r>
            <a:r>
              <a:rPr lang="cs-CZ" dirty="0" err="1" smtClean="0"/>
              <a:t>agents</a:t>
            </a:r>
            <a:endParaRPr lang="cs-CZ" dirty="0"/>
          </a:p>
        </p:txBody>
      </p:sp>
      <p:sp>
        <p:nvSpPr>
          <p:cNvPr id="6" name="Zástupný symbol pro obsah 5"/>
          <p:cNvSpPr>
            <a:spLocks noGrp="1"/>
          </p:cNvSpPr>
          <p:nvPr>
            <p:ph idx="1"/>
          </p:nvPr>
        </p:nvSpPr>
        <p:spPr/>
        <p:txBody>
          <a:bodyPr/>
          <a:lstStyle/>
          <a:p>
            <a:r>
              <a:rPr lang="cs-CZ" dirty="0" smtClean="0"/>
              <a:t>media</a:t>
            </a:r>
          </a:p>
          <a:p>
            <a:r>
              <a:rPr lang="cs-CZ" dirty="0" err="1" smtClean="0"/>
              <a:t>clubs</a:t>
            </a:r>
            <a:r>
              <a:rPr lang="cs-CZ" dirty="0" smtClean="0"/>
              <a:t>, </a:t>
            </a:r>
            <a:r>
              <a:rPr lang="cs-CZ" dirty="0" err="1" smtClean="0"/>
              <a:t>groups</a:t>
            </a:r>
            <a:r>
              <a:rPr lang="cs-CZ" dirty="0" smtClean="0"/>
              <a:t>, </a:t>
            </a:r>
            <a:r>
              <a:rPr lang="cs-CZ" dirty="0" err="1" smtClean="0"/>
              <a:t>organizations</a:t>
            </a:r>
            <a:endParaRPr lang="cs-CZ" dirty="0" smtClean="0"/>
          </a:p>
          <a:p>
            <a:r>
              <a:rPr lang="cs-CZ" dirty="0" err="1" smtClean="0"/>
              <a:t>friends</a:t>
            </a:r>
            <a:endParaRPr lang="cs-CZ" dirty="0" smtClean="0"/>
          </a:p>
          <a:p>
            <a:r>
              <a:rPr lang="cs-CZ" dirty="0" err="1" smtClean="0"/>
              <a:t>neighborhoods</a:t>
            </a:r>
            <a:endParaRPr lang="cs-CZ" dirty="0" smtClean="0"/>
          </a:p>
          <a:p>
            <a:endParaRPr lang="cs-CZ"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Main</a:t>
            </a:r>
            <a:r>
              <a:rPr lang="cs-CZ" dirty="0" smtClean="0"/>
              <a:t> </a:t>
            </a:r>
            <a:r>
              <a:rPr lang="cs-CZ" dirty="0" err="1" smtClean="0"/>
              <a:t>issues</a:t>
            </a:r>
            <a:r>
              <a:rPr lang="cs-CZ" dirty="0" smtClean="0"/>
              <a:t> &amp; </a:t>
            </a:r>
            <a:r>
              <a:rPr lang="cs-CZ" dirty="0" err="1" smtClean="0"/>
              <a:t>controversies</a:t>
            </a:r>
            <a:endParaRPr lang="cs-CZ" dirty="0"/>
          </a:p>
        </p:txBody>
      </p:sp>
      <p:sp>
        <p:nvSpPr>
          <p:cNvPr id="3" name="Zástupný symbol pro obsah 2"/>
          <p:cNvSpPr>
            <a:spLocks noGrp="1"/>
          </p:cNvSpPr>
          <p:nvPr>
            <p:ph idx="1"/>
          </p:nvPr>
        </p:nvSpPr>
        <p:spPr/>
        <p:txBody>
          <a:bodyPr/>
          <a:lstStyle/>
          <a:p>
            <a:r>
              <a:rPr lang="en-US" dirty="0" smtClean="0"/>
              <a:t>Agency</a:t>
            </a:r>
          </a:p>
          <a:p>
            <a:r>
              <a:rPr lang="en-US" dirty="0" smtClean="0"/>
              <a:t>Directions of influence</a:t>
            </a:r>
          </a:p>
          <a:p>
            <a:r>
              <a:rPr lang="en-US" dirty="0" smtClean="0"/>
              <a:t>Interventions</a:t>
            </a:r>
          </a:p>
          <a:p>
            <a:r>
              <a:rPr lang="en-US" dirty="0" smtClean="0"/>
              <a:t>Multiple contexts and dispositions-environment interactions</a:t>
            </a:r>
          </a:p>
          <a:p>
            <a:endParaRPr lang="cs-CZ" dirty="0" smtClean="0"/>
          </a:p>
          <a:p>
            <a:endParaRPr lang="cs-CZ"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Main</a:t>
            </a:r>
            <a:r>
              <a:rPr lang="cs-CZ" dirty="0" smtClean="0"/>
              <a:t> </a:t>
            </a:r>
            <a:r>
              <a:rPr lang="cs-CZ" dirty="0" err="1" smtClean="0"/>
              <a:t>issues</a:t>
            </a:r>
            <a:r>
              <a:rPr lang="cs-CZ" dirty="0" smtClean="0"/>
              <a:t> &amp; </a:t>
            </a:r>
            <a:r>
              <a:rPr lang="cs-CZ" dirty="0" err="1" smtClean="0"/>
              <a:t>controversies</a:t>
            </a:r>
            <a:endParaRPr lang="cs-CZ" dirty="0"/>
          </a:p>
        </p:txBody>
      </p:sp>
      <p:sp>
        <p:nvSpPr>
          <p:cNvPr id="3" name="Zástupný symbol pro obsah 2"/>
          <p:cNvSpPr>
            <a:spLocks noGrp="1"/>
          </p:cNvSpPr>
          <p:nvPr>
            <p:ph idx="1"/>
          </p:nvPr>
        </p:nvSpPr>
        <p:spPr>
          <a:xfrm>
            <a:off x="457200" y="1600200"/>
            <a:ext cx="8229600" cy="4829196"/>
          </a:xfrm>
        </p:spPr>
        <p:txBody>
          <a:bodyPr>
            <a:normAutofit lnSpcReduction="10000"/>
          </a:bodyPr>
          <a:lstStyle/>
          <a:p>
            <a:pPr marL="0" indent="0">
              <a:buNone/>
            </a:pPr>
            <a:r>
              <a:rPr lang="cs-CZ" sz="2400" b="1" dirty="0" err="1" smtClean="0">
                <a:solidFill>
                  <a:srgbClr val="C00000"/>
                </a:solidFill>
              </a:rPr>
              <a:t>Agency</a:t>
            </a:r>
            <a:endParaRPr lang="cs-CZ" sz="2400" b="1" dirty="0" smtClean="0">
              <a:solidFill>
                <a:srgbClr val="C00000"/>
              </a:solidFill>
            </a:endParaRPr>
          </a:p>
          <a:p>
            <a:pPr marL="0" indent="0">
              <a:buNone/>
            </a:pPr>
            <a:r>
              <a:rPr lang="cs-CZ" sz="2400" dirty="0" err="1" smtClean="0"/>
              <a:t>child</a:t>
            </a:r>
            <a:r>
              <a:rPr lang="cs-CZ" sz="2400" dirty="0" smtClean="0"/>
              <a:t>/adolescent as </a:t>
            </a:r>
            <a:r>
              <a:rPr lang="cs-CZ" sz="2400" dirty="0" err="1" smtClean="0">
                <a:solidFill>
                  <a:srgbClr val="C00000"/>
                </a:solidFill>
              </a:rPr>
              <a:t>passive</a:t>
            </a:r>
            <a:r>
              <a:rPr lang="cs-CZ" sz="2400" dirty="0" smtClean="0">
                <a:solidFill>
                  <a:srgbClr val="C00000"/>
                </a:solidFill>
              </a:rPr>
              <a:t> recipient </a:t>
            </a:r>
            <a:r>
              <a:rPr lang="cs-CZ" sz="2400" dirty="0" smtClean="0"/>
              <a:t>vs. </a:t>
            </a:r>
            <a:r>
              <a:rPr lang="cs-CZ" sz="2400" dirty="0" err="1" smtClean="0">
                <a:solidFill>
                  <a:srgbClr val="C00000"/>
                </a:solidFill>
              </a:rPr>
              <a:t>active</a:t>
            </a:r>
            <a:r>
              <a:rPr lang="cs-CZ" sz="2400" dirty="0" smtClean="0">
                <a:solidFill>
                  <a:srgbClr val="C00000"/>
                </a:solidFill>
              </a:rPr>
              <a:t> agent</a:t>
            </a:r>
          </a:p>
          <a:p>
            <a:pPr marL="714375" indent="0">
              <a:buNone/>
            </a:pPr>
            <a:r>
              <a:rPr lang="cs-CZ" sz="2400" dirty="0" smtClean="0">
                <a:solidFill>
                  <a:schemeClr val="bg1"/>
                </a:solidFill>
              </a:rPr>
              <a:t>c</a:t>
            </a:r>
            <a:r>
              <a:rPr lang="en-US" sz="2400" dirty="0" err="1" smtClean="0">
                <a:solidFill>
                  <a:schemeClr val="bg1"/>
                </a:solidFill>
              </a:rPr>
              <a:t>urrent</a:t>
            </a:r>
            <a:r>
              <a:rPr lang="en-US" sz="2400" dirty="0" smtClean="0">
                <a:solidFill>
                  <a:schemeClr val="bg1"/>
                </a:solidFill>
              </a:rPr>
              <a:t> theories in developmental psychology stress that the process of socialization cannot be understood as a mere transmission of the environmental influences on a child</a:t>
            </a:r>
            <a:r>
              <a:rPr lang="cs-CZ" sz="2400" dirty="0" smtClean="0">
                <a:solidFill>
                  <a:schemeClr val="bg1"/>
                </a:solidFill>
              </a:rPr>
              <a:t> (</a:t>
            </a:r>
            <a:r>
              <a:rPr lang="cs-CZ" sz="2400" dirty="0" err="1" smtClean="0">
                <a:solidFill>
                  <a:schemeClr val="bg1"/>
                </a:solidFill>
              </a:rPr>
              <a:t>Maccoby</a:t>
            </a:r>
            <a:r>
              <a:rPr lang="cs-CZ" sz="2400" dirty="0" smtClean="0">
                <a:solidFill>
                  <a:schemeClr val="bg1"/>
                </a:solidFill>
              </a:rPr>
              <a:t>, 2007; </a:t>
            </a:r>
            <a:r>
              <a:rPr lang="cs-CZ" sz="2400" dirty="0" err="1" smtClean="0">
                <a:solidFill>
                  <a:schemeClr val="bg1"/>
                </a:solidFill>
              </a:rPr>
              <a:t>Nurmi</a:t>
            </a:r>
            <a:r>
              <a:rPr lang="cs-CZ" sz="2400" dirty="0" smtClean="0">
                <a:solidFill>
                  <a:schemeClr val="bg1"/>
                </a:solidFill>
              </a:rPr>
              <a:t>, 2004)</a:t>
            </a:r>
          </a:p>
          <a:p>
            <a:pPr marL="0" indent="0">
              <a:buNone/>
            </a:pPr>
            <a:r>
              <a:rPr lang="en-US" sz="2400" dirty="0" smtClean="0">
                <a:solidFill>
                  <a:schemeClr val="bg1"/>
                </a:solidFill>
              </a:rPr>
              <a:t>political beliefs held by adolescents reflect rather adolescents’ hypotheses about parental beliefs than parental beliefs as such</a:t>
            </a:r>
            <a:r>
              <a:rPr lang="cs-CZ" sz="2400" dirty="0" smtClean="0">
                <a:solidFill>
                  <a:schemeClr val="bg1"/>
                </a:solidFill>
              </a:rPr>
              <a:t> (</a:t>
            </a:r>
            <a:r>
              <a:rPr lang="cs-CZ" sz="2400" dirty="0" err="1" smtClean="0">
                <a:solidFill>
                  <a:schemeClr val="bg1"/>
                </a:solidFill>
              </a:rPr>
              <a:t>Westholm</a:t>
            </a:r>
            <a:r>
              <a:rPr lang="cs-CZ" sz="2400" dirty="0" smtClean="0">
                <a:solidFill>
                  <a:schemeClr val="bg1"/>
                </a:solidFill>
              </a:rPr>
              <a:t>, 1999)</a:t>
            </a:r>
          </a:p>
          <a:p>
            <a:pPr marL="0" indent="0">
              <a:buNone/>
            </a:pPr>
            <a:r>
              <a:rPr lang="cs-CZ" sz="2400" dirty="0" err="1" smtClean="0">
                <a:solidFill>
                  <a:schemeClr val="bg1"/>
                </a:solidFill>
              </a:rPr>
              <a:t>civic</a:t>
            </a:r>
            <a:r>
              <a:rPr lang="cs-CZ" sz="2400" dirty="0" smtClean="0">
                <a:solidFill>
                  <a:schemeClr val="bg1"/>
                </a:solidFill>
              </a:rPr>
              <a:t>/</a:t>
            </a:r>
            <a:r>
              <a:rPr lang="cs-CZ" sz="2400" dirty="0" err="1" smtClean="0">
                <a:solidFill>
                  <a:schemeClr val="bg1"/>
                </a:solidFill>
              </a:rPr>
              <a:t>political</a:t>
            </a:r>
            <a:r>
              <a:rPr lang="cs-CZ" sz="2400" dirty="0" smtClean="0">
                <a:solidFill>
                  <a:schemeClr val="bg1"/>
                </a:solidFill>
              </a:rPr>
              <a:t> </a:t>
            </a:r>
            <a:r>
              <a:rPr lang="cs-CZ" sz="2400" dirty="0" err="1" smtClean="0">
                <a:solidFill>
                  <a:schemeClr val="bg1"/>
                </a:solidFill>
              </a:rPr>
              <a:t>socialization</a:t>
            </a:r>
            <a:r>
              <a:rPr lang="cs-CZ" sz="2400" dirty="0" smtClean="0">
                <a:solidFill>
                  <a:schemeClr val="bg1"/>
                </a:solidFill>
              </a:rPr>
              <a:t> </a:t>
            </a:r>
            <a:r>
              <a:rPr lang="cs-CZ" sz="2400" dirty="0" err="1" smtClean="0">
                <a:solidFill>
                  <a:schemeClr val="bg1"/>
                </a:solidFill>
              </a:rPr>
              <a:t>is</a:t>
            </a:r>
            <a:r>
              <a:rPr lang="cs-CZ" sz="2400" dirty="0" smtClean="0">
                <a:solidFill>
                  <a:schemeClr val="bg1"/>
                </a:solidFill>
              </a:rPr>
              <a:t> a </a:t>
            </a:r>
            <a:r>
              <a:rPr lang="en-US" sz="2400" dirty="0" smtClean="0">
                <a:solidFill>
                  <a:schemeClr val="bg1"/>
                </a:solidFill>
              </a:rPr>
              <a:t>process by which young people actively ascribe meanings to the world of politics, based on the information and experiences provided by socialization agents (Metzger &amp; Smetana, 2010)</a:t>
            </a:r>
            <a:endParaRPr lang="cs-CZ" sz="2400" dirty="0" smtClean="0">
              <a:solidFill>
                <a:schemeClr val="bg1"/>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Main</a:t>
            </a:r>
            <a:r>
              <a:rPr lang="cs-CZ" dirty="0" smtClean="0"/>
              <a:t> </a:t>
            </a:r>
            <a:r>
              <a:rPr lang="cs-CZ" dirty="0" err="1" smtClean="0"/>
              <a:t>issues</a:t>
            </a:r>
            <a:r>
              <a:rPr lang="cs-CZ" dirty="0" smtClean="0"/>
              <a:t> &amp; </a:t>
            </a:r>
            <a:r>
              <a:rPr lang="cs-CZ" dirty="0" err="1" smtClean="0"/>
              <a:t>controversies</a:t>
            </a:r>
            <a:endParaRPr lang="cs-CZ" dirty="0"/>
          </a:p>
        </p:txBody>
      </p:sp>
      <p:sp>
        <p:nvSpPr>
          <p:cNvPr id="3" name="Zástupný symbol pro obsah 2"/>
          <p:cNvSpPr>
            <a:spLocks noGrp="1"/>
          </p:cNvSpPr>
          <p:nvPr>
            <p:ph idx="1"/>
          </p:nvPr>
        </p:nvSpPr>
        <p:spPr>
          <a:xfrm>
            <a:off x="457200" y="1600200"/>
            <a:ext cx="8229600" cy="4829196"/>
          </a:xfrm>
        </p:spPr>
        <p:txBody>
          <a:bodyPr>
            <a:normAutofit lnSpcReduction="10000"/>
          </a:bodyPr>
          <a:lstStyle/>
          <a:p>
            <a:pPr marL="0" indent="0">
              <a:buNone/>
            </a:pPr>
            <a:r>
              <a:rPr lang="cs-CZ" sz="2400" b="1" dirty="0" err="1" smtClean="0">
                <a:solidFill>
                  <a:srgbClr val="C00000"/>
                </a:solidFill>
              </a:rPr>
              <a:t>Agency</a:t>
            </a:r>
            <a:endParaRPr lang="cs-CZ" sz="2400" b="1" dirty="0" smtClean="0">
              <a:solidFill>
                <a:srgbClr val="C00000"/>
              </a:solidFill>
            </a:endParaRPr>
          </a:p>
          <a:p>
            <a:pPr marL="0" indent="0">
              <a:buNone/>
            </a:pPr>
            <a:r>
              <a:rPr lang="cs-CZ" sz="2400" dirty="0" err="1" smtClean="0"/>
              <a:t>child</a:t>
            </a:r>
            <a:r>
              <a:rPr lang="cs-CZ" sz="2400" dirty="0" smtClean="0"/>
              <a:t>/adolescent as </a:t>
            </a:r>
            <a:r>
              <a:rPr lang="cs-CZ" sz="2400" dirty="0" err="1" smtClean="0">
                <a:solidFill>
                  <a:srgbClr val="C00000"/>
                </a:solidFill>
              </a:rPr>
              <a:t>passive</a:t>
            </a:r>
            <a:r>
              <a:rPr lang="cs-CZ" sz="2400" dirty="0" smtClean="0">
                <a:solidFill>
                  <a:srgbClr val="C00000"/>
                </a:solidFill>
              </a:rPr>
              <a:t> recipient </a:t>
            </a:r>
            <a:r>
              <a:rPr lang="cs-CZ" sz="2400" dirty="0" smtClean="0"/>
              <a:t>vs. </a:t>
            </a:r>
            <a:r>
              <a:rPr lang="cs-CZ" sz="2400" dirty="0" err="1" smtClean="0">
                <a:solidFill>
                  <a:srgbClr val="C00000"/>
                </a:solidFill>
              </a:rPr>
              <a:t>active</a:t>
            </a:r>
            <a:r>
              <a:rPr lang="cs-CZ" sz="2400" dirty="0" smtClean="0">
                <a:solidFill>
                  <a:srgbClr val="C00000"/>
                </a:solidFill>
              </a:rPr>
              <a:t> agent</a:t>
            </a:r>
            <a:endParaRPr lang="cs-CZ" sz="2400" dirty="0" smtClean="0"/>
          </a:p>
          <a:p>
            <a:pPr marL="714375" indent="0">
              <a:buNone/>
            </a:pPr>
            <a:r>
              <a:rPr lang="cs-CZ" sz="2400" dirty="0" smtClean="0"/>
              <a:t>c</a:t>
            </a:r>
            <a:r>
              <a:rPr lang="en-US" sz="2400" dirty="0" err="1" smtClean="0"/>
              <a:t>urrent</a:t>
            </a:r>
            <a:r>
              <a:rPr lang="en-US" sz="2400" dirty="0" smtClean="0"/>
              <a:t> theories in developmental psychology stress that the process of socialization cannot be understood as a mere transmission of the environmental influences on a child</a:t>
            </a:r>
            <a:r>
              <a:rPr lang="cs-CZ" sz="2400" dirty="0" smtClean="0"/>
              <a:t> (</a:t>
            </a:r>
            <a:r>
              <a:rPr lang="cs-CZ" sz="2400" dirty="0" err="1" smtClean="0"/>
              <a:t>Maccoby</a:t>
            </a:r>
            <a:r>
              <a:rPr lang="cs-CZ" sz="2400" dirty="0" smtClean="0"/>
              <a:t>, 2007; </a:t>
            </a:r>
            <a:r>
              <a:rPr lang="cs-CZ" sz="2400" dirty="0" err="1" smtClean="0"/>
              <a:t>Nurmi</a:t>
            </a:r>
            <a:r>
              <a:rPr lang="cs-CZ" sz="2400" dirty="0" smtClean="0"/>
              <a:t>, 2004)</a:t>
            </a:r>
          </a:p>
          <a:p>
            <a:pPr marL="0" indent="0">
              <a:buNone/>
            </a:pPr>
            <a:r>
              <a:rPr lang="en-US" sz="2400" dirty="0" smtClean="0">
                <a:solidFill>
                  <a:schemeClr val="bg1"/>
                </a:solidFill>
              </a:rPr>
              <a:t>political beliefs held by adolescents reflect rather adolescents’ hypotheses about parental beliefs than parental beliefs as such</a:t>
            </a:r>
            <a:r>
              <a:rPr lang="cs-CZ" sz="2400" dirty="0" smtClean="0">
                <a:solidFill>
                  <a:schemeClr val="bg1"/>
                </a:solidFill>
              </a:rPr>
              <a:t> (</a:t>
            </a:r>
            <a:r>
              <a:rPr lang="cs-CZ" sz="2400" dirty="0" err="1" smtClean="0">
                <a:solidFill>
                  <a:schemeClr val="bg1"/>
                </a:solidFill>
              </a:rPr>
              <a:t>Westholm</a:t>
            </a:r>
            <a:r>
              <a:rPr lang="cs-CZ" sz="2400" dirty="0" smtClean="0">
                <a:solidFill>
                  <a:schemeClr val="bg1"/>
                </a:solidFill>
              </a:rPr>
              <a:t>, 1999)</a:t>
            </a:r>
          </a:p>
          <a:p>
            <a:pPr marL="0" indent="0">
              <a:buNone/>
            </a:pPr>
            <a:r>
              <a:rPr lang="cs-CZ" sz="2400" dirty="0" err="1" smtClean="0">
                <a:solidFill>
                  <a:schemeClr val="bg1"/>
                </a:solidFill>
              </a:rPr>
              <a:t>civic</a:t>
            </a:r>
            <a:r>
              <a:rPr lang="cs-CZ" sz="2400" dirty="0" smtClean="0">
                <a:solidFill>
                  <a:schemeClr val="bg1"/>
                </a:solidFill>
              </a:rPr>
              <a:t>/</a:t>
            </a:r>
            <a:r>
              <a:rPr lang="cs-CZ" sz="2400" dirty="0" err="1" smtClean="0">
                <a:solidFill>
                  <a:schemeClr val="bg1"/>
                </a:solidFill>
              </a:rPr>
              <a:t>political</a:t>
            </a:r>
            <a:r>
              <a:rPr lang="cs-CZ" sz="2400" dirty="0" smtClean="0">
                <a:solidFill>
                  <a:schemeClr val="bg1"/>
                </a:solidFill>
              </a:rPr>
              <a:t> </a:t>
            </a:r>
            <a:r>
              <a:rPr lang="cs-CZ" sz="2400" dirty="0" err="1" smtClean="0">
                <a:solidFill>
                  <a:schemeClr val="bg1"/>
                </a:solidFill>
              </a:rPr>
              <a:t>socialization</a:t>
            </a:r>
            <a:r>
              <a:rPr lang="cs-CZ" sz="2400" dirty="0" smtClean="0">
                <a:solidFill>
                  <a:schemeClr val="bg1"/>
                </a:solidFill>
              </a:rPr>
              <a:t> </a:t>
            </a:r>
            <a:r>
              <a:rPr lang="cs-CZ" sz="2400" dirty="0" err="1" smtClean="0">
                <a:solidFill>
                  <a:schemeClr val="bg1"/>
                </a:solidFill>
              </a:rPr>
              <a:t>is</a:t>
            </a:r>
            <a:r>
              <a:rPr lang="cs-CZ" sz="2400" dirty="0" smtClean="0">
                <a:solidFill>
                  <a:schemeClr val="bg1"/>
                </a:solidFill>
              </a:rPr>
              <a:t> a </a:t>
            </a:r>
            <a:r>
              <a:rPr lang="en-US" sz="2400" dirty="0" smtClean="0">
                <a:solidFill>
                  <a:schemeClr val="bg1"/>
                </a:solidFill>
              </a:rPr>
              <a:t>process by which young people actively ascribe meanings to the world of politics, based on the information and experiences provided by socialization agents (Metzger &amp; Smetana, 2010)</a:t>
            </a:r>
            <a:endParaRPr lang="cs-CZ" sz="2400" dirty="0" smtClean="0">
              <a:solidFill>
                <a:schemeClr val="bg1"/>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Main</a:t>
            </a:r>
            <a:r>
              <a:rPr lang="cs-CZ" dirty="0" smtClean="0"/>
              <a:t> </a:t>
            </a:r>
            <a:r>
              <a:rPr lang="cs-CZ" dirty="0" err="1" smtClean="0"/>
              <a:t>issues</a:t>
            </a:r>
            <a:r>
              <a:rPr lang="cs-CZ" dirty="0" smtClean="0"/>
              <a:t> &amp; </a:t>
            </a:r>
            <a:r>
              <a:rPr lang="cs-CZ" dirty="0" err="1" smtClean="0"/>
              <a:t>controversies</a:t>
            </a:r>
            <a:endParaRPr lang="cs-CZ" dirty="0"/>
          </a:p>
        </p:txBody>
      </p:sp>
      <p:sp>
        <p:nvSpPr>
          <p:cNvPr id="3" name="Zástupný symbol pro obsah 2"/>
          <p:cNvSpPr>
            <a:spLocks noGrp="1"/>
          </p:cNvSpPr>
          <p:nvPr>
            <p:ph idx="1"/>
          </p:nvPr>
        </p:nvSpPr>
        <p:spPr>
          <a:xfrm>
            <a:off x="457200" y="1600200"/>
            <a:ext cx="8229600" cy="4829196"/>
          </a:xfrm>
        </p:spPr>
        <p:txBody>
          <a:bodyPr>
            <a:normAutofit lnSpcReduction="10000"/>
          </a:bodyPr>
          <a:lstStyle/>
          <a:p>
            <a:pPr marL="0" indent="0">
              <a:buNone/>
            </a:pPr>
            <a:r>
              <a:rPr lang="cs-CZ" sz="2400" b="1" dirty="0" err="1" smtClean="0">
                <a:solidFill>
                  <a:srgbClr val="C00000"/>
                </a:solidFill>
              </a:rPr>
              <a:t>Agency</a:t>
            </a:r>
            <a:endParaRPr lang="cs-CZ" sz="2400" b="1" dirty="0" smtClean="0">
              <a:solidFill>
                <a:srgbClr val="C00000"/>
              </a:solidFill>
            </a:endParaRPr>
          </a:p>
          <a:p>
            <a:pPr marL="0" indent="0">
              <a:buNone/>
            </a:pPr>
            <a:r>
              <a:rPr lang="cs-CZ" sz="2400" dirty="0" err="1" smtClean="0"/>
              <a:t>child</a:t>
            </a:r>
            <a:r>
              <a:rPr lang="cs-CZ" sz="2400" dirty="0" smtClean="0"/>
              <a:t>/adolescent as </a:t>
            </a:r>
            <a:r>
              <a:rPr lang="cs-CZ" sz="2400" dirty="0" err="1" smtClean="0">
                <a:solidFill>
                  <a:srgbClr val="C00000"/>
                </a:solidFill>
              </a:rPr>
              <a:t>passive</a:t>
            </a:r>
            <a:r>
              <a:rPr lang="cs-CZ" sz="2400" dirty="0" smtClean="0">
                <a:solidFill>
                  <a:srgbClr val="C00000"/>
                </a:solidFill>
              </a:rPr>
              <a:t> recipient </a:t>
            </a:r>
            <a:r>
              <a:rPr lang="cs-CZ" sz="2400" dirty="0" smtClean="0"/>
              <a:t>vs. </a:t>
            </a:r>
            <a:r>
              <a:rPr lang="cs-CZ" sz="2400" dirty="0" err="1" smtClean="0">
                <a:solidFill>
                  <a:srgbClr val="C00000"/>
                </a:solidFill>
              </a:rPr>
              <a:t>active</a:t>
            </a:r>
            <a:r>
              <a:rPr lang="cs-CZ" sz="2400" dirty="0" smtClean="0">
                <a:solidFill>
                  <a:srgbClr val="C00000"/>
                </a:solidFill>
              </a:rPr>
              <a:t> agent</a:t>
            </a:r>
            <a:endParaRPr lang="cs-CZ" sz="2400" dirty="0" smtClean="0"/>
          </a:p>
          <a:p>
            <a:pPr marL="714375" indent="0">
              <a:buNone/>
            </a:pPr>
            <a:r>
              <a:rPr lang="cs-CZ" sz="2400" dirty="0" smtClean="0"/>
              <a:t>c</a:t>
            </a:r>
            <a:r>
              <a:rPr lang="en-US" sz="2400" dirty="0" err="1" smtClean="0"/>
              <a:t>urrent</a:t>
            </a:r>
            <a:r>
              <a:rPr lang="en-US" sz="2400" dirty="0" smtClean="0"/>
              <a:t> theories in developmental psychology stress that the process of socialization cannot be understood as a mere transmission of the environmental influences on a child</a:t>
            </a:r>
            <a:r>
              <a:rPr lang="cs-CZ" sz="2400" dirty="0" smtClean="0"/>
              <a:t> (</a:t>
            </a:r>
            <a:r>
              <a:rPr lang="cs-CZ" sz="2400" dirty="0" err="1" smtClean="0"/>
              <a:t>Maccoby</a:t>
            </a:r>
            <a:r>
              <a:rPr lang="cs-CZ" sz="2400" dirty="0" smtClean="0"/>
              <a:t>, 2007; </a:t>
            </a:r>
            <a:r>
              <a:rPr lang="cs-CZ" sz="2400" dirty="0" err="1" smtClean="0"/>
              <a:t>Nurmi</a:t>
            </a:r>
            <a:r>
              <a:rPr lang="cs-CZ" sz="2400" dirty="0" smtClean="0"/>
              <a:t>, 2004)</a:t>
            </a:r>
          </a:p>
          <a:p>
            <a:pPr marL="0" indent="0">
              <a:buNone/>
            </a:pPr>
            <a:r>
              <a:rPr lang="en-US" sz="2400" dirty="0" smtClean="0"/>
              <a:t>political beliefs held by adolescents reflect rather adolescents’ hypotheses about parental beliefs than parental beliefs as such</a:t>
            </a:r>
            <a:r>
              <a:rPr lang="cs-CZ" sz="2400" dirty="0" smtClean="0"/>
              <a:t> (</a:t>
            </a:r>
            <a:r>
              <a:rPr lang="cs-CZ" sz="2400" dirty="0" err="1" smtClean="0"/>
              <a:t>Westholm</a:t>
            </a:r>
            <a:r>
              <a:rPr lang="cs-CZ" sz="2400" dirty="0" smtClean="0"/>
              <a:t>, 1999)</a:t>
            </a:r>
          </a:p>
          <a:p>
            <a:pPr marL="0" indent="0">
              <a:buNone/>
            </a:pPr>
            <a:r>
              <a:rPr lang="cs-CZ" sz="2400" dirty="0" err="1" smtClean="0">
                <a:solidFill>
                  <a:schemeClr val="bg1"/>
                </a:solidFill>
              </a:rPr>
              <a:t>civic</a:t>
            </a:r>
            <a:r>
              <a:rPr lang="cs-CZ" sz="2400" dirty="0" smtClean="0">
                <a:solidFill>
                  <a:schemeClr val="bg1"/>
                </a:solidFill>
              </a:rPr>
              <a:t>/</a:t>
            </a:r>
            <a:r>
              <a:rPr lang="cs-CZ" sz="2400" dirty="0" err="1" smtClean="0">
                <a:solidFill>
                  <a:schemeClr val="bg1"/>
                </a:solidFill>
              </a:rPr>
              <a:t>political</a:t>
            </a:r>
            <a:r>
              <a:rPr lang="cs-CZ" sz="2400" dirty="0" smtClean="0">
                <a:solidFill>
                  <a:schemeClr val="bg1"/>
                </a:solidFill>
              </a:rPr>
              <a:t> </a:t>
            </a:r>
            <a:r>
              <a:rPr lang="cs-CZ" sz="2400" dirty="0" err="1" smtClean="0">
                <a:solidFill>
                  <a:schemeClr val="bg1"/>
                </a:solidFill>
              </a:rPr>
              <a:t>socialization</a:t>
            </a:r>
            <a:r>
              <a:rPr lang="cs-CZ" sz="2400" dirty="0" smtClean="0">
                <a:solidFill>
                  <a:schemeClr val="bg1"/>
                </a:solidFill>
              </a:rPr>
              <a:t> </a:t>
            </a:r>
            <a:r>
              <a:rPr lang="cs-CZ" sz="2400" dirty="0" err="1" smtClean="0">
                <a:solidFill>
                  <a:schemeClr val="bg1"/>
                </a:solidFill>
              </a:rPr>
              <a:t>is</a:t>
            </a:r>
            <a:r>
              <a:rPr lang="cs-CZ" sz="2400" dirty="0" smtClean="0">
                <a:solidFill>
                  <a:schemeClr val="bg1"/>
                </a:solidFill>
              </a:rPr>
              <a:t> a </a:t>
            </a:r>
            <a:r>
              <a:rPr lang="en-US" sz="2400" dirty="0" smtClean="0">
                <a:solidFill>
                  <a:schemeClr val="bg1"/>
                </a:solidFill>
              </a:rPr>
              <a:t>process by which young people actively ascribe meanings to the world of politics, based on the information and experiences provided by socialization agents (Metzger &amp; Smetana, 2010)</a:t>
            </a:r>
            <a:endParaRPr lang="cs-CZ" sz="2400" dirty="0" smtClean="0">
              <a:solidFill>
                <a:schemeClr val="bg1"/>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Main</a:t>
            </a:r>
            <a:r>
              <a:rPr lang="cs-CZ" dirty="0" smtClean="0"/>
              <a:t> </a:t>
            </a:r>
            <a:r>
              <a:rPr lang="cs-CZ" dirty="0" err="1" smtClean="0"/>
              <a:t>issues</a:t>
            </a:r>
            <a:r>
              <a:rPr lang="cs-CZ" dirty="0" smtClean="0"/>
              <a:t> &amp; </a:t>
            </a:r>
            <a:r>
              <a:rPr lang="cs-CZ" dirty="0" err="1" smtClean="0"/>
              <a:t>controversies</a:t>
            </a:r>
            <a:endParaRPr lang="cs-CZ" dirty="0"/>
          </a:p>
        </p:txBody>
      </p:sp>
      <p:sp>
        <p:nvSpPr>
          <p:cNvPr id="3" name="Zástupný symbol pro obsah 2"/>
          <p:cNvSpPr>
            <a:spLocks noGrp="1"/>
          </p:cNvSpPr>
          <p:nvPr>
            <p:ph idx="1"/>
          </p:nvPr>
        </p:nvSpPr>
        <p:spPr>
          <a:xfrm>
            <a:off x="457200" y="1600200"/>
            <a:ext cx="8229600" cy="4829196"/>
          </a:xfrm>
        </p:spPr>
        <p:txBody>
          <a:bodyPr>
            <a:normAutofit lnSpcReduction="10000"/>
          </a:bodyPr>
          <a:lstStyle/>
          <a:p>
            <a:pPr marL="0" indent="0">
              <a:buNone/>
            </a:pPr>
            <a:r>
              <a:rPr lang="cs-CZ" sz="2400" b="1" dirty="0" err="1" smtClean="0">
                <a:solidFill>
                  <a:srgbClr val="C00000"/>
                </a:solidFill>
              </a:rPr>
              <a:t>Agency</a:t>
            </a:r>
            <a:endParaRPr lang="cs-CZ" sz="2400" b="1" dirty="0" smtClean="0">
              <a:solidFill>
                <a:srgbClr val="C00000"/>
              </a:solidFill>
            </a:endParaRPr>
          </a:p>
          <a:p>
            <a:pPr marL="0" indent="0">
              <a:buNone/>
            </a:pPr>
            <a:r>
              <a:rPr lang="cs-CZ" sz="2400" dirty="0" err="1" smtClean="0"/>
              <a:t>child</a:t>
            </a:r>
            <a:r>
              <a:rPr lang="cs-CZ" sz="2400" dirty="0" smtClean="0"/>
              <a:t>/adolescent as </a:t>
            </a:r>
            <a:r>
              <a:rPr lang="cs-CZ" sz="2400" dirty="0" err="1" smtClean="0">
                <a:solidFill>
                  <a:srgbClr val="C00000"/>
                </a:solidFill>
              </a:rPr>
              <a:t>passive</a:t>
            </a:r>
            <a:r>
              <a:rPr lang="cs-CZ" sz="2400" dirty="0" smtClean="0">
                <a:solidFill>
                  <a:srgbClr val="C00000"/>
                </a:solidFill>
              </a:rPr>
              <a:t> recipient </a:t>
            </a:r>
            <a:r>
              <a:rPr lang="cs-CZ" sz="2400" dirty="0" smtClean="0"/>
              <a:t>vs. </a:t>
            </a:r>
            <a:r>
              <a:rPr lang="cs-CZ" sz="2400" dirty="0" err="1" smtClean="0">
                <a:solidFill>
                  <a:srgbClr val="C00000"/>
                </a:solidFill>
              </a:rPr>
              <a:t>active</a:t>
            </a:r>
            <a:r>
              <a:rPr lang="cs-CZ" sz="2400" dirty="0" smtClean="0">
                <a:solidFill>
                  <a:srgbClr val="C00000"/>
                </a:solidFill>
              </a:rPr>
              <a:t> agent</a:t>
            </a:r>
            <a:endParaRPr lang="cs-CZ" sz="2400" dirty="0" smtClean="0"/>
          </a:p>
          <a:p>
            <a:pPr marL="714375" indent="0">
              <a:buNone/>
            </a:pPr>
            <a:r>
              <a:rPr lang="cs-CZ" sz="2400" dirty="0" smtClean="0"/>
              <a:t>c</a:t>
            </a:r>
            <a:r>
              <a:rPr lang="en-US" sz="2400" dirty="0" err="1" smtClean="0"/>
              <a:t>urrent</a:t>
            </a:r>
            <a:r>
              <a:rPr lang="en-US" sz="2400" dirty="0" smtClean="0"/>
              <a:t> theories in developmental psychology stress that the process of socialization cannot be understood as a mere transmission of the environmental influences on a child</a:t>
            </a:r>
            <a:r>
              <a:rPr lang="cs-CZ" sz="2400" dirty="0" smtClean="0"/>
              <a:t> (</a:t>
            </a:r>
            <a:r>
              <a:rPr lang="cs-CZ" sz="2400" dirty="0" err="1" smtClean="0"/>
              <a:t>Maccoby</a:t>
            </a:r>
            <a:r>
              <a:rPr lang="cs-CZ" sz="2400" dirty="0" smtClean="0"/>
              <a:t>, 2007; </a:t>
            </a:r>
            <a:r>
              <a:rPr lang="cs-CZ" sz="2400" dirty="0" err="1" smtClean="0"/>
              <a:t>Nurmi</a:t>
            </a:r>
            <a:r>
              <a:rPr lang="cs-CZ" sz="2400" dirty="0" smtClean="0"/>
              <a:t>, 2004)</a:t>
            </a:r>
          </a:p>
          <a:p>
            <a:pPr marL="0" indent="0">
              <a:buNone/>
            </a:pPr>
            <a:r>
              <a:rPr lang="en-US" sz="2400" dirty="0" smtClean="0"/>
              <a:t>political beliefs held by adolescents reflect rather adolescents’ hypotheses about parental beliefs than parental beliefs as such</a:t>
            </a:r>
            <a:r>
              <a:rPr lang="cs-CZ" sz="2400" dirty="0" smtClean="0"/>
              <a:t> (</a:t>
            </a:r>
            <a:r>
              <a:rPr lang="cs-CZ" sz="2400" dirty="0" err="1" smtClean="0"/>
              <a:t>Westholm</a:t>
            </a:r>
            <a:r>
              <a:rPr lang="cs-CZ" sz="2400" dirty="0" smtClean="0"/>
              <a:t>, 1999)</a:t>
            </a:r>
          </a:p>
          <a:p>
            <a:pPr marL="0" indent="0">
              <a:buNone/>
            </a:pPr>
            <a:r>
              <a:rPr lang="cs-CZ" sz="2400" dirty="0" err="1" smtClean="0"/>
              <a:t>civic</a:t>
            </a:r>
            <a:r>
              <a:rPr lang="cs-CZ" sz="2400" dirty="0" smtClean="0"/>
              <a:t>/</a:t>
            </a:r>
            <a:r>
              <a:rPr lang="cs-CZ" sz="2400" dirty="0" err="1" smtClean="0"/>
              <a:t>political</a:t>
            </a:r>
            <a:r>
              <a:rPr lang="cs-CZ" sz="2400" dirty="0" smtClean="0"/>
              <a:t> </a:t>
            </a:r>
            <a:r>
              <a:rPr lang="cs-CZ" sz="2400" dirty="0" err="1" smtClean="0"/>
              <a:t>socialization</a:t>
            </a:r>
            <a:r>
              <a:rPr lang="cs-CZ" sz="2400" dirty="0" smtClean="0"/>
              <a:t> </a:t>
            </a:r>
            <a:r>
              <a:rPr lang="cs-CZ" sz="2400" dirty="0" err="1" smtClean="0"/>
              <a:t>is</a:t>
            </a:r>
            <a:r>
              <a:rPr lang="cs-CZ" sz="2400" dirty="0" smtClean="0"/>
              <a:t> a </a:t>
            </a:r>
            <a:r>
              <a:rPr lang="en-US" sz="2400" dirty="0" smtClean="0"/>
              <a:t>process by which young people actively ascribe meanings to the world of politics, based on the information and experiences provided by socialization agents (Metzger &amp; Smetana, 2010)</a:t>
            </a:r>
            <a:endParaRPr lang="cs-CZ" sz="2400" dirty="0" smtClean="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Why</a:t>
            </a:r>
            <a:r>
              <a:rPr lang="cs-CZ" dirty="0" smtClean="0"/>
              <a:t> </a:t>
            </a:r>
            <a:r>
              <a:rPr lang="cs-CZ" dirty="0" err="1" smtClean="0"/>
              <a:t>this</a:t>
            </a:r>
            <a:r>
              <a:rPr lang="cs-CZ" dirty="0" smtClean="0"/>
              <a:t> </a:t>
            </a:r>
            <a:r>
              <a:rPr lang="cs-CZ" dirty="0" err="1" smtClean="0"/>
              <a:t>issue</a:t>
            </a:r>
            <a:r>
              <a:rPr lang="cs-CZ" dirty="0" smtClean="0"/>
              <a:t> </a:t>
            </a:r>
            <a:r>
              <a:rPr lang="cs-CZ" dirty="0" err="1" smtClean="0"/>
              <a:t>and</a:t>
            </a:r>
            <a:r>
              <a:rPr lang="cs-CZ" dirty="0" smtClean="0"/>
              <a:t> adolescence?</a:t>
            </a:r>
            <a:endParaRPr lang="cs-CZ" dirty="0"/>
          </a:p>
        </p:txBody>
      </p:sp>
      <p:sp>
        <p:nvSpPr>
          <p:cNvPr id="3" name="Zástupný symbol pro obsah 2"/>
          <p:cNvSpPr>
            <a:spLocks noGrp="1"/>
          </p:cNvSpPr>
          <p:nvPr>
            <p:ph idx="1"/>
          </p:nvPr>
        </p:nvSpPr>
        <p:spPr>
          <a:xfrm>
            <a:off x="457200" y="1600200"/>
            <a:ext cx="8229600" cy="4972072"/>
          </a:xfrm>
        </p:spPr>
        <p:txBody>
          <a:bodyPr>
            <a:normAutofit/>
          </a:bodyPr>
          <a:lstStyle/>
          <a:p>
            <a:pPr marL="0" indent="0">
              <a:buNone/>
              <a:tabLst>
                <a:tab pos="0" algn="l"/>
              </a:tabLst>
            </a:pPr>
            <a:r>
              <a:rPr lang="cs-CZ" sz="2400" dirty="0" err="1" smtClean="0"/>
              <a:t>Three</a:t>
            </a:r>
            <a:r>
              <a:rPr lang="cs-CZ" sz="2400" dirty="0" smtClean="0"/>
              <a:t> </a:t>
            </a:r>
            <a:r>
              <a:rPr lang="cs-CZ" sz="2400" dirty="0" err="1" smtClean="0"/>
              <a:t>sources</a:t>
            </a:r>
            <a:r>
              <a:rPr lang="cs-CZ" sz="2400" dirty="0" smtClean="0"/>
              <a:t> </a:t>
            </a:r>
            <a:r>
              <a:rPr lang="cs-CZ" sz="2400" dirty="0" err="1" smtClean="0"/>
              <a:t>of</a:t>
            </a:r>
            <a:r>
              <a:rPr lang="cs-CZ" sz="2400" dirty="0" smtClean="0"/>
              <a:t> support </a:t>
            </a:r>
            <a:r>
              <a:rPr lang="cs-CZ" sz="2400" dirty="0" err="1" smtClean="0"/>
              <a:t>for</a:t>
            </a:r>
            <a:r>
              <a:rPr lang="cs-CZ" sz="2400" dirty="0" smtClean="0"/>
              <a:t> </a:t>
            </a:r>
            <a:r>
              <a:rPr lang="cs-CZ" sz="2400" dirty="0" err="1" smtClean="0"/>
              <a:t>impressionable</a:t>
            </a:r>
            <a:r>
              <a:rPr lang="cs-CZ" sz="2400" dirty="0" smtClean="0"/>
              <a:t> </a:t>
            </a:r>
            <a:r>
              <a:rPr lang="cs-CZ" sz="2400" dirty="0" err="1" smtClean="0"/>
              <a:t>years</a:t>
            </a:r>
            <a:r>
              <a:rPr lang="cs-CZ" sz="2400" dirty="0" smtClean="0"/>
              <a:t> </a:t>
            </a:r>
            <a:r>
              <a:rPr lang="cs-CZ" sz="2400" dirty="0" err="1" smtClean="0"/>
              <a:t>hypothesis</a:t>
            </a:r>
            <a:r>
              <a:rPr lang="cs-CZ" sz="2400" dirty="0" smtClean="0"/>
              <a:t>:</a:t>
            </a:r>
          </a:p>
          <a:p>
            <a:pPr>
              <a:buNone/>
            </a:pPr>
            <a:endParaRPr lang="cs-CZ" sz="2400" dirty="0" smtClean="0"/>
          </a:p>
          <a:p>
            <a:pPr marL="514350" indent="-514350">
              <a:buFont typeface="+mj-lt"/>
              <a:buAutoNum type="arabicPeriod"/>
            </a:pPr>
            <a:r>
              <a:rPr lang="en-US" sz="2400" dirty="0" smtClean="0"/>
              <a:t>longitudinal research has found that political orientations have the lowest stability in adolescence and young adulthood, while remaining relatively stable later in the life</a:t>
            </a:r>
            <a:r>
              <a:rPr lang="cs-CZ" sz="2400" dirty="0" smtClean="0"/>
              <a:t> (</a:t>
            </a:r>
            <a:r>
              <a:rPr lang="en-US" sz="2400" dirty="0" err="1" smtClean="0"/>
              <a:t>Krosnick</a:t>
            </a:r>
            <a:r>
              <a:rPr lang="en-US" sz="2400" dirty="0" smtClean="0"/>
              <a:t> &amp; </a:t>
            </a:r>
            <a:r>
              <a:rPr lang="en-US" sz="2400" dirty="0" err="1" smtClean="0"/>
              <a:t>Alwin</a:t>
            </a:r>
            <a:r>
              <a:rPr lang="en-US" sz="2400" dirty="0" smtClean="0"/>
              <a:t>, 1989; Prior, 2010</a:t>
            </a:r>
            <a:r>
              <a:rPr lang="cs-CZ" sz="2400" dirty="0" smtClean="0"/>
              <a:t>; </a:t>
            </a:r>
            <a:r>
              <a:rPr lang="en-US" sz="2400" dirty="0" smtClean="0"/>
              <a:t>Sears &amp; Levy, 2003</a:t>
            </a:r>
            <a:r>
              <a:rPr lang="cs-CZ" sz="2400" dirty="0" smtClean="0"/>
              <a:t>)</a:t>
            </a:r>
            <a:br>
              <a:rPr lang="cs-CZ" sz="2400" dirty="0" smtClean="0"/>
            </a:br>
            <a:r>
              <a:rPr lang="cs-CZ" sz="2400" dirty="0" smtClean="0"/>
              <a:t/>
            </a:r>
            <a:br>
              <a:rPr lang="cs-CZ" sz="2400" dirty="0" smtClean="0"/>
            </a:br>
            <a:r>
              <a:rPr lang="en-US" sz="2400" dirty="0" smtClean="0"/>
              <a:t>Eckstein, </a:t>
            </a:r>
            <a:r>
              <a:rPr lang="en-US" sz="2400" dirty="0" err="1" smtClean="0"/>
              <a:t>Noack</a:t>
            </a:r>
            <a:r>
              <a:rPr lang="en-US" sz="2400" dirty="0" smtClean="0"/>
              <a:t>, &amp; </a:t>
            </a:r>
            <a:r>
              <a:rPr lang="en-US" sz="2400" dirty="0" err="1" smtClean="0"/>
              <a:t>Gniewosz</a:t>
            </a:r>
            <a:r>
              <a:rPr lang="cs-CZ" sz="2400" dirty="0" smtClean="0"/>
              <a:t> (</a:t>
            </a:r>
            <a:r>
              <a:rPr lang="en-US" sz="2400" dirty="0" smtClean="0"/>
              <a:t>201</a:t>
            </a:r>
            <a:r>
              <a:rPr lang="cs-CZ" sz="2400" dirty="0" smtClean="0"/>
              <a:t>2) </a:t>
            </a:r>
            <a:r>
              <a:rPr lang="cs-CZ" sz="2400" dirty="0" err="1" smtClean="0"/>
              <a:t>have</a:t>
            </a:r>
            <a:r>
              <a:rPr lang="cs-CZ" sz="2400" dirty="0" smtClean="0"/>
              <a:t> </a:t>
            </a:r>
            <a:r>
              <a:rPr lang="cs-CZ" sz="2400" dirty="0" err="1" smtClean="0"/>
              <a:t>found</a:t>
            </a:r>
            <a:r>
              <a:rPr lang="cs-CZ" sz="2400" dirty="0" smtClean="0"/>
              <a:t> </a:t>
            </a:r>
            <a:r>
              <a:rPr lang="cs-CZ" sz="2400" dirty="0" err="1" smtClean="0"/>
              <a:t>that</a:t>
            </a:r>
            <a:r>
              <a:rPr lang="cs-CZ" sz="2400" dirty="0" smtClean="0"/>
              <a:t> </a:t>
            </a:r>
            <a:r>
              <a:rPr lang="cs-CZ" sz="2400" dirty="0" err="1" smtClean="0"/>
              <a:t>political</a:t>
            </a:r>
            <a:r>
              <a:rPr lang="cs-CZ" sz="2400" dirty="0" smtClean="0"/>
              <a:t> </a:t>
            </a:r>
            <a:r>
              <a:rPr lang="cs-CZ" sz="2400" dirty="0" err="1" smtClean="0"/>
              <a:t>orientations</a:t>
            </a:r>
            <a:r>
              <a:rPr lang="cs-CZ" sz="2400" dirty="0" smtClean="0"/>
              <a:t> </a:t>
            </a:r>
            <a:r>
              <a:rPr lang="cs-CZ" sz="2400" dirty="0" err="1" smtClean="0"/>
              <a:t>become</a:t>
            </a:r>
            <a:r>
              <a:rPr lang="cs-CZ" sz="2400" dirty="0" smtClean="0"/>
              <a:t> </a:t>
            </a:r>
            <a:r>
              <a:rPr lang="cs-CZ" sz="2400" dirty="0" err="1" smtClean="0"/>
              <a:t>increasingly</a:t>
            </a:r>
            <a:r>
              <a:rPr lang="cs-CZ" sz="2400" dirty="0" smtClean="0"/>
              <a:t> </a:t>
            </a:r>
            <a:r>
              <a:rPr lang="cs-CZ" sz="2400" dirty="0" err="1" smtClean="0"/>
              <a:t>stable</a:t>
            </a:r>
            <a:r>
              <a:rPr lang="cs-CZ" sz="2400" dirty="0" smtClean="0"/>
              <a:t> </a:t>
            </a:r>
            <a:r>
              <a:rPr lang="cs-CZ" sz="2400" dirty="0" err="1" smtClean="0"/>
              <a:t>during</a:t>
            </a:r>
            <a:r>
              <a:rPr lang="cs-CZ" sz="2400" dirty="0" smtClean="0"/>
              <a:t> adolescence</a:t>
            </a:r>
            <a:endParaRPr lang="cs-CZ" sz="24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Main</a:t>
            </a:r>
            <a:r>
              <a:rPr lang="cs-CZ" dirty="0" smtClean="0"/>
              <a:t> </a:t>
            </a:r>
            <a:r>
              <a:rPr lang="cs-CZ" dirty="0" err="1" smtClean="0"/>
              <a:t>issues</a:t>
            </a:r>
            <a:r>
              <a:rPr lang="cs-CZ" dirty="0" smtClean="0"/>
              <a:t> &amp; </a:t>
            </a:r>
            <a:r>
              <a:rPr lang="cs-CZ" dirty="0" err="1" smtClean="0"/>
              <a:t>controversies</a:t>
            </a:r>
            <a:endParaRPr lang="cs-CZ" dirty="0"/>
          </a:p>
        </p:txBody>
      </p:sp>
      <p:sp>
        <p:nvSpPr>
          <p:cNvPr id="3" name="Zástupný symbol pro obsah 2"/>
          <p:cNvSpPr>
            <a:spLocks noGrp="1"/>
          </p:cNvSpPr>
          <p:nvPr>
            <p:ph idx="1"/>
          </p:nvPr>
        </p:nvSpPr>
        <p:spPr>
          <a:xfrm>
            <a:off x="457200" y="1600200"/>
            <a:ext cx="8229600" cy="614354"/>
          </a:xfrm>
        </p:spPr>
        <p:txBody>
          <a:bodyPr>
            <a:normAutofit/>
          </a:bodyPr>
          <a:lstStyle/>
          <a:p>
            <a:pPr marL="0" indent="0">
              <a:buNone/>
            </a:pPr>
            <a:r>
              <a:rPr lang="cs-CZ" sz="2400" b="1" dirty="0" err="1" smtClean="0">
                <a:solidFill>
                  <a:srgbClr val="C00000"/>
                </a:solidFill>
              </a:rPr>
              <a:t>Directions</a:t>
            </a:r>
            <a:r>
              <a:rPr lang="cs-CZ" sz="2400" b="1" dirty="0" smtClean="0">
                <a:solidFill>
                  <a:srgbClr val="C00000"/>
                </a:solidFill>
              </a:rPr>
              <a:t> </a:t>
            </a:r>
            <a:r>
              <a:rPr lang="cs-CZ" sz="2400" b="1" dirty="0" err="1" smtClean="0">
                <a:solidFill>
                  <a:srgbClr val="C00000"/>
                </a:solidFill>
              </a:rPr>
              <a:t>of</a:t>
            </a:r>
            <a:r>
              <a:rPr lang="cs-CZ" sz="2400" b="1" dirty="0" smtClean="0">
                <a:solidFill>
                  <a:srgbClr val="C00000"/>
                </a:solidFill>
              </a:rPr>
              <a:t> influence</a:t>
            </a:r>
          </a:p>
          <a:p>
            <a:pPr marL="0" indent="0">
              <a:buNone/>
            </a:pPr>
            <a:endParaRPr lang="cs-CZ" sz="2400" dirty="0" smtClean="0"/>
          </a:p>
        </p:txBody>
      </p:sp>
      <p:sp>
        <p:nvSpPr>
          <p:cNvPr id="5" name="Obdélník 4"/>
          <p:cNvSpPr/>
          <p:nvPr/>
        </p:nvSpPr>
        <p:spPr>
          <a:xfrm>
            <a:off x="5715008" y="2500306"/>
            <a:ext cx="2857520"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800" dirty="0" err="1" smtClean="0"/>
              <a:t>Young</a:t>
            </a:r>
            <a:r>
              <a:rPr lang="cs-CZ" sz="2800" dirty="0" smtClean="0"/>
              <a:t> person</a:t>
            </a:r>
            <a:endParaRPr lang="cs-CZ" sz="2800" dirty="0"/>
          </a:p>
        </p:txBody>
      </p:sp>
      <p:sp>
        <p:nvSpPr>
          <p:cNvPr id="6" name="Obdélník 5"/>
          <p:cNvSpPr/>
          <p:nvPr/>
        </p:nvSpPr>
        <p:spPr>
          <a:xfrm>
            <a:off x="928662" y="2500306"/>
            <a:ext cx="2857520"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800" dirty="0" err="1" smtClean="0"/>
              <a:t>Socialization</a:t>
            </a:r>
            <a:r>
              <a:rPr lang="cs-CZ" sz="2800" dirty="0" smtClean="0"/>
              <a:t> </a:t>
            </a:r>
            <a:r>
              <a:rPr lang="cs-CZ" sz="2800" dirty="0" err="1" smtClean="0"/>
              <a:t>agents</a:t>
            </a:r>
            <a:endParaRPr lang="cs-CZ" sz="2800" dirty="0"/>
          </a:p>
        </p:txBody>
      </p:sp>
      <p:cxnSp>
        <p:nvCxnSpPr>
          <p:cNvPr id="8" name="Přímá spojovací šipka 7"/>
          <p:cNvCxnSpPr>
            <a:stCxn id="6" idx="3"/>
            <a:endCxn id="5" idx="1"/>
          </p:cNvCxnSpPr>
          <p:nvPr/>
        </p:nvCxnSpPr>
        <p:spPr>
          <a:xfrm>
            <a:off x="3786182" y="2964653"/>
            <a:ext cx="1928826" cy="1588"/>
          </a:xfrm>
          <a:prstGeom prst="straightConnector1">
            <a:avLst/>
          </a:prstGeom>
          <a:ln w="762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Main</a:t>
            </a:r>
            <a:r>
              <a:rPr lang="cs-CZ" dirty="0" smtClean="0"/>
              <a:t> </a:t>
            </a:r>
            <a:r>
              <a:rPr lang="cs-CZ" dirty="0" err="1" smtClean="0"/>
              <a:t>issues</a:t>
            </a:r>
            <a:r>
              <a:rPr lang="cs-CZ" dirty="0" smtClean="0"/>
              <a:t> &amp; </a:t>
            </a:r>
            <a:r>
              <a:rPr lang="cs-CZ" dirty="0" err="1" smtClean="0"/>
              <a:t>controversies</a:t>
            </a:r>
            <a:endParaRPr lang="cs-CZ" dirty="0"/>
          </a:p>
        </p:txBody>
      </p:sp>
      <p:sp>
        <p:nvSpPr>
          <p:cNvPr id="3" name="Zástupný symbol pro obsah 2"/>
          <p:cNvSpPr>
            <a:spLocks noGrp="1"/>
          </p:cNvSpPr>
          <p:nvPr>
            <p:ph idx="1"/>
          </p:nvPr>
        </p:nvSpPr>
        <p:spPr>
          <a:xfrm>
            <a:off x="457200" y="1600200"/>
            <a:ext cx="8229600" cy="614354"/>
          </a:xfrm>
        </p:spPr>
        <p:txBody>
          <a:bodyPr>
            <a:normAutofit/>
          </a:bodyPr>
          <a:lstStyle/>
          <a:p>
            <a:pPr marL="0" indent="0">
              <a:buNone/>
            </a:pPr>
            <a:r>
              <a:rPr lang="cs-CZ" sz="2400" b="1" dirty="0" err="1" smtClean="0">
                <a:solidFill>
                  <a:srgbClr val="C00000"/>
                </a:solidFill>
              </a:rPr>
              <a:t>Directions</a:t>
            </a:r>
            <a:r>
              <a:rPr lang="cs-CZ" sz="2400" b="1" dirty="0" smtClean="0">
                <a:solidFill>
                  <a:srgbClr val="C00000"/>
                </a:solidFill>
              </a:rPr>
              <a:t> </a:t>
            </a:r>
            <a:r>
              <a:rPr lang="cs-CZ" sz="2400" b="1" dirty="0" err="1" smtClean="0">
                <a:solidFill>
                  <a:srgbClr val="C00000"/>
                </a:solidFill>
              </a:rPr>
              <a:t>of</a:t>
            </a:r>
            <a:r>
              <a:rPr lang="cs-CZ" sz="2400" b="1" dirty="0" smtClean="0">
                <a:solidFill>
                  <a:srgbClr val="C00000"/>
                </a:solidFill>
              </a:rPr>
              <a:t> influence</a:t>
            </a:r>
          </a:p>
          <a:p>
            <a:pPr marL="0" indent="0">
              <a:buNone/>
            </a:pPr>
            <a:endParaRPr lang="cs-CZ" sz="2400" dirty="0" smtClean="0"/>
          </a:p>
        </p:txBody>
      </p:sp>
      <p:sp>
        <p:nvSpPr>
          <p:cNvPr id="5" name="Obdélník 4"/>
          <p:cNvSpPr/>
          <p:nvPr/>
        </p:nvSpPr>
        <p:spPr>
          <a:xfrm>
            <a:off x="5715008" y="2500306"/>
            <a:ext cx="2857520"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800" dirty="0" err="1" smtClean="0"/>
              <a:t>Young</a:t>
            </a:r>
            <a:r>
              <a:rPr lang="cs-CZ" sz="2800" dirty="0" smtClean="0"/>
              <a:t> person</a:t>
            </a:r>
            <a:endParaRPr lang="cs-CZ" sz="2800" dirty="0"/>
          </a:p>
        </p:txBody>
      </p:sp>
      <p:sp>
        <p:nvSpPr>
          <p:cNvPr id="6" name="Obdélník 5"/>
          <p:cNvSpPr/>
          <p:nvPr/>
        </p:nvSpPr>
        <p:spPr>
          <a:xfrm>
            <a:off x="928662" y="2500306"/>
            <a:ext cx="2857520"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800" dirty="0" err="1" smtClean="0"/>
              <a:t>Socialization</a:t>
            </a:r>
            <a:r>
              <a:rPr lang="cs-CZ" sz="2800" dirty="0" smtClean="0"/>
              <a:t> </a:t>
            </a:r>
            <a:r>
              <a:rPr lang="cs-CZ" sz="2800" dirty="0" err="1" smtClean="0"/>
              <a:t>agents</a:t>
            </a:r>
            <a:endParaRPr lang="cs-CZ" sz="2800" dirty="0"/>
          </a:p>
        </p:txBody>
      </p:sp>
      <p:cxnSp>
        <p:nvCxnSpPr>
          <p:cNvPr id="8" name="Přímá spojovací šipka 7"/>
          <p:cNvCxnSpPr>
            <a:stCxn id="6" idx="3"/>
            <a:endCxn id="5" idx="1"/>
          </p:cNvCxnSpPr>
          <p:nvPr/>
        </p:nvCxnSpPr>
        <p:spPr>
          <a:xfrm>
            <a:off x="3786182" y="2964653"/>
            <a:ext cx="1928826" cy="1588"/>
          </a:xfrm>
          <a:prstGeom prst="straightConnector1">
            <a:avLst/>
          </a:prstGeom>
          <a:ln w="762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Zakřivená spojovací čára 8"/>
          <p:cNvCxnSpPr>
            <a:stCxn id="5" idx="2"/>
            <a:endCxn id="6" idx="2"/>
          </p:cNvCxnSpPr>
          <p:nvPr/>
        </p:nvCxnSpPr>
        <p:spPr>
          <a:xfrm rot="5400000">
            <a:off x="4750595" y="1035827"/>
            <a:ext cx="1588" cy="4786346"/>
          </a:xfrm>
          <a:prstGeom prst="curvedConnector3">
            <a:avLst>
              <a:gd name="adj1" fmla="val 38687858"/>
            </a:avLst>
          </a:prstGeom>
          <a:ln w="7620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Main</a:t>
            </a:r>
            <a:r>
              <a:rPr lang="cs-CZ" dirty="0" smtClean="0"/>
              <a:t> </a:t>
            </a:r>
            <a:r>
              <a:rPr lang="cs-CZ" dirty="0" err="1" smtClean="0"/>
              <a:t>issues</a:t>
            </a:r>
            <a:r>
              <a:rPr lang="cs-CZ" dirty="0" smtClean="0"/>
              <a:t> &amp; </a:t>
            </a:r>
            <a:r>
              <a:rPr lang="cs-CZ" dirty="0" err="1" smtClean="0"/>
              <a:t>controversies</a:t>
            </a:r>
            <a:endParaRPr lang="cs-CZ" dirty="0"/>
          </a:p>
        </p:txBody>
      </p:sp>
      <p:sp>
        <p:nvSpPr>
          <p:cNvPr id="3" name="Zástupný symbol pro obsah 2"/>
          <p:cNvSpPr>
            <a:spLocks noGrp="1"/>
          </p:cNvSpPr>
          <p:nvPr>
            <p:ph idx="1"/>
          </p:nvPr>
        </p:nvSpPr>
        <p:spPr>
          <a:xfrm>
            <a:off x="457200" y="1600200"/>
            <a:ext cx="8229600" cy="614354"/>
          </a:xfrm>
        </p:spPr>
        <p:txBody>
          <a:bodyPr>
            <a:normAutofit/>
          </a:bodyPr>
          <a:lstStyle/>
          <a:p>
            <a:pPr marL="0" indent="0">
              <a:buNone/>
            </a:pPr>
            <a:r>
              <a:rPr lang="cs-CZ" sz="2400" b="1" dirty="0" err="1" smtClean="0">
                <a:solidFill>
                  <a:srgbClr val="C00000"/>
                </a:solidFill>
              </a:rPr>
              <a:t>Directions</a:t>
            </a:r>
            <a:r>
              <a:rPr lang="cs-CZ" sz="2400" b="1" dirty="0" smtClean="0">
                <a:solidFill>
                  <a:srgbClr val="C00000"/>
                </a:solidFill>
              </a:rPr>
              <a:t> </a:t>
            </a:r>
            <a:r>
              <a:rPr lang="cs-CZ" sz="2400" b="1" dirty="0" err="1" smtClean="0">
                <a:solidFill>
                  <a:srgbClr val="C00000"/>
                </a:solidFill>
              </a:rPr>
              <a:t>of</a:t>
            </a:r>
            <a:r>
              <a:rPr lang="cs-CZ" sz="2400" b="1" dirty="0" smtClean="0">
                <a:solidFill>
                  <a:srgbClr val="C00000"/>
                </a:solidFill>
              </a:rPr>
              <a:t> influence</a:t>
            </a:r>
          </a:p>
          <a:p>
            <a:pPr marL="0" indent="0">
              <a:buNone/>
            </a:pPr>
            <a:endParaRPr lang="cs-CZ" sz="2400" dirty="0" smtClean="0"/>
          </a:p>
        </p:txBody>
      </p:sp>
      <p:sp>
        <p:nvSpPr>
          <p:cNvPr id="5" name="Obdélník 4"/>
          <p:cNvSpPr/>
          <p:nvPr/>
        </p:nvSpPr>
        <p:spPr>
          <a:xfrm>
            <a:off x="5715008" y="2500306"/>
            <a:ext cx="2857520"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800" dirty="0" err="1" smtClean="0"/>
              <a:t>Young</a:t>
            </a:r>
            <a:r>
              <a:rPr lang="cs-CZ" sz="2800" dirty="0" smtClean="0"/>
              <a:t> person</a:t>
            </a:r>
            <a:endParaRPr lang="cs-CZ" sz="2800" dirty="0"/>
          </a:p>
        </p:txBody>
      </p:sp>
      <p:sp>
        <p:nvSpPr>
          <p:cNvPr id="6" name="Obdélník 5"/>
          <p:cNvSpPr/>
          <p:nvPr/>
        </p:nvSpPr>
        <p:spPr>
          <a:xfrm>
            <a:off x="928662" y="2500306"/>
            <a:ext cx="2857520"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800" dirty="0" err="1" smtClean="0"/>
              <a:t>Socialization</a:t>
            </a:r>
            <a:r>
              <a:rPr lang="cs-CZ" sz="2800" dirty="0" smtClean="0"/>
              <a:t> </a:t>
            </a:r>
            <a:r>
              <a:rPr lang="cs-CZ" sz="2800" dirty="0" err="1" smtClean="0"/>
              <a:t>agents</a:t>
            </a:r>
            <a:endParaRPr lang="cs-CZ" sz="2800" dirty="0"/>
          </a:p>
        </p:txBody>
      </p:sp>
      <p:cxnSp>
        <p:nvCxnSpPr>
          <p:cNvPr id="8" name="Přímá spojovací šipka 7"/>
          <p:cNvCxnSpPr>
            <a:stCxn id="6" idx="3"/>
            <a:endCxn id="5" idx="1"/>
          </p:cNvCxnSpPr>
          <p:nvPr/>
        </p:nvCxnSpPr>
        <p:spPr>
          <a:xfrm>
            <a:off x="3786182" y="2964653"/>
            <a:ext cx="1928826" cy="1588"/>
          </a:xfrm>
          <a:prstGeom prst="straightConnector1">
            <a:avLst/>
          </a:prstGeom>
          <a:ln w="762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Zakřivená spojovací čára 8"/>
          <p:cNvCxnSpPr>
            <a:stCxn id="5" idx="2"/>
            <a:endCxn id="6" idx="2"/>
          </p:cNvCxnSpPr>
          <p:nvPr/>
        </p:nvCxnSpPr>
        <p:spPr>
          <a:xfrm rot="5400000">
            <a:off x="4750595" y="1035827"/>
            <a:ext cx="1588" cy="4786346"/>
          </a:xfrm>
          <a:prstGeom prst="curvedConnector3">
            <a:avLst>
              <a:gd name="adj1" fmla="val 38687858"/>
            </a:avLst>
          </a:prstGeom>
          <a:ln w="7620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Zástupný symbol pro obsah 2"/>
          <p:cNvSpPr txBox="1">
            <a:spLocks/>
          </p:cNvSpPr>
          <p:nvPr/>
        </p:nvSpPr>
        <p:spPr>
          <a:xfrm>
            <a:off x="428596" y="4286256"/>
            <a:ext cx="8229600" cy="1928826"/>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400" i="0" u="none" strike="noStrike" kern="1200" cap="none" spc="0" normalizeH="0" baseline="0" noProof="0" dirty="0" err="1" smtClean="0">
                <a:ln>
                  <a:noFill/>
                </a:ln>
                <a:effectLst/>
                <a:uLnTx/>
                <a:uFillTx/>
                <a:latin typeface="+mn-lt"/>
                <a:ea typeface="+mn-ea"/>
                <a:cs typeface="+mn-cs"/>
              </a:rPr>
              <a:t>Main</a:t>
            </a:r>
            <a:r>
              <a:rPr kumimoji="0" lang="cs-CZ" sz="2400" i="0" u="none" strike="noStrike" kern="1200" cap="none" spc="0" normalizeH="0" baseline="0" noProof="0" dirty="0" smtClean="0">
                <a:ln>
                  <a:noFill/>
                </a:ln>
                <a:effectLst/>
                <a:uLnTx/>
                <a:uFillTx/>
                <a:latin typeface="+mn-lt"/>
                <a:ea typeface="+mn-ea"/>
                <a:cs typeface="+mn-cs"/>
              </a:rPr>
              <a:t> </a:t>
            </a:r>
            <a:r>
              <a:rPr kumimoji="0" lang="cs-CZ" sz="2400" i="0" u="none" strike="noStrike" kern="1200" cap="none" spc="0" normalizeH="0" baseline="0" noProof="0" dirty="0" err="1" smtClean="0">
                <a:ln>
                  <a:noFill/>
                </a:ln>
                <a:effectLst/>
                <a:uLnTx/>
                <a:uFillTx/>
                <a:latin typeface="+mn-lt"/>
                <a:ea typeface="+mn-ea"/>
                <a:cs typeface="+mn-cs"/>
              </a:rPr>
              <a:t>concerns</a:t>
            </a:r>
            <a:r>
              <a:rPr kumimoji="0" lang="cs-CZ" sz="2400" i="0" u="none" strike="noStrike" kern="1200" cap="none" spc="0" normalizeH="0" baseline="0" noProof="0" dirty="0" smtClean="0">
                <a:ln>
                  <a:noFill/>
                </a:ln>
                <a:effectLst/>
                <a:uLnTx/>
                <a:uFillTx/>
                <a:latin typeface="+mn-lt"/>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cs-CZ" sz="2400" dirty="0" smtClean="0"/>
              <a:t>	</a:t>
            </a:r>
            <a:r>
              <a:rPr lang="cs-CZ" sz="2400" dirty="0" err="1" smtClean="0"/>
              <a:t>new</a:t>
            </a:r>
            <a:r>
              <a:rPr lang="cs-CZ" sz="2400" dirty="0" smtClean="0"/>
              <a:t> </a:t>
            </a:r>
            <a:r>
              <a:rPr lang="cs-CZ" sz="2400" dirty="0" err="1" smtClean="0"/>
              <a:t>research</a:t>
            </a:r>
            <a:r>
              <a:rPr lang="cs-CZ" sz="2400" dirty="0" smtClean="0"/>
              <a:t> (</a:t>
            </a:r>
            <a:r>
              <a:rPr lang="cs-CZ" sz="2400" dirty="0" err="1" smtClean="0"/>
              <a:t>McDevitt</a:t>
            </a:r>
            <a:r>
              <a:rPr lang="cs-CZ" sz="2400" dirty="0" smtClean="0"/>
              <a:t>, 2005)</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400" i="0" u="none" strike="noStrike" kern="1200" cap="none" spc="0" normalizeH="0" baseline="0" noProof="0" dirty="0" smtClean="0">
                <a:ln>
                  <a:noFill/>
                </a:ln>
                <a:effectLst/>
                <a:uLnTx/>
                <a:uFillTx/>
                <a:latin typeface="+mn-lt"/>
                <a:ea typeface="+mn-ea"/>
                <a:cs typeface="+mn-cs"/>
              </a:rPr>
              <a:t>	internet</a:t>
            </a:r>
            <a:r>
              <a:rPr kumimoji="0" lang="cs-CZ" sz="2400" i="0" u="none" strike="noStrike" kern="1200" cap="none" spc="0" normalizeH="0" noProof="0" dirty="0" smtClean="0">
                <a:ln>
                  <a:noFill/>
                </a:ln>
                <a:effectLst/>
                <a:uLnTx/>
                <a:uFillTx/>
                <a:latin typeface="+mn-lt"/>
                <a:ea typeface="+mn-ea"/>
                <a:cs typeface="+mn-cs"/>
              </a:rPr>
              <a:t> (</a:t>
            </a:r>
            <a:r>
              <a:rPr kumimoji="0" lang="cs-CZ" sz="2400" i="0" u="none" strike="noStrike" kern="1200" cap="none" spc="0" normalizeH="0" noProof="0" dirty="0" err="1" smtClean="0">
                <a:ln>
                  <a:noFill/>
                </a:ln>
                <a:effectLst/>
                <a:uLnTx/>
                <a:uFillTx/>
                <a:latin typeface="+mn-lt"/>
                <a:ea typeface="+mn-ea"/>
                <a:cs typeface="+mn-cs"/>
              </a:rPr>
              <a:t>Dahlgren</a:t>
            </a:r>
            <a:r>
              <a:rPr kumimoji="0" lang="cs-CZ" sz="2400" i="0" u="none" strike="noStrike" kern="1200" cap="none" spc="0" normalizeH="0" noProof="0" dirty="0" smtClean="0">
                <a:ln>
                  <a:noFill/>
                </a:ln>
                <a:effectLst/>
                <a:uLnTx/>
                <a:uFillTx/>
                <a:latin typeface="+mn-lt"/>
                <a:ea typeface="+mn-ea"/>
                <a:cs typeface="+mn-cs"/>
              </a:rPr>
              <a:t>, 2009)</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cs-CZ" sz="2400" baseline="0" dirty="0" smtClean="0"/>
              <a:t>	</a:t>
            </a:r>
            <a:r>
              <a:rPr lang="cs-CZ" sz="2400" baseline="0" dirty="0" err="1" smtClean="0"/>
              <a:t>immigrant</a:t>
            </a:r>
            <a:r>
              <a:rPr lang="cs-CZ" sz="2400" baseline="0" dirty="0" smtClean="0"/>
              <a:t> </a:t>
            </a:r>
            <a:r>
              <a:rPr lang="cs-CZ" sz="2400" baseline="0" dirty="0" err="1" smtClean="0"/>
              <a:t>families</a:t>
            </a:r>
            <a:r>
              <a:rPr kumimoji="0" lang="cs-CZ" sz="2400" i="0" u="none" strike="noStrike" kern="1200" cap="none" spc="0" normalizeH="0" baseline="0" noProof="0" dirty="0" smtClean="0">
                <a:ln>
                  <a:noFill/>
                </a:ln>
                <a:effectLst/>
                <a:uLnTx/>
                <a:uFillTx/>
                <a:latin typeface="+mn-lt"/>
                <a:ea typeface="+mn-ea"/>
                <a:cs typeface="+mn-cs"/>
              </a:rPr>
              <a:t> (</a:t>
            </a:r>
            <a:r>
              <a:rPr kumimoji="0" lang="cs-CZ" sz="2400" i="0" u="none" strike="noStrike" kern="1200" cap="none" spc="0" normalizeH="0" baseline="0" noProof="0" dirty="0" err="1" smtClean="0">
                <a:ln>
                  <a:noFill/>
                </a:ln>
                <a:effectLst/>
                <a:uLnTx/>
                <a:uFillTx/>
                <a:latin typeface="+mn-lt"/>
                <a:ea typeface="+mn-ea"/>
                <a:cs typeface="+mn-cs"/>
              </a:rPr>
              <a:t>Wong</a:t>
            </a:r>
            <a:r>
              <a:rPr kumimoji="0" lang="cs-CZ" sz="2400" i="0" u="none" strike="noStrike" kern="1200" cap="none" spc="0" normalizeH="0" baseline="0" noProof="0" dirty="0" smtClean="0">
                <a:ln>
                  <a:noFill/>
                </a:ln>
                <a:effectLst/>
                <a:uLnTx/>
                <a:uFillTx/>
                <a:latin typeface="+mn-lt"/>
                <a:ea typeface="+mn-ea"/>
                <a:cs typeface="+mn-cs"/>
              </a:rPr>
              <a:t> &amp; </a:t>
            </a:r>
            <a:r>
              <a:rPr kumimoji="0" lang="cs-CZ" sz="2400" i="0" u="none" strike="noStrike" kern="1200" cap="none" spc="0" normalizeH="0" baseline="0" noProof="0" dirty="0" err="1" smtClean="0">
                <a:ln>
                  <a:noFill/>
                </a:ln>
                <a:effectLst/>
                <a:uLnTx/>
                <a:uFillTx/>
                <a:latin typeface="+mn-lt"/>
                <a:ea typeface="+mn-ea"/>
                <a:cs typeface="+mn-cs"/>
              </a:rPr>
              <a:t>Tseng</a:t>
            </a:r>
            <a:r>
              <a:rPr kumimoji="0" lang="cs-CZ" sz="2400" i="0" u="none" strike="noStrike" kern="1200" cap="none" spc="0" normalizeH="0" baseline="0" noProof="0" dirty="0" smtClean="0">
                <a:ln>
                  <a:noFill/>
                </a:ln>
                <a:effectLst/>
                <a:uLnTx/>
                <a:uFillTx/>
                <a:latin typeface="+mn-lt"/>
                <a:ea typeface="+mn-ea"/>
                <a:cs typeface="+mn-cs"/>
              </a:rPr>
              <a:t>, 2008)</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cs-CZ"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Main</a:t>
            </a:r>
            <a:r>
              <a:rPr lang="cs-CZ" dirty="0" smtClean="0"/>
              <a:t> </a:t>
            </a:r>
            <a:r>
              <a:rPr lang="cs-CZ" dirty="0" err="1" smtClean="0"/>
              <a:t>issues</a:t>
            </a:r>
            <a:r>
              <a:rPr lang="cs-CZ" dirty="0" smtClean="0"/>
              <a:t> &amp; </a:t>
            </a:r>
            <a:r>
              <a:rPr lang="cs-CZ" dirty="0" err="1" smtClean="0"/>
              <a:t>controversies</a:t>
            </a:r>
            <a:endParaRPr lang="cs-CZ" dirty="0"/>
          </a:p>
        </p:txBody>
      </p:sp>
      <p:sp>
        <p:nvSpPr>
          <p:cNvPr id="3" name="Zástupný symbol pro obsah 2"/>
          <p:cNvSpPr>
            <a:spLocks noGrp="1"/>
          </p:cNvSpPr>
          <p:nvPr>
            <p:ph idx="1"/>
          </p:nvPr>
        </p:nvSpPr>
        <p:spPr>
          <a:xfrm>
            <a:off x="457200" y="1600200"/>
            <a:ext cx="8229600" cy="3686188"/>
          </a:xfrm>
        </p:spPr>
        <p:txBody>
          <a:bodyPr>
            <a:normAutofit/>
          </a:bodyPr>
          <a:lstStyle/>
          <a:p>
            <a:pPr marL="0" indent="0">
              <a:buNone/>
            </a:pPr>
            <a:r>
              <a:rPr lang="cs-CZ" sz="2400" b="1" dirty="0" err="1" smtClean="0">
                <a:solidFill>
                  <a:srgbClr val="C00000"/>
                </a:solidFill>
              </a:rPr>
              <a:t>Interventions</a:t>
            </a:r>
            <a:endParaRPr lang="cs-CZ" sz="2400" b="1" dirty="0" smtClean="0">
              <a:solidFill>
                <a:srgbClr val="C00000"/>
              </a:solidFill>
            </a:endParaRPr>
          </a:p>
          <a:p>
            <a:pPr marL="714375" indent="0">
              <a:buNone/>
            </a:pPr>
            <a:r>
              <a:rPr lang="cs-CZ" sz="2400" dirty="0" err="1" smtClean="0"/>
              <a:t>school</a:t>
            </a:r>
            <a:r>
              <a:rPr lang="cs-CZ" sz="2400" dirty="0" smtClean="0"/>
              <a:t>-</a:t>
            </a:r>
            <a:r>
              <a:rPr lang="cs-CZ" sz="2400" dirty="0" err="1" smtClean="0"/>
              <a:t>based</a:t>
            </a:r>
            <a:r>
              <a:rPr lang="cs-CZ" sz="2400" dirty="0" smtClean="0"/>
              <a:t> </a:t>
            </a:r>
            <a:r>
              <a:rPr lang="cs-CZ" sz="2400" dirty="0" err="1" smtClean="0"/>
              <a:t>programs</a:t>
            </a:r>
            <a:endParaRPr lang="cs-CZ" sz="2400" dirty="0" smtClean="0"/>
          </a:p>
          <a:p>
            <a:pPr marL="1428750" indent="0">
              <a:buNone/>
            </a:pPr>
            <a:r>
              <a:rPr lang="cs-CZ" sz="2400" dirty="0" err="1" smtClean="0"/>
              <a:t>teaching</a:t>
            </a:r>
            <a:endParaRPr lang="cs-CZ" sz="2400" dirty="0" smtClean="0"/>
          </a:p>
          <a:p>
            <a:pPr marL="1428750" indent="0">
              <a:buNone/>
            </a:pPr>
            <a:r>
              <a:rPr lang="cs-CZ" sz="2400" dirty="0" err="1" smtClean="0"/>
              <a:t>practicing</a:t>
            </a:r>
            <a:r>
              <a:rPr lang="cs-CZ" sz="2400" dirty="0" smtClean="0"/>
              <a:t> </a:t>
            </a:r>
            <a:r>
              <a:rPr lang="cs-CZ" sz="2400" dirty="0" err="1" smtClean="0"/>
              <a:t>skills</a:t>
            </a:r>
            <a:endParaRPr lang="cs-CZ" sz="2400" dirty="0" smtClean="0"/>
          </a:p>
          <a:p>
            <a:pPr marL="714375" indent="0">
              <a:buNone/>
              <a:tabLst>
                <a:tab pos="714375" algn="l"/>
              </a:tabLst>
            </a:pPr>
            <a:r>
              <a:rPr lang="cs-CZ" sz="2400" dirty="0" err="1" smtClean="0"/>
              <a:t>organization</a:t>
            </a:r>
            <a:r>
              <a:rPr lang="cs-CZ" sz="2400" dirty="0" smtClean="0"/>
              <a:t>-</a:t>
            </a:r>
            <a:r>
              <a:rPr lang="cs-CZ" sz="2400" dirty="0" err="1" smtClean="0"/>
              <a:t>based</a:t>
            </a:r>
            <a:r>
              <a:rPr lang="cs-CZ" sz="2400" dirty="0" smtClean="0"/>
              <a:t> </a:t>
            </a:r>
            <a:r>
              <a:rPr lang="cs-CZ" sz="2400" dirty="0" err="1" smtClean="0"/>
              <a:t>programs</a:t>
            </a:r>
            <a:r>
              <a:rPr lang="cs-CZ" sz="2400" dirty="0" smtClean="0"/>
              <a:t> </a:t>
            </a:r>
          </a:p>
          <a:p>
            <a:pPr marL="714375" indent="0">
              <a:buNone/>
            </a:pPr>
            <a:r>
              <a:rPr lang="cs-CZ" sz="2400" dirty="0" err="1" smtClean="0"/>
              <a:t>mandatory</a:t>
            </a:r>
            <a:r>
              <a:rPr lang="cs-CZ" sz="2400" dirty="0" smtClean="0"/>
              <a:t> </a:t>
            </a:r>
            <a:r>
              <a:rPr lang="cs-CZ" sz="2400" dirty="0" err="1" smtClean="0"/>
              <a:t>community</a:t>
            </a:r>
            <a:r>
              <a:rPr lang="cs-CZ" sz="2400" dirty="0" smtClean="0"/>
              <a:t> </a:t>
            </a:r>
            <a:r>
              <a:rPr lang="cs-CZ" sz="2400" dirty="0" err="1" smtClean="0"/>
              <a:t>service</a:t>
            </a:r>
            <a:endParaRPr lang="cs-CZ" sz="2400" dirty="0" smtClean="0"/>
          </a:p>
          <a:p>
            <a:pPr marL="0" indent="0">
              <a:buNone/>
            </a:pPr>
            <a:endParaRPr lang="cs-CZ" sz="2400" dirty="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Main</a:t>
            </a:r>
            <a:r>
              <a:rPr lang="cs-CZ" dirty="0" smtClean="0"/>
              <a:t> </a:t>
            </a:r>
            <a:r>
              <a:rPr lang="cs-CZ" dirty="0" err="1" smtClean="0"/>
              <a:t>issues</a:t>
            </a:r>
            <a:r>
              <a:rPr lang="cs-CZ" dirty="0" smtClean="0"/>
              <a:t> &amp; </a:t>
            </a:r>
            <a:r>
              <a:rPr lang="cs-CZ" dirty="0" err="1" smtClean="0"/>
              <a:t>controversies</a:t>
            </a:r>
            <a:endParaRPr lang="cs-CZ" dirty="0"/>
          </a:p>
        </p:txBody>
      </p:sp>
      <p:sp>
        <p:nvSpPr>
          <p:cNvPr id="3" name="Zástupný symbol pro obsah 2"/>
          <p:cNvSpPr>
            <a:spLocks noGrp="1"/>
          </p:cNvSpPr>
          <p:nvPr>
            <p:ph idx="1"/>
          </p:nvPr>
        </p:nvSpPr>
        <p:spPr>
          <a:xfrm>
            <a:off x="457200" y="1600200"/>
            <a:ext cx="8229600" cy="4421088"/>
          </a:xfrm>
        </p:spPr>
        <p:txBody>
          <a:bodyPr>
            <a:normAutofit/>
          </a:bodyPr>
          <a:lstStyle/>
          <a:p>
            <a:pPr marL="0" indent="0">
              <a:buNone/>
            </a:pPr>
            <a:r>
              <a:rPr lang="en-US" sz="2400" b="1" dirty="0" smtClean="0">
                <a:solidFill>
                  <a:srgbClr val="C00000"/>
                </a:solidFill>
              </a:rPr>
              <a:t>Multiple contexts and dispositions-environment interactions</a:t>
            </a:r>
          </a:p>
          <a:p>
            <a:pPr marL="714375" indent="0">
              <a:buNone/>
            </a:pPr>
            <a:r>
              <a:rPr lang="en-US" sz="2400" dirty="0" err="1" smtClean="0"/>
              <a:t>cummulative</a:t>
            </a:r>
            <a:r>
              <a:rPr lang="en-US" sz="2400" dirty="0" smtClean="0"/>
              <a:t> effects of </a:t>
            </a:r>
            <a:r>
              <a:rPr lang="cs-CZ" sz="2400" dirty="0" smtClean="0"/>
              <a:t>multiple </a:t>
            </a:r>
            <a:r>
              <a:rPr lang="en-US" sz="2400" dirty="0" smtClean="0"/>
              <a:t>contexts</a:t>
            </a:r>
          </a:p>
          <a:p>
            <a:pPr marL="714375" indent="0">
              <a:buNone/>
            </a:pPr>
            <a:endParaRPr lang="en-US" sz="2400" dirty="0" smtClean="0"/>
          </a:p>
          <a:p>
            <a:pPr marL="714375" indent="0">
              <a:buNone/>
            </a:pPr>
            <a:r>
              <a:rPr lang="en-US" sz="2400" dirty="0" smtClean="0"/>
              <a:t>it‘s not only about environment but also about one‘s own preferences, beliefs, values, personality traits, cognitive dispositions etc.</a:t>
            </a:r>
          </a:p>
          <a:p>
            <a:pPr marL="714375" indent="0">
              <a:buNone/>
            </a:pPr>
            <a:endParaRPr lang="en-US" sz="2400" dirty="0" smtClean="0"/>
          </a:p>
          <a:p>
            <a:pPr marL="714375" indent="0">
              <a:buNone/>
            </a:pPr>
            <a:r>
              <a:rPr lang="en-US" sz="2400" dirty="0" smtClean="0"/>
              <a:t>young people with different dispositions react differently </a:t>
            </a:r>
            <a:r>
              <a:rPr lang="cs-CZ" sz="2400" dirty="0" smtClean="0"/>
              <a:t>on </a:t>
            </a:r>
            <a:r>
              <a:rPr lang="en-US" sz="2400" dirty="0" smtClean="0"/>
              <a:t>the same environment</a:t>
            </a:r>
          </a:p>
          <a:p>
            <a:pPr marL="0" indent="0">
              <a:buNone/>
            </a:pPr>
            <a:endParaRPr lang="en-US" sz="2400"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Our</a:t>
            </a:r>
            <a:r>
              <a:rPr lang="cs-CZ" dirty="0" smtClean="0"/>
              <a:t> </a:t>
            </a:r>
            <a:r>
              <a:rPr lang="cs-CZ" dirty="0" err="1" smtClean="0"/>
              <a:t>research</a:t>
            </a:r>
            <a:endParaRPr lang="cs-CZ" dirty="0"/>
          </a:p>
        </p:txBody>
      </p:sp>
      <p:sp>
        <p:nvSpPr>
          <p:cNvPr id="3" name="Zástupný symbol pro obsah 2"/>
          <p:cNvSpPr>
            <a:spLocks noGrp="1"/>
          </p:cNvSpPr>
          <p:nvPr>
            <p:ph idx="1"/>
          </p:nvPr>
        </p:nvSpPr>
        <p:spPr/>
        <p:txBody>
          <a:bodyPr/>
          <a:lstStyle/>
          <a:p>
            <a:pPr marL="0" indent="0">
              <a:buNone/>
            </a:pPr>
            <a:r>
              <a:rPr lang="cs-CZ" dirty="0" err="1" smtClean="0"/>
              <a:t>what</a:t>
            </a:r>
            <a:r>
              <a:rPr lang="cs-CZ" dirty="0" smtClean="0"/>
              <a:t> </a:t>
            </a:r>
            <a:r>
              <a:rPr lang="cs-CZ" dirty="0" err="1" smtClean="0"/>
              <a:t>short</a:t>
            </a:r>
            <a:r>
              <a:rPr lang="cs-CZ" dirty="0" smtClean="0"/>
              <a:t>-term </a:t>
            </a:r>
            <a:r>
              <a:rPr lang="cs-CZ" dirty="0" err="1" smtClean="0"/>
              <a:t>factors</a:t>
            </a:r>
            <a:r>
              <a:rPr lang="cs-CZ" dirty="0" smtClean="0"/>
              <a:t> </a:t>
            </a:r>
            <a:r>
              <a:rPr lang="cs-CZ" dirty="0" err="1" smtClean="0"/>
              <a:t>contribute</a:t>
            </a:r>
            <a:r>
              <a:rPr lang="cs-CZ" dirty="0" smtClean="0"/>
              <a:t> to </a:t>
            </a:r>
            <a:r>
              <a:rPr lang="cs-CZ" dirty="0" err="1" smtClean="0"/>
              <a:t>voting</a:t>
            </a:r>
            <a:r>
              <a:rPr lang="cs-CZ" dirty="0" smtClean="0"/>
              <a:t> </a:t>
            </a:r>
            <a:r>
              <a:rPr lang="cs-CZ" dirty="0" err="1" smtClean="0"/>
              <a:t>turnout</a:t>
            </a:r>
            <a:r>
              <a:rPr lang="cs-CZ" dirty="0" smtClean="0"/>
              <a:t> </a:t>
            </a:r>
            <a:r>
              <a:rPr lang="cs-CZ" dirty="0" err="1" smtClean="0"/>
              <a:t>of</a:t>
            </a:r>
            <a:r>
              <a:rPr lang="cs-CZ" dirty="0" smtClean="0"/>
              <a:t> </a:t>
            </a:r>
            <a:r>
              <a:rPr lang="cs-CZ" dirty="0" err="1" smtClean="0"/>
              <a:t>first</a:t>
            </a:r>
            <a:r>
              <a:rPr lang="cs-CZ" dirty="0" smtClean="0"/>
              <a:t>-</a:t>
            </a:r>
            <a:r>
              <a:rPr lang="cs-CZ" dirty="0" err="1" smtClean="0"/>
              <a:t>time</a:t>
            </a:r>
            <a:r>
              <a:rPr lang="cs-CZ" dirty="0" smtClean="0"/>
              <a:t> </a:t>
            </a:r>
            <a:r>
              <a:rPr lang="cs-CZ" dirty="0" err="1" smtClean="0"/>
              <a:t>voters</a:t>
            </a:r>
            <a:r>
              <a:rPr lang="cs-CZ" dirty="0" smtClean="0"/>
              <a:t>?</a:t>
            </a:r>
          </a:p>
          <a:p>
            <a:endParaRPr lang="cs-CZ" dirty="0" smtClean="0"/>
          </a:p>
          <a:p>
            <a:endParaRPr lang="cs-CZ"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Our</a:t>
            </a:r>
            <a:r>
              <a:rPr lang="cs-CZ" dirty="0" smtClean="0"/>
              <a:t> </a:t>
            </a:r>
            <a:r>
              <a:rPr lang="cs-CZ" dirty="0" err="1" smtClean="0"/>
              <a:t>research</a:t>
            </a:r>
            <a:endParaRPr lang="cs-CZ" dirty="0"/>
          </a:p>
        </p:txBody>
      </p:sp>
      <p:sp>
        <p:nvSpPr>
          <p:cNvPr id="3" name="Zástupný symbol pro obsah 2"/>
          <p:cNvSpPr>
            <a:spLocks noGrp="1"/>
          </p:cNvSpPr>
          <p:nvPr>
            <p:ph idx="1"/>
          </p:nvPr>
        </p:nvSpPr>
        <p:spPr/>
        <p:txBody>
          <a:bodyPr/>
          <a:lstStyle/>
          <a:p>
            <a:pPr marL="0" indent="0">
              <a:buNone/>
            </a:pPr>
            <a:r>
              <a:rPr lang="cs-CZ" dirty="0" err="1" smtClean="0"/>
              <a:t>what</a:t>
            </a:r>
            <a:r>
              <a:rPr lang="cs-CZ" dirty="0" smtClean="0"/>
              <a:t> </a:t>
            </a:r>
            <a:r>
              <a:rPr lang="cs-CZ" dirty="0" err="1" smtClean="0"/>
              <a:t>short</a:t>
            </a:r>
            <a:r>
              <a:rPr lang="cs-CZ" dirty="0" smtClean="0"/>
              <a:t>-term </a:t>
            </a:r>
            <a:r>
              <a:rPr lang="cs-CZ" dirty="0" err="1" smtClean="0"/>
              <a:t>factors</a:t>
            </a:r>
            <a:r>
              <a:rPr lang="cs-CZ" dirty="0" smtClean="0"/>
              <a:t> </a:t>
            </a:r>
            <a:r>
              <a:rPr lang="cs-CZ" dirty="0" err="1" smtClean="0"/>
              <a:t>contribute</a:t>
            </a:r>
            <a:r>
              <a:rPr lang="cs-CZ" dirty="0" smtClean="0"/>
              <a:t> to </a:t>
            </a:r>
            <a:r>
              <a:rPr lang="cs-CZ" dirty="0" err="1" smtClean="0"/>
              <a:t>voting</a:t>
            </a:r>
            <a:r>
              <a:rPr lang="cs-CZ" dirty="0" smtClean="0"/>
              <a:t> </a:t>
            </a:r>
            <a:r>
              <a:rPr lang="cs-CZ" dirty="0" err="1" smtClean="0"/>
              <a:t>turnout</a:t>
            </a:r>
            <a:r>
              <a:rPr lang="cs-CZ" dirty="0" smtClean="0"/>
              <a:t> </a:t>
            </a:r>
            <a:r>
              <a:rPr lang="cs-CZ" dirty="0" err="1" smtClean="0"/>
              <a:t>of</a:t>
            </a:r>
            <a:r>
              <a:rPr lang="cs-CZ" dirty="0" smtClean="0"/>
              <a:t> </a:t>
            </a:r>
            <a:r>
              <a:rPr lang="cs-CZ" dirty="0" err="1" smtClean="0"/>
              <a:t>first</a:t>
            </a:r>
            <a:r>
              <a:rPr lang="cs-CZ" dirty="0" smtClean="0"/>
              <a:t>-</a:t>
            </a:r>
            <a:r>
              <a:rPr lang="cs-CZ" dirty="0" err="1" smtClean="0"/>
              <a:t>time</a:t>
            </a:r>
            <a:r>
              <a:rPr lang="cs-CZ" dirty="0" smtClean="0"/>
              <a:t> </a:t>
            </a:r>
            <a:r>
              <a:rPr lang="cs-CZ" dirty="0" err="1" smtClean="0"/>
              <a:t>voters</a:t>
            </a:r>
            <a:r>
              <a:rPr lang="cs-CZ" dirty="0" smtClean="0"/>
              <a:t>?</a:t>
            </a:r>
          </a:p>
          <a:p>
            <a:pPr marL="0" indent="0">
              <a:buNone/>
            </a:pPr>
            <a:endParaRPr lang="cs-CZ" dirty="0" smtClean="0"/>
          </a:p>
          <a:p>
            <a:pPr marL="0" indent="0">
              <a:buNone/>
            </a:pPr>
            <a:r>
              <a:rPr lang="cs-CZ" dirty="0" err="1" smtClean="0"/>
              <a:t>longitudinal</a:t>
            </a:r>
            <a:r>
              <a:rPr lang="cs-CZ" dirty="0" smtClean="0"/>
              <a:t> data </a:t>
            </a:r>
            <a:r>
              <a:rPr lang="cs-CZ" dirty="0" err="1" smtClean="0"/>
              <a:t>from</a:t>
            </a:r>
            <a:r>
              <a:rPr lang="cs-CZ" dirty="0" smtClean="0"/>
              <a:t> cca 200 </a:t>
            </a:r>
            <a:r>
              <a:rPr lang="cs-CZ" dirty="0" err="1" smtClean="0"/>
              <a:t>adolescents</a:t>
            </a:r>
            <a:r>
              <a:rPr lang="cs-CZ" dirty="0" smtClean="0"/>
              <a:t> </a:t>
            </a:r>
            <a:r>
              <a:rPr lang="cs-CZ" dirty="0" err="1" smtClean="0"/>
              <a:t>aged</a:t>
            </a:r>
            <a:r>
              <a:rPr lang="cs-CZ" dirty="0" smtClean="0"/>
              <a:t> 18-19</a:t>
            </a:r>
          </a:p>
          <a:p>
            <a:pPr marL="0" indent="0">
              <a:buNone/>
            </a:pPr>
            <a:endParaRPr lang="cs-CZ" dirty="0" smtClean="0"/>
          </a:p>
          <a:p>
            <a:endParaRPr lang="cs-CZ" dirty="0" smtClean="0"/>
          </a:p>
          <a:p>
            <a:endParaRPr lang="cs-CZ"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Our</a:t>
            </a:r>
            <a:r>
              <a:rPr lang="cs-CZ" dirty="0" smtClean="0"/>
              <a:t> </a:t>
            </a:r>
            <a:r>
              <a:rPr lang="cs-CZ" dirty="0" err="1" smtClean="0"/>
              <a:t>research</a:t>
            </a:r>
            <a:endParaRPr lang="cs-CZ" dirty="0"/>
          </a:p>
        </p:txBody>
      </p:sp>
      <p:sp>
        <p:nvSpPr>
          <p:cNvPr id="4" name="TextovéPole 3"/>
          <p:cNvSpPr txBox="1"/>
          <p:nvPr/>
        </p:nvSpPr>
        <p:spPr>
          <a:xfrm>
            <a:off x="5072066" y="6215082"/>
            <a:ext cx="3857652" cy="400110"/>
          </a:xfrm>
          <a:prstGeom prst="rect">
            <a:avLst/>
          </a:prstGeom>
          <a:noFill/>
        </p:spPr>
        <p:txBody>
          <a:bodyPr wrap="square" rtlCol="0">
            <a:spAutoFit/>
          </a:bodyPr>
          <a:lstStyle/>
          <a:p>
            <a:r>
              <a:rPr lang="cs-CZ" sz="2000" dirty="0" smtClean="0"/>
              <a:t>Šerek &amp; </a:t>
            </a:r>
            <a:r>
              <a:rPr lang="cs-CZ" sz="2000" dirty="0" err="1" smtClean="0"/>
              <a:t>Umemura</a:t>
            </a:r>
            <a:r>
              <a:rPr lang="cs-CZ" sz="2000" dirty="0" smtClean="0"/>
              <a:t> (2015)</a:t>
            </a:r>
            <a:endParaRPr lang="cs-CZ" sz="2000" dirty="0"/>
          </a:p>
        </p:txBody>
      </p:sp>
      <p:sp>
        <p:nvSpPr>
          <p:cNvPr id="5" name="Obdélník 4"/>
          <p:cNvSpPr/>
          <p:nvPr/>
        </p:nvSpPr>
        <p:spPr>
          <a:xfrm>
            <a:off x="683568" y="2348880"/>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r>
              <a:rPr lang="cs-CZ" sz="2000" dirty="0" smtClean="0"/>
              <a:t> </a:t>
            </a:r>
            <a:r>
              <a:rPr lang="cs-CZ" sz="2000" dirty="0" err="1" smtClean="0"/>
              <a:t>intention</a:t>
            </a:r>
            <a:endParaRPr lang="cs-CZ" sz="2000" dirty="0"/>
          </a:p>
        </p:txBody>
      </p:sp>
      <p:sp>
        <p:nvSpPr>
          <p:cNvPr id="6" name="Obdélník 5"/>
          <p:cNvSpPr/>
          <p:nvPr/>
        </p:nvSpPr>
        <p:spPr>
          <a:xfrm>
            <a:off x="683568" y="3212976"/>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Following</a:t>
            </a:r>
            <a:r>
              <a:rPr lang="cs-CZ" sz="2000" dirty="0" smtClean="0"/>
              <a:t> </a:t>
            </a:r>
            <a:r>
              <a:rPr lang="cs-CZ" sz="2000" dirty="0" err="1" smtClean="0"/>
              <a:t>news</a:t>
            </a:r>
            <a:endParaRPr lang="cs-CZ" sz="2000" dirty="0"/>
          </a:p>
        </p:txBody>
      </p:sp>
      <p:sp>
        <p:nvSpPr>
          <p:cNvPr id="7" name="Obdélník 6"/>
          <p:cNvSpPr/>
          <p:nvPr/>
        </p:nvSpPr>
        <p:spPr>
          <a:xfrm>
            <a:off x="683568" y="4077072"/>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Parents</a:t>
            </a:r>
            <a:endParaRPr lang="cs-CZ" sz="2000" dirty="0"/>
          </a:p>
        </p:txBody>
      </p:sp>
      <p:sp>
        <p:nvSpPr>
          <p:cNvPr id="8" name="Obdélník 7"/>
          <p:cNvSpPr/>
          <p:nvPr/>
        </p:nvSpPr>
        <p:spPr>
          <a:xfrm>
            <a:off x="683568" y="4953138"/>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Peers</a:t>
            </a:r>
            <a:endParaRPr lang="cs-CZ" sz="2000" dirty="0"/>
          </a:p>
        </p:txBody>
      </p:sp>
      <p:sp>
        <p:nvSpPr>
          <p:cNvPr id="13" name="TextovéPole 12"/>
          <p:cNvSpPr txBox="1"/>
          <p:nvPr/>
        </p:nvSpPr>
        <p:spPr>
          <a:xfrm>
            <a:off x="1115616" y="1556792"/>
            <a:ext cx="1296144" cy="400110"/>
          </a:xfrm>
          <a:prstGeom prst="rect">
            <a:avLst/>
          </a:prstGeom>
          <a:noFill/>
        </p:spPr>
        <p:txBody>
          <a:bodyPr wrap="square" rtlCol="0">
            <a:spAutoFit/>
          </a:bodyPr>
          <a:lstStyle/>
          <a:p>
            <a:r>
              <a:rPr lang="cs-CZ" sz="2000" b="1" dirty="0" err="1" smtClean="0">
                <a:solidFill>
                  <a:srgbClr val="C00000"/>
                </a:solidFill>
              </a:rPr>
              <a:t>February</a:t>
            </a:r>
            <a:endParaRPr lang="cs-CZ" sz="2000" b="1" dirty="0">
              <a:solidFill>
                <a:srgbClr val="C00000"/>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Our</a:t>
            </a:r>
            <a:r>
              <a:rPr lang="cs-CZ" dirty="0" smtClean="0"/>
              <a:t> </a:t>
            </a:r>
            <a:r>
              <a:rPr lang="cs-CZ" dirty="0" err="1" smtClean="0"/>
              <a:t>research</a:t>
            </a:r>
            <a:endParaRPr lang="cs-CZ" dirty="0"/>
          </a:p>
        </p:txBody>
      </p:sp>
      <p:sp>
        <p:nvSpPr>
          <p:cNvPr id="18" name="TextovéPole 17"/>
          <p:cNvSpPr txBox="1"/>
          <p:nvPr/>
        </p:nvSpPr>
        <p:spPr>
          <a:xfrm>
            <a:off x="4932040" y="1556792"/>
            <a:ext cx="1080120" cy="400110"/>
          </a:xfrm>
          <a:prstGeom prst="rect">
            <a:avLst/>
          </a:prstGeom>
          <a:noFill/>
        </p:spPr>
        <p:txBody>
          <a:bodyPr wrap="square" rtlCol="0">
            <a:spAutoFit/>
          </a:bodyPr>
          <a:lstStyle/>
          <a:p>
            <a:r>
              <a:rPr lang="cs-CZ" sz="2000" b="1" dirty="0" smtClean="0">
                <a:solidFill>
                  <a:srgbClr val="C00000"/>
                </a:solidFill>
              </a:rPr>
              <a:t>May</a:t>
            </a:r>
            <a:endParaRPr lang="cs-CZ" sz="2000" b="1" dirty="0">
              <a:solidFill>
                <a:srgbClr val="C00000"/>
              </a:solidFill>
            </a:endParaRPr>
          </a:p>
        </p:txBody>
      </p:sp>
      <p:sp>
        <p:nvSpPr>
          <p:cNvPr id="19" name="TextovéPole 18"/>
          <p:cNvSpPr txBox="1"/>
          <p:nvPr/>
        </p:nvSpPr>
        <p:spPr>
          <a:xfrm>
            <a:off x="5072066" y="6215082"/>
            <a:ext cx="3857652" cy="400110"/>
          </a:xfrm>
          <a:prstGeom prst="rect">
            <a:avLst/>
          </a:prstGeom>
          <a:noFill/>
        </p:spPr>
        <p:txBody>
          <a:bodyPr wrap="square" rtlCol="0">
            <a:spAutoFit/>
          </a:bodyPr>
          <a:lstStyle/>
          <a:p>
            <a:r>
              <a:rPr lang="cs-CZ" sz="2000" dirty="0" smtClean="0"/>
              <a:t>Šerek &amp; </a:t>
            </a:r>
            <a:r>
              <a:rPr lang="cs-CZ" sz="2000" dirty="0" err="1" smtClean="0"/>
              <a:t>Umemura</a:t>
            </a:r>
            <a:r>
              <a:rPr lang="cs-CZ" sz="2000" dirty="0" smtClean="0"/>
              <a:t> (2015)</a:t>
            </a:r>
            <a:endParaRPr lang="cs-CZ" sz="2000" dirty="0"/>
          </a:p>
        </p:txBody>
      </p:sp>
      <p:sp>
        <p:nvSpPr>
          <p:cNvPr id="20" name="Obdélník 19"/>
          <p:cNvSpPr/>
          <p:nvPr/>
        </p:nvSpPr>
        <p:spPr>
          <a:xfrm>
            <a:off x="683568" y="2348880"/>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r>
              <a:rPr lang="cs-CZ" sz="2000" dirty="0" smtClean="0"/>
              <a:t> </a:t>
            </a:r>
            <a:r>
              <a:rPr lang="cs-CZ" sz="2000" dirty="0" err="1" smtClean="0"/>
              <a:t>intention</a:t>
            </a:r>
            <a:endParaRPr lang="cs-CZ" sz="2000" dirty="0"/>
          </a:p>
        </p:txBody>
      </p:sp>
      <p:sp>
        <p:nvSpPr>
          <p:cNvPr id="21" name="Obdélník 20"/>
          <p:cNvSpPr/>
          <p:nvPr/>
        </p:nvSpPr>
        <p:spPr>
          <a:xfrm>
            <a:off x="683568" y="3212976"/>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Following</a:t>
            </a:r>
            <a:r>
              <a:rPr lang="cs-CZ" sz="2000" dirty="0" smtClean="0"/>
              <a:t> </a:t>
            </a:r>
            <a:r>
              <a:rPr lang="cs-CZ" sz="2000" dirty="0" err="1" smtClean="0"/>
              <a:t>news</a:t>
            </a:r>
            <a:endParaRPr lang="cs-CZ" sz="2000" dirty="0"/>
          </a:p>
        </p:txBody>
      </p:sp>
      <p:sp>
        <p:nvSpPr>
          <p:cNvPr id="22" name="Obdélník 21"/>
          <p:cNvSpPr/>
          <p:nvPr/>
        </p:nvSpPr>
        <p:spPr>
          <a:xfrm>
            <a:off x="683568" y="4077072"/>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Parents</a:t>
            </a:r>
            <a:endParaRPr lang="cs-CZ" sz="2000" dirty="0"/>
          </a:p>
        </p:txBody>
      </p:sp>
      <p:sp>
        <p:nvSpPr>
          <p:cNvPr id="23" name="Obdélník 22"/>
          <p:cNvSpPr/>
          <p:nvPr/>
        </p:nvSpPr>
        <p:spPr>
          <a:xfrm>
            <a:off x="683568" y="4953138"/>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Peers</a:t>
            </a:r>
            <a:endParaRPr lang="cs-CZ" sz="2000" dirty="0"/>
          </a:p>
        </p:txBody>
      </p:sp>
      <p:sp>
        <p:nvSpPr>
          <p:cNvPr id="24" name="TextovéPole 23"/>
          <p:cNvSpPr txBox="1"/>
          <p:nvPr/>
        </p:nvSpPr>
        <p:spPr>
          <a:xfrm>
            <a:off x="1115616" y="1556792"/>
            <a:ext cx="1296144" cy="400110"/>
          </a:xfrm>
          <a:prstGeom prst="rect">
            <a:avLst/>
          </a:prstGeom>
          <a:noFill/>
        </p:spPr>
        <p:txBody>
          <a:bodyPr wrap="square" rtlCol="0">
            <a:spAutoFit/>
          </a:bodyPr>
          <a:lstStyle/>
          <a:p>
            <a:r>
              <a:rPr lang="cs-CZ" sz="2000" b="1" dirty="0" err="1" smtClean="0">
                <a:solidFill>
                  <a:srgbClr val="C00000"/>
                </a:solidFill>
              </a:rPr>
              <a:t>February</a:t>
            </a:r>
            <a:endParaRPr lang="cs-CZ" sz="2000" b="1" dirty="0">
              <a:solidFill>
                <a:srgbClr val="C00000"/>
              </a:solidFill>
            </a:endParaRPr>
          </a:p>
        </p:txBody>
      </p:sp>
      <p:sp>
        <p:nvSpPr>
          <p:cNvPr id="27" name="Obdélník 26"/>
          <p:cNvSpPr/>
          <p:nvPr/>
        </p:nvSpPr>
        <p:spPr>
          <a:xfrm>
            <a:off x="4211960" y="2348880"/>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r>
              <a:rPr lang="cs-CZ" sz="2000" dirty="0" smtClean="0"/>
              <a:t> </a:t>
            </a:r>
            <a:r>
              <a:rPr lang="cs-CZ" sz="2000" dirty="0" err="1" smtClean="0"/>
              <a:t>intention</a:t>
            </a:r>
            <a:endParaRPr lang="cs-CZ" sz="2000" dirty="0"/>
          </a:p>
        </p:txBody>
      </p:sp>
      <p:sp>
        <p:nvSpPr>
          <p:cNvPr id="28" name="Obdélník 27"/>
          <p:cNvSpPr/>
          <p:nvPr/>
        </p:nvSpPr>
        <p:spPr>
          <a:xfrm>
            <a:off x="4211960" y="3212976"/>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Following</a:t>
            </a:r>
            <a:r>
              <a:rPr lang="cs-CZ" sz="2000" dirty="0" smtClean="0"/>
              <a:t> </a:t>
            </a:r>
            <a:r>
              <a:rPr lang="cs-CZ" sz="2000" dirty="0" err="1" smtClean="0"/>
              <a:t>news</a:t>
            </a:r>
            <a:endParaRPr lang="cs-CZ" sz="2000" dirty="0"/>
          </a:p>
        </p:txBody>
      </p:sp>
      <p:sp>
        <p:nvSpPr>
          <p:cNvPr id="29" name="Obdélník 28"/>
          <p:cNvSpPr/>
          <p:nvPr/>
        </p:nvSpPr>
        <p:spPr>
          <a:xfrm>
            <a:off x="4211960" y="4077072"/>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Parents</a:t>
            </a:r>
            <a:endParaRPr lang="cs-CZ" sz="2000" dirty="0"/>
          </a:p>
        </p:txBody>
      </p:sp>
      <p:sp>
        <p:nvSpPr>
          <p:cNvPr id="30" name="Obdélník 29"/>
          <p:cNvSpPr/>
          <p:nvPr/>
        </p:nvSpPr>
        <p:spPr>
          <a:xfrm>
            <a:off x="4211960" y="4953138"/>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Peers</a:t>
            </a:r>
            <a:endParaRPr lang="cs-CZ" sz="20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Our</a:t>
            </a:r>
            <a:r>
              <a:rPr lang="cs-CZ" dirty="0" smtClean="0"/>
              <a:t> </a:t>
            </a:r>
            <a:r>
              <a:rPr lang="cs-CZ" dirty="0" err="1" smtClean="0"/>
              <a:t>research</a:t>
            </a:r>
            <a:endParaRPr lang="cs-CZ" dirty="0"/>
          </a:p>
        </p:txBody>
      </p:sp>
      <p:sp>
        <p:nvSpPr>
          <p:cNvPr id="19" name="TextovéPole 18"/>
          <p:cNvSpPr txBox="1"/>
          <p:nvPr/>
        </p:nvSpPr>
        <p:spPr>
          <a:xfrm>
            <a:off x="7524328" y="1556792"/>
            <a:ext cx="1080120" cy="400110"/>
          </a:xfrm>
          <a:prstGeom prst="rect">
            <a:avLst/>
          </a:prstGeom>
          <a:noFill/>
        </p:spPr>
        <p:txBody>
          <a:bodyPr wrap="square" rtlCol="0">
            <a:spAutoFit/>
          </a:bodyPr>
          <a:lstStyle/>
          <a:p>
            <a:r>
              <a:rPr lang="cs-CZ" sz="2000" b="1" dirty="0" smtClean="0">
                <a:solidFill>
                  <a:srgbClr val="C00000"/>
                </a:solidFill>
              </a:rPr>
              <a:t>June</a:t>
            </a:r>
            <a:endParaRPr lang="cs-CZ" sz="2000" b="1" dirty="0">
              <a:solidFill>
                <a:srgbClr val="C00000"/>
              </a:solidFill>
            </a:endParaRPr>
          </a:p>
        </p:txBody>
      </p:sp>
      <p:sp>
        <p:nvSpPr>
          <p:cNvPr id="20" name="Obdélník 19"/>
          <p:cNvSpPr/>
          <p:nvPr/>
        </p:nvSpPr>
        <p:spPr>
          <a:xfrm>
            <a:off x="7452320" y="2348880"/>
            <a:ext cx="1080120"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endParaRPr lang="cs-CZ" sz="2000" dirty="0"/>
          </a:p>
        </p:txBody>
      </p:sp>
      <p:sp>
        <p:nvSpPr>
          <p:cNvPr id="21" name="TextovéPole 20"/>
          <p:cNvSpPr txBox="1"/>
          <p:nvPr/>
        </p:nvSpPr>
        <p:spPr>
          <a:xfrm>
            <a:off x="4932040" y="1556792"/>
            <a:ext cx="1080120" cy="400110"/>
          </a:xfrm>
          <a:prstGeom prst="rect">
            <a:avLst/>
          </a:prstGeom>
          <a:noFill/>
        </p:spPr>
        <p:txBody>
          <a:bodyPr wrap="square" rtlCol="0">
            <a:spAutoFit/>
          </a:bodyPr>
          <a:lstStyle/>
          <a:p>
            <a:r>
              <a:rPr lang="cs-CZ" sz="2000" b="1" dirty="0" smtClean="0">
                <a:solidFill>
                  <a:srgbClr val="C00000"/>
                </a:solidFill>
              </a:rPr>
              <a:t>May</a:t>
            </a:r>
            <a:endParaRPr lang="cs-CZ" sz="2000" b="1" dirty="0">
              <a:solidFill>
                <a:srgbClr val="C00000"/>
              </a:solidFill>
            </a:endParaRPr>
          </a:p>
        </p:txBody>
      </p:sp>
      <p:sp>
        <p:nvSpPr>
          <p:cNvPr id="23" name="Obdélník 22"/>
          <p:cNvSpPr/>
          <p:nvPr/>
        </p:nvSpPr>
        <p:spPr>
          <a:xfrm>
            <a:off x="683568" y="2348880"/>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r>
              <a:rPr lang="cs-CZ" sz="2000" dirty="0" smtClean="0"/>
              <a:t> </a:t>
            </a:r>
            <a:r>
              <a:rPr lang="cs-CZ" sz="2000" dirty="0" err="1" smtClean="0"/>
              <a:t>intention</a:t>
            </a:r>
            <a:endParaRPr lang="cs-CZ" sz="2000" dirty="0"/>
          </a:p>
        </p:txBody>
      </p:sp>
      <p:sp>
        <p:nvSpPr>
          <p:cNvPr id="24" name="Obdélník 23"/>
          <p:cNvSpPr/>
          <p:nvPr/>
        </p:nvSpPr>
        <p:spPr>
          <a:xfrm>
            <a:off x="683568" y="3212976"/>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Following</a:t>
            </a:r>
            <a:r>
              <a:rPr lang="cs-CZ" sz="2000" dirty="0" smtClean="0"/>
              <a:t> </a:t>
            </a:r>
            <a:r>
              <a:rPr lang="cs-CZ" sz="2000" dirty="0" err="1" smtClean="0"/>
              <a:t>news</a:t>
            </a:r>
            <a:endParaRPr lang="cs-CZ" sz="2000" dirty="0"/>
          </a:p>
        </p:txBody>
      </p:sp>
      <p:sp>
        <p:nvSpPr>
          <p:cNvPr id="25" name="Obdélník 24"/>
          <p:cNvSpPr/>
          <p:nvPr/>
        </p:nvSpPr>
        <p:spPr>
          <a:xfrm>
            <a:off x="683568" y="4077072"/>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Parents</a:t>
            </a:r>
            <a:endParaRPr lang="cs-CZ" sz="2000" dirty="0"/>
          </a:p>
        </p:txBody>
      </p:sp>
      <p:sp>
        <p:nvSpPr>
          <p:cNvPr id="26" name="Obdélník 25"/>
          <p:cNvSpPr/>
          <p:nvPr/>
        </p:nvSpPr>
        <p:spPr>
          <a:xfrm>
            <a:off x="683568" y="4953138"/>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Peers</a:t>
            </a:r>
            <a:endParaRPr lang="cs-CZ" sz="2000" dirty="0"/>
          </a:p>
        </p:txBody>
      </p:sp>
      <p:sp>
        <p:nvSpPr>
          <p:cNvPr id="27" name="TextovéPole 26"/>
          <p:cNvSpPr txBox="1"/>
          <p:nvPr/>
        </p:nvSpPr>
        <p:spPr>
          <a:xfrm>
            <a:off x="1115616" y="1556792"/>
            <a:ext cx="1296144" cy="400110"/>
          </a:xfrm>
          <a:prstGeom prst="rect">
            <a:avLst/>
          </a:prstGeom>
          <a:noFill/>
        </p:spPr>
        <p:txBody>
          <a:bodyPr wrap="square" rtlCol="0">
            <a:spAutoFit/>
          </a:bodyPr>
          <a:lstStyle/>
          <a:p>
            <a:r>
              <a:rPr lang="cs-CZ" sz="2000" b="1" dirty="0" err="1" smtClean="0">
                <a:solidFill>
                  <a:srgbClr val="C00000"/>
                </a:solidFill>
              </a:rPr>
              <a:t>February</a:t>
            </a:r>
            <a:endParaRPr lang="cs-CZ" sz="2000" b="1" dirty="0">
              <a:solidFill>
                <a:srgbClr val="C00000"/>
              </a:solidFill>
            </a:endParaRPr>
          </a:p>
        </p:txBody>
      </p:sp>
      <p:sp>
        <p:nvSpPr>
          <p:cNvPr id="28" name="Obdélník 27"/>
          <p:cNvSpPr/>
          <p:nvPr/>
        </p:nvSpPr>
        <p:spPr>
          <a:xfrm>
            <a:off x="4211960" y="2348880"/>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r>
              <a:rPr lang="cs-CZ" sz="2000" dirty="0" smtClean="0"/>
              <a:t> </a:t>
            </a:r>
            <a:r>
              <a:rPr lang="cs-CZ" sz="2000" dirty="0" err="1" smtClean="0"/>
              <a:t>intention</a:t>
            </a:r>
            <a:endParaRPr lang="cs-CZ" sz="2000" dirty="0"/>
          </a:p>
        </p:txBody>
      </p:sp>
      <p:sp>
        <p:nvSpPr>
          <p:cNvPr id="29" name="Obdélník 28"/>
          <p:cNvSpPr/>
          <p:nvPr/>
        </p:nvSpPr>
        <p:spPr>
          <a:xfrm>
            <a:off x="4211960" y="3212976"/>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Following</a:t>
            </a:r>
            <a:r>
              <a:rPr lang="cs-CZ" sz="2000" dirty="0" smtClean="0"/>
              <a:t> </a:t>
            </a:r>
            <a:r>
              <a:rPr lang="cs-CZ" sz="2000" dirty="0" err="1" smtClean="0"/>
              <a:t>news</a:t>
            </a:r>
            <a:endParaRPr lang="cs-CZ" sz="2000" dirty="0"/>
          </a:p>
        </p:txBody>
      </p:sp>
      <p:sp>
        <p:nvSpPr>
          <p:cNvPr id="30" name="Obdélník 29"/>
          <p:cNvSpPr/>
          <p:nvPr/>
        </p:nvSpPr>
        <p:spPr>
          <a:xfrm>
            <a:off x="4211960" y="4077072"/>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Parents</a:t>
            </a:r>
            <a:endParaRPr lang="cs-CZ" sz="2000" dirty="0"/>
          </a:p>
        </p:txBody>
      </p:sp>
      <p:sp>
        <p:nvSpPr>
          <p:cNvPr id="31" name="Obdélník 30"/>
          <p:cNvSpPr/>
          <p:nvPr/>
        </p:nvSpPr>
        <p:spPr>
          <a:xfrm>
            <a:off x="4211960" y="4953138"/>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Peers</a:t>
            </a:r>
            <a:endParaRPr lang="cs-CZ" sz="2000" dirty="0"/>
          </a:p>
        </p:txBody>
      </p:sp>
      <p:sp>
        <p:nvSpPr>
          <p:cNvPr id="32" name="TextovéPole 31"/>
          <p:cNvSpPr txBox="1"/>
          <p:nvPr/>
        </p:nvSpPr>
        <p:spPr>
          <a:xfrm>
            <a:off x="5072066" y="6215082"/>
            <a:ext cx="3857652" cy="400110"/>
          </a:xfrm>
          <a:prstGeom prst="rect">
            <a:avLst/>
          </a:prstGeom>
          <a:noFill/>
        </p:spPr>
        <p:txBody>
          <a:bodyPr wrap="square" rtlCol="0">
            <a:spAutoFit/>
          </a:bodyPr>
          <a:lstStyle/>
          <a:p>
            <a:r>
              <a:rPr lang="cs-CZ" sz="2000" dirty="0" smtClean="0"/>
              <a:t>Šerek &amp; </a:t>
            </a:r>
            <a:r>
              <a:rPr lang="cs-CZ" sz="2000" dirty="0" err="1" smtClean="0"/>
              <a:t>Umemura</a:t>
            </a:r>
            <a:r>
              <a:rPr lang="cs-CZ" sz="2000" dirty="0" smtClean="0"/>
              <a:t> (2015)</a:t>
            </a:r>
            <a:endParaRPr lang="cs-CZ"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Why</a:t>
            </a:r>
            <a:r>
              <a:rPr lang="cs-CZ" dirty="0" smtClean="0"/>
              <a:t> </a:t>
            </a:r>
            <a:r>
              <a:rPr lang="cs-CZ" dirty="0" err="1" smtClean="0"/>
              <a:t>this</a:t>
            </a:r>
            <a:r>
              <a:rPr lang="cs-CZ" dirty="0" smtClean="0"/>
              <a:t> </a:t>
            </a:r>
            <a:r>
              <a:rPr lang="cs-CZ" dirty="0" err="1" smtClean="0"/>
              <a:t>issue</a:t>
            </a:r>
            <a:r>
              <a:rPr lang="cs-CZ" dirty="0" smtClean="0"/>
              <a:t> </a:t>
            </a:r>
            <a:r>
              <a:rPr lang="cs-CZ" dirty="0" err="1" smtClean="0"/>
              <a:t>and</a:t>
            </a:r>
            <a:r>
              <a:rPr lang="cs-CZ" dirty="0" smtClean="0"/>
              <a:t> adolescence?</a:t>
            </a:r>
            <a:endParaRPr lang="cs-CZ" dirty="0"/>
          </a:p>
        </p:txBody>
      </p:sp>
      <p:sp>
        <p:nvSpPr>
          <p:cNvPr id="3" name="Zástupný symbol pro obsah 2"/>
          <p:cNvSpPr>
            <a:spLocks noGrp="1"/>
          </p:cNvSpPr>
          <p:nvPr>
            <p:ph idx="1"/>
          </p:nvPr>
        </p:nvSpPr>
        <p:spPr>
          <a:xfrm>
            <a:off x="457200" y="1600200"/>
            <a:ext cx="8229600" cy="4972072"/>
          </a:xfrm>
        </p:spPr>
        <p:txBody>
          <a:bodyPr>
            <a:normAutofit/>
          </a:bodyPr>
          <a:lstStyle/>
          <a:p>
            <a:pPr marL="0" indent="0">
              <a:buNone/>
              <a:tabLst>
                <a:tab pos="0" algn="l"/>
              </a:tabLst>
            </a:pPr>
            <a:r>
              <a:rPr lang="cs-CZ" sz="2400" dirty="0" err="1" smtClean="0"/>
              <a:t>Three</a:t>
            </a:r>
            <a:r>
              <a:rPr lang="cs-CZ" sz="2400" dirty="0" smtClean="0"/>
              <a:t> </a:t>
            </a:r>
            <a:r>
              <a:rPr lang="cs-CZ" sz="2400" dirty="0" err="1" smtClean="0"/>
              <a:t>sources</a:t>
            </a:r>
            <a:r>
              <a:rPr lang="cs-CZ" sz="2400" dirty="0" smtClean="0"/>
              <a:t> </a:t>
            </a:r>
            <a:r>
              <a:rPr lang="cs-CZ" sz="2400" dirty="0" err="1" smtClean="0"/>
              <a:t>of</a:t>
            </a:r>
            <a:r>
              <a:rPr lang="cs-CZ" sz="2400" dirty="0" smtClean="0"/>
              <a:t> support </a:t>
            </a:r>
            <a:r>
              <a:rPr lang="cs-CZ" sz="2400" dirty="0" err="1" smtClean="0"/>
              <a:t>for</a:t>
            </a:r>
            <a:r>
              <a:rPr lang="cs-CZ" sz="2400" dirty="0" smtClean="0"/>
              <a:t> </a:t>
            </a:r>
            <a:r>
              <a:rPr lang="cs-CZ" sz="2400" dirty="0" err="1" smtClean="0"/>
              <a:t>impressionable</a:t>
            </a:r>
            <a:r>
              <a:rPr lang="cs-CZ" sz="2400" dirty="0" smtClean="0"/>
              <a:t> </a:t>
            </a:r>
            <a:r>
              <a:rPr lang="cs-CZ" sz="2400" dirty="0" err="1" smtClean="0"/>
              <a:t>years</a:t>
            </a:r>
            <a:r>
              <a:rPr lang="cs-CZ" sz="2400" dirty="0" smtClean="0"/>
              <a:t> </a:t>
            </a:r>
            <a:r>
              <a:rPr lang="cs-CZ" sz="2400" dirty="0" err="1" smtClean="0"/>
              <a:t>hypothesis</a:t>
            </a:r>
            <a:r>
              <a:rPr lang="cs-CZ" sz="2400" dirty="0" smtClean="0"/>
              <a:t>:</a:t>
            </a:r>
          </a:p>
          <a:p>
            <a:pPr>
              <a:buNone/>
            </a:pPr>
            <a:endParaRPr lang="cs-CZ" sz="2400" dirty="0" smtClean="0"/>
          </a:p>
          <a:p>
            <a:pPr marL="514350" indent="-514350">
              <a:buFont typeface="+mj-lt"/>
              <a:buAutoNum type="arabicPeriod" startAt="2"/>
            </a:pPr>
            <a:r>
              <a:rPr lang="cs-CZ" sz="2400" dirty="0" err="1" smtClean="0"/>
              <a:t>the</a:t>
            </a:r>
            <a:r>
              <a:rPr lang="cs-CZ" sz="2400" dirty="0" smtClean="0"/>
              <a:t> </a:t>
            </a:r>
            <a:r>
              <a:rPr lang="cs-CZ" sz="2400" dirty="0" err="1" smtClean="0"/>
              <a:t>same</a:t>
            </a:r>
            <a:r>
              <a:rPr lang="cs-CZ" sz="2400" dirty="0" smtClean="0"/>
              <a:t> </a:t>
            </a:r>
            <a:r>
              <a:rPr lang="cs-CZ" sz="2400" dirty="0" err="1" smtClean="0"/>
              <a:t>pattern</a:t>
            </a:r>
            <a:r>
              <a:rPr lang="cs-CZ" sz="2400" dirty="0" smtClean="0"/>
              <a:t> </a:t>
            </a:r>
            <a:r>
              <a:rPr lang="cs-CZ" sz="2400" dirty="0" err="1" smtClean="0"/>
              <a:t>was</a:t>
            </a:r>
            <a:r>
              <a:rPr lang="cs-CZ" sz="2400" dirty="0" smtClean="0"/>
              <a:t> </a:t>
            </a:r>
            <a:r>
              <a:rPr lang="cs-CZ" sz="2400" dirty="0" err="1" smtClean="0"/>
              <a:t>revealed</a:t>
            </a:r>
            <a:r>
              <a:rPr lang="cs-CZ" sz="2400" dirty="0" smtClean="0"/>
              <a:t> </a:t>
            </a:r>
            <a:r>
              <a:rPr lang="cs-CZ" sz="2400" dirty="0" err="1" smtClean="0"/>
              <a:t>for</a:t>
            </a:r>
            <a:r>
              <a:rPr lang="cs-CZ" sz="2400" dirty="0" smtClean="0"/>
              <a:t> </a:t>
            </a:r>
            <a:r>
              <a:rPr lang="cs-CZ" sz="2400" dirty="0" err="1" smtClean="0"/>
              <a:t>other</a:t>
            </a:r>
            <a:r>
              <a:rPr lang="cs-CZ" sz="2400" dirty="0" smtClean="0"/>
              <a:t> </a:t>
            </a:r>
            <a:r>
              <a:rPr lang="cs-CZ" sz="2400" dirty="0" err="1" smtClean="0"/>
              <a:t>sociopolitical</a:t>
            </a:r>
            <a:r>
              <a:rPr lang="cs-CZ" sz="2400" dirty="0" smtClean="0"/>
              <a:t> </a:t>
            </a:r>
            <a:r>
              <a:rPr lang="cs-CZ" sz="2400" dirty="0" err="1" smtClean="0"/>
              <a:t>attitudes</a:t>
            </a:r>
            <a:r>
              <a:rPr lang="cs-CZ" sz="2400" dirty="0" smtClean="0"/>
              <a:t> </a:t>
            </a:r>
            <a:r>
              <a:rPr lang="cs-CZ" sz="2400" dirty="0" err="1" smtClean="0"/>
              <a:t>related</a:t>
            </a:r>
            <a:r>
              <a:rPr lang="cs-CZ" sz="2400" dirty="0" smtClean="0"/>
              <a:t> to </a:t>
            </a:r>
            <a:r>
              <a:rPr lang="cs-CZ" sz="2400" dirty="0" err="1" smtClean="0"/>
              <a:t>civic</a:t>
            </a:r>
            <a:r>
              <a:rPr lang="cs-CZ" sz="2400" dirty="0" smtClean="0"/>
              <a:t>/</a:t>
            </a:r>
            <a:r>
              <a:rPr lang="cs-CZ" sz="2400" dirty="0" err="1" smtClean="0"/>
              <a:t>political</a:t>
            </a:r>
            <a:r>
              <a:rPr lang="cs-CZ" sz="2400" dirty="0" smtClean="0"/>
              <a:t> </a:t>
            </a:r>
            <a:r>
              <a:rPr lang="cs-CZ" sz="2400" dirty="0" err="1" smtClean="0"/>
              <a:t>behavior</a:t>
            </a:r>
            <a:r>
              <a:rPr lang="cs-CZ" sz="2400" dirty="0" smtClean="0"/>
              <a:t>, such as </a:t>
            </a:r>
            <a:r>
              <a:rPr lang="cs-CZ" sz="2400" dirty="0" err="1" smtClean="0"/>
              <a:t>authoritarianism</a:t>
            </a:r>
            <a:r>
              <a:rPr lang="cs-CZ" sz="2400" dirty="0" smtClean="0"/>
              <a:t>, </a:t>
            </a:r>
            <a:r>
              <a:rPr lang="cs-CZ" sz="2400" dirty="0" err="1" smtClean="0"/>
              <a:t>dogmatism</a:t>
            </a:r>
            <a:r>
              <a:rPr lang="cs-CZ" sz="2400" dirty="0" smtClean="0"/>
              <a:t>, tolerance, </a:t>
            </a:r>
            <a:r>
              <a:rPr lang="cs-CZ" sz="2400" dirty="0" err="1" smtClean="0"/>
              <a:t>ethnocentrism</a:t>
            </a:r>
            <a:r>
              <a:rPr lang="cs-CZ" sz="2400" dirty="0" smtClean="0"/>
              <a:t>, adherence to </a:t>
            </a:r>
            <a:r>
              <a:rPr lang="cs-CZ" sz="2400" dirty="0" err="1" smtClean="0"/>
              <a:t>social</a:t>
            </a:r>
            <a:r>
              <a:rPr lang="cs-CZ" sz="2400" dirty="0" smtClean="0"/>
              <a:t> </a:t>
            </a:r>
            <a:r>
              <a:rPr lang="cs-CZ" sz="2400" dirty="0" err="1" smtClean="0"/>
              <a:t>equality</a:t>
            </a:r>
            <a:r>
              <a:rPr lang="cs-CZ" sz="2400" dirty="0" smtClean="0"/>
              <a:t> </a:t>
            </a:r>
            <a:r>
              <a:rPr lang="cs-CZ" sz="2400" dirty="0" err="1" smtClean="0"/>
              <a:t>etc</a:t>
            </a:r>
            <a:r>
              <a:rPr lang="cs-CZ" sz="2400" dirty="0" smtClean="0"/>
              <a:t>. (</a:t>
            </a:r>
            <a:r>
              <a:rPr lang="cs-CZ" sz="2400" dirty="0" err="1" smtClean="0"/>
              <a:t>Duckitt</a:t>
            </a:r>
            <a:r>
              <a:rPr lang="cs-CZ" sz="2400" dirty="0" smtClean="0"/>
              <a:t>, 2009; </a:t>
            </a:r>
            <a:r>
              <a:rPr lang="en-US" sz="2400" dirty="0" err="1" smtClean="0"/>
              <a:t>Vollebergh</a:t>
            </a:r>
            <a:r>
              <a:rPr lang="en-US" sz="2400" dirty="0" smtClean="0"/>
              <a:t>, </a:t>
            </a:r>
            <a:r>
              <a:rPr lang="en-US" sz="2400" dirty="0" err="1" smtClean="0"/>
              <a:t>Iedema</a:t>
            </a:r>
            <a:r>
              <a:rPr lang="en-US" sz="2400" dirty="0" smtClean="0"/>
              <a:t> &amp; </a:t>
            </a:r>
            <a:r>
              <a:rPr lang="en-US" sz="2400" dirty="0" err="1" smtClean="0"/>
              <a:t>Raaijmakers</a:t>
            </a:r>
            <a:r>
              <a:rPr lang="cs-CZ" sz="2400" dirty="0" smtClean="0"/>
              <a:t>, </a:t>
            </a:r>
            <a:r>
              <a:rPr lang="en-US" sz="2400" dirty="0" smtClean="0"/>
              <a:t>2001</a:t>
            </a:r>
            <a:r>
              <a:rPr lang="cs-CZ" sz="2400" dirty="0" smtClean="0"/>
              <a:t>)</a:t>
            </a:r>
            <a:endParaRPr lang="cs-CZ" sz="24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Our</a:t>
            </a:r>
            <a:r>
              <a:rPr lang="cs-CZ" dirty="0" smtClean="0"/>
              <a:t> </a:t>
            </a:r>
            <a:r>
              <a:rPr lang="cs-CZ" dirty="0" err="1" smtClean="0"/>
              <a:t>research</a:t>
            </a:r>
            <a:endParaRPr lang="cs-CZ" dirty="0"/>
          </a:p>
        </p:txBody>
      </p:sp>
      <p:cxnSp>
        <p:nvCxnSpPr>
          <p:cNvPr id="21" name="Přímá spojovací šipka 20"/>
          <p:cNvCxnSpPr>
            <a:endCxn id="32" idx="1"/>
          </p:cNvCxnSpPr>
          <p:nvPr/>
        </p:nvCxnSpPr>
        <p:spPr>
          <a:xfrm>
            <a:off x="2987824" y="2558919"/>
            <a:ext cx="1224136" cy="0"/>
          </a:xfrm>
          <a:prstGeom prst="straightConnector1">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Přímá spojovací šipka 26"/>
          <p:cNvCxnSpPr>
            <a:endCxn id="33" idx="1"/>
          </p:cNvCxnSpPr>
          <p:nvPr/>
        </p:nvCxnSpPr>
        <p:spPr>
          <a:xfrm>
            <a:off x="2987824" y="3423015"/>
            <a:ext cx="1224136" cy="0"/>
          </a:xfrm>
          <a:prstGeom prst="straightConnector1">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Přímá spojovací šipka 30"/>
          <p:cNvCxnSpPr>
            <a:endCxn id="35" idx="1"/>
          </p:cNvCxnSpPr>
          <p:nvPr/>
        </p:nvCxnSpPr>
        <p:spPr>
          <a:xfrm>
            <a:off x="2987824" y="4287111"/>
            <a:ext cx="1224136" cy="0"/>
          </a:xfrm>
          <a:prstGeom prst="straightConnector1">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Přímá spojovací šipka 33"/>
          <p:cNvCxnSpPr>
            <a:endCxn id="36" idx="1"/>
          </p:cNvCxnSpPr>
          <p:nvPr/>
        </p:nvCxnSpPr>
        <p:spPr>
          <a:xfrm>
            <a:off x="2987824" y="5163177"/>
            <a:ext cx="1224136" cy="0"/>
          </a:xfrm>
          <a:prstGeom prst="straightConnector1">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TextovéPole 21"/>
          <p:cNvSpPr txBox="1"/>
          <p:nvPr/>
        </p:nvSpPr>
        <p:spPr>
          <a:xfrm>
            <a:off x="7524328" y="1556792"/>
            <a:ext cx="1080120" cy="400110"/>
          </a:xfrm>
          <a:prstGeom prst="rect">
            <a:avLst/>
          </a:prstGeom>
          <a:noFill/>
        </p:spPr>
        <p:txBody>
          <a:bodyPr wrap="square" rtlCol="0">
            <a:spAutoFit/>
          </a:bodyPr>
          <a:lstStyle/>
          <a:p>
            <a:r>
              <a:rPr lang="cs-CZ" sz="2000" b="1" dirty="0" smtClean="0">
                <a:solidFill>
                  <a:srgbClr val="C00000"/>
                </a:solidFill>
              </a:rPr>
              <a:t>June</a:t>
            </a:r>
            <a:endParaRPr lang="cs-CZ" sz="2000" b="1" dirty="0">
              <a:solidFill>
                <a:srgbClr val="C00000"/>
              </a:solidFill>
            </a:endParaRPr>
          </a:p>
        </p:txBody>
      </p:sp>
      <p:sp>
        <p:nvSpPr>
          <p:cNvPr id="23" name="Obdélník 22"/>
          <p:cNvSpPr/>
          <p:nvPr/>
        </p:nvSpPr>
        <p:spPr>
          <a:xfrm>
            <a:off x="7452320" y="2348880"/>
            <a:ext cx="1080120"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endParaRPr lang="cs-CZ" sz="2000" dirty="0"/>
          </a:p>
        </p:txBody>
      </p:sp>
      <p:sp>
        <p:nvSpPr>
          <p:cNvPr id="24" name="TextovéPole 23"/>
          <p:cNvSpPr txBox="1"/>
          <p:nvPr/>
        </p:nvSpPr>
        <p:spPr>
          <a:xfrm>
            <a:off x="4932040" y="1556792"/>
            <a:ext cx="1080120" cy="400110"/>
          </a:xfrm>
          <a:prstGeom prst="rect">
            <a:avLst/>
          </a:prstGeom>
          <a:noFill/>
        </p:spPr>
        <p:txBody>
          <a:bodyPr wrap="square" rtlCol="0">
            <a:spAutoFit/>
          </a:bodyPr>
          <a:lstStyle/>
          <a:p>
            <a:r>
              <a:rPr lang="cs-CZ" sz="2000" b="1" dirty="0" smtClean="0">
                <a:solidFill>
                  <a:srgbClr val="C00000"/>
                </a:solidFill>
              </a:rPr>
              <a:t>May</a:t>
            </a:r>
            <a:endParaRPr lang="cs-CZ" sz="2000" b="1" dirty="0">
              <a:solidFill>
                <a:srgbClr val="C00000"/>
              </a:solidFill>
            </a:endParaRPr>
          </a:p>
        </p:txBody>
      </p:sp>
      <p:sp>
        <p:nvSpPr>
          <p:cNvPr id="25" name="Obdélník 24"/>
          <p:cNvSpPr/>
          <p:nvPr/>
        </p:nvSpPr>
        <p:spPr>
          <a:xfrm>
            <a:off x="683568" y="2348880"/>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r>
              <a:rPr lang="cs-CZ" sz="2000" dirty="0" smtClean="0"/>
              <a:t> </a:t>
            </a:r>
            <a:r>
              <a:rPr lang="cs-CZ" sz="2000" dirty="0" err="1" smtClean="0"/>
              <a:t>intention</a:t>
            </a:r>
            <a:endParaRPr lang="cs-CZ" sz="2000" dirty="0"/>
          </a:p>
        </p:txBody>
      </p:sp>
      <p:sp>
        <p:nvSpPr>
          <p:cNvPr id="26" name="Obdélník 25"/>
          <p:cNvSpPr/>
          <p:nvPr/>
        </p:nvSpPr>
        <p:spPr>
          <a:xfrm>
            <a:off x="683568" y="3212976"/>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Following</a:t>
            </a:r>
            <a:r>
              <a:rPr lang="cs-CZ" sz="2000" dirty="0" smtClean="0"/>
              <a:t> </a:t>
            </a:r>
            <a:r>
              <a:rPr lang="cs-CZ" sz="2000" dirty="0" err="1" smtClean="0"/>
              <a:t>news</a:t>
            </a:r>
            <a:endParaRPr lang="cs-CZ" sz="2000" dirty="0"/>
          </a:p>
        </p:txBody>
      </p:sp>
      <p:sp>
        <p:nvSpPr>
          <p:cNvPr id="28" name="Obdélník 27"/>
          <p:cNvSpPr/>
          <p:nvPr/>
        </p:nvSpPr>
        <p:spPr>
          <a:xfrm>
            <a:off x="683568" y="4077072"/>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Parents</a:t>
            </a:r>
            <a:endParaRPr lang="cs-CZ" sz="2000" dirty="0"/>
          </a:p>
        </p:txBody>
      </p:sp>
      <p:sp>
        <p:nvSpPr>
          <p:cNvPr id="29" name="Obdélník 28"/>
          <p:cNvSpPr/>
          <p:nvPr/>
        </p:nvSpPr>
        <p:spPr>
          <a:xfrm>
            <a:off x="683568" y="4953138"/>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Peers</a:t>
            </a:r>
            <a:endParaRPr lang="cs-CZ" sz="2000" dirty="0"/>
          </a:p>
        </p:txBody>
      </p:sp>
      <p:sp>
        <p:nvSpPr>
          <p:cNvPr id="30" name="TextovéPole 29"/>
          <p:cNvSpPr txBox="1"/>
          <p:nvPr/>
        </p:nvSpPr>
        <p:spPr>
          <a:xfrm>
            <a:off x="1115616" y="1556792"/>
            <a:ext cx="1296144" cy="400110"/>
          </a:xfrm>
          <a:prstGeom prst="rect">
            <a:avLst/>
          </a:prstGeom>
          <a:noFill/>
        </p:spPr>
        <p:txBody>
          <a:bodyPr wrap="square" rtlCol="0">
            <a:spAutoFit/>
          </a:bodyPr>
          <a:lstStyle/>
          <a:p>
            <a:r>
              <a:rPr lang="cs-CZ" sz="2000" b="1" dirty="0" err="1" smtClean="0">
                <a:solidFill>
                  <a:srgbClr val="C00000"/>
                </a:solidFill>
              </a:rPr>
              <a:t>February</a:t>
            </a:r>
            <a:endParaRPr lang="cs-CZ" sz="2000" b="1" dirty="0">
              <a:solidFill>
                <a:srgbClr val="C00000"/>
              </a:solidFill>
            </a:endParaRPr>
          </a:p>
        </p:txBody>
      </p:sp>
      <p:sp>
        <p:nvSpPr>
          <p:cNvPr id="32" name="Obdélník 31"/>
          <p:cNvSpPr/>
          <p:nvPr/>
        </p:nvSpPr>
        <p:spPr>
          <a:xfrm>
            <a:off x="4211960" y="2348880"/>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r>
              <a:rPr lang="cs-CZ" sz="2000" dirty="0" smtClean="0"/>
              <a:t> </a:t>
            </a:r>
            <a:r>
              <a:rPr lang="cs-CZ" sz="2000" dirty="0" err="1" smtClean="0"/>
              <a:t>intention</a:t>
            </a:r>
            <a:endParaRPr lang="cs-CZ" sz="2000" dirty="0"/>
          </a:p>
        </p:txBody>
      </p:sp>
      <p:sp>
        <p:nvSpPr>
          <p:cNvPr id="33" name="Obdélník 32"/>
          <p:cNvSpPr/>
          <p:nvPr/>
        </p:nvSpPr>
        <p:spPr>
          <a:xfrm>
            <a:off x="4211960" y="3212976"/>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Following</a:t>
            </a:r>
            <a:r>
              <a:rPr lang="cs-CZ" sz="2000" dirty="0" smtClean="0"/>
              <a:t> </a:t>
            </a:r>
            <a:r>
              <a:rPr lang="cs-CZ" sz="2000" dirty="0" err="1" smtClean="0"/>
              <a:t>news</a:t>
            </a:r>
            <a:endParaRPr lang="cs-CZ" sz="2000" dirty="0"/>
          </a:p>
        </p:txBody>
      </p:sp>
      <p:sp>
        <p:nvSpPr>
          <p:cNvPr id="35" name="Obdélník 34"/>
          <p:cNvSpPr/>
          <p:nvPr/>
        </p:nvSpPr>
        <p:spPr>
          <a:xfrm>
            <a:off x="4211960" y="4077072"/>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Parents</a:t>
            </a:r>
            <a:endParaRPr lang="cs-CZ" sz="2000" dirty="0"/>
          </a:p>
        </p:txBody>
      </p:sp>
      <p:sp>
        <p:nvSpPr>
          <p:cNvPr id="36" name="Obdélník 35"/>
          <p:cNvSpPr/>
          <p:nvPr/>
        </p:nvSpPr>
        <p:spPr>
          <a:xfrm>
            <a:off x="4211960" y="4953138"/>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Peers</a:t>
            </a:r>
            <a:endParaRPr lang="cs-CZ" sz="2000" dirty="0"/>
          </a:p>
        </p:txBody>
      </p:sp>
      <p:sp>
        <p:nvSpPr>
          <p:cNvPr id="37" name="TextovéPole 36"/>
          <p:cNvSpPr txBox="1"/>
          <p:nvPr/>
        </p:nvSpPr>
        <p:spPr>
          <a:xfrm>
            <a:off x="5072066" y="6215082"/>
            <a:ext cx="3857652" cy="400110"/>
          </a:xfrm>
          <a:prstGeom prst="rect">
            <a:avLst/>
          </a:prstGeom>
          <a:noFill/>
        </p:spPr>
        <p:txBody>
          <a:bodyPr wrap="square" rtlCol="0">
            <a:spAutoFit/>
          </a:bodyPr>
          <a:lstStyle/>
          <a:p>
            <a:r>
              <a:rPr lang="cs-CZ" sz="2000" dirty="0" smtClean="0"/>
              <a:t>Šerek &amp; </a:t>
            </a:r>
            <a:r>
              <a:rPr lang="cs-CZ" sz="2000" dirty="0" err="1" smtClean="0"/>
              <a:t>Umemura</a:t>
            </a:r>
            <a:r>
              <a:rPr lang="cs-CZ" sz="2000" dirty="0" smtClean="0"/>
              <a:t> (2015)</a:t>
            </a:r>
            <a:endParaRPr lang="cs-CZ" sz="20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Our</a:t>
            </a:r>
            <a:r>
              <a:rPr lang="cs-CZ" dirty="0" smtClean="0"/>
              <a:t> </a:t>
            </a:r>
            <a:r>
              <a:rPr lang="cs-CZ" dirty="0" err="1" smtClean="0"/>
              <a:t>research</a:t>
            </a:r>
            <a:endParaRPr lang="cs-CZ" dirty="0"/>
          </a:p>
        </p:txBody>
      </p:sp>
      <p:cxnSp>
        <p:nvCxnSpPr>
          <p:cNvPr id="47" name="Přímá spojovací šipka 46"/>
          <p:cNvCxnSpPr>
            <a:endCxn id="59" idx="1"/>
          </p:cNvCxnSpPr>
          <p:nvPr/>
        </p:nvCxnSpPr>
        <p:spPr>
          <a:xfrm>
            <a:off x="2987824" y="2558919"/>
            <a:ext cx="1224136" cy="0"/>
          </a:xfrm>
          <a:prstGeom prst="straightConnector1">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Přímá spojovací šipka 47"/>
          <p:cNvCxnSpPr>
            <a:endCxn id="60" idx="1"/>
          </p:cNvCxnSpPr>
          <p:nvPr/>
        </p:nvCxnSpPr>
        <p:spPr>
          <a:xfrm>
            <a:off x="2987824" y="3423015"/>
            <a:ext cx="1224136" cy="0"/>
          </a:xfrm>
          <a:prstGeom prst="straightConnector1">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Přímá spojovací šipka 48"/>
          <p:cNvCxnSpPr>
            <a:endCxn id="61" idx="1"/>
          </p:cNvCxnSpPr>
          <p:nvPr/>
        </p:nvCxnSpPr>
        <p:spPr>
          <a:xfrm>
            <a:off x="2987824" y="4287111"/>
            <a:ext cx="1224136" cy="0"/>
          </a:xfrm>
          <a:prstGeom prst="straightConnector1">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Přímá spojovací šipka 49"/>
          <p:cNvCxnSpPr>
            <a:endCxn id="62" idx="1"/>
          </p:cNvCxnSpPr>
          <p:nvPr/>
        </p:nvCxnSpPr>
        <p:spPr>
          <a:xfrm>
            <a:off x="2987824" y="5163177"/>
            <a:ext cx="1224136" cy="0"/>
          </a:xfrm>
          <a:prstGeom prst="straightConnector1">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1" name="TextovéPole 50"/>
          <p:cNvSpPr txBox="1"/>
          <p:nvPr/>
        </p:nvSpPr>
        <p:spPr>
          <a:xfrm>
            <a:off x="7524328" y="1556792"/>
            <a:ext cx="1080120" cy="400110"/>
          </a:xfrm>
          <a:prstGeom prst="rect">
            <a:avLst/>
          </a:prstGeom>
          <a:noFill/>
        </p:spPr>
        <p:txBody>
          <a:bodyPr wrap="square" rtlCol="0">
            <a:spAutoFit/>
          </a:bodyPr>
          <a:lstStyle/>
          <a:p>
            <a:r>
              <a:rPr lang="cs-CZ" sz="2000" b="1" dirty="0" smtClean="0">
                <a:solidFill>
                  <a:srgbClr val="C00000"/>
                </a:solidFill>
              </a:rPr>
              <a:t>June</a:t>
            </a:r>
            <a:endParaRPr lang="cs-CZ" sz="2000" b="1" dirty="0">
              <a:solidFill>
                <a:srgbClr val="C00000"/>
              </a:solidFill>
            </a:endParaRPr>
          </a:p>
        </p:txBody>
      </p:sp>
      <p:sp>
        <p:nvSpPr>
          <p:cNvPr id="52" name="Obdélník 51"/>
          <p:cNvSpPr/>
          <p:nvPr/>
        </p:nvSpPr>
        <p:spPr>
          <a:xfrm>
            <a:off x="7452320" y="2348880"/>
            <a:ext cx="1080120"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endParaRPr lang="cs-CZ" sz="2000" dirty="0"/>
          </a:p>
        </p:txBody>
      </p:sp>
      <p:sp>
        <p:nvSpPr>
          <p:cNvPr id="53" name="TextovéPole 52"/>
          <p:cNvSpPr txBox="1"/>
          <p:nvPr/>
        </p:nvSpPr>
        <p:spPr>
          <a:xfrm>
            <a:off x="4932040" y="1556792"/>
            <a:ext cx="1080120" cy="400110"/>
          </a:xfrm>
          <a:prstGeom prst="rect">
            <a:avLst/>
          </a:prstGeom>
          <a:noFill/>
        </p:spPr>
        <p:txBody>
          <a:bodyPr wrap="square" rtlCol="0">
            <a:spAutoFit/>
          </a:bodyPr>
          <a:lstStyle/>
          <a:p>
            <a:r>
              <a:rPr lang="cs-CZ" sz="2000" b="1" dirty="0" smtClean="0">
                <a:solidFill>
                  <a:srgbClr val="C00000"/>
                </a:solidFill>
              </a:rPr>
              <a:t>May</a:t>
            </a:r>
            <a:endParaRPr lang="cs-CZ" sz="2000" b="1" dirty="0">
              <a:solidFill>
                <a:srgbClr val="C00000"/>
              </a:solidFill>
            </a:endParaRPr>
          </a:p>
        </p:txBody>
      </p:sp>
      <p:sp>
        <p:nvSpPr>
          <p:cNvPr id="54" name="Obdélník 53"/>
          <p:cNvSpPr/>
          <p:nvPr/>
        </p:nvSpPr>
        <p:spPr>
          <a:xfrm>
            <a:off x="683568" y="2348880"/>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r>
              <a:rPr lang="cs-CZ" sz="2000" dirty="0" smtClean="0"/>
              <a:t> </a:t>
            </a:r>
            <a:r>
              <a:rPr lang="cs-CZ" sz="2000" dirty="0" err="1" smtClean="0"/>
              <a:t>intention</a:t>
            </a:r>
            <a:endParaRPr lang="cs-CZ" sz="2000" dirty="0"/>
          </a:p>
        </p:txBody>
      </p:sp>
      <p:sp>
        <p:nvSpPr>
          <p:cNvPr id="55" name="Obdélník 54"/>
          <p:cNvSpPr/>
          <p:nvPr/>
        </p:nvSpPr>
        <p:spPr>
          <a:xfrm>
            <a:off x="683568" y="3212976"/>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Following</a:t>
            </a:r>
            <a:r>
              <a:rPr lang="cs-CZ" sz="2000" dirty="0" smtClean="0"/>
              <a:t> </a:t>
            </a:r>
            <a:r>
              <a:rPr lang="cs-CZ" sz="2000" dirty="0" err="1" smtClean="0"/>
              <a:t>news</a:t>
            </a:r>
            <a:endParaRPr lang="cs-CZ" sz="2000" dirty="0"/>
          </a:p>
        </p:txBody>
      </p:sp>
      <p:sp>
        <p:nvSpPr>
          <p:cNvPr id="56" name="Obdélník 55"/>
          <p:cNvSpPr/>
          <p:nvPr/>
        </p:nvSpPr>
        <p:spPr>
          <a:xfrm>
            <a:off x="683568" y="4077072"/>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Parents</a:t>
            </a:r>
            <a:endParaRPr lang="cs-CZ" sz="2000" dirty="0"/>
          </a:p>
        </p:txBody>
      </p:sp>
      <p:sp>
        <p:nvSpPr>
          <p:cNvPr id="57" name="Obdélník 56"/>
          <p:cNvSpPr/>
          <p:nvPr/>
        </p:nvSpPr>
        <p:spPr>
          <a:xfrm>
            <a:off x="683568" y="4953138"/>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Peers</a:t>
            </a:r>
            <a:endParaRPr lang="cs-CZ" sz="2000" dirty="0"/>
          </a:p>
        </p:txBody>
      </p:sp>
      <p:sp>
        <p:nvSpPr>
          <p:cNvPr id="58" name="TextovéPole 57"/>
          <p:cNvSpPr txBox="1"/>
          <p:nvPr/>
        </p:nvSpPr>
        <p:spPr>
          <a:xfrm>
            <a:off x="1115616" y="1556792"/>
            <a:ext cx="1296144" cy="400110"/>
          </a:xfrm>
          <a:prstGeom prst="rect">
            <a:avLst/>
          </a:prstGeom>
          <a:noFill/>
        </p:spPr>
        <p:txBody>
          <a:bodyPr wrap="square" rtlCol="0">
            <a:spAutoFit/>
          </a:bodyPr>
          <a:lstStyle/>
          <a:p>
            <a:r>
              <a:rPr lang="cs-CZ" sz="2000" b="1" dirty="0" err="1" smtClean="0">
                <a:solidFill>
                  <a:srgbClr val="C00000"/>
                </a:solidFill>
              </a:rPr>
              <a:t>February</a:t>
            </a:r>
            <a:endParaRPr lang="cs-CZ" sz="2000" b="1" dirty="0">
              <a:solidFill>
                <a:srgbClr val="C00000"/>
              </a:solidFill>
            </a:endParaRPr>
          </a:p>
        </p:txBody>
      </p:sp>
      <p:sp>
        <p:nvSpPr>
          <p:cNvPr id="59" name="Obdélník 58"/>
          <p:cNvSpPr/>
          <p:nvPr/>
        </p:nvSpPr>
        <p:spPr>
          <a:xfrm>
            <a:off x="4211960" y="2348880"/>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r>
              <a:rPr lang="cs-CZ" sz="2000" dirty="0" smtClean="0"/>
              <a:t> </a:t>
            </a:r>
            <a:r>
              <a:rPr lang="cs-CZ" sz="2000" dirty="0" err="1" smtClean="0"/>
              <a:t>intention</a:t>
            </a:r>
            <a:endParaRPr lang="cs-CZ" sz="2000" dirty="0"/>
          </a:p>
        </p:txBody>
      </p:sp>
      <p:sp>
        <p:nvSpPr>
          <p:cNvPr id="60" name="Obdélník 59"/>
          <p:cNvSpPr/>
          <p:nvPr/>
        </p:nvSpPr>
        <p:spPr>
          <a:xfrm>
            <a:off x="4211960" y="3212976"/>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Following</a:t>
            </a:r>
            <a:r>
              <a:rPr lang="cs-CZ" sz="2000" dirty="0" smtClean="0"/>
              <a:t> </a:t>
            </a:r>
            <a:r>
              <a:rPr lang="cs-CZ" sz="2000" dirty="0" err="1" smtClean="0"/>
              <a:t>news</a:t>
            </a:r>
            <a:endParaRPr lang="cs-CZ" sz="2000" dirty="0"/>
          </a:p>
        </p:txBody>
      </p:sp>
      <p:sp>
        <p:nvSpPr>
          <p:cNvPr id="61" name="Obdélník 60"/>
          <p:cNvSpPr/>
          <p:nvPr/>
        </p:nvSpPr>
        <p:spPr>
          <a:xfrm>
            <a:off x="4211960" y="4077072"/>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Parents</a:t>
            </a:r>
            <a:endParaRPr lang="cs-CZ" sz="2000" dirty="0"/>
          </a:p>
        </p:txBody>
      </p:sp>
      <p:sp>
        <p:nvSpPr>
          <p:cNvPr id="62" name="Obdélník 61"/>
          <p:cNvSpPr/>
          <p:nvPr/>
        </p:nvSpPr>
        <p:spPr>
          <a:xfrm>
            <a:off x="4211960" y="4953138"/>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Peers</a:t>
            </a:r>
            <a:endParaRPr lang="cs-CZ" sz="2000" dirty="0"/>
          </a:p>
        </p:txBody>
      </p:sp>
      <p:sp>
        <p:nvSpPr>
          <p:cNvPr id="63" name="TextovéPole 62"/>
          <p:cNvSpPr txBox="1"/>
          <p:nvPr/>
        </p:nvSpPr>
        <p:spPr>
          <a:xfrm>
            <a:off x="5072066" y="6215082"/>
            <a:ext cx="3857652" cy="400110"/>
          </a:xfrm>
          <a:prstGeom prst="rect">
            <a:avLst/>
          </a:prstGeom>
          <a:noFill/>
        </p:spPr>
        <p:txBody>
          <a:bodyPr wrap="square" rtlCol="0">
            <a:spAutoFit/>
          </a:bodyPr>
          <a:lstStyle/>
          <a:p>
            <a:r>
              <a:rPr lang="cs-CZ" sz="2000" dirty="0" smtClean="0"/>
              <a:t>Šerek &amp; </a:t>
            </a:r>
            <a:r>
              <a:rPr lang="cs-CZ" sz="2000" dirty="0" err="1" smtClean="0"/>
              <a:t>Umemura</a:t>
            </a:r>
            <a:r>
              <a:rPr lang="cs-CZ" sz="2000" dirty="0" smtClean="0"/>
              <a:t> (2015)</a:t>
            </a:r>
            <a:endParaRPr lang="cs-CZ" sz="2000" dirty="0"/>
          </a:p>
        </p:txBody>
      </p:sp>
      <p:cxnSp>
        <p:nvCxnSpPr>
          <p:cNvPr id="64" name="Přímá spojovací šipka 63"/>
          <p:cNvCxnSpPr>
            <a:stCxn id="59" idx="3"/>
            <a:endCxn id="52" idx="1"/>
          </p:cNvCxnSpPr>
          <p:nvPr/>
        </p:nvCxnSpPr>
        <p:spPr>
          <a:xfrm>
            <a:off x="6516216" y="2558919"/>
            <a:ext cx="936104" cy="0"/>
          </a:xfrm>
          <a:prstGeom prst="straightConnector1">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Přímá spojovací šipka 66"/>
          <p:cNvCxnSpPr>
            <a:stCxn id="60" idx="3"/>
            <a:endCxn id="52" idx="2"/>
          </p:cNvCxnSpPr>
          <p:nvPr/>
        </p:nvCxnSpPr>
        <p:spPr>
          <a:xfrm flipV="1">
            <a:off x="6516216" y="2768958"/>
            <a:ext cx="1476164" cy="654057"/>
          </a:xfrm>
          <a:prstGeom prst="straightConnector1">
            <a:avLst/>
          </a:prstGeom>
          <a:ln w="57150">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Přímá spojovací šipka 69"/>
          <p:cNvCxnSpPr>
            <a:stCxn id="61" idx="3"/>
            <a:endCxn id="52" idx="2"/>
          </p:cNvCxnSpPr>
          <p:nvPr/>
        </p:nvCxnSpPr>
        <p:spPr>
          <a:xfrm flipV="1">
            <a:off x="6516216" y="2768958"/>
            <a:ext cx="1476164" cy="1518153"/>
          </a:xfrm>
          <a:prstGeom prst="straightConnector1">
            <a:avLst/>
          </a:prstGeom>
          <a:ln w="57150">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Přímá spojovací šipka 72"/>
          <p:cNvCxnSpPr>
            <a:stCxn id="62" idx="3"/>
            <a:endCxn id="52" idx="2"/>
          </p:cNvCxnSpPr>
          <p:nvPr/>
        </p:nvCxnSpPr>
        <p:spPr>
          <a:xfrm flipV="1">
            <a:off x="6516216" y="2768958"/>
            <a:ext cx="1476164" cy="2394219"/>
          </a:xfrm>
          <a:prstGeom prst="straightConnector1">
            <a:avLst/>
          </a:prstGeom>
          <a:ln w="57150">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Our</a:t>
            </a:r>
            <a:r>
              <a:rPr lang="cs-CZ" dirty="0" smtClean="0"/>
              <a:t> </a:t>
            </a:r>
            <a:r>
              <a:rPr lang="cs-CZ" dirty="0" err="1" smtClean="0"/>
              <a:t>research</a:t>
            </a:r>
            <a:endParaRPr lang="cs-CZ" dirty="0"/>
          </a:p>
        </p:txBody>
      </p:sp>
      <p:cxnSp>
        <p:nvCxnSpPr>
          <p:cNvPr id="27" name="Přímá spojovací šipka 26"/>
          <p:cNvCxnSpPr>
            <a:endCxn id="37" idx="1"/>
          </p:cNvCxnSpPr>
          <p:nvPr/>
        </p:nvCxnSpPr>
        <p:spPr>
          <a:xfrm>
            <a:off x="2987824" y="2558919"/>
            <a:ext cx="1224136" cy="864096"/>
          </a:xfrm>
          <a:prstGeom prst="straightConnector1">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Přímá spojovací šipka 30"/>
          <p:cNvCxnSpPr>
            <a:endCxn id="38" idx="1"/>
          </p:cNvCxnSpPr>
          <p:nvPr/>
        </p:nvCxnSpPr>
        <p:spPr>
          <a:xfrm>
            <a:off x="2987824" y="2558919"/>
            <a:ext cx="1224136" cy="1728192"/>
          </a:xfrm>
          <a:prstGeom prst="straightConnector1">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Přímá spojovací šipka 33"/>
          <p:cNvCxnSpPr>
            <a:endCxn id="39" idx="1"/>
          </p:cNvCxnSpPr>
          <p:nvPr/>
        </p:nvCxnSpPr>
        <p:spPr>
          <a:xfrm>
            <a:off x="2915816" y="2420888"/>
            <a:ext cx="1296144" cy="2742289"/>
          </a:xfrm>
          <a:prstGeom prst="straightConnector1">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TextovéPole 24"/>
          <p:cNvSpPr txBox="1"/>
          <p:nvPr/>
        </p:nvSpPr>
        <p:spPr>
          <a:xfrm>
            <a:off x="7524328" y="1556792"/>
            <a:ext cx="1080120" cy="400110"/>
          </a:xfrm>
          <a:prstGeom prst="rect">
            <a:avLst/>
          </a:prstGeom>
          <a:noFill/>
        </p:spPr>
        <p:txBody>
          <a:bodyPr wrap="square" rtlCol="0">
            <a:spAutoFit/>
          </a:bodyPr>
          <a:lstStyle/>
          <a:p>
            <a:r>
              <a:rPr lang="cs-CZ" sz="2000" b="1" dirty="0" smtClean="0">
                <a:solidFill>
                  <a:srgbClr val="C00000"/>
                </a:solidFill>
              </a:rPr>
              <a:t>June</a:t>
            </a:r>
            <a:endParaRPr lang="cs-CZ" sz="2000" b="1" dirty="0">
              <a:solidFill>
                <a:srgbClr val="C00000"/>
              </a:solidFill>
            </a:endParaRPr>
          </a:p>
        </p:txBody>
      </p:sp>
      <p:sp>
        <p:nvSpPr>
          <p:cNvPr id="26" name="Obdélník 25"/>
          <p:cNvSpPr/>
          <p:nvPr/>
        </p:nvSpPr>
        <p:spPr>
          <a:xfrm>
            <a:off x="7452320" y="2348880"/>
            <a:ext cx="1080120"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endParaRPr lang="cs-CZ" sz="2000" dirty="0"/>
          </a:p>
        </p:txBody>
      </p:sp>
      <p:sp>
        <p:nvSpPr>
          <p:cNvPr id="28" name="TextovéPole 27"/>
          <p:cNvSpPr txBox="1"/>
          <p:nvPr/>
        </p:nvSpPr>
        <p:spPr>
          <a:xfrm>
            <a:off x="4932040" y="1556792"/>
            <a:ext cx="1080120" cy="400110"/>
          </a:xfrm>
          <a:prstGeom prst="rect">
            <a:avLst/>
          </a:prstGeom>
          <a:noFill/>
        </p:spPr>
        <p:txBody>
          <a:bodyPr wrap="square" rtlCol="0">
            <a:spAutoFit/>
          </a:bodyPr>
          <a:lstStyle/>
          <a:p>
            <a:r>
              <a:rPr lang="cs-CZ" sz="2000" b="1" dirty="0" smtClean="0">
                <a:solidFill>
                  <a:srgbClr val="C00000"/>
                </a:solidFill>
              </a:rPr>
              <a:t>May</a:t>
            </a:r>
            <a:endParaRPr lang="cs-CZ" sz="2000" b="1" dirty="0">
              <a:solidFill>
                <a:srgbClr val="C00000"/>
              </a:solidFill>
            </a:endParaRPr>
          </a:p>
        </p:txBody>
      </p:sp>
      <p:sp>
        <p:nvSpPr>
          <p:cNvPr id="29" name="Obdélník 28"/>
          <p:cNvSpPr/>
          <p:nvPr/>
        </p:nvSpPr>
        <p:spPr>
          <a:xfrm>
            <a:off x="683568" y="2348880"/>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r>
              <a:rPr lang="cs-CZ" sz="2000" dirty="0" smtClean="0"/>
              <a:t> </a:t>
            </a:r>
            <a:r>
              <a:rPr lang="cs-CZ" sz="2000" dirty="0" err="1" smtClean="0"/>
              <a:t>intention</a:t>
            </a:r>
            <a:endParaRPr lang="cs-CZ" sz="2000" dirty="0"/>
          </a:p>
        </p:txBody>
      </p:sp>
      <p:sp>
        <p:nvSpPr>
          <p:cNvPr id="30" name="Obdélník 29"/>
          <p:cNvSpPr/>
          <p:nvPr/>
        </p:nvSpPr>
        <p:spPr>
          <a:xfrm>
            <a:off x="683568" y="3212976"/>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Following</a:t>
            </a:r>
            <a:r>
              <a:rPr lang="cs-CZ" sz="2000" dirty="0" smtClean="0"/>
              <a:t> </a:t>
            </a:r>
            <a:r>
              <a:rPr lang="cs-CZ" sz="2000" dirty="0" err="1" smtClean="0"/>
              <a:t>news</a:t>
            </a:r>
            <a:endParaRPr lang="cs-CZ" sz="2000" dirty="0"/>
          </a:p>
        </p:txBody>
      </p:sp>
      <p:sp>
        <p:nvSpPr>
          <p:cNvPr id="32" name="Obdélník 31"/>
          <p:cNvSpPr/>
          <p:nvPr/>
        </p:nvSpPr>
        <p:spPr>
          <a:xfrm>
            <a:off x="683568" y="4077072"/>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Parents</a:t>
            </a:r>
            <a:endParaRPr lang="cs-CZ" sz="2000" dirty="0"/>
          </a:p>
        </p:txBody>
      </p:sp>
      <p:sp>
        <p:nvSpPr>
          <p:cNvPr id="33" name="Obdélník 32"/>
          <p:cNvSpPr/>
          <p:nvPr/>
        </p:nvSpPr>
        <p:spPr>
          <a:xfrm>
            <a:off x="683568" y="4953138"/>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Peers</a:t>
            </a:r>
            <a:endParaRPr lang="cs-CZ" sz="2000" dirty="0"/>
          </a:p>
        </p:txBody>
      </p:sp>
      <p:sp>
        <p:nvSpPr>
          <p:cNvPr id="35" name="TextovéPole 34"/>
          <p:cNvSpPr txBox="1"/>
          <p:nvPr/>
        </p:nvSpPr>
        <p:spPr>
          <a:xfrm>
            <a:off x="1115616" y="1556792"/>
            <a:ext cx="1296144" cy="400110"/>
          </a:xfrm>
          <a:prstGeom prst="rect">
            <a:avLst/>
          </a:prstGeom>
          <a:noFill/>
        </p:spPr>
        <p:txBody>
          <a:bodyPr wrap="square" rtlCol="0">
            <a:spAutoFit/>
          </a:bodyPr>
          <a:lstStyle/>
          <a:p>
            <a:r>
              <a:rPr lang="cs-CZ" sz="2000" b="1" dirty="0" err="1" smtClean="0">
                <a:solidFill>
                  <a:srgbClr val="C00000"/>
                </a:solidFill>
              </a:rPr>
              <a:t>February</a:t>
            </a:r>
            <a:endParaRPr lang="cs-CZ" sz="2000" b="1" dirty="0">
              <a:solidFill>
                <a:srgbClr val="C00000"/>
              </a:solidFill>
            </a:endParaRPr>
          </a:p>
        </p:txBody>
      </p:sp>
      <p:sp>
        <p:nvSpPr>
          <p:cNvPr id="36" name="Obdélník 35"/>
          <p:cNvSpPr/>
          <p:nvPr/>
        </p:nvSpPr>
        <p:spPr>
          <a:xfrm>
            <a:off x="4211960" y="2348880"/>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r>
              <a:rPr lang="cs-CZ" sz="2000" dirty="0" smtClean="0"/>
              <a:t> </a:t>
            </a:r>
            <a:r>
              <a:rPr lang="cs-CZ" sz="2000" dirty="0" err="1" smtClean="0"/>
              <a:t>intention</a:t>
            </a:r>
            <a:endParaRPr lang="cs-CZ" sz="2000" dirty="0"/>
          </a:p>
        </p:txBody>
      </p:sp>
      <p:sp>
        <p:nvSpPr>
          <p:cNvPr id="37" name="Obdélník 36"/>
          <p:cNvSpPr/>
          <p:nvPr/>
        </p:nvSpPr>
        <p:spPr>
          <a:xfrm>
            <a:off x="4211960" y="3212976"/>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Following</a:t>
            </a:r>
            <a:r>
              <a:rPr lang="cs-CZ" sz="2000" dirty="0" smtClean="0"/>
              <a:t> </a:t>
            </a:r>
            <a:r>
              <a:rPr lang="cs-CZ" sz="2000" dirty="0" err="1" smtClean="0"/>
              <a:t>news</a:t>
            </a:r>
            <a:endParaRPr lang="cs-CZ" sz="2000" dirty="0"/>
          </a:p>
        </p:txBody>
      </p:sp>
      <p:sp>
        <p:nvSpPr>
          <p:cNvPr id="38" name="Obdélník 37"/>
          <p:cNvSpPr/>
          <p:nvPr/>
        </p:nvSpPr>
        <p:spPr>
          <a:xfrm>
            <a:off x="4211960" y="4077072"/>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Parents</a:t>
            </a:r>
            <a:endParaRPr lang="cs-CZ" sz="2000" dirty="0"/>
          </a:p>
        </p:txBody>
      </p:sp>
      <p:sp>
        <p:nvSpPr>
          <p:cNvPr id="39" name="Obdélník 38"/>
          <p:cNvSpPr/>
          <p:nvPr/>
        </p:nvSpPr>
        <p:spPr>
          <a:xfrm>
            <a:off x="4211960" y="4953138"/>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Peers</a:t>
            </a:r>
            <a:endParaRPr lang="cs-CZ" sz="2000" dirty="0"/>
          </a:p>
        </p:txBody>
      </p:sp>
      <p:sp>
        <p:nvSpPr>
          <p:cNvPr id="47" name="TextovéPole 46"/>
          <p:cNvSpPr txBox="1"/>
          <p:nvPr/>
        </p:nvSpPr>
        <p:spPr>
          <a:xfrm>
            <a:off x="5072066" y="6215082"/>
            <a:ext cx="3857652" cy="400110"/>
          </a:xfrm>
          <a:prstGeom prst="rect">
            <a:avLst/>
          </a:prstGeom>
          <a:noFill/>
        </p:spPr>
        <p:txBody>
          <a:bodyPr wrap="square" rtlCol="0">
            <a:spAutoFit/>
          </a:bodyPr>
          <a:lstStyle/>
          <a:p>
            <a:r>
              <a:rPr lang="cs-CZ" sz="2000" dirty="0" smtClean="0"/>
              <a:t>Šerek &amp; </a:t>
            </a:r>
            <a:r>
              <a:rPr lang="cs-CZ" sz="2000" dirty="0" err="1" smtClean="0"/>
              <a:t>Umemura</a:t>
            </a:r>
            <a:r>
              <a:rPr lang="cs-CZ" sz="2000" dirty="0" smtClean="0"/>
              <a:t> (2015)</a:t>
            </a:r>
            <a:endParaRPr lang="cs-CZ" sz="20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Our</a:t>
            </a:r>
            <a:r>
              <a:rPr lang="cs-CZ" dirty="0" smtClean="0"/>
              <a:t> </a:t>
            </a:r>
            <a:r>
              <a:rPr lang="cs-CZ" dirty="0" err="1" smtClean="0"/>
              <a:t>research</a:t>
            </a:r>
            <a:endParaRPr lang="cs-CZ" dirty="0"/>
          </a:p>
        </p:txBody>
      </p:sp>
      <p:sp>
        <p:nvSpPr>
          <p:cNvPr id="43" name="TextovéPole 42"/>
          <p:cNvSpPr txBox="1"/>
          <p:nvPr/>
        </p:nvSpPr>
        <p:spPr>
          <a:xfrm>
            <a:off x="7524328" y="1556792"/>
            <a:ext cx="1080120" cy="400110"/>
          </a:xfrm>
          <a:prstGeom prst="rect">
            <a:avLst/>
          </a:prstGeom>
          <a:noFill/>
        </p:spPr>
        <p:txBody>
          <a:bodyPr wrap="square" rtlCol="0">
            <a:spAutoFit/>
          </a:bodyPr>
          <a:lstStyle/>
          <a:p>
            <a:r>
              <a:rPr lang="cs-CZ" sz="2000" b="1" dirty="0" smtClean="0">
                <a:solidFill>
                  <a:srgbClr val="C00000"/>
                </a:solidFill>
              </a:rPr>
              <a:t>June</a:t>
            </a:r>
            <a:endParaRPr lang="cs-CZ" sz="2000" b="1" dirty="0">
              <a:solidFill>
                <a:srgbClr val="C00000"/>
              </a:solidFill>
            </a:endParaRPr>
          </a:p>
        </p:txBody>
      </p:sp>
      <p:sp>
        <p:nvSpPr>
          <p:cNvPr id="44" name="Obdélník 43"/>
          <p:cNvSpPr/>
          <p:nvPr/>
        </p:nvSpPr>
        <p:spPr>
          <a:xfrm>
            <a:off x="7452320" y="2348880"/>
            <a:ext cx="1080120"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endParaRPr lang="cs-CZ" sz="2000" dirty="0"/>
          </a:p>
        </p:txBody>
      </p:sp>
      <p:sp>
        <p:nvSpPr>
          <p:cNvPr id="45" name="TextovéPole 44"/>
          <p:cNvSpPr txBox="1"/>
          <p:nvPr/>
        </p:nvSpPr>
        <p:spPr>
          <a:xfrm>
            <a:off x="4932040" y="1556792"/>
            <a:ext cx="1080120" cy="400110"/>
          </a:xfrm>
          <a:prstGeom prst="rect">
            <a:avLst/>
          </a:prstGeom>
          <a:noFill/>
        </p:spPr>
        <p:txBody>
          <a:bodyPr wrap="square" rtlCol="0">
            <a:spAutoFit/>
          </a:bodyPr>
          <a:lstStyle/>
          <a:p>
            <a:r>
              <a:rPr lang="cs-CZ" sz="2000" b="1" dirty="0" smtClean="0">
                <a:solidFill>
                  <a:srgbClr val="C00000"/>
                </a:solidFill>
              </a:rPr>
              <a:t>May</a:t>
            </a:r>
            <a:endParaRPr lang="cs-CZ" sz="2000" b="1" dirty="0">
              <a:solidFill>
                <a:srgbClr val="C00000"/>
              </a:solidFill>
            </a:endParaRPr>
          </a:p>
        </p:txBody>
      </p:sp>
      <p:sp>
        <p:nvSpPr>
          <p:cNvPr id="46" name="Obdélník 45"/>
          <p:cNvSpPr/>
          <p:nvPr/>
        </p:nvSpPr>
        <p:spPr>
          <a:xfrm>
            <a:off x="683568" y="2348880"/>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r>
              <a:rPr lang="cs-CZ" sz="2000" dirty="0" smtClean="0"/>
              <a:t> </a:t>
            </a:r>
            <a:r>
              <a:rPr lang="cs-CZ" sz="2000" dirty="0" err="1" smtClean="0"/>
              <a:t>intention</a:t>
            </a:r>
            <a:endParaRPr lang="cs-CZ" sz="2000" dirty="0"/>
          </a:p>
        </p:txBody>
      </p:sp>
      <p:sp>
        <p:nvSpPr>
          <p:cNvPr id="47" name="Obdélník 46"/>
          <p:cNvSpPr/>
          <p:nvPr/>
        </p:nvSpPr>
        <p:spPr>
          <a:xfrm>
            <a:off x="683568" y="3212976"/>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Following</a:t>
            </a:r>
            <a:r>
              <a:rPr lang="cs-CZ" sz="2000" dirty="0" smtClean="0"/>
              <a:t> </a:t>
            </a:r>
            <a:r>
              <a:rPr lang="cs-CZ" sz="2000" dirty="0" err="1" smtClean="0"/>
              <a:t>news</a:t>
            </a:r>
            <a:endParaRPr lang="cs-CZ" sz="2000" dirty="0"/>
          </a:p>
        </p:txBody>
      </p:sp>
      <p:sp>
        <p:nvSpPr>
          <p:cNvPr id="48" name="Obdélník 47"/>
          <p:cNvSpPr/>
          <p:nvPr/>
        </p:nvSpPr>
        <p:spPr>
          <a:xfrm>
            <a:off x="683568" y="4077072"/>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Parents</a:t>
            </a:r>
            <a:endParaRPr lang="cs-CZ" sz="2000" dirty="0"/>
          </a:p>
        </p:txBody>
      </p:sp>
      <p:sp>
        <p:nvSpPr>
          <p:cNvPr id="49" name="Obdélník 48"/>
          <p:cNvSpPr/>
          <p:nvPr/>
        </p:nvSpPr>
        <p:spPr>
          <a:xfrm>
            <a:off x="683568" y="4953138"/>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Peers</a:t>
            </a:r>
            <a:endParaRPr lang="cs-CZ" sz="2000" dirty="0"/>
          </a:p>
        </p:txBody>
      </p:sp>
      <p:sp>
        <p:nvSpPr>
          <p:cNvPr id="50" name="TextovéPole 49"/>
          <p:cNvSpPr txBox="1"/>
          <p:nvPr/>
        </p:nvSpPr>
        <p:spPr>
          <a:xfrm>
            <a:off x="1115616" y="1556792"/>
            <a:ext cx="1296144" cy="400110"/>
          </a:xfrm>
          <a:prstGeom prst="rect">
            <a:avLst/>
          </a:prstGeom>
          <a:noFill/>
        </p:spPr>
        <p:txBody>
          <a:bodyPr wrap="square" rtlCol="0">
            <a:spAutoFit/>
          </a:bodyPr>
          <a:lstStyle/>
          <a:p>
            <a:r>
              <a:rPr lang="cs-CZ" sz="2000" b="1" dirty="0" err="1" smtClean="0">
                <a:solidFill>
                  <a:srgbClr val="C00000"/>
                </a:solidFill>
              </a:rPr>
              <a:t>February</a:t>
            </a:r>
            <a:endParaRPr lang="cs-CZ" sz="2000" b="1" dirty="0">
              <a:solidFill>
                <a:srgbClr val="C00000"/>
              </a:solidFill>
            </a:endParaRPr>
          </a:p>
        </p:txBody>
      </p:sp>
      <p:sp>
        <p:nvSpPr>
          <p:cNvPr id="51" name="Obdélník 50"/>
          <p:cNvSpPr/>
          <p:nvPr/>
        </p:nvSpPr>
        <p:spPr>
          <a:xfrm>
            <a:off x="4211960" y="2348880"/>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r>
              <a:rPr lang="cs-CZ" sz="2000" dirty="0" smtClean="0"/>
              <a:t> </a:t>
            </a:r>
            <a:r>
              <a:rPr lang="cs-CZ" sz="2000" dirty="0" err="1" smtClean="0"/>
              <a:t>intention</a:t>
            </a:r>
            <a:endParaRPr lang="cs-CZ" sz="2000" dirty="0"/>
          </a:p>
        </p:txBody>
      </p:sp>
      <p:sp>
        <p:nvSpPr>
          <p:cNvPr id="52" name="Obdélník 51"/>
          <p:cNvSpPr/>
          <p:nvPr/>
        </p:nvSpPr>
        <p:spPr>
          <a:xfrm>
            <a:off x="4211960" y="3212976"/>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Following</a:t>
            </a:r>
            <a:r>
              <a:rPr lang="cs-CZ" sz="2000" dirty="0" smtClean="0"/>
              <a:t> </a:t>
            </a:r>
            <a:r>
              <a:rPr lang="cs-CZ" sz="2000" dirty="0" err="1" smtClean="0"/>
              <a:t>news</a:t>
            </a:r>
            <a:endParaRPr lang="cs-CZ" sz="2000" dirty="0"/>
          </a:p>
        </p:txBody>
      </p:sp>
      <p:sp>
        <p:nvSpPr>
          <p:cNvPr id="53" name="Obdélník 52"/>
          <p:cNvSpPr/>
          <p:nvPr/>
        </p:nvSpPr>
        <p:spPr>
          <a:xfrm>
            <a:off x="4211960" y="4077072"/>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Parents</a:t>
            </a:r>
            <a:endParaRPr lang="cs-CZ" sz="2000" dirty="0"/>
          </a:p>
        </p:txBody>
      </p:sp>
      <p:sp>
        <p:nvSpPr>
          <p:cNvPr id="54" name="Obdélník 53"/>
          <p:cNvSpPr/>
          <p:nvPr/>
        </p:nvSpPr>
        <p:spPr>
          <a:xfrm>
            <a:off x="4211960" y="4953138"/>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Peers</a:t>
            </a:r>
            <a:endParaRPr lang="cs-CZ" sz="2000" dirty="0"/>
          </a:p>
        </p:txBody>
      </p:sp>
      <p:sp>
        <p:nvSpPr>
          <p:cNvPr id="55" name="TextovéPole 54"/>
          <p:cNvSpPr txBox="1"/>
          <p:nvPr/>
        </p:nvSpPr>
        <p:spPr>
          <a:xfrm>
            <a:off x="5072066" y="6215082"/>
            <a:ext cx="3857652" cy="400110"/>
          </a:xfrm>
          <a:prstGeom prst="rect">
            <a:avLst/>
          </a:prstGeom>
          <a:noFill/>
        </p:spPr>
        <p:txBody>
          <a:bodyPr wrap="square" rtlCol="0">
            <a:spAutoFit/>
          </a:bodyPr>
          <a:lstStyle/>
          <a:p>
            <a:r>
              <a:rPr lang="cs-CZ" sz="2000" dirty="0" smtClean="0"/>
              <a:t>Šerek &amp; </a:t>
            </a:r>
            <a:r>
              <a:rPr lang="cs-CZ" sz="2000" dirty="0" err="1" smtClean="0"/>
              <a:t>Umemura</a:t>
            </a:r>
            <a:r>
              <a:rPr lang="cs-CZ" sz="2000" dirty="0" smtClean="0"/>
              <a:t> (2015)</a:t>
            </a:r>
            <a:endParaRPr lang="cs-CZ" sz="2000" dirty="0"/>
          </a:p>
        </p:txBody>
      </p:sp>
      <p:sp>
        <p:nvSpPr>
          <p:cNvPr id="62" name="TextovéPole 61"/>
          <p:cNvSpPr txBox="1"/>
          <p:nvPr/>
        </p:nvSpPr>
        <p:spPr>
          <a:xfrm>
            <a:off x="3347864" y="2564904"/>
            <a:ext cx="360040" cy="400110"/>
          </a:xfrm>
          <a:prstGeom prst="rect">
            <a:avLst/>
          </a:prstGeom>
          <a:noFill/>
        </p:spPr>
        <p:txBody>
          <a:bodyPr wrap="square" rtlCol="0">
            <a:spAutoFit/>
          </a:bodyPr>
          <a:lstStyle/>
          <a:p>
            <a:r>
              <a:rPr lang="cs-CZ" sz="2000" b="1" dirty="0" smtClean="0">
                <a:solidFill>
                  <a:srgbClr val="C00000"/>
                </a:solidFill>
              </a:rPr>
              <a:t>?</a:t>
            </a:r>
            <a:endParaRPr lang="cs-CZ" sz="2000" b="1" dirty="0">
              <a:solidFill>
                <a:srgbClr val="C00000"/>
              </a:solidFill>
            </a:endParaRPr>
          </a:p>
        </p:txBody>
      </p:sp>
      <p:cxnSp>
        <p:nvCxnSpPr>
          <p:cNvPr id="63" name="Přímá spojovací šipka 62"/>
          <p:cNvCxnSpPr/>
          <p:nvPr/>
        </p:nvCxnSpPr>
        <p:spPr>
          <a:xfrm flipV="1">
            <a:off x="2987824" y="2558919"/>
            <a:ext cx="1224136" cy="2604258"/>
          </a:xfrm>
          <a:prstGeom prst="straightConnector1">
            <a:avLst/>
          </a:prstGeom>
          <a:ln w="57150">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4" name="Přímá spojovací šipka 63"/>
          <p:cNvCxnSpPr/>
          <p:nvPr/>
        </p:nvCxnSpPr>
        <p:spPr>
          <a:xfrm flipV="1">
            <a:off x="2987824" y="2558919"/>
            <a:ext cx="1224136" cy="1728192"/>
          </a:xfrm>
          <a:prstGeom prst="straightConnector1">
            <a:avLst/>
          </a:prstGeom>
          <a:ln w="57150">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Přímá spojovací šipka 64"/>
          <p:cNvCxnSpPr/>
          <p:nvPr/>
        </p:nvCxnSpPr>
        <p:spPr>
          <a:xfrm flipV="1">
            <a:off x="2987824" y="2558919"/>
            <a:ext cx="1224136" cy="864096"/>
          </a:xfrm>
          <a:prstGeom prst="straightConnector1">
            <a:avLst/>
          </a:prstGeom>
          <a:ln w="57150">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6" name="TextovéPole 65"/>
          <p:cNvSpPr txBox="1"/>
          <p:nvPr/>
        </p:nvSpPr>
        <p:spPr>
          <a:xfrm>
            <a:off x="3275856" y="3212976"/>
            <a:ext cx="360040" cy="400110"/>
          </a:xfrm>
          <a:prstGeom prst="rect">
            <a:avLst/>
          </a:prstGeom>
          <a:noFill/>
        </p:spPr>
        <p:txBody>
          <a:bodyPr wrap="square" rtlCol="0">
            <a:spAutoFit/>
          </a:bodyPr>
          <a:lstStyle/>
          <a:p>
            <a:r>
              <a:rPr lang="cs-CZ" sz="2000" b="1" dirty="0" smtClean="0">
                <a:solidFill>
                  <a:srgbClr val="C00000"/>
                </a:solidFill>
              </a:rPr>
              <a:t>?</a:t>
            </a:r>
            <a:endParaRPr lang="cs-CZ" sz="2000" b="1" dirty="0">
              <a:solidFill>
                <a:srgbClr val="C00000"/>
              </a:solidFill>
            </a:endParaRPr>
          </a:p>
        </p:txBody>
      </p:sp>
      <p:sp>
        <p:nvSpPr>
          <p:cNvPr id="67" name="TextovéPole 66"/>
          <p:cNvSpPr txBox="1"/>
          <p:nvPr/>
        </p:nvSpPr>
        <p:spPr>
          <a:xfrm>
            <a:off x="3635896" y="3717032"/>
            <a:ext cx="360040" cy="400110"/>
          </a:xfrm>
          <a:prstGeom prst="rect">
            <a:avLst/>
          </a:prstGeom>
          <a:noFill/>
        </p:spPr>
        <p:txBody>
          <a:bodyPr wrap="square" rtlCol="0">
            <a:spAutoFit/>
          </a:bodyPr>
          <a:lstStyle/>
          <a:p>
            <a:r>
              <a:rPr lang="cs-CZ" sz="2000" b="1" dirty="0" smtClean="0">
                <a:solidFill>
                  <a:srgbClr val="C00000"/>
                </a:solidFill>
              </a:rPr>
              <a:t>?</a:t>
            </a:r>
            <a:endParaRPr lang="cs-CZ" sz="2000" b="1" dirty="0">
              <a:solidFill>
                <a:srgbClr val="C00000"/>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Our</a:t>
            </a:r>
            <a:r>
              <a:rPr lang="cs-CZ" dirty="0" smtClean="0"/>
              <a:t> </a:t>
            </a:r>
            <a:r>
              <a:rPr lang="cs-CZ" dirty="0" err="1" smtClean="0"/>
              <a:t>research</a:t>
            </a:r>
            <a:endParaRPr lang="cs-CZ" dirty="0"/>
          </a:p>
        </p:txBody>
      </p:sp>
      <p:cxnSp>
        <p:nvCxnSpPr>
          <p:cNvPr id="42" name="Přímá spojovací šipka 41"/>
          <p:cNvCxnSpPr>
            <a:stCxn id="47" idx="3"/>
            <a:endCxn id="51" idx="1"/>
          </p:cNvCxnSpPr>
          <p:nvPr/>
        </p:nvCxnSpPr>
        <p:spPr>
          <a:xfrm flipV="1">
            <a:off x="2987824" y="2558919"/>
            <a:ext cx="1224136" cy="864096"/>
          </a:xfrm>
          <a:prstGeom prst="straightConnector1">
            <a:avLst/>
          </a:prstGeom>
          <a:ln w="57150">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3" name="TextovéPole 42"/>
          <p:cNvSpPr txBox="1"/>
          <p:nvPr/>
        </p:nvSpPr>
        <p:spPr>
          <a:xfrm>
            <a:off x="7524328" y="1556792"/>
            <a:ext cx="1080120" cy="400110"/>
          </a:xfrm>
          <a:prstGeom prst="rect">
            <a:avLst/>
          </a:prstGeom>
          <a:noFill/>
        </p:spPr>
        <p:txBody>
          <a:bodyPr wrap="square" rtlCol="0">
            <a:spAutoFit/>
          </a:bodyPr>
          <a:lstStyle/>
          <a:p>
            <a:r>
              <a:rPr lang="cs-CZ" sz="2000" b="1" dirty="0" smtClean="0">
                <a:solidFill>
                  <a:srgbClr val="C00000"/>
                </a:solidFill>
              </a:rPr>
              <a:t>June</a:t>
            </a:r>
            <a:endParaRPr lang="cs-CZ" sz="2000" b="1" dirty="0">
              <a:solidFill>
                <a:srgbClr val="C00000"/>
              </a:solidFill>
            </a:endParaRPr>
          </a:p>
        </p:txBody>
      </p:sp>
      <p:sp>
        <p:nvSpPr>
          <p:cNvPr id="44" name="Obdélník 43"/>
          <p:cNvSpPr/>
          <p:nvPr/>
        </p:nvSpPr>
        <p:spPr>
          <a:xfrm>
            <a:off x="7452320" y="2348880"/>
            <a:ext cx="1080120"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endParaRPr lang="cs-CZ" sz="2000" dirty="0"/>
          </a:p>
        </p:txBody>
      </p:sp>
      <p:sp>
        <p:nvSpPr>
          <p:cNvPr id="45" name="TextovéPole 44"/>
          <p:cNvSpPr txBox="1"/>
          <p:nvPr/>
        </p:nvSpPr>
        <p:spPr>
          <a:xfrm>
            <a:off x="4932040" y="1556792"/>
            <a:ext cx="1080120" cy="400110"/>
          </a:xfrm>
          <a:prstGeom prst="rect">
            <a:avLst/>
          </a:prstGeom>
          <a:noFill/>
        </p:spPr>
        <p:txBody>
          <a:bodyPr wrap="square" rtlCol="0">
            <a:spAutoFit/>
          </a:bodyPr>
          <a:lstStyle/>
          <a:p>
            <a:r>
              <a:rPr lang="cs-CZ" sz="2000" b="1" dirty="0" smtClean="0">
                <a:solidFill>
                  <a:srgbClr val="C00000"/>
                </a:solidFill>
              </a:rPr>
              <a:t>May</a:t>
            </a:r>
            <a:endParaRPr lang="cs-CZ" sz="2000" b="1" dirty="0">
              <a:solidFill>
                <a:srgbClr val="C00000"/>
              </a:solidFill>
            </a:endParaRPr>
          </a:p>
        </p:txBody>
      </p:sp>
      <p:sp>
        <p:nvSpPr>
          <p:cNvPr id="46" name="Obdélník 45"/>
          <p:cNvSpPr/>
          <p:nvPr/>
        </p:nvSpPr>
        <p:spPr>
          <a:xfrm>
            <a:off x="683568" y="2348880"/>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r>
              <a:rPr lang="cs-CZ" sz="2000" dirty="0" smtClean="0"/>
              <a:t> </a:t>
            </a:r>
            <a:r>
              <a:rPr lang="cs-CZ" sz="2000" dirty="0" err="1" smtClean="0"/>
              <a:t>intention</a:t>
            </a:r>
            <a:endParaRPr lang="cs-CZ" sz="2000" dirty="0"/>
          </a:p>
        </p:txBody>
      </p:sp>
      <p:sp>
        <p:nvSpPr>
          <p:cNvPr id="47" name="Obdélník 46"/>
          <p:cNvSpPr/>
          <p:nvPr/>
        </p:nvSpPr>
        <p:spPr>
          <a:xfrm>
            <a:off x="683568" y="3212976"/>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Following</a:t>
            </a:r>
            <a:r>
              <a:rPr lang="cs-CZ" sz="2000" dirty="0" smtClean="0"/>
              <a:t> </a:t>
            </a:r>
            <a:r>
              <a:rPr lang="cs-CZ" sz="2000" dirty="0" err="1" smtClean="0"/>
              <a:t>news</a:t>
            </a:r>
            <a:endParaRPr lang="cs-CZ" sz="2000" dirty="0"/>
          </a:p>
        </p:txBody>
      </p:sp>
      <p:sp>
        <p:nvSpPr>
          <p:cNvPr id="48" name="Obdélník 47"/>
          <p:cNvSpPr/>
          <p:nvPr/>
        </p:nvSpPr>
        <p:spPr>
          <a:xfrm>
            <a:off x="683568" y="4077072"/>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Parents</a:t>
            </a:r>
            <a:endParaRPr lang="cs-CZ" sz="2000" dirty="0"/>
          </a:p>
        </p:txBody>
      </p:sp>
      <p:sp>
        <p:nvSpPr>
          <p:cNvPr id="49" name="Obdélník 48"/>
          <p:cNvSpPr/>
          <p:nvPr/>
        </p:nvSpPr>
        <p:spPr>
          <a:xfrm>
            <a:off x="683568" y="4953138"/>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Peers</a:t>
            </a:r>
            <a:endParaRPr lang="cs-CZ" sz="2000" dirty="0"/>
          </a:p>
        </p:txBody>
      </p:sp>
      <p:sp>
        <p:nvSpPr>
          <p:cNvPr id="50" name="TextovéPole 49"/>
          <p:cNvSpPr txBox="1"/>
          <p:nvPr/>
        </p:nvSpPr>
        <p:spPr>
          <a:xfrm>
            <a:off x="1115616" y="1556792"/>
            <a:ext cx="1296144" cy="400110"/>
          </a:xfrm>
          <a:prstGeom prst="rect">
            <a:avLst/>
          </a:prstGeom>
          <a:noFill/>
        </p:spPr>
        <p:txBody>
          <a:bodyPr wrap="square" rtlCol="0">
            <a:spAutoFit/>
          </a:bodyPr>
          <a:lstStyle/>
          <a:p>
            <a:r>
              <a:rPr lang="cs-CZ" sz="2000" b="1" dirty="0" err="1" smtClean="0">
                <a:solidFill>
                  <a:srgbClr val="C00000"/>
                </a:solidFill>
              </a:rPr>
              <a:t>February</a:t>
            </a:r>
            <a:endParaRPr lang="cs-CZ" sz="2000" b="1" dirty="0">
              <a:solidFill>
                <a:srgbClr val="C00000"/>
              </a:solidFill>
            </a:endParaRPr>
          </a:p>
        </p:txBody>
      </p:sp>
      <p:sp>
        <p:nvSpPr>
          <p:cNvPr id="51" name="Obdélník 50"/>
          <p:cNvSpPr/>
          <p:nvPr/>
        </p:nvSpPr>
        <p:spPr>
          <a:xfrm>
            <a:off x="4211960" y="2348880"/>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r>
              <a:rPr lang="cs-CZ" sz="2000" dirty="0" smtClean="0"/>
              <a:t> </a:t>
            </a:r>
            <a:r>
              <a:rPr lang="cs-CZ" sz="2000" dirty="0" err="1" smtClean="0"/>
              <a:t>intention</a:t>
            </a:r>
            <a:endParaRPr lang="cs-CZ" sz="2000" dirty="0"/>
          </a:p>
        </p:txBody>
      </p:sp>
      <p:sp>
        <p:nvSpPr>
          <p:cNvPr id="52" name="Obdélník 51"/>
          <p:cNvSpPr/>
          <p:nvPr/>
        </p:nvSpPr>
        <p:spPr>
          <a:xfrm>
            <a:off x="4211960" y="3212976"/>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Following</a:t>
            </a:r>
            <a:r>
              <a:rPr lang="cs-CZ" sz="2000" dirty="0" smtClean="0"/>
              <a:t> </a:t>
            </a:r>
            <a:r>
              <a:rPr lang="cs-CZ" sz="2000" dirty="0" err="1" smtClean="0"/>
              <a:t>news</a:t>
            </a:r>
            <a:endParaRPr lang="cs-CZ" sz="2000" dirty="0"/>
          </a:p>
        </p:txBody>
      </p:sp>
      <p:sp>
        <p:nvSpPr>
          <p:cNvPr id="53" name="Obdélník 52"/>
          <p:cNvSpPr/>
          <p:nvPr/>
        </p:nvSpPr>
        <p:spPr>
          <a:xfrm>
            <a:off x="4211960" y="4077072"/>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Parents</a:t>
            </a:r>
            <a:endParaRPr lang="cs-CZ" sz="2000" dirty="0"/>
          </a:p>
        </p:txBody>
      </p:sp>
      <p:sp>
        <p:nvSpPr>
          <p:cNvPr id="54" name="Obdélník 53"/>
          <p:cNvSpPr/>
          <p:nvPr/>
        </p:nvSpPr>
        <p:spPr>
          <a:xfrm>
            <a:off x="4211960" y="4953138"/>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Peers</a:t>
            </a:r>
            <a:endParaRPr lang="cs-CZ" sz="2000" dirty="0"/>
          </a:p>
        </p:txBody>
      </p:sp>
      <p:sp>
        <p:nvSpPr>
          <p:cNvPr id="55" name="TextovéPole 54"/>
          <p:cNvSpPr txBox="1"/>
          <p:nvPr/>
        </p:nvSpPr>
        <p:spPr>
          <a:xfrm>
            <a:off x="5072066" y="6215082"/>
            <a:ext cx="3857652" cy="400110"/>
          </a:xfrm>
          <a:prstGeom prst="rect">
            <a:avLst/>
          </a:prstGeom>
          <a:noFill/>
        </p:spPr>
        <p:txBody>
          <a:bodyPr wrap="square" rtlCol="0">
            <a:spAutoFit/>
          </a:bodyPr>
          <a:lstStyle/>
          <a:p>
            <a:r>
              <a:rPr lang="cs-CZ" sz="2000" dirty="0" smtClean="0"/>
              <a:t>Šerek &amp; </a:t>
            </a:r>
            <a:r>
              <a:rPr lang="cs-CZ" sz="2000" dirty="0" err="1" smtClean="0"/>
              <a:t>Umemura</a:t>
            </a:r>
            <a:r>
              <a:rPr lang="cs-CZ" sz="2000" dirty="0" smtClean="0"/>
              <a:t> (2015)</a:t>
            </a:r>
            <a:endParaRPr lang="cs-CZ" sz="20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Our</a:t>
            </a:r>
            <a:r>
              <a:rPr lang="cs-CZ" dirty="0" smtClean="0"/>
              <a:t> </a:t>
            </a:r>
            <a:r>
              <a:rPr lang="cs-CZ" dirty="0" err="1" smtClean="0"/>
              <a:t>research</a:t>
            </a:r>
            <a:endParaRPr lang="cs-CZ" dirty="0"/>
          </a:p>
        </p:txBody>
      </p:sp>
      <p:cxnSp>
        <p:nvCxnSpPr>
          <p:cNvPr id="41" name="Přímá spojovací šipka 40"/>
          <p:cNvCxnSpPr>
            <a:stCxn id="48" idx="3"/>
            <a:endCxn id="51" idx="1"/>
          </p:cNvCxnSpPr>
          <p:nvPr/>
        </p:nvCxnSpPr>
        <p:spPr>
          <a:xfrm flipV="1">
            <a:off x="2987824" y="2558919"/>
            <a:ext cx="1224136" cy="1728192"/>
          </a:xfrm>
          <a:prstGeom prst="straightConnector1">
            <a:avLst/>
          </a:prstGeom>
          <a:ln w="57150">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Přímá spojovací šipka 41"/>
          <p:cNvCxnSpPr>
            <a:stCxn id="47" idx="3"/>
            <a:endCxn id="51" idx="1"/>
          </p:cNvCxnSpPr>
          <p:nvPr/>
        </p:nvCxnSpPr>
        <p:spPr>
          <a:xfrm flipV="1">
            <a:off x="2987824" y="2558919"/>
            <a:ext cx="1224136" cy="864096"/>
          </a:xfrm>
          <a:prstGeom prst="straightConnector1">
            <a:avLst/>
          </a:prstGeom>
          <a:ln w="57150">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3" name="TextovéPole 42"/>
          <p:cNvSpPr txBox="1"/>
          <p:nvPr/>
        </p:nvSpPr>
        <p:spPr>
          <a:xfrm>
            <a:off x="7524328" y="1556792"/>
            <a:ext cx="1080120" cy="400110"/>
          </a:xfrm>
          <a:prstGeom prst="rect">
            <a:avLst/>
          </a:prstGeom>
          <a:noFill/>
        </p:spPr>
        <p:txBody>
          <a:bodyPr wrap="square" rtlCol="0">
            <a:spAutoFit/>
          </a:bodyPr>
          <a:lstStyle/>
          <a:p>
            <a:r>
              <a:rPr lang="cs-CZ" sz="2000" b="1" dirty="0" smtClean="0">
                <a:solidFill>
                  <a:srgbClr val="C00000"/>
                </a:solidFill>
              </a:rPr>
              <a:t>June</a:t>
            </a:r>
            <a:endParaRPr lang="cs-CZ" sz="2000" b="1" dirty="0">
              <a:solidFill>
                <a:srgbClr val="C00000"/>
              </a:solidFill>
            </a:endParaRPr>
          </a:p>
        </p:txBody>
      </p:sp>
      <p:sp>
        <p:nvSpPr>
          <p:cNvPr id="44" name="Obdélník 43"/>
          <p:cNvSpPr/>
          <p:nvPr/>
        </p:nvSpPr>
        <p:spPr>
          <a:xfrm>
            <a:off x="7452320" y="2348880"/>
            <a:ext cx="1080120"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endParaRPr lang="cs-CZ" sz="2000" dirty="0"/>
          </a:p>
        </p:txBody>
      </p:sp>
      <p:sp>
        <p:nvSpPr>
          <p:cNvPr id="45" name="TextovéPole 44"/>
          <p:cNvSpPr txBox="1"/>
          <p:nvPr/>
        </p:nvSpPr>
        <p:spPr>
          <a:xfrm>
            <a:off x="4932040" y="1556792"/>
            <a:ext cx="1080120" cy="400110"/>
          </a:xfrm>
          <a:prstGeom prst="rect">
            <a:avLst/>
          </a:prstGeom>
          <a:noFill/>
        </p:spPr>
        <p:txBody>
          <a:bodyPr wrap="square" rtlCol="0">
            <a:spAutoFit/>
          </a:bodyPr>
          <a:lstStyle/>
          <a:p>
            <a:r>
              <a:rPr lang="cs-CZ" sz="2000" b="1" dirty="0" smtClean="0">
                <a:solidFill>
                  <a:srgbClr val="C00000"/>
                </a:solidFill>
              </a:rPr>
              <a:t>May</a:t>
            </a:r>
            <a:endParaRPr lang="cs-CZ" sz="2000" b="1" dirty="0">
              <a:solidFill>
                <a:srgbClr val="C00000"/>
              </a:solidFill>
            </a:endParaRPr>
          </a:p>
        </p:txBody>
      </p:sp>
      <p:sp>
        <p:nvSpPr>
          <p:cNvPr id="46" name="Obdélník 45"/>
          <p:cNvSpPr/>
          <p:nvPr/>
        </p:nvSpPr>
        <p:spPr>
          <a:xfrm>
            <a:off x="683568" y="2348880"/>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r>
              <a:rPr lang="cs-CZ" sz="2000" dirty="0" smtClean="0"/>
              <a:t> </a:t>
            </a:r>
            <a:r>
              <a:rPr lang="cs-CZ" sz="2000" dirty="0" err="1" smtClean="0"/>
              <a:t>intention</a:t>
            </a:r>
            <a:endParaRPr lang="cs-CZ" sz="2000" dirty="0"/>
          </a:p>
        </p:txBody>
      </p:sp>
      <p:sp>
        <p:nvSpPr>
          <p:cNvPr id="47" name="Obdélník 46"/>
          <p:cNvSpPr/>
          <p:nvPr/>
        </p:nvSpPr>
        <p:spPr>
          <a:xfrm>
            <a:off x="683568" y="3212976"/>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Following</a:t>
            </a:r>
            <a:r>
              <a:rPr lang="cs-CZ" sz="2000" dirty="0" smtClean="0"/>
              <a:t> </a:t>
            </a:r>
            <a:r>
              <a:rPr lang="cs-CZ" sz="2000" dirty="0" err="1" smtClean="0"/>
              <a:t>news</a:t>
            </a:r>
            <a:endParaRPr lang="cs-CZ" sz="2000" dirty="0"/>
          </a:p>
        </p:txBody>
      </p:sp>
      <p:sp>
        <p:nvSpPr>
          <p:cNvPr id="48" name="Obdélník 47"/>
          <p:cNvSpPr/>
          <p:nvPr/>
        </p:nvSpPr>
        <p:spPr>
          <a:xfrm>
            <a:off x="683568" y="4077072"/>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Parents</a:t>
            </a:r>
            <a:endParaRPr lang="cs-CZ" sz="2000" dirty="0"/>
          </a:p>
        </p:txBody>
      </p:sp>
      <p:sp>
        <p:nvSpPr>
          <p:cNvPr id="49" name="Obdélník 48"/>
          <p:cNvSpPr/>
          <p:nvPr/>
        </p:nvSpPr>
        <p:spPr>
          <a:xfrm>
            <a:off x="683568" y="4953138"/>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Peers</a:t>
            </a:r>
            <a:endParaRPr lang="cs-CZ" sz="2000" dirty="0"/>
          </a:p>
        </p:txBody>
      </p:sp>
      <p:sp>
        <p:nvSpPr>
          <p:cNvPr id="50" name="TextovéPole 49"/>
          <p:cNvSpPr txBox="1"/>
          <p:nvPr/>
        </p:nvSpPr>
        <p:spPr>
          <a:xfrm>
            <a:off x="1115616" y="1556792"/>
            <a:ext cx="1296144" cy="400110"/>
          </a:xfrm>
          <a:prstGeom prst="rect">
            <a:avLst/>
          </a:prstGeom>
          <a:noFill/>
        </p:spPr>
        <p:txBody>
          <a:bodyPr wrap="square" rtlCol="0">
            <a:spAutoFit/>
          </a:bodyPr>
          <a:lstStyle/>
          <a:p>
            <a:r>
              <a:rPr lang="cs-CZ" sz="2000" b="1" dirty="0" err="1" smtClean="0">
                <a:solidFill>
                  <a:srgbClr val="C00000"/>
                </a:solidFill>
              </a:rPr>
              <a:t>February</a:t>
            </a:r>
            <a:endParaRPr lang="cs-CZ" sz="2000" b="1" dirty="0">
              <a:solidFill>
                <a:srgbClr val="C00000"/>
              </a:solidFill>
            </a:endParaRPr>
          </a:p>
        </p:txBody>
      </p:sp>
      <p:sp>
        <p:nvSpPr>
          <p:cNvPr id="51" name="Obdélník 50"/>
          <p:cNvSpPr/>
          <p:nvPr/>
        </p:nvSpPr>
        <p:spPr>
          <a:xfrm>
            <a:off x="4211960" y="2348880"/>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r>
              <a:rPr lang="cs-CZ" sz="2000" dirty="0" smtClean="0"/>
              <a:t> </a:t>
            </a:r>
            <a:r>
              <a:rPr lang="cs-CZ" sz="2000" dirty="0" err="1" smtClean="0"/>
              <a:t>intention</a:t>
            </a:r>
            <a:endParaRPr lang="cs-CZ" sz="2000" dirty="0"/>
          </a:p>
        </p:txBody>
      </p:sp>
      <p:sp>
        <p:nvSpPr>
          <p:cNvPr id="52" name="Obdélník 51"/>
          <p:cNvSpPr/>
          <p:nvPr/>
        </p:nvSpPr>
        <p:spPr>
          <a:xfrm>
            <a:off x="4211960" y="3212976"/>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Following</a:t>
            </a:r>
            <a:r>
              <a:rPr lang="cs-CZ" sz="2000" dirty="0" smtClean="0"/>
              <a:t> </a:t>
            </a:r>
            <a:r>
              <a:rPr lang="cs-CZ" sz="2000" dirty="0" err="1" smtClean="0"/>
              <a:t>news</a:t>
            </a:r>
            <a:endParaRPr lang="cs-CZ" sz="2000" dirty="0"/>
          </a:p>
        </p:txBody>
      </p:sp>
      <p:sp>
        <p:nvSpPr>
          <p:cNvPr id="53" name="Obdélník 52"/>
          <p:cNvSpPr/>
          <p:nvPr/>
        </p:nvSpPr>
        <p:spPr>
          <a:xfrm>
            <a:off x="4211960" y="4077072"/>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Parents</a:t>
            </a:r>
            <a:endParaRPr lang="cs-CZ" sz="2000" dirty="0"/>
          </a:p>
        </p:txBody>
      </p:sp>
      <p:sp>
        <p:nvSpPr>
          <p:cNvPr id="54" name="Obdélník 53"/>
          <p:cNvSpPr/>
          <p:nvPr/>
        </p:nvSpPr>
        <p:spPr>
          <a:xfrm>
            <a:off x="4211960" y="4953138"/>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Peers</a:t>
            </a:r>
            <a:endParaRPr lang="cs-CZ" sz="2000" dirty="0"/>
          </a:p>
        </p:txBody>
      </p:sp>
      <p:sp>
        <p:nvSpPr>
          <p:cNvPr id="55" name="TextovéPole 54"/>
          <p:cNvSpPr txBox="1"/>
          <p:nvPr/>
        </p:nvSpPr>
        <p:spPr>
          <a:xfrm>
            <a:off x="5072066" y="6215082"/>
            <a:ext cx="3857652" cy="400110"/>
          </a:xfrm>
          <a:prstGeom prst="rect">
            <a:avLst/>
          </a:prstGeom>
          <a:noFill/>
        </p:spPr>
        <p:txBody>
          <a:bodyPr wrap="square" rtlCol="0">
            <a:spAutoFit/>
          </a:bodyPr>
          <a:lstStyle/>
          <a:p>
            <a:r>
              <a:rPr lang="cs-CZ" sz="2000" dirty="0" smtClean="0"/>
              <a:t>Šerek &amp; </a:t>
            </a:r>
            <a:r>
              <a:rPr lang="cs-CZ" sz="2000" dirty="0" err="1" smtClean="0"/>
              <a:t>Umemura</a:t>
            </a:r>
            <a:r>
              <a:rPr lang="cs-CZ" sz="2000" dirty="0" smtClean="0"/>
              <a:t> (2015)</a:t>
            </a:r>
            <a:endParaRPr lang="cs-CZ" sz="20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Our</a:t>
            </a:r>
            <a:r>
              <a:rPr lang="cs-CZ" dirty="0" smtClean="0"/>
              <a:t> </a:t>
            </a:r>
            <a:r>
              <a:rPr lang="cs-CZ" dirty="0" err="1" smtClean="0"/>
              <a:t>research</a:t>
            </a:r>
            <a:endParaRPr lang="cs-CZ" dirty="0"/>
          </a:p>
        </p:txBody>
      </p:sp>
      <p:cxnSp>
        <p:nvCxnSpPr>
          <p:cNvPr id="41" name="Přímá spojovací šipka 40"/>
          <p:cNvCxnSpPr>
            <a:stCxn id="48" idx="3"/>
            <a:endCxn id="51" idx="1"/>
          </p:cNvCxnSpPr>
          <p:nvPr/>
        </p:nvCxnSpPr>
        <p:spPr>
          <a:xfrm flipV="1">
            <a:off x="2987824" y="2558919"/>
            <a:ext cx="1224136" cy="1728192"/>
          </a:xfrm>
          <a:prstGeom prst="straightConnector1">
            <a:avLst/>
          </a:prstGeom>
          <a:ln w="57150">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Přímá spojovací šipka 41"/>
          <p:cNvCxnSpPr>
            <a:stCxn id="47" idx="3"/>
            <a:endCxn id="51" idx="1"/>
          </p:cNvCxnSpPr>
          <p:nvPr/>
        </p:nvCxnSpPr>
        <p:spPr>
          <a:xfrm flipV="1">
            <a:off x="2987824" y="2558919"/>
            <a:ext cx="1224136" cy="864096"/>
          </a:xfrm>
          <a:prstGeom prst="straightConnector1">
            <a:avLst/>
          </a:prstGeom>
          <a:ln w="57150">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3" name="TextovéPole 42"/>
          <p:cNvSpPr txBox="1"/>
          <p:nvPr/>
        </p:nvSpPr>
        <p:spPr>
          <a:xfrm>
            <a:off x="7524328" y="1556792"/>
            <a:ext cx="1080120" cy="400110"/>
          </a:xfrm>
          <a:prstGeom prst="rect">
            <a:avLst/>
          </a:prstGeom>
          <a:noFill/>
        </p:spPr>
        <p:txBody>
          <a:bodyPr wrap="square" rtlCol="0">
            <a:spAutoFit/>
          </a:bodyPr>
          <a:lstStyle/>
          <a:p>
            <a:r>
              <a:rPr lang="cs-CZ" sz="2000" b="1" dirty="0" smtClean="0">
                <a:solidFill>
                  <a:srgbClr val="C00000"/>
                </a:solidFill>
              </a:rPr>
              <a:t>June</a:t>
            </a:r>
            <a:endParaRPr lang="cs-CZ" sz="2000" b="1" dirty="0">
              <a:solidFill>
                <a:srgbClr val="C00000"/>
              </a:solidFill>
            </a:endParaRPr>
          </a:p>
        </p:txBody>
      </p:sp>
      <p:sp>
        <p:nvSpPr>
          <p:cNvPr id="44" name="Obdélník 43"/>
          <p:cNvSpPr/>
          <p:nvPr/>
        </p:nvSpPr>
        <p:spPr>
          <a:xfrm>
            <a:off x="7452320" y="2348880"/>
            <a:ext cx="1080120"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endParaRPr lang="cs-CZ" sz="2000" dirty="0"/>
          </a:p>
        </p:txBody>
      </p:sp>
      <p:sp>
        <p:nvSpPr>
          <p:cNvPr id="45" name="TextovéPole 44"/>
          <p:cNvSpPr txBox="1"/>
          <p:nvPr/>
        </p:nvSpPr>
        <p:spPr>
          <a:xfrm>
            <a:off x="4932040" y="1556792"/>
            <a:ext cx="1080120" cy="400110"/>
          </a:xfrm>
          <a:prstGeom prst="rect">
            <a:avLst/>
          </a:prstGeom>
          <a:noFill/>
        </p:spPr>
        <p:txBody>
          <a:bodyPr wrap="square" rtlCol="0">
            <a:spAutoFit/>
          </a:bodyPr>
          <a:lstStyle/>
          <a:p>
            <a:r>
              <a:rPr lang="cs-CZ" sz="2000" b="1" dirty="0" smtClean="0">
                <a:solidFill>
                  <a:srgbClr val="C00000"/>
                </a:solidFill>
              </a:rPr>
              <a:t>May</a:t>
            </a:r>
            <a:endParaRPr lang="cs-CZ" sz="2000" b="1" dirty="0">
              <a:solidFill>
                <a:srgbClr val="C00000"/>
              </a:solidFill>
            </a:endParaRPr>
          </a:p>
        </p:txBody>
      </p:sp>
      <p:sp>
        <p:nvSpPr>
          <p:cNvPr id="46" name="Obdélník 45"/>
          <p:cNvSpPr/>
          <p:nvPr/>
        </p:nvSpPr>
        <p:spPr>
          <a:xfrm>
            <a:off x="683568" y="2348880"/>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r>
              <a:rPr lang="cs-CZ" sz="2000" dirty="0" smtClean="0"/>
              <a:t> </a:t>
            </a:r>
            <a:r>
              <a:rPr lang="cs-CZ" sz="2000" dirty="0" err="1" smtClean="0"/>
              <a:t>intention</a:t>
            </a:r>
            <a:endParaRPr lang="cs-CZ" sz="2000" dirty="0"/>
          </a:p>
        </p:txBody>
      </p:sp>
      <p:sp>
        <p:nvSpPr>
          <p:cNvPr id="47" name="Obdélník 46"/>
          <p:cNvSpPr/>
          <p:nvPr/>
        </p:nvSpPr>
        <p:spPr>
          <a:xfrm>
            <a:off x="683568" y="3212976"/>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Following</a:t>
            </a:r>
            <a:r>
              <a:rPr lang="cs-CZ" sz="2000" dirty="0" smtClean="0"/>
              <a:t> </a:t>
            </a:r>
            <a:r>
              <a:rPr lang="cs-CZ" sz="2000" dirty="0" err="1" smtClean="0"/>
              <a:t>news</a:t>
            </a:r>
            <a:endParaRPr lang="cs-CZ" sz="2000" dirty="0"/>
          </a:p>
        </p:txBody>
      </p:sp>
      <p:sp>
        <p:nvSpPr>
          <p:cNvPr id="48" name="Obdélník 47"/>
          <p:cNvSpPr/>
          <p:nvPr/>
        </p:nvSpPr>
        <p:spPr>
          <a:xfrm>
            <a:off x="683568" y="4077072"/>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Parents</a:t>
            </a:r>
            <a:endParaRPr lang="cs-CZ" sz="2000" dirty="0"/>
          </a:p>
        </p:txBody>
      </p:sp>
      <p:sp>
        <p:nvSpPr>
          <p:cNvPr id="49" name="Obdélník 48"/>
          <p:cNvSpPr/>
          <p:nvPr/>
        </p:nvSpPr>
        <p:spPr>
          <a:xfrm>
            <a:off x="683568" y="4953138"/>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Peers</a:t>
            </a:r>
            <a:endParaRPr lang="cs-CZ" sz="2000" dirty="0"/>
          </a:p>
        </p:txBody>
      </p:sp>
      <p:sp>
        <p:nvSpPr>
          <p:cNvPr id="50" name="TextovéPole 49"/>
          <p:cNvSpPr txBox="1"/>
          <p:nvPr/>
        </p:nvSpPr>
        <p:spPr>
          <a:xfrm>
            <a:off x="1115616" y="1556792"/>
            <a:ext cx="1296144" cy="400110"/>
          </a:xfrm>
          <a:prstGeom prst="rect">
            <a:avLst/>
          </a:prstGeom>
          <a:noFill/>
        </p:spPr>
        <p:txBody>
          <a:bodyPr wrap="square" rtlCol="0">
            <a:spAutoFit/>
          </a:bodyPr>
          <a:lstStyle/>
          <a:p>
            <a:r>
              <a:rPr lang="cs-CZ" sz="2000" b="1" dirty="0" err="1" smtClean="0">
                <a:solidFill>
                  <a:srgbClr val="C00000"/>
                </a:solidFill>
              </a:rPr>
              <a:t>February</a:t>
            </a:r>
            <a:endParaRPr lang="cs-CZ" sz="2000" b="1" dirty="0">
              <a:solidFill>
                <a:srgbClr val="C00000"/>
              </a:solidFill>
            </a:endParaRPr>
          </a:p>
        </p:txBody>
      </p:sp>
      <p:sp>
        <p:nvSpPr>
          <p:cNvPr id="51" name="Obdélník 50"/>
          <p:cNvSpPr/>
          <p:nvPr/>
        </p:nvSpPr>
        <p:spPr>
          <a:xfrm>
            <a:off x="4211960" y="2348880"/>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r>
              <a:rPr lang="cs-CZ" sz="2000" dirty="0" smtClean="0"/>
              <a:t> </a:t>
            </a:r>
            <a:r>
              <a:rPr lang="cs-CZ" sz="2000" dirty="0" err="1" smtClean="0"/>
              <a:t>intention</a:t>
            </a:r>
            <a:endParaRPr lang="cs-CZ" sz="2000" dirty="0"/>
          </a:p>
        </p:txBody>
      </p:sp>
      <p:sp>
        <p:nvSpPr>
          <p:cNvPr id="52" name="Obdélník 51"/>
          <p:cNvSpPr/>
          <p:nvPr/>
        </p:nvSpPr>
        <p:spPr>
          <a:xfrm>
            <a:off x="4211960" y="3212976"/>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Following</a:t>
            </a:r>
            <a:r>
              <a:rPr lang="cs-CZ" sz="2000" dirty="0" smtClean="0"/>
              <a:t> </a:t>
            </a:r>
            <a:r>
              <a:rPr lang="cs-CZ" sz="2000" dirty="0" err="1" smtClean="0"/>
              <a:t>news</a:t>
            </a:r>
            <a:endParaRPr lang="cs-CZ" sz="2000" dirty="0"/>
          </a:p>
        </p:txBody>
      </p:sp>
      <p:sp>
        <p:nvSpPr>
          <p:cNvPr id="53" name="Obdélník 52"/>
          <p:cNvSpPr/>
          <p:nvPr/>
        </p:nvSpPr>
        <p:spPr>
          <a:xfrm>
            <a:off x="4211960" y="4077072"/>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Parents</a:t>
            </a:r>
            <a:endParaRPr lang="cs-CZ" sz="2000" dirty="0"/>
          </a:p>
        </p:txBody>
      </p:sp>
      <p:sp>
        <p:nvSpPr>
          <p:cNvPr id="54" name="Obdélník 53"/>
          <p:cNvSpPr/>
          <p:nvPr/>
        </p:nvSpPr>
        <p:spPr>
          <a:xfrm>
            <a:off x="4211960" y="4953138"/>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Peers</a:t>
            </a:r>
            <a:endParaRPr lang="cs-CZ" sz="2000" dirty="0"/>
          </a:p>
        </p:txBody>
      </p:sp>
      <p:sp>
        <p:nvSpPr>
          <p:cNvPr id="55" name="TextovéPole 54"/>
          <p:cNvSpPr txBox="1"/>
          <p:nvPr/>
        </p:nvSpPr>
        <p:spPr>
          <a:xfrm>
            <a:off x="5072066" y="6215082"/>
            <a:ext cx="3857652" cy="400110"/>
          </a:xfrm>
          <a:prstGeom prst="rect">
            <a:avLst/>
          </a:prstGeom>
          <a:noFill/>
        </p:spPr>
        <p:txBody>
          <a:bodyPr wrap="square" rtlCol="0">
            <a:spAutoFit/>
          </a:bodyPr>
          <a:lstStyle/>
          <a:p>
            <a:r>
              <a:rPr lang="cs-CZ" sz="2000" dirty="0" smtClean="0"/>
              <a:t>Šerek &amp; </a:t>
            </a:r>
            <a:r>
              <a:rPr lang="cs-CZ" sz="2000" dirty="0" err="1" smtClean="0"/>
              <a:t>Umemura</a:t>
            </a:r>
            <a:r>
              <a:rPr lang="cs-CZ" sz="2000" dirty="0" smtClean="0"/>
              <a:t> (2015)</a:t>
            </a:r>
            <a:endParaRPr lang="cs-CZ" sz="2000" dirty="0"/>
          </a:p>
        </p:txBody>
      </p:sp>
      <p:cxnSp>
        <p:nvCxnSpPr>
          <p:cNvPr id="40" name="Přímá spojovací šipka 39"/>
          <p:cNvCxnSpPr>
            <a:stCxn id="49" idx="3"/>
            <a:endCxn id="51" idx="1"/>
          </p:cNvCxnSpPr>
          <p:nvPr/>
        </p:nvCxnSpPr>
        <p:spPr>
          <a:xfrm flipV="1">
            <a:off x="2987824" y="2558919"/>
            <a:ext cx="1224136" cy="2604258"/>
          </a:xfrm>
          <a:prstGeom prst="straightConnector1">
            <a:avLst/>
          </a:prstGeom>
          <a:ln w="571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Our</a:t>
            </a:r>
            <a:r>
              <a:rPr lang="cs-CZ" dirty="0" smtClean="0"/>
              <a:t> </a:t>
            </a:r>
            <a:r>
              <a:rPr lang="cs-CZ" dirty="0" err="1" smtClean="0"/>
              <a:t>research</a:t>
            </a:r>
            <a:endParaRPr lang="cs-CZ" dirty="0"/>
          </a:p>
        </p:txBody>
      </p:sp>
      <p:sp>
        <p:nvSpPr>
          <p:cNvPr id="40" name="TextovéPole 39"/>
          <p:cNvSpPr txBox="1"/>
          <p:nvPr/>
        </p:nvSpPr>
        <p:spPr>
          <a:xfrm>
            <a:off x="7524328" y="1556792"/>
            <a:ext cx="1080120" cy="400110"/>
          </a:xfrm>
          <a:prstGeom prst="rect">
            <a:avLst/>
          </a:prstGeom>
          <a:noFill/>
        </p:spPr>
        <p:txBody>
          <a:bodyPr wrap="square" rtlCol="0">
            <a:spAutoFit/>
          </a:bodyPr>
          <a:lstStyle/>
          <a:p>
            <a:r>
              <a:rPr lang="cs-CZ" sz="2000" b="1" dirty="0" smtClean="0">
                <a:solidFill>
                  <a:srgbClr val="C00000"/>
                </a:solidFill>
              </a:rPr>
              <a:t>June</a:t>
            </a:r>
            <a:endParaRPr lang="cs-CZ" sz="2000" b="1" dirty="0">
              <a:solidFill>
                <a:srgbClr val="C00000"/>
              </a:solidFill>
            </a:endParaRPr>
          </a:p>
        </p:txBody>
      </p:sp>
      <p:sp>
        <p:nvSpPr>
          <p:cNvPr id="41" name="Obdélník 40"/>
          <p:cNvSpPr/>
          <p:nvPr/>
        </p:nvSpPr>
        <p:spPr>
          <a:xfrm>
            <a:off x="7452320" y="2348880"/>
            <a:ext cx="1080120"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endParaRPr lang="cs-CZ" sz="2000" dirty="0"/>
          </a:p>
        </p:txBody>
      </p:sp>
      <p:sp>
        <p:nvSpPr>
          <p:cNvPr id="42" name="TextovéPole 41"/>
          <p:cNvSpPr txBox="1"/>
          <p:nvPr/>
        </p:nvSpPr>
        <p:spPr>
          <a:xfrm>
            <a:off x="4932040" y="1556792"/>
            <a:ext cx="1080120" cy="400110"/>
          </a:xfrm>
          <a:prstGeom prst="rect">
            <a:avLst/>
          </a:prstGeom>
          <a:noFill/>
        </p:spPr>
        <p:txBody>
          <a:bodyPr wrap="square" rtlCol="0">
            <a:spAutoFit/>
          </a:bodyPr>
          <a:lstStyle/>
          <a:p>
            <a:r>
              <a:rPr lang="cs-CZ" sz="2000" b="1" dirty="0" smtClean="0">
                <a:solidFill>
                  <a:srgbClr val="C00000"/>
                </a:solidFill>
              </a:rPr>
              <a:t>May</a:t>
            </a:r>
            <a:endParaRPr lang="cs-CZ" sz="2000" b="1" dirty="0">
              <a:solidFill>
                <a:srgbClr val="C00000"/>
              </a:solidFill>
            </a:endParaRPr>
          </a:p>
        </p:txBody>
      </p:sp>
      <p:sp>
        <p:nvSpPr>
          <p:cNvPr id="43" name="Obdélník 42"/>
          <p:cNvSpPr/>
          <p:nvPr/>
        </p:nvSpPr>
        <p:spPr>
          <a:xfrm>
            <a:off x="683568" y="2348880"/>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r>
              <a:rPr lang="cs-CZ" sz="2000" dirty="0" smtClean="0"/>
              <a:t> </a:t>
            </a:r>
            <a:r>
              <a:rPr lang="cs-CZ" sz="2000" dirty="0" err="1" smtClean="0"/>
              <a:t>intention</a:t>
            </a:r>
            <a:endParaRPr lang="cs-CZ" sz="2000" dirty="0"/>
          </a:p>
        </p:txBody>
      </p:sp>
      <p:sp>
        <p:nvSpPr>
          <p:cNvPr id="44" name="Obdélník 43"/>
          <p:cNvSpPr/>
          <p:nvPr/>
        </p:nvSpPr>
        <p:spPr>
          <a:xfrm>
            <a:off x="683568" y="3212976"/>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Following</a:t>
            </a:r>
            <a:r>
              <a:rPr lang="cs-CZ" sz="2000" dirty="0" smtClean="0"/>
              <a:t> </a:t>
            </a:r>
            <a:r>
              <a:rPr lang="cs-CZ" sz="2000" dirty="0" err="1" smtClean="0"/>
              <a:t>news</a:t>
            </a:r>
            <a:endParaRPr lang="cs-CZ" sz="2000" dirty="0"/>
          </a:p>
        </p:txBody>
      </p:sp>
      <p:sp>
        <p:nvSpPr>
          <p:cNvPr id="45" name="Obdélník 44"/>
          <p:cNvSpPr/>
          <p:nvPr/>
        </p:nvSpPr>
        <p:spPr>
          <a:xfrm>
            <a:off x="683568" y="4077072"/>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Parents</a:t>
            </a:r>
            <a:endParaRPr lang="cs-CZ" sz="2000" dirty="0"/>
          </a:p>
        </p:txBody>
      </p:sp>
      <p:sp>
        <p:nvSpPr>
          <p:cNvPr id="46" name="Obdélník 45"/>
          <p:cNvSpPr/>
          <p:nvPr/>
        </p:nvSpPr>
        <p:spPr>
          <a:xfrm>
            <a:off x="683568" y="4953138"/>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Peers</a:t>
            </a:r>
            <a:endParaRPr lang="cs-CZ" sz="2000" dirty="0"/>
          </a:p>
        </p:txBody>
      </p:sp>
      <p:sp>
        <p:nvSpPr>
          <p:cNvPr id="47" name="TextovéPole 46"/>
          <p:cNvSpPr txBox="1"/>
          <p:nvPr/>
        </p:nvSpPr>
        <p:spPr>
          <a:xfrm>
            <a:off x="1115616" y="1556792"/>
            <a:ext cx="1296144" cy="400110"/>
          </a:xfrm>
          <a:prstGeom prst="rect">
            <a:avLst/>
          </a:prstGeom>
          <a:noFill/>
        </p:spPr>
        <p:txBody>
          <a:bodyPr wrap="square" rtlCol="0">
            <a:spAutoFit/>
          </a:bodyPr>
          <a:lstStyle/>
          <a:p>
            <a:r>
              <a:rPr lang="cs-CZ" sz="2000" b="1" dirty="0" err="1" smtClean="0">
                <a:solidFill>
                  <a:srgbClr val="C00000"/>
                </a:solidFill>
              </a:rPr>
              <a:t>February</a:t>
            </a:r>
            <a:endParaRPr lang="cs-CZ" sz="2000" b="1" dirty="0">
              <a:solidFill>
                <a:srgbClr val="C00000"/>
              </a:solidFill>
            </a:endParaRPr>
          </a:p>
        </p:txBody>
      </p:sp>
      <p:sp>
        <p:nvSpPr>
          <p:cNvPr id="48" name="Obdélník 47"/>
          <p:cNvSpPr/>
          <p:nvPr/>
        </p:nvSpPr>
        <p:spPr>
          <a:xfrm>
            <a:off x="4211960" y="2348880"/>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Voting</a:t>
            </a:r>
            <a:r>
              <a:rPr lang="cs-CZ" sz="2000" dirty="0" smtClean="0"/>
              <a:t> </a:t>
            </a:r>
            <a:r>
              <a:rPr lang="cs-CZ" sz="2000" dirty="0" err="1" smtClean="0"/>
              <a:t>intention</a:t>
            </a:r>
            <a:endParaRPr lang="cs-CZ" sz="2000" dirty="0"/>
          </a:p>
        </p:txBody>
      </p:sp>
      <p:sp>
        <p:nvSpPr>
          <p:cNvPr id="49" name="Obdélník 48"/>
          <p:cNvSpPr/>
          <p:nvPr/>
        </p:nvSpPr>
        <p:spPr>
          <a:xfrm>
            <a:off x="4211960" y="3212976"/>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Following</a:t>
            </a:r>
            <a:r>
              <a:rPr lang="cs-CZ" sz="2000" dirty="0" smtClean="0"/>
              <a:t> </a:t>
            </a:r>
            <a:r>
              <a:rPr lang="cs-CZ" sz="2000" dirty="0" err="1" smtClean="0"/>
              <a:t>news</a:t>
            </a:r>
            <a:endParaRPr lang="cs-CZ" sz="2000" dirty="0"/>
          </a:p>
        </p:txBody>
      </p:sp>
      <p:sp>
        <p:nvSpPr>
          <p:cNvPr id="50" name="Obdélník 49"/>
          <p:cNvSpPr/>
          <p:nvPr/>
        </p:nvSpPr>
        <p:spPr>
          <a:xfrm>
            <a:off x="4211960" y="4077072"/>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Parents</a:t>
            </a:r>
            <a:endParaRPr lang="cs-CZ" sz="2000" dirty="0"/>
          </a:p>
        </p:txBody>
      </p:sp>
      <p:sp>
        <p:nvSpPr>
          <p:cNvPr id="51" name="Obdélník 50"/>
          <p:cNvSpPr/>
          <p:nvPr/>
        </p:nvSpPr>
        <p:spPr>
          <a:xfrm>
            <a:off x="4211960" y="4953138"/>
            <a:ext cx="2304256" cy="420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err="1" smtClean="0"/>
              <a:t>Discussions</a:t>
            </a:r>
            <a:r>
              <a:rPr lang="cs-CZ" sz="2000" dirty="0" smtClean="0"/>
              <a:t> </a:t>
            </a:r>
            <a:r>
              <a:rPr lang="cs-CZ" sz="2000" dirty="0" err="1" smtClean="0"/>
              <a:t>Peers</a:t>
            </a:r>
            <a:endParaRPr lang="cs-CZ" sz="2000" dirty="0"/>
          </a:p>
        </p:txBody>
      </p:sp>
      <p:sp>
        <p:nvSpPr>
          <p:cNvPr id="52" name="TextovéPole 51"/>
          <p:cNvSpPr txBox="1"/>
          <p:nvPr/>
        </p:nvSpPr>
        <p:spPr>
          <a:xfrm>
            <a:off x="5072066" y="6215082"/>
            <a:ext cx="3857652" cy="400110"/>
          </a:xfrm>
          <a:prstGeom prst="rect">
            <a:avLst/>
          </a:prstGeom>
          <a:noFill/>
        </p:spPr>
        <p:txBody>
          <a:bodyPr wrap="square" rtlCol="0">
            <a:spAutoFit/>
          </a:bodyPr>
          <a:lstStyle/>
          <a:p>
            <a:r>
              <a:rPr lang="cs-CZ" sz="2000" dirty="0" smtClean="0"/>
              <a:t>Šerek &amp; </a:t>
            </a:r>
            <a:r>
              <a:rPr lang="cs-CZ" sz="2000" dirty="0" err="1" smtClean="0"/>
              <a:t>Umemura</a:t>
            </a:r>
            <a:r>
              <a:rPr lang="cs-CZ" sz="2000" dirty="0" smtClean="0"/>
              <a:t> (2015)</a:t>
            </a:r>
            <a:endParaRPr lang="cs-CZ" sz="2000" dirty="0"/>
          </a:p>
        </p:txBody>
      </p:sp>
      <p:cxnSp>
        <p:nvCxnSpPr>
          <p:cNvPr id="54" name="Přímá spojovací šipka 53"/>
          <p:cNvCxnSpPr>
            <a:stCxn id="45" idx="3"/>
            <a:endCxn id="51" idx="1"/>
          </p:cNvCxnSpPr>
          <p:nvPr/>
        </p:nvCxnSpPr>
        <p:spPr>
          <a:xfrm>
            <a:off x="2987824" y="4287111"/>
            <a:ext cx="1224136" cy="876066"/>
          </a:xfrm>
          <a:prstGeom prst="straightConnector1">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Our</a:t>
            </a:r>
            <a:r>
              <a:rPr lang="cs-CZ" dirty="0" smtClean="0"/>
              <a:t> </a:t>
            </a:r>
            <a:r>
              <a:rPr lang="cs-CZ" dirty="0" err="1" smtClean="0"/>
              <a:t>research</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en-US" dirty="0" smtClean="0"/>
              <a:t>adolescents who discussed politics with their peers before the election became more willing to vote</a:t>
            </a:r>
          </a:p>
          <a:p>
            <a:pPr marL="0" indent="0">
              <a:buNone/>
            </a:pPr>
            <a:endParaRPr lang="en-US" dirty="0" smtClean="0"/>
          </a:p>
          <a:p>
            <a:pPr marL="0" indent="0">
              <a:buNone/>
            </a:pPr>
            <a:r>
              <a:rPr lang="en-US" dirty="0" smtClean="0"/>
              <a:t>no such effect was found regarding discussions with parents</a:t>
            </a:r>
          </a:p>
          <a:p>
            <a:pPr marL="0" indent="0">
              <a:buNone/>
            </a:pPr>
            <a:endParaRPr lang="en-US" dirty="0" smtClean="0"/>
          </a:p>
          <a:p>
            <a:pPr marL="0" indent="0">
              <a:buNone/>
            </a:pPr>
            <a:r>
              <a:rPr lang="en-US" dirty="0" smtClean="0"/>
              <a:t>however, discussions with parents can stimulate more discussions with peers</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Our</a:t>
            </a:r>
            <a:r>
              <a:rPr lang="cs-CZ" dirty="0" smtClean="0"/>
              <a:t> </a:t>
            </a:r>
            <a:r>
              <a:rPr lang="cs-CZ" dirty="0" err="1" smtClean="0"/>
              <a:t>research</a:t>
            </a:r>
            <a:endParaRPr lang="cs-CZ" dirty="0"/>
          </a:p>
        </p:txBody>
      </p:sp>
      <p:sp>
        <p:nvSpPr>
          <p:cNvPr id="3" name="Zástupný symbol pro obsah 2"/>
          <p:cNvSpPr>
            <a:spLocks noGrp="1"/>
          </p:cNvSpPr>
          <p:nvPr>
            <p:ph idx="1"/>
          </p:nvPr>
        </p:nvSpPr>
        <p:spPr/>
        <p:txBody>
          <a:bodyPr/>
          <a:lstStyle/>
          <a:p>
            <a:pPr marL="0" indent="0">
              <a:buNone/>
            </a:pPr>
            <a:r>
              <a:rPr lang="cs-CZ" dirty="0" err="1" smtClean="0"/>
              <a:t>both</a:t>
            </a:r>
            <a:r>
              <a:rPr lang="cs-CZ" dirty="0" smtClean="0"/>
              <a:t> </a:t>
            </a:r>
            <a:r>
              <a:rPr lang="cs-CZ" dirty="0" err="1" smtClean="0"/>
              <a:t>parents</a:t>
            </a:r>
            <a:r>
              <a:rPr lang="cs-CZ" dirty="0" smtClean="0"/>
              <a:t> </a:t>
            </a:r>
            <a:r>
              <a:rPr lang="cs-CZ" dirty="0" err="1" smtClean="0"/>
              <a:t>and</a:t>
            </a:r>
            <a:r>
              <a:rPr lang="cs-CZ" dirty="0" smtClean="0"/>
              <a:t> </a:t>
            </a:r>
            <a:r>
              <a:rPr lang="cs-CZ" dirty="0" err="1" smtClean="0"/>
              <a:t>peers</a:t>
            </a:r>
            <a:r>
              <a:rPr lang="cs-CZ" dirty="0" smtClean="0"/>
              <a:t> are </a:t>
            </a:r>
            <a:r>
              <a:rPr lang="cs-CZ" dirty="0" err="1" smtClean="0"/>
              <a:t>important</a:t>
            </a:r>
            <a:r>
              <a:rPr lang="cs-CZ" dirty="0" smtClean="0"/>
              <a:t> </a:t>
            </a:r>
            <a:r>
              <a:rPr lang="cs-CZ" dirty="0" err="1" smtClean="0"/>
              <a:t>but</a:t>
            </a:r>
            <a:r>
              <a:rPr lang="cs-CZ" dirty="0" smtClean="0"/>
              <a:t> in </a:t>
            </a:r>
            <a:r>
              <a:rPr lang="cs-CZ" dirty="0" err="1" smtClean="0"/>
              <a:t>different</a:t>
            </a:r>
            <a:r>
              <a:rPr lang="cs-CZ" dirty="0" smtClean="0"/>
              <a:t> </a:t>
            </a:r>
            <a:r>
              <a:rPr lang="cs-CZ" dirty="0" err="1" smtClean="0"/>
              <a:t>ways</a:t>
            </a:r>
            <a:endParaRPr lang="cs-CZ" dirty="0" smtClean="0"/>
          </a:p>
          <a:p>
            <a:pPr marL="0" indent="0">
              <a:buNone/>
            </a:pPr>
            <a:endParaRPr lang="cs-CZ"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Why</a:t>
            </a:r>
            <a:r>
              <a:rPr lang="cs-CZ" dirty="0" smtClean="0"/>
              <a:t> </a:t>
            </a:r>
            <a:r>
              <a:rPr lang="cs-CZ" dirty="0" err="1" smtClean="0"/>
              <a:t>this</a:t>
            </a:r>
            <a:r>
              <a:rPr lang="cs-CZ" dirty="0" smtClean="0"/>
              <a:t> </a:t>
            </a:r>
            <a:r>
              <a:rPr lang="cs-CZ" dirty="0" err="1" smtClean="0"/>
              <a:t>issue</a:t>
            </a:r>
            <a:r>
              <a:rPr lang="cs-CZ" dirty="0" smtClean="0"/>
              <a:t> </a:t>
            </a:r>
            <a:r>
              <a:rPr lang="cs-CZ" dirty="0" err="1" smtClean="0"/>
              <a:t>and</a:t>
            </a:r>
            <a:r>
              <a:rPr lang="cs-CZ" dirty="0" smtClean="0"/>
              <a:t> adolescence?</a:t>
            </a:r>
            <a:endParaRPr lang="cs-CZ" dirty="0"/>
          </a:p>
        </p:txBody>
      </p:sp>
      <p:sp>
        <p:nvSpPr>
          <p:cNvPr id="3" name="Zástupný symbol pro obsah 2"/>
          <p:cNvSpPr>
            <a:spLocks noGrp="1"/>
          </p:cNvSpPr>
          <p:nvPr>
            <p:ph idx="1"/>
          </p:nvPr>
        </p:nvSpPr>
        <p:spPr>
          <a:xfrm>
            <a:off x="457200" y="1600200"/>
            <a:ext cx="8229600" cy="4972072"/>
          </a:xfrm>
        </p:spPr>
        <p:txBody>
          <a:bodyPr>
            <a:normAutofit/>
          </a:bodyPr>
          <a:lstStyle/>
          <a:p>
            <a:pPr marL="0" indent="0">
              <a:buNone/>
              <a:tabLst>
                <a:tab pos="0" algn="l"/>
              </a:tabLst>
            </a:pPr>
            <a:r>
              <a:rPr lang="cs-CZ" sz="2400" dirty="0" err="1" smtClean="0"/>
              <a:t>Three</a:t>
            </a:r>
            <a:r>
              <a:rPr lang="cs-CZ" sz="2400" dirty="0" smtClean="0"/>
              <a:t> </a:t>
            </a:r>
            <a:r>
              <a:rPr lang="cs-CZ" sz="2400" dirty="0" err="1" smtClean="0"/>
              <a:t>sources</a:t>
            </a:r>
            <a:r>
              <a:rPr lang="cs-CZ" sz="2400" dirty="0" smtClean="0"/>
              <a:t> </a:t>
            </a:r>
            <a:r>
              <a:rPr lang="cs-CZ" sz="2400" dirty="0" err="1" smtClean="0"/>
              <a:t>of</a:t>
            </a:r>
            <a:r>
              <a:rPr lang="cs-CZ" sz="2400" dirty="0" smtClean="0"/>
              <a:t> support </a:t>
            </a:r>
            <a:r>
              <a:rPr lang="cs-CZ" sz="2400" dirty="0" err="1" smtClean="0"/>
              <a:t>for</a:t>
            </a:r>
            <a:r>
              <a:rPr lang="cs-CZ" sz="2400" dirty="0" smtClean="0"/>
              <a:t> </a:t>
            </a:r>
            <a:r>
              <a:rPr lang="cs-CZ" sz="2400" dirty="0" err="1" smtClean="0"/>
              <a:t>impressionable</a:t>
            </a:r>
            <a:r>
              <a:rPr lang="cs-CZ" sz="2400" dirty="0" smtClean="0"/>
              <a:t> </a:t>
            </a:r>
            <a:r>
              <a:rPr lang="cs-CZ" sz="2400" dirty="0" err="1" smtClean="0"/>
              <a:t>years</a:t>
            </a:r>
            <a:r>
              <a:rPr lang="cs-CZ" sz="2400" dirty="0" smtClean="0"/>
              <a:t> </a:t>
            </a:r>
            <a:r>
              <a:rPr lang="cs-CZ" sz="2400" dirty="0" err="1" smtClean="0"/>
              <a:t>hypothesis</a:t>
            </a:r>
            <a:r>
              <a:rPr lang="cs-CZ" sz="2400" dirty="0" smtClean="0"/>
              <a:t>:</a:t>
            </a:r>
          </a:p>
          <a:p>
            <a:pPr>
              <a:buNone/>
            </a:pPr>
            <a:endParaRPr lang="cs-CZ" sz="2400" dirty="0" smtClean="0"/>
          </a:p>
          <a:p>
            <a:pPr marL="514350" indent="-514350">
              <a:buFont typeface="+mj-lt"/>
              <a:buAutoNum type="arabicPeriod" startAt="3"/>
            </a:pPr>
            <a:r>
              <a:rPr lang="en-US" sz="2400" dirty="0" smtClean="0"/>
              <a:t>studies on the collective memory show that people tend to recall from their memory those political events (e.g., democratic transition) that happened in their adolescence or young adulthood rather than the events that happened earlier or later in their lives (Valencia &amp; </a:t>
            </a:r>
            <a:r>
              <a:rPr lang="en-US" sz="2400" dirty="0" err="1" smtClean="0"/>
              <a:t>Páez</a:t>
            </a:r>
            <a:r>
              <a:rPr lang="en-US" sz="2400" dirty="0" smtClean="0"/>
              <a:t>, 1999)</a:t>
            </a:r>
            <a:r>
              <a:rPr lang="cs-CZ" sz="2400" dirty="0" smtClean="0"/>
              <a:t/>
            </a:r>
            <a:br>
              <a:rPr lang="cs-CZ" sz="2400" dirty="0" smtClean="0"/>
            </a:br>
            <a:r>
              <a:rPr lang="cs-CZ" sz="2400" dirty="0" smtClean="0"/>
              <a:t/>
            </a:r>
            <a:br>
              <a:rPr lang="cs-CZ" sz="2400" dirty="0" smtClean="0"/>
            </a:br>
            <a:r>
              <a:rPr lang="cs-CZ" sz="2400" dirty="0" smtClean="0"/>
              <a:t>h</a:t>
            </a:r>
            <a:r>
              <a:rPr lang="en-US" sz="2400" dirty="0" err="1" smtClean="0"/>
              <a:t>istorical</a:t>
            </a:r>
            <a:r>
              <a:rPr lang="en-US" sz="2400" dirty="0" smtClean="0"/>
              <a:t> events have the largest impact on political development of the person if these events occur between adolescence and adulthood (Sears, 2002; Sears &amp; Levy, 2003)</a:t>
            </a:r>
            <a:endParaRPr lang="cs-CZ" sz="2400"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Our</a:t>
            </a:r>
            <a:r>
              <a:rPr lang="cs-CZ" dirty="0" smtClean="0"/>
              <a:t> </a:t>
            </a:r>
            <a:r>
              <a:rPr lang="cs-CZ" dirty="0" err="1" smtClean="0"/>
              <a:t>research</a:t>
            </a:r>
            <a:endParaRPr lang="cs-CZ" dirty="0"/>
          </a:p>
        </p:txBody>
      </p:sp>
      <p:sp>
        <p:nvSpPr>
          <p:cNvPr id="3" name="Zástupný symbol pro obsah 2"/>
          <p:cNvSpPr>
            <a:spLocks noGrp="1"/>
          </p:cNvSpPr>
          <p:nvPr>
            <p:ph idx="1"/>
          </p:nvPr>
        </p:nvSpPr>
        <p:spPr/>
        <p:txBody>
          <a:bodyPr/>
          <a:lstStyle/>
          <a:p>
            <a:pPr marL="0" indent="0">
              <a:buNone/>
            </a:pPr>
            <a:r>
              <a:rPr lang="cs-CZ" dirty="0" err="1" smtClean="0"/>
              <a:t>both</a:t>
            </a:r>
            <a:r>
              <a:rPr lang="cs-CZ" dirty="0" smtClean="0"/>
              <a:t> </a:t>
            </a:r>
            <a:r>
              <a:rPr lang="cs-CZ" dirty="0" err="1" smtClean="0"/>
              <a:t>parents</a:t>
            </a:r>
            <a:r>
              <a:rPr lang="cs-CZ" dirty="0" smtClean="0"/>
              <a:t> </a:t>
            </a:r>
            <a:r>
              <a:rPr lang="cs-CZ" dirty="0" err="1" smtClean="0"/>
              <a:t>and</a:t>
            </a:r>
            <a:r>
              <a:rPr lang="cs-CZ" dirty="0" smtClean="0"/>
              <a:t> </a:t>
            </a:r>
            <a:r>
              <a:rPr lang="cs-CZ" dirty="0" err="1" smtClean="0"/>
              <a:t>peers</a:t>
            </a:r>
            <a:r>
              <a:rPr lang="cs-CZ" dirty="0" smtClean="0"/>
              <a:t> are </a:t>
            </a:r>
            <a:r>
              <a:rPr lang="cs-CZ" dirty="0" err="1" smtClean="0"/>
              <a:t>important</a:t>
            </a:r>
            <a:r>
              <a:rPr lang="cs-CZ" dirty="0" smtClean="0"/>
              <a:t> </a:t>
            </a:r>
            <a:r>
              <a:rPr lang="cs-CZ" dirty="0" err="1" smtClean="0"/>
              <a:t>but</a:t>
            </a:r>
            <a:r>
              <a:rPr lang="cs-CZ" dirty="0" smtClean="0"/>
              <a:t> in </a:t>
            </a:r>
            <a:r>
              <a:rPr lang="cs-CZ" dirty="0" err="1" smtClean="0"/>
              <a:t>different</a:t>
            </a:r>
            <a:r>
              <a:rPr lang="cs-CZ" dirty="0" smtClean="0"/>
              <a:t> </a:t>
            </a:r>
            <a:r>
              <a:rPr lang="cs-CZ" dirty="0" err="1" smtClean="0"/>
              <a:t>ways</a:t>
            </a:r>
            <a:endParaRPr lang="cs-CZ" dirty="0" smtClean="0"/>
          </a:p>
          <a:p>
            <a:pPr marL="0" indent="0">
              <a:buNone/>
            </a:pPr>
            <a:endParaRPr lang="cs-CZ" dirty="0" smtClean="0"/>
          </a:p>
          <a:p>
            <a:pPr marL="0" indent="0">
              <a:buNone/>
            </a:pPr>
            <a:r>
              <a:rPr lang="cs-CZ" dirty="0" err="1" smtClean="0"/>
              <a:t>why</a:t>
            </a:r>
            <a:r>
              <a:rPr lang="cs-CZ" dirty="0" smtClean="0"/>
              <a:t> </a:t>
            </a:r>
            <a:r>
              <a:rPr lang="cs-CZ" dirty="0" err="1" smtClean="0"/>
              <a:t>peers</a:t>
            </a:r>
            <a:r>
              <a:rPr lang="cs-CZ" dirty="0" smtClean="0"/>
              <a:t>?</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Our</a:t>
            </a:r>
            <a:r>
              <a:rPr lang="cs-CZ" dirty="0" smtClean="0"/>
              <a:t> </a:t>
            </a:r>
            <a:r>
              <a:rPr lang="cs-CZ" dirty="0" err="1" smtClean="0"/>
              <a:t>research</a:t>
            </a:r>
            <a:endParaRPr lang="cs-CZ" dirty="0"/>
          </a:p>
        </p:txBody>
      </p:sp>
      <p:sp>
        <p:nvSpPr>
          <p:cNvPr id="3" name="Zástupný symbol pro obsah 2"/>
          <p:cNvSpPr>
            <a:spLocks noGrp="1"/>
          </p:cNvSpPr>
          <p:nvPr>
            <p:ph idx="1"/>
          </p:nvPr>
        </p:nvSpPr>
        <p:spPr>
          <a:xfrm>
            <a:off x="457200" y="1600200"/>
            <a:ext cx="8229600" cy="4853136"/>
          </a:xfrm>
        </p:spPr>
        <p:txBody>
          <a:bodyPr/>
          <a:lstStyle/>
          <a:p>
            <a:pPr marL="0" indent="0">
              <a:buNone/>
            </a:pPr>
            <a:r>
              <a:rPr lang="cs-CZ" dirty="0" err="1" smtClean="0"/>
              <a:t>both</a:t>
            </a:r>
            <a:r>
              <a:rPr lang="cs-CZ" dirty="0" smtClean="0"/>
              <a:t> </a:t>
            </a:r>
            <a:r>
              <a:rPr lang="cs-CZ" dirty="0" err="1" smtClean="0"/>
              <a:t>parents</a:t>
            </a:r>
            <a:r>
              <a:rPr lang="cs-CZ" dirty="0" smtClean="0"/>
              <a:t> </a:t>
            </a:r>
            <a:r>
              <a:rPr lang="cs-CZ" dirty="0" err="1" smtClean="0"/>
              <a:t>and</a:t>
            </a:r>
            <a:r>
              <a:rPr lang="cs-CZ" dirty="0" smtClean="0"/>
              <a:t> </a:t>
            </a:r>
            <a:r>
              <a:rPr lang="cs-CZ" dirty="0" err="1" smtClean="0"/>
              <a:t>peers</a:t>
            </a:r>
            <a:r>
              <a:rPr lang="cs-CZ" dirty="0" smtClean="0"/>
              <a:t> are </a:t>
            </a:r>
            <a:r>
              <a:rPr lang="cs-CZ" dirty="0" err="1" smtClean="0"/>
              <a:t>important</a:t>
            </a:r>
            <a:r>
              <a:rPr lang="cs-CZ" dirty="0" smtClean="0"/>
              <a:t> </a:t>
            </a:r>
            <a:r>
              <a:rPr lang="cs-CZ" dirty="0" err="1" smtClean="0"/>
              <a:t>but</a:t>
            </a:r>
            <a:r>
              <a:rPr lang="cs-CZ" dirty="0" smtClean="0"/>
              <a:t> in </a:t>
            </a:r>
            <a:r>
              <a:rPr lang="cs-CZ" dirty="0" err="1" smtClean="0"/>
              <a:t>different</a:t>
            </a:r>
            <a:r>
              <a:rPr lang="cs-CZ" dirty="0" smtClean="0"/>
              <a:t> </a:t>
            </a:r>
            <a:r>
              <a:rPr lang="cs-CZ" dirty="0" err="1" smtClean="0"/>
              <a:t>ways</a:t>
            </a:r>
            <a:endParaRPr lang="cs-CZ" dirty="0" smtClean="0"/>
          </a:p>
          <a:p>
            <a:pPr marL="0" indent="0">
              <a:buNone/>
            </a:pPr>
            <a:endParaRPr lang="cs-CZ" dirty="0" smtClean="0"/>
          </a:p>
          <a:p>
            <a:pPr marL="0" indent="0">
              <a:buNone/>
            </a:pPr>
            <a:r>
              <a:rPr lang="cs-CZ" dirty="0" err="1" smtClean="0"/>
              <a:t>why</a:t>
            </a:r>
            <a:r>
              <a:rPr lang="cs-CZ" dirty="0" smtClean="0"/>
              <a:t> </a:t>
            </a:r>
            <a:r>
              <a:rPr lang="cs-CZ" dirty="0" err="1" smtClean="0"/>
              <a:t>peers</a:t>
            </a:r>
            <a:r>
              <a:rPr lang="cs-CZ" dirty="0" smtClean="0"/>
              <a:t>?</a:t>
            </a:r>
          </a:p>
          <a:p>
            <a:pPr marL="0" indent="0">
              <a:buNone/>
            </a:pPr>
            <a:r>
              <a:rPr lang="cs-CZ" dirty="0" smtClean="0"/>
              <a:t>	</a:t>
            </a:r>
            <a:r>
              <a:rPr lang="cs-CZ" dirty="0" err="1" smtClean="0"/>
              <a:t>stronger</a:t>
            </a:r>
            <a:r>
              <a:rPr lang="cs-CZ" dirty="0" smtClean="0"/>
              <a:t> </a:t>
            </a:r>
            <a:r>
              <a:rPr lang="cs-CZ" dirty="0" err="1" smtClean="0"/>
              <a:t>social</a:t>
            </a:r>
            <a:r>
              <a:rPr lang="cs-CZ" dirty="0" smtClean="0"/>
              <a:t> influence</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Our</a:t>
            </a:r>
            <a:r>
              <a:rPr lang="cs-CZ" dirty="0" smtClean="0"/>
              <a:t> </a:t>
            </a:r>
            <a:r>
              <a:rPr lang="cs-CZ" dirty="0" err="1" smtClean="0"/>
              <a:t>research</a:t>
            </a:r>
            <a:endParaRPr lang="cs-CZ" dirty="0"/>
          </a:p>
        </p:txBody>
      </p:sp>
      <p:sp>
        <p:nvSpPr>
          <p:cNvPr id="3" name="Zástupný symbol pro obsah 2"/>
          <p:cNvSpPr>
            <a:spLocks noGrp="1"/>
          </p:cNvSpPr>
          <p:nvPr>
            <p:ph idx="1"/>
          </p:nvPr>
        </p:nvSpPr>
        <p:spPr>
          <a:xfrm>
            <a:off x="457200" y="1600200"/>
            <a:ext cx="8229600" cy="4853136"/>
          </a:xfrm>
        </p:spPr>
        <p:txBody>
          <a:bodyPr/>
          <a:lstStyle/>
          <a:p>
            <a:pPr marL="0" indent="0">
              <a:buNone/>
            </a:pPr>
            <a:r>
              <a:rPr lang="cs-CZ" dirty="0" err="1" smtClean="0"/>
              <a:t>both</a:t>
            </a:r>
            <a:r>
              <a:rPr lang="cs-CZ" dirty="0" smtClean="0"/>
              <a:t> </a:t>
            </a:r>
            <a:r>
              <a:rPr lang="cs-CZ" dirty="0" err="1" smtClean="0"/>
              <a:t>parents</a:t>
            </a:r>
            <a:r>
              <a:rPr lang="cs-CZ" dirty="0" smtClean="0"/>
              <a:t> </a:t>
            </a:r>
            <a:r>
              <a:rPr lang="cs-CZ" dirty="0" err="1" smtClean="0"/>
              <a:t>and</a:t>
            </a:r>
            <a:r>
              <a:rPr lang="cs-CZ" dirty="0" smtClean="0"/>
              <a:t> </a:t>
            </a:r>
            <a:r>
              <a:rPr lang="cs-CZ" dirty="0" err="1" smtClean="0"/>
              <a:t>peers</a:t>
            </a:r>
            <a:r>
              <a:rPr lang="cs-CZ" dirty="0" smtClean="0"/>
              <a:t> are </a:t>
            </a:r>
            <a:r>
              <a:rPr lang="cs-CZ" dirty="0" err="1" smtClean="0"/>
              <a:t>important</a:t>
            </a:r>
            <a:r>
              <a:rPr lang="cs-CZ" dirty="0" smtClean="0"/>
              <a:t> </a:t>
            </a:r>
            <a:r>
              <a:rPr lang="cs-CZ" dirty="0" err="1" smtClean="0"/>
              <a:t>but</a:t>
            </a:r>
            <a:r>
              <a:rPr lang="cs-CZ" dirty="0" smtClean="0"/>
              <a:t> in </a:t>
            </a:r>
            <a:r>
              <a:rPr lang="cs-CZ" dirty="0" err="1" smtClean="0"/>
              <a:t>different</a:t>
            </a:r>
            <a:r>
              <a:rPr lang="cs-CZ" dirty="0" smtClean="0"/>
              <a:t> </a:t>
            </a:r>
            <a:r>
              <a:rPr lang="cs-CZ" dirty="0" err="1" smtClean="0"/>
              <a:t>ways</a:t>
            </a:r>
            <a:endParaRPr lang="cs-CZ" dirty="0" smtClean="0"/>
          </a:p>
          <a:p>
            <a:pPr marL="0" indent="0">
              <a:buNone/>
            </a:pPr>
            <a:endParaRPr lang="cs-CZ" dirty="0" smtClean="0"/>
          </a:p>
          <a:p>
            <a:pPr marL="0" indent="0">
              <a:buNone/>
            </a:pPr>
            <a:r>
              <a:rPr lang="cs-CZ" dirty="0" err="1" smtClean="0"/>
              <a:t>why</a:t>
            </a:r>
            <a:r>
              <a:rPr lang="cs-CZ" dirty="0" smtClean="0"/>
              <a:t> </a:t>
            </a:r>
            <a:r>
              <a:rPr lang="cs-CZ" dirty="0" err="1" smtClean="0"/>
              <a:t>peers</a:t>
            </a:r>
            <a:r>
              <a:rPr lang="cs-CZ" dirty="0" smtClean="0"/>
              <a:t>?</a:t>
            </a:r>
          </a:p>
          <a:p>
            <a:pPr marL="0" indent="0">
              <a:buNone/>
            </a:pPr>
            <a:r>
              <a:rPr lang="cs-CZ" dirty="0" smtClean="0"/>
              <a:t>	</a:t>
            </a:r>
            <a:r>
              <a:rPr lang="cs-CZ" dirty="0" err="1" smtClean="0"/>
              <a:t>stronger</a:t>
            </a:r>
            <a:r>
              <a:rPr lang="cs-CZ" dirty="0" smtClean="0"/>
              <a:t> </a:t>
            </a:r>
            <a:r>
              <a:rPr lang="cs-CZ" dirty="0" err="1" smtClean="0"/>
              <a:t>social</a:t>
            </a:r>
            <a:r>
              <a:rPr lang="cs-CZ" dirty="0" smtClean="0"/>
              <a:t> influence</a:t>
            </a:r>
          </a:p>
          <a:p>
            <a:pPr marL="0" indent="0">
              <a:buNone/>
            </a:pPr>
            <a:r>
              <a:rPr lang="cs-CZ" dirty="0" smtClean="0"/>
              <a:t>	</a:t>
            </a:r>
            <a:r>
              <a:rPr lang="cs-CZ" dirty="0" err="1" smtClean="0"/>
              <a:t>peers</a:t>
            </a:r>
            <a:r>
              <a:rPr lang="cs-CZ" dirty="0" smtClean="0"/>
              <a:t> </a:t>
            </a:r>
            <a:r>
              <a:rPr lang="cs-CZ" dirty="0" err="1" smtClean="0"/>
              <a:t>can</a:t>
            </a:r>
            <a:r>
              <a:rPr lang="cs-CZ" dirty="0" smtClean="0"/>
              <a:t> </a:t>
            </a:r>
            <a:r>
              <a:rPr lang="cs-CZ" dirty="0" err="1" smtClean="0"/>
              <a:t>be</a:t>
            </a:r>
            <a:r>
              <a:rPr lang="cs-CZ" dirty="0" smtClean="0"/>
              <a:t> </a:t>
            </a:r>
            <a:r>
              <a:rPr lang="cs-CZ" dirty="0" err="1" smtClean="0"/>
              <a:t>selected</a:t>
            </a:r>
            <a:r>
              <a:rPr lang="cs-CZ" dirty="0" smtClean="0"/>
              <a:t> by a person</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Our</a:t>
            </a:r>
            <a:r>
              <a:rPr lang="cs-CZ" dirty="0" smtClean="0"/>
              <a:t> </a:t>
            </a:r>
            <a:r>
              <a:rPr lang="cs-CZ" dirty="0" err="1" smtClean="0"/>
              <a:t>research</a:t>
            </a:r>
            <a:endParaRPr lang="cs-CZ" dirty="0"/>
          </a:p>
        </p:txBody>
      </p:sp>
      <p:sp>
        <p:nvSpPr>
          <p:cNvPr id="3" name="Zástupný symbol pro obsah 2"/>
          <p:cNvSpPr>
            <a:spLocks noGrp="1"/>
          </p:cNvSpPr>
          <p:nvPr>
            <p:ph idx="1"/>
          </p:nvPr>
        </p:nvSpPr>
        <p:spPr>
          <a:xfrm>
            <a:off x="457200" y="1600200"/>
            <a:ext cx="8229600" cy="4853136"/>
          </a:xfrm>
        </p:spPr>
        <p:txBody>
          <a:bodyPr/>
          <a:lstStyle/>
          <a:p>
            <a:pPr marL="0" indent="0">
              <a:buNone/>
            </a:pPr>
            <a:r>
              <a:rPr lang="cs-CZ" dirty="0" err="1" smtClean="0"/>
              <a:t>both</a:t>
            </a:r>
            <a:r>
              <a:rPr lang="cs-CZ" dirty="0" smtClean="0"/>
              <a:t> </a:t>
            </a:r>
            <a:r>
              <a:rPr lang="cs-CZ" dirty="0" err="1" smtClean="0"/>
              <a:t>parents</a:t>
            </a:r>
            <a:r>
              <a:rPr lang="cs-CZ" dirty="0" smtClean="0"/>
              <a:t> </a:t>
            </a:r>
            <a:r>
              <a:rPr lang="cs-CZ" dirty="0" err="1" smtClean="0"/>
              <a:t>and</a:t>
            </a:r>
            <a:r>
              <a:rPr lang="cs-CZ" dirty="0" smtClean="0"/>
              <a:t> </a:t>
            </a:r>
            <a:r>
              <a:rPr lang="cs-CZ" dirty="0" err="1" smtClean="0"/>
              <a:t>peers</a:t>
            </a:r>
            <a:r>
              <a:rPr lang="cs-CZ" dirty="0" smtClean="0"/>
              <a:t> are </a:t>
            </a:r>
            <a:r>
              <a:rPr lang="cs-CZ" dirty="0" err="1" smtClean="0"/>
              <a:t>important</a:t>
            </a:r>
            <a:r>
              <a:rPr lang="cs-CZ" dirty="0" smtClean="0"/>
              <a:t> </a:t>
            </a:r>
            <a:r>
              <a:rPr lang="cs-CZ" dirty="0" err="1" smtClean="0"/>
              <a:t>but</a:t>
            </a:r>
            <a:r>
              <a:rPr lang="cs-CZ" dirty="0" smtClean="0"/>
              <a:t> in </a:t>
            </a:r>
            <a:r>
              <a:rPr lang="cs-CZ" dirty="0" err="1" smtClean="0"/>
              <a:t>different</a:t>
            </a:r>
            <a:r>
              <a:rPr lang="cs-CZ" dirty="0" smtClean="0"/>
              <a:t> </a:t>
            </a:r>
            <a:r>
              <a:rPr lang="cs-CZ" dirty="0" err="1" smtClean="0"/>
              <a:t>ways</a:t>
            </a:r>
            <a:endParaRPr lang="cs-CZ" dirty="0" smtClean="0"/>
          </a:p>
          <a:p>
            <a:pPr marL="0" indent="0">
              <a:buNone/>
            </a:pPr>
            <a:endParaRPr lang="cs-CZ" dirty="0" smtClean="0"/>
          </a:p>
          <a:p>
            <a:pPr marL="0" indent="0">
              <a:buNone/>
            </a:pPr>
            <a:r>
              <a:rPr lang="cs-CZ" dirty="0" err="1" smtClean="0"/>
              <a:t>why</a:t>
            </a:r>
            <a:r>
              <a:rPr lang="cs-CZ" dirty="0" smtClean="0"/>
              <a:t> </a:t>
            </a:r>
            <a:r>
              <a:rPr lang="cs-CZ" dirty="0" err="1" smtClean="0"/>
              <a:t>peers</a:t>
            </a:r>
            <a:r>
              <a:rPr lang="cs-CZ" dirty="0" smtClean="0"/>
              <a:t>?</a:t>
            </a:r>
          </a:p>
          <a:p>
            <a:pPr marL="0" indent="0">
              <a:buNone/>
            </a:pPr>
            <a:r>
              <a:rPr lang="cs-CZ" dirty="0" smtClean="0"/>
              <a:t>	</a:t>
            </a:r>
            <a:r>
              <a:rPr lang="cs-CZ" dirty="0" err="1" smtClean="0"/>
              <a:t>stronger</a:t>
            </a:r>
            <a:r>
              <a:rPr lang="cs-CZ" dirty="0" smtClean="0"/>
              <a:t> </a:t>
            </a:r>
            <a:r>
              <a:rPr lang="cs-CZ" dirty="0" err="1" smtClean="0"/>
              <a:t>social</a:t>
            </a:r>
            <a:r>
              <a:rPr lang="cs-CZ" dirty="0" smtClean="0"/>
              <a:t> influence</a:t>
            </a:r>
          </a:p>
          <a:p>
            <a:pPr marL="0" indent="0">
              <a:buNone/>
            </a:pPr>
            <a:r>
              <a:rPr lang="cs-CZ" dirty="0" smtClean="0"/>
              <a:t>	</a:t>
            </a:r>
            <a:r>
              <a:rPr lang="cs-CZ" dirty="0" err="1" smtClean="0"/>
              <a:t>peers</a:t>
            </a:r>
            <a:r>
              <a:rPr lang="cs-CZ" dirty="0" smtClean="0"/>
              <a:t> </a:t>
            </a:r>
            <a:r>
              <a:rPr lang="cs-CZ" dirty="0" err="1" smtClean="0"/>
              <a:t>can</a:t>
            </a:r>
            <a:r>
              <a:rPr lang="cs-CZ" dirty="0" smtClean="0"/>
              <a:t> </a:t>
            </a:r>
            <a:r>
              <a:rPr lang="cs-CZ" dirty="0" err="1" smtClean="0"/>
              <a:t>be</a:t>
            </a:r>
            <a:r>
              <a:rPr lang="cs-CZ" dirty="0" smtClean="0"/>
              <a:t> </a:t>
            </a:r>
            <a:r>
              <a:rPr lang="cs-CZ" dirty="0" err="1" smtClean="0"/>
              <a:t>selected</a:t>
            </a:r>
            <a:r>
              <a:rPr lang="cs-CZ" dirty="0" smtClean="0"/>
              <a:t> by a person</a:t>
            </a:r>
          </a:p>
          <a:p>
            <a:pPr marL="893763" indent="0">
              <a:buNone/>
            </a:pPr>
            <a:r>
              <a:rPr lang="cs-CZ" dirty="0" smtClean="0"/>
              <a:t>	more </a:t>
            </a:r>
            <a:r>
              <a:rPr lang="cs-CZ" dirty="0" err="1" smtClean="0"/>
              <a:t>concept</a:t>
            </a:r>
            <a:r>
              <a:rPr lang="cs-CZ" dirty="0" smtClean="0"/>
              <a:t>-</a:t>
            </a:r>
            <a:r>
              <a:rPr lang="cs-CZ" dirty="0" err="1" smtClean="0"/>
              <a:t>oriented</a:t>
            </a:r>
            <a:r>
              <a:rPr lang="cs-CZ" dirty="0" smtClean="0"/>
              <a:t> </a:t>
            </a:r>
            <a:r>
              <a:rPr lang="cs-CZ" dirty="0" err="1" smtClean="0"/>
              <a:t>than</a:t>
            </a:r>
            <a:r>
              <a:rPr lang="cs-CZ" dirty="0" smtClean="0"/>
              <a:t> </a:t>
            </a:r>
            <a:r>
              <a:rPr lang="cs-CZ" dirty="0" err="1" smtClean="0"/>
              <a:t>socio</a:t>
            </a:r>
            <a:r>
              <a:rPr lang="cs-CZ" dirty="0" smtClean="0"/>
              <a:t>-</a:t>
            </a:r>
            <a:r>
              <a:rPr lang="cs-CZ" dirty="0" err="1" smtClean="0"/>
              <a:t>oriented</a:t>
            </a:r>
            <a:r>
              <a:rPr lang="cs-CZ" dirty="0" smtClean="0"/>
              <a:t> </a:t>
            </a:r>
            <a:r>
              <a:rPr lang="cs-CZ" dirty="0" err="1" smtClean="0"/>
              <a:t>communication</a:t>
            </a:r>
            <a:endParaRPr lang="cs-CZ" dirty="0" smtClean="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2428868"/>
            <a:ext cx="8229600" cy="3520412"/>
          </a:xfrm>
        </p:spPr>
        <p:txBody>
          <a:bodyPr>
            <a:normAutofit/>
          </a:bodyPr>
          <a:lstStyle/>
          <a:p>
            <a:r>
              <a:rPr lang="cs-CZ" dirty="0" err="1" smtClean="0"/>
              <a:t>Questions</a:t>
            </a:r>
            <a:r>
              <a:rPr lang="cs-CZ" dirty="0" smtClean="0"/>
              <a:t>?</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sz="2800" dirty="0" err="1" smtClean="0"/>
              <a:t>serek</a:t>
            </a:r>
            <a:r>
              <a:rPr lang="cs-CZ" sz="2800" dirty="0" smtClean="0"/>
              <a:t>@</a:t>
            </a:r>
            <a:r>
              <a:rPr lang="cs-CZ" sz="2800" dirty="0" err="1" smtClean="0"/>
              <a:t>fss.muni.cz</a:t>
            </a:r>
            <a:endParaRPr lang="cs-CZ"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And </a:t>
            </a:r>
            <a:r>
              <a:rPr lang="cs-CZ" dirty="0" err="1" smtClean="0"/>
              <a:t>what</a:t>
            </a:r>
            <a:r>
              <a:rPr lang="cs-CZ" dirty="0" smtClean="0"/>
              <a:t> </a:t>
            </a:r>
            <a:r>
              <a:rPr lang="cs-CZ" dirty="0" err="1" smtClean="0"/>
              <a:t>about</a:t>
            </a:r>
            <a:r>
              <a:rPr lang="cs-CZ" dirty="0" smtClean="0"/>
              <a:t> </a:t>
            </a:r>
            <a:r>
              <a:rPr lang="cs-CZ" dirty="0" err="1" smtClean="0"/>
              <a:t>children</a:t>
            </a:r>
            <a:r>
              <a:rPr lang="cs-CZ" dirty="0" smtClean="0"/>
              <a:t>?</a:t>
            </a:r>
            <a:endParaRPr lang="cs-CZ" dirty="0"/>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1637</TotalTime>
  <Words>2257</Words>
  <Application>Microsoft Office PowerPoint</Application>
  <PresentationFormat>Předvádění na obrazovce (4:3)</PresentationFormat>
  <Paragraphs>484</Paragraphs>
  <Slides>84</Slides>
  <Notes>0</Notes>
  <HiddenSlides>0</HiddenSlides>
  <MMClips>0</MMClips>
  <ScaleCrop>false</ScaleCrop>
  <HeadingPairs>
    <vt:vector size="4" baseType="variant">
      <vt:variant>
        <vt:lpstr>Motiv</vt:lpstr>
      </vt:variant>
      <vt:variant>
        <vt:i4>1</vt:i4>
      </vt:variant>
      <vt:variant>
        <vt:lpstr>Nadpisy snímků</vt:lpstr>
      </vt:variant>
      <vt:variant>
        <vt:i4>84</vt:i4>
      </vt:variant>
    </vt:vector>
  </HeadingPairs>
  <TitlesOfParts>
    <vt:vector size="85" baseType="lpstr">
      <vt:lpstr>Motiv sady Office</vt:lpstr>
      <vt:lpstr>Civic and political socialization</vt:lpstr>
      <vt:lpstr>Why this issue and adolescence?</vt:lpstr>
      <vt:lpstr>Why this issue and adolescence?</vt:lpstr>
      <vt:lpstr>Why this issue and adolescence?</vt:lpstr>
      <vt:lpstr>Why this issue and adolescence?</vt:lpstr>
      <vt:lpstr>Why this issue and adolescence?</vt:lpstr>
      <vt:lpstr>Why this issue and adolescence?</vt:lpstr>
      <vt:lpstr>Why this issue and adolescence?</vt:lpstr>
      <vt:lpstr>And what about children?</vt:lpstr>
      <vt:lpstr>And what about children?</vt:lpstr>
      <vt:lpstr>And what about children?</vt:lpstr>
      <vt:lpstr>And what about children?</vt:lpstr>
      <vt:lpstr>And what about children?</vt:lpstr>
      <vt:lpstr>And what about children?</vt:lpstr>
      <vt:lpstr>How do they participate?</vt:lpstr>
      <vt:lpstr>How do they participate?</vt:lpstr>
      <vt:lpstr>How do they participate?</vt:lpstr>
      <vt:lpstr>How do they participate?</vt:lpstr>
      <vt:lpstr>How do they participate?</vt:lpstr>
      <vt:lpstr>Our data</vt:lpstr>
      <vt:lpstr>Snímek 21</vt:lpstr>
      <vt:lpstr>Snímek 22</vt:lpstr>
      <vt:lpstr>How do they participate?</vt:lpstr>
      <vt:lpstr>Snímek 24</vt:lpstr>
      <vt:lpstr>How do they participate?</vt:lpstr>
      <vt:lpstr>Snímek 26</vt:lpstr>
      <vt:lpstr>How do they participate?</vt:lpstr>
      <vt:lpstr>Snímek 28</vt:lpstr>
      <vt:lpstr>How do they participate?</vt:lpstr>
      <vt:lpstr>How do they participate?</vt:lpstr>
      <vt:lpstr>How do they participate?</vt:lpstr>
      <vt:lpstr>How do they participate?</vt:lpstr>
      <vt:lpstr>How do they participate?</vt:lpstr>
      <vt:lpstr>How do they participate?</vt:lpstr>
      <vt:lpstr>How do they participate?</vt:lpstr>
      <vt:lpstr>How do they participate?</vt:lpstr>
      <vt:lpstr>How do they participate?</vt:lpstr>
      <vt:lpstr>What is political/civic socialization?</vt:lpstr>
      <vt:lpstr>What is political/civic socialization?</vt:lpstr>
      <vt:lpstr>What is political/civic socialization?</vt:lpstr>
      <vt:lpstr>What is political/civic socialization?</vt:lpstr>
      <vt:lpstr>What is political/civic socialization?</vt:lpstr>
      <vt:lpstr>What is political/civic socialization?</vt:lpstr>
      <vt:lpstr>What is political/civic socialization?</vt:lpstr>
      <vt:lpstr>Socialization agents</vt:lpstr>
      <vt:lpstr>Socialization agents</vt:lpstr>
      <vt:lpstr>Socialization agents</vt:lpstr>
      <vt:lpstr>Socialization agents</vt:lpstr>
      <vt:lpstr>Socialization agents</vt:lpstr>
      <vt:lpstr>Socialization agents</vt:lpstr>
      <vt:lpstr>Socialization agents</vt:lpstr>
      <vt:lpstr>Socialization agents</vt:lpstr>
      <vt:lpstr>Socialization agents</vt:lpstr>
      <vt:lpstr>Socialization agents</vt:lpstr>
      <vt:lpstr>Main issues &amp; controversies</vt:lpstr>
      <vt:lpstr>Main issues &amp; controversies</vt:lpstr>
      <vt:lpstr>Main issues &amp; controversies</vt:lpstr>
      <vt:lpstr>Main issues &amp; controversies</vt:lpstr>
      <vt:lpstr>Main issues &amp; controversies</vt:lpstr>
      <vt:lpstr>Main issues &amp; controversies</vt:lpstr>
      <vt:lpstr>Main issues &amp; controversies</vt:lpstr>
      <vt:lpstr>Main issues &amp; controversies</vt:lpstr>
      <vt:lpstr>Main issues &amp; controversies</vt:lpstr>
      <vt:lpstr>Main issues &amp; controversies</vt:lpstr>
      <vt:lpstr>Our research</vt:lpstr>
      <vt:lpstr>Our research</vt:lpstr>
      <vt:lpstr>Our research</vt:lpstr>
      <vt:lpstr>Our research</vt:lpstr>
      <vt:lpstr>Our research</vt:lpstr>
      <vt:lpstr>Our research</vt:lpstr>
      <vt:lpstr>Our research</vt:lpstr>
      <vt:lpstr>Our research</vt:lpstr>
      <vt:lpstr>Our research</vt:lpstr>
      <vt:lpstr>Our research</vt:lpstr>
      <vt:lpstr>Our research</vt:lpstr>
      <vt:lpstr>Our research</vt:lpstr>
      <vt:lpstr>Our research</vt:lpstr>
      <vt:lpstr>Our research</vt:lpstr>
      <vt:lpstr>Our research</vt:lpstr>
      <vt:lpstr>Our research</vt:lpstr>
      <vt:lpstr>Our research</vt:lpstr>
      <vt:lpstr>Our research</vt:lpstr>
      <vt:lpstr>Our research</vt:lpstr>
      <vt:lpstr>Questions?    serek@fss.muni.cz</vt:lpstr>
    </vt:vector>
  </TitlesOfParts>
  <Company>FSS 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Jan Šerek</dc:creator>
  <cp:lastModifiedBy>Jan Šerek</cp:lastModifiedBy>
  <cp:revision>145</cp:revision>
  <dcterms:created xsi:type="dcterms:W3CDTF">2013-04-09T12:50:11Z</dcterms:created>
  <dcterms:modified xsi:type="dcterms:W3CDTF">2016-04-06T13:13:40Z</dcterms:modified>
</cp:coreProperties>
</file>