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316" r:id="rId3"/>
    <p:sldId id="317" r:id="rId4"/>
    <p:sldId id="319" r:id="rId5"/>
    <p:sldId id="321" r:id="rId6"/>
    <p:sldId id="318" r:id="rId7"/>
    <p:sldId id="378" r:id="rId8"/>
    <p:sldId id="260" r:id="rId9"/>
    <p:sldId id="301" r:id="rId10"/>
    <p:sldId id="262" r:id="rId11"/>
    <p:sldId id="320" r:id="rId12"/>
    <p:sldId id="322" r:id="rId13"/>
    <p:sldId id="383" r:id="rId14"/>
    <p:sldId id="348" r:id="rId15"/>
    <p:sldId id="349" r:id="rId16"/>
    <p:sldId id="350" r:id="rId17"/>
    <p:sldId id="351" r:id="rId18"/>
    <p:sldId id="379" r:id="rId19"/>
    <p:sldId id="352" r:id="rId20"/>
    <p:sldId id="354" r:id="rId21"/>
    <p:sldId id="353" r:id="rId22"/>
    <p:sldId id="362" r:id="rId23"/>
    <p:sldId id="356" r:id="rId24"/>
    <p:sldId id="357" r:id="rId25"/>
    <p:sldId id="360" r:id="rId26"/>
    <p:sldId id="361" r:id="rId27"/>
    <p:sldId id="358" r:id="rId28"/>
    <p:sldId id="375" r:id="rId29"/>
    <p:sldId id="376" r:id="rId30"/>
    <p:sldId id="377" r:id="rId31"/>
    <p:sldId id="359" r:id="rId32"/>
    <p:sldId id="363" r:id="rId33"/>
    <p:sldId id="365" r:id="rId34"/>
    <p:sldId id="366" r:id="rId35"/>
    <p:sldId id="367" r:id="rId36"/>
    <p:sldId id="369" r:id="rId37"/>
    <p:sldId id="364" r:id="rId38"/>
    <p:sldId id="370" r:id="rId39"/>
    <p:sldId id="371" r:id="rId40"/>
    <p:sldId id="372" r:id="rId41"/>
    <p:sldId id="373" r:id="rId42"/>
    <p:sldId id="374" r:id="rId43"/>
    <p:sldId id="380" r:id="rId44"/>
    <p:sldId id="305" r:id="rId45"/>
    <p:sldId id="313" r:id="rId46"/>
    <p:sldId id="324" r:id="rId47"/>
    <p:sldId id="326" r:id="rId48"/>
    <p:sldId id="327" r:id="rId49"/>
    <p:sldId id="347" r:id="rId50"/>
    <p:sldId id="381" r:id="rId51"/>
    <p:sldId id="325" r:id="rId52"/>
    <p:sldId id="328" r:id="rId53"/>
    <p:sldId id="330" r:id="rId54"/>
    <p:sldId id="331" r:id="rId55"/>
    <p:sldId id="332" r:id="rId56"/>
    <p:sldId id="333" r:id="rId57"/>
    <p:sldId id="334" r:id="rId58"/>
    <p:sldId id="335" r:id="rId59"/>
    <p:sldId id="382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11-12</c:v>
                </c:pt>
                <c:pt idx="1">
                  <c:v>13-14</c:v>
                </c:pt>
                <c:pt idx="2">
                  <c:v>15-16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11-12</c:v>
                </c:pt>
                <c:pt idx="1">
                  <c:v>13-14</c:v>
                </c:pt>
                <c:pt idx="2">
                  <c:v>15-16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987648"/>
        <c:axId val="56989184"/>
      </c:barChart>
      <c:catAx>
        <c:axId val="5698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989184"/>
        <c:crosses val="autoZero"/>
        <c:auto val="1"/>
        <c:lblAlgn val="ctr"/>
        <c:lblOffset val="100"/>
        <c:noMultiLvlLbl val="0"/>
      </c:catAx>
      <c:valAx>
        <c:axId val="56989184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987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909D-20F3-48FA-A86D-BE494F954011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tefree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Online aggression and current youth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Dr. Hana Macháčková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  <a:p>
            <a:pPr marL="0" indent="0">
              <a:buNone/>
            </a:pP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applicable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ový bublinový popisek 5"/>
          <p:cNvSpPr/>
          <p:nvPr/>
        </p:nvSpPr>
        <p:spPr>
          <a:xfrm>
            <a:off x="5255882" y="2500003"/>
            <a:ext cx="3438659" cy="1501291"/>
          </a:xfrm>
          <a:prstGeom prst="wedgeRoundRectCallout">
            <a:avLst>
              <a:gd name="adj1" fmla="val -130146"/>
              <a:gd name="adj2" fmla="val 1274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Psychological</a:t>
            </a:r>
            <a:r>
              <a:rPr lang="cs-CZ" sz="2400" dirty="0" smtClean="0">
                <a:solidFill>
                  <a:schemeClr val="tx1"/>
                </a:solidFill>
              </a:rPr>
              <a:t> vs. 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informatial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Cyberbullying</a:t>
            </a:r>
            <a:r>
              <a:rPr lang="cs-CZ" b="1" dirty="0" smtClean="0"/>
              <a:t> and online </a:t>
            </a:r>
            <a:r>
              <a:rPr lang="cs-CZ" b="1" dirty="0" err="1" smtClean="0"/>
              <a:t>aggression</a:t>
            </a:r>
            <a:r>
              <a:rPr lang="cs-CZ" b="1" dirty="0" smtClean="0"/>
              <a:t> (</a:t>
            </a:r>
            <a:r>
              <a:rPr lang="cs-CZ" b="1" dirty="0" err="1" smtClean="0"/>
              <a:t>harassment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84" y="3563042"/>
            <a:ext cx="4059366" cy="2851621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628650" y="4353700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Kowalski</a:t>
            </a:r>
            <a:r>
              <a:rPr lang="cs-CZ" sz="2400" dirty="0" smtClean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Also</a:t>
            </a:r>
            <a:r>
              <a:rPr lang="cs-CZ" sz="2400" dirty="0" smtClean="0">
                <a:solidFill>
                  <a:schemeClr val="tx1"/>
                </a:solidFill>
              </a:rPr>
              <a:t> 3% - 70%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r>
              <a:rPr lang="cs-CZ" dirty="0" smtClean="0"/>
              <a:t> (</a:t>
            </a:r>
            <a:r>
              <a:rPr lang="cs-CZ" dirty="0" err="1" smtClean="0"/>
              <a:t>Olweus</a:t>
            </a:r>
            <a:r>
              <a:rPr lang="cs-CZ" dirty="0" smtClean="0"/>
              <a:t>, 1991</a:t>
            </a:r>
            <a:r>
              <a:rPr lang="cs-CZ" dirty="0" smtClean="0"/>
              <a:t>) – </a:t>
            </a:r>
            <a:r>
              <a:rPr lang="cs-CZ" dirty="0" err="1" smtClean="0"/>
              <a:t>criteria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Intentional</a:t>
            </a:r>
            <a:r>
              <a:rPr lang="cs-CZ" dirty="0" smtClean="0"/>
              <a:t>, </a:t>
            </a:r>
            <a:r>
              <a:rPr lang="cs-CZ" dirty="0" err="1" smtClean="0"/>
              <a:t>causing</a:t>
            </a:r>
            <a:r>
              <a:rPr lang="cs-CZ" dirty="0" smtClean="0"/>
              <a:t> </a:t>
            </a:r>
            <a:r>
              <a:rPr lang="cs-CZ" dirty="0" err="1" smtClean="0"/>
              <a:t>harm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</a:t>
            </a:r>
            <a:r>
              <a:rPr lang="cs-CZ" dirty="0" err="1"/>
              <a:t>R</a:t>
            </a:r>
            <a:r>
              <a:rPr lang="cs-CZ" dirty="0" err="1" smtClean="0"/>
              <a:t>epetitive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Overt</a:t>
            </a:r>
            <a:r>
              <a:rPr lang="cs-CZ" dirty="0" smtClean="0"/>
              <a:t>/</a:t>
            </a:r>
            <a:r>
              <a:rPr lang="cs-CZ" dirty="0" err="1" smtClean="0"/>
              <a:t>covert</a:t>
            </a:r>
            <a:endParaRPr lang="cs-CZ" dirty="0" smtClean="0"/>
          </a:p>
          <a:p>
            <a:r>
              <a:rPr lang="cs-CZ" dirty="0" err="1" smtClean="0"/>
              <a:t>Relational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Social</a:t>
            </a:r>
            <a:endParaRPr lang="cs-CZ" dirty="0" smtClean="0"/>
          </a:p>
          <a:p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degradation</a:t>
            </a:r>
            <a:r>
              <a:rPr lang="cs-CZ" dirty="0" smtClean="0"/>
              <a:t>/</a:t>
            </a:r>
            <a:r>
              <a:rPr lang="cs-CZ" dirty="0" err="1" smtClean="0"/>
              <a:t>humiliation</a:t>
            </a:r>
            <a:r>
              <a:rPr lang="cs-CZ" dirty="0" smtClean="0"/>
              <a:t>, </a:t>
            </a:r>
            <a:r>
              <a:rPr lang="cs-CZ" dirty="0" err="1" smtClean="0"/>
              <a:t>blackmailing</a:t>
            </a:r>
            <a:r>
              <a:rPr lang="cs-CZ" dirty="0" smtClean="0"/>
              <a:t>, </a:t>
            </a:r>
            <a:r>
              <a:rPr lang="cs-CZ" dirty="0" err="1" smtClean="0"/>
              <a:t>destroying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ignoring</a:t>
            </a:r>
            <a:r>
              <a:rPr lang="cs-CZ" dirty="0" smtClean="0"/>
              <a:t>…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Cyberbullying: </a:t>
            </a:r>
            <a:r>
              <a:rPr lang="cs-CZ" dirty="0" smtClean="0"/>
              <a:t>i</a:t>
            </a:r>
            <a:r>
              <a:rPr lang="en-US" dirty="0" err="1" smtClean="0"/>
              <a:t>ntentional</a:t>
            </a:r>
            <a:r>
              <a:rPr lang="en-US" dirty="0" smtClean="0"/>
              <a:t> </a:t>
            </a:r>
            <a:r>
              <a:rPr lang="en-US" dirty="0"/>
              <a:t>and aggressive act carried out through electronic </a:t>
            </a:r>
            <a:r>
              <a:rPr lang="en-US" dirty="0" smtClean="0"/>
              <a:t>media, </a:t>
            </a:r>
            <a:r>
              <a:rPr lang="en-US" dirty="0"/>
              <a:t>which may be repetitive in nature (</a:t>
            </a:r>
            <a:r>
              <a:rPr lang="en-US" dirty="0" err="1"/>
              <a:t>Nocentini</a:t>
            </a:r>
            <a:r>
              <a:rPr lang="en-US" dirty="0"/>
              <a:t> et al., </a:t>
            </a:r>
            <a:r>
              <a:rPr lang="en-US" dirty="0" smtClean="0"/>
              <a:t>2010</a:t>
            </a:r>
            <a:r>
              <a:rPr lang="cs-CZ" dirty="0" smtClean="0"/>
              <a:t>; </a:t>
            </a:r>
            <a:r>
              <a:rPr lang="en-US" dirty="0"/>
              <a:t>Tokunaga, 2010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insults</a:t>
            </a:r>
            <a:r>
              <a:rPr lang="cs-CZ" dirty="0" smtClean="0"/>
              <a:t>, </a:t>
            </a:r>
            <a:r>
              <a:rPr lang="cs-CZ" dirty="0" err="1" smtClean="0"/>
              <a:t>threats</a:t>
            </a:r>
            <a:r>
              <a:rPr lang="cs-CZ" dirty="0" smtClean="0"/>
              <a:t>, </a:t>
            </a:r>
            <a:r>
              <a:rPr lang="cs-CZ" dirty="0" err="1" smtClean="0"/>
              <a:t>gossips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and sensitive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endParaRPr lang="cs-CZ" dirty="0" smtClean="0"/>
          </a:p>
          <a:p>
            <a:r>
              <a:rPr lang="cs-CZ" dirty="0" smtClean="0"/>
              <a:t>Identity </a:t>
            </a:r>
            <a:r>
              <a:rPr lang="cs-CZ" dirty="0" err="1" smtClean="0"/>
              <a:t>theft</a:t>
            </a:r>
            <a:r>
              <a:rPr lang="cs-CZ" dirty="0" smtClean="0"/>
              <a:t>, </a:t>
            </a:r>
            <a:r>
              <a:rPr lang="cs-CZ" dirty="0" err="1" smtClean="0"/>
              <a:t>mascarade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ostracism</a:t>
            </a:r>
            <a:endParaRPr lang="cs-CZ" dirty="0" smtClean="0"/>
          </a:p>
          <a:p>
            <a:r>
              <a:rPr lang="cs-CZ" dirty="0" err="1" smtClean="0"/>
              <a:t>Publishing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changed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Happy </a:t>
            </a:r>
            <a:r>
              <a:rPr lang="cs-CZ" dirty="0" err="1" smtClean="0"/>
              <a:t>slapping</a:t>
            </a:r>
            <a:endParaRPr lang="cs-CZ" dirty="0" smtClean="0"/>
          </a:p>
          <a:p>
            <a:r>
              <a:rPr lang="cs-CZ" dirty="0" smtClean="0"/>
              <a:t>..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7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31315"/>
              <a:gd name="adj2" fmla="val -1715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not </a:t>
            </a:r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present</a:t>
            </a:r>
            <a:r>
              <a:rPr lang="cs-CZ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Difficulties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591734" y="4810608"/>
            <a:ext cx="5879316" cy="1501291"/>
          </a:xfrm>
          <a:prstGeom prst="wedgeRoundRectCallout">
            <a:avLst>
              <a:gd name="adj1" fmla="val -22520"/>
              <a:gd name="adj2" fmla="val -125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Repetition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problematic</a:t>
            </a:r>
            <a:r>
              <a:rPr lang="cs-CZ" sz="2400" dirty="0" smtClean="0">
                <a:solidFill>
                  <a:schemeClr val="tx1"/>
                </a:solidFill>
              </a:rPr>
              <a:t> online</a:t>
            </a: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cs-CZ" sz="2400" i="1" dirty="0" err="1" smtClean="0">
                <a:solidFill>
                  <a:schemeClr val="tx1"/>
                </a:solidFill>
              </a:rPr>
              <a:t>once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i="1" dirty="0" err="1" smtClean="0">
                <a:solidFill>
                  <a:schemeClr val="tx1"/>
                </a:solidFill>
              </a:rPr>
              <a:t>published</a:t>
            </a:r>
            <a:r>
              <a:rPr lang="cs-CZ" sz="2400" i="1" dirty="0" smtClean="0">
                <a:solidFill>
                  <a:schemeClr val="tx1"/>
                </a:solidFill>
              </a:rPr>
              <a:t>, </a:t>
            </a:r>
            <a:r>
              <a:rPr lang="cs-CZ" sz="2400" i="1" dirty="0" err="1" smtClean="0">
                <a:solidFill>
                  <a:schemeClr val="tx1"/>
                </a:solidFill>
              </a:rPr>
              <a:t>always</a:t>
            </a:r>
            <a:r>
              <a:rPr lang="cs-CZ" sz="2400" i="1" dirty="0" smtClean="0">
                <a:solidFill>
                  <a:schemeClr val="tx1"/>
                </a:solidFill>
              </a:rPr>
              <a:t> online“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Important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messaging</a:t>
            </a:r>
            <a:r>
              <a:rPr lang="cs-CZ" sz="2400" dirty="0" smtClean="0">
                <a:solidFill>
                  <a:schemeClr val="tx1"/>
                </a:solidFill>
              </a:rPr>
              <a:t> (email, </a:t>
            </a:r>
            <a:r>
              <a:rPr lang="cs-CZ" sz="2400" dirty="0" err="1" smtClean="0">
                <a:solidFill>
                  <a:schemeClr val="tx1"/>
                </a:solidFill>
              </a:rPr>
              <a:t>phones</a:t>
            </a:r>
            <a:r>
              <a:rPr lang="cs-CZ" sz="2400" dirty="0" smtClean="0">
                <a:solidFill>
                  <a:schemeClr val="tx1"/>
                </a:solidFill>
              </a:rPr>
              <a:t>…)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60286"/>
              <a:gd name="adj2" fmla="val -947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Digital </a:t>
            </a:r>
            <a:r>
              <a:rPr lang="cs-CZ" sz="2400" dirty="0" err="1" smtClean="0">
                <a:solidFill>
                  <a:schemeClr val="tx1"/>
                </a:solidFill>
              </a:rPr>
              <a:t>skills</a:t>
            </a:r>
            <a:r>
              <a:rPr lang="cs-CZ" sz="2400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online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Aggressors</a:t>
            </a:r>
            <a:r>
              <a:rPr lang="cs-CZ" sz="2400" dirty="0" smtClean="0">
                <a:solidFill>
                  <a:schemeClr val="tx1"/>
                </a:solidFill>
              </a:rPr>
              <a:t>‘ anonymity (</a:t>
            </a:r>
            <a:r>
              <a:rPr lang="cs-CZ" sz="2400" dirty="0" err="1" smtClean="0">
                <a:solidFill>
                  <a:schemeClr val="tx1"/>
                </a:solidFill>
              </a:rPr>
              <a:t>rare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ubiquitous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Everyday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?</a:t>
            </a:r>
          </a:p>
          <a:p>
            <a:pPr marL="342900" lvl="1" indent="0">
              <a:buNone/>
            </a:pPr>
            <a:r>
              <a:rPr lang="cs-CZ" dirty="0" err="1" smtClean="0"/>
              <a:t>Discussions</a:t>
            </a:r>
            <a:r>
              <a:rPr lang="cs-CZ" dirty="0" smtClean="0"/>
              <a:t>: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hostility</a:t>
            </a:r>
            <a:r>
              <a:rPr lang="cs-CZ" dirty="0" smtClean="0"/>
              <a:t>, </a:t>
            </a:r>
            <a:r>
              <a:rPr lang="cs-CZ" dirty="0" err="1" smtClean="0"/>
              <a:t>prejudices</a:t>
            </a:r>
            <a:r>
              <a:rPr lang="cs-CZ" dirty="0" smtClean="0"/>
              <a:t>,</a:t>
            </a:r>
          </a:p>
          <a:p>
            <a:pPr marL="342900" lvl="1" indent="0">
              <a:buNone/>
            </a:pPr>
            <a:r>
              <a:rPr lang="cs-CZ" dirty="0" smtClean="0"/>
              <a:t> intolerance, </a:t>
            </a:r>
            <a:r>
              <a:rPr lang="cs-CZ" dirty="0" err="1" smtClean="0"/>
              <a:t>aggressivity</a:t>
            </a:r>
            <a:r>
              <a:rPr lang="cs-CZ" dirty="0" smtClean="0"/>
              <a:t>…</a:t>
            </a:r>
            <a:endParaRPr lang="cs-CZ" dirty="0"/>
          </a:p>
          <a:p>
            <a:pPr marL="342900" lvl="1" indent="0">
              <a:buNone/>
            </a:pPr>
            <a:endParaRPr lang="cs-CZ" dirty="0" smtClean="0"/>
          </a:p>
          <a:p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boundaries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32" y="3286810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02" y="4413036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12889" y="4675672"/>
            <a:ext cx="5499280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If</a:t>
            </a:r>
            <a:r>
              <a:rPr lang="cs-CZ" sz="2400" dirty="0" smtClean="0">
                <a:solidFill>
                  <a:schemeClr val="tx1"/>
                </a:solidFill>
              </a:rPr>
              <a:t> these </a:t>
            </a:r>
            <a:r>
              <a:rPr lang="cs-CZ" sz="2400" dirty="0" err="1" smtClean="0">
                <a:solidFill>
                  <a:schemeClr val="tx1"/>
                </a:solidFill>
              </a:rPr>
              <a:t>criteria</a:t>
            </a:r>
            <a:r>
              <a:rPr lang="cs-CZ" sz="2400" dirty="0" smtClean="0">
                <a:solidFill>
                  <a:schemeClr val="tx1"/>
                </a:solidFill>
              </a:rPr>
              <a:t> are not </a:t>
            </a:r>
            <a:r>
              <a:rPr lang="cs-CZ" sz="2400" dirty="0" err="1" smtClean="0">
                <a:solidFill>
                  <a:schemeClr val="tx1"/>
                </a:solidFill>
              </a:rPr>
              <a:t>fullfilled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online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/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time</a:t>
            </a:r>
            <a:r>
              <a:rPr lang="cs-CZ" dirty="0" smtClean="0"/>
              <a:t>/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 – no </a:t>
            </a:r>
            <a:r>
              <a:rPr lang="cs-CZ" dirty="0" err="1" smtClean="0"/>
              <a:t>escape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(</a:t>
            </a:r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cs-CZ" dirty="0" err="1" smtClean="0"/>
              <a:t>comments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….)</a:t>
            </a:r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 - </a:t>
            </a:r>
            <a:r>
              <a:rPr lang="cs-CZ" dirty="0" err="1" smtClean="0"/>
              <a:t>potential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Spreading</a:t>
            </a:r>
            <a:r>
              <a:rPr lang="cs-CZ" dirty="0" smtClean="0"/>
              <a:t> and </a:t>
            </a:r>
            <a:r>
              <a:rPr lang="cs-CZ" dirty="0" err="1" smtClean="0"/>
              <a:t>sharing</a:t>
            </a:r>
            <a:r>
              <a:rPr lang="cs-CZ" dirty="0" smtClean="0"/>
              <a:t> – </a:t>
            </a:r>
            <a:r>
              <a:rPr lang="cs-CZ" dirty="0" err="1" smtClean="0"/>
              <a:t>easy</a:t>
            </a:r>
            <a:r>
              <a:rPr lang="cs-CZ" dirty="0" smtClean="0"/>
              <a:t> and fast, </a:t>
            </a:r>
            <a:r>
              <a:rPr lang="cs-CZ" dirty="0" err="1" smtClean="0"/>
              <a:t>unlimited</a:t>
            </a:r>
            <a:endParaRPr lang="cs-CZ" dirty="0"/>
          </a:p>
          <a:p>
            <a:r>
              <a:rPr lang="cs-CZ" dirty="0" smtClean="0"/>
              <a:t>	No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„</a:t>
            </a:r>
            <a:r>
              <a:rPr lang="cs-CZ" dirty="0" err="1" smtClean="0"/>
              <a:t>hidden</a:t>
            </a:r>
            <a:r>
              <a:rPr lang="cs-CZ" dirty="0" smtClean="0"/>
              <a:t>“ –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Victims</a:t>
            </a:r>
            <a:r>
              <a:rPr lang="cs-CZ" dirty="0" smtClean="0"/>
              <a:t> –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vulnerable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cyberbullying: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smtClean="0"/>
              <a:t>vulnerability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Remember</a:t>
            </a:r>
            <a:r>
              <a:rPr lang="cs-CZ" dirty="0" smtClean="0"/>
              <a:t> „</a:t>
            </a:r>
            <a:r>
              <a:rPr lang="cs-CZ" dirty="0" err="1" smtClean="0"/>
              <a:t>diminishing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“, anonymity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More </a:t>
            </a:r>
            <a:r>
              <a:rPr lang="cs-CZ" dirty="0" err="1" smtClean="0"/>
              <a:t>often</a:t>
            </a:r>
            <a:r>
              <a:rPr lang="cs-CZ" dirty="0" smtClean="0"/>
              <a:t>: </a:t>
            </a:r>
            <a:r>
              <a:rPr lang="cs-CZ" dirty="0" err="1" smtClean="0"/>
              <a:t>frequent</a:t>
            </a:r>
            <a:r>
              <a:rPr lang="cs-CZ" dirty="0" smtClean="0"/>
              <a:t> internet </a:t>
            </a:r>
            <a:r>
              <a:rPr lang="cs-CZ" dirty="0" err="1" smtClean="0"/>
              <a:t>users</a:t>
            </a:r>
            <a:r>
              <a:rPr lang="cs-CZ" dirty="0" smtClean="0"/>
              <a:t>,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webcams</a:t>
            </a:r>
            <a:r>
              <a:rPr lang="cs-CZ" dirty="0" smtClean="0"/>
              <a:t> and IM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3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Cyberbullying: </a:t>
            </a:r>
            <a:r>
              <a:rPr lang="cs-CZ" dirty="0" err="1" smtClean="0"/>
              <a:t>detrimental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victims</a:t>
            </a:r>
            <a:endParaRPr lang="cs-CZ" dirty="0" smtClean="0"/>
          </a:p>
          <a:p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Internalization</a:t>
            </a:r>
            <a:r>
              <a:rPr lang="cs-CZ" dirty="0" smtClean="0"/>
              <a:t> and </a:t>
            </a:r>
            <a:r>
              <a:rPr lang="cs-CZ" dirty="0" err="1" smtClean="0"/>
              <a:t>externalizing</a:t>
            </a:r>
            <a:r>
              <a:rPr lang="cs-CZ" dirty="0" smtClean="0"/>
              <a:t> </a:t>
            </a:r>
            <a:r>
              <a:rPr lang="cs-CZ" dirty="0" err="1" smtClean="0"/>
              <a:t>behaviors</a:t>
            </a:r>
            <a:endParaRPr lang="cs-CZ" dirty="0" smtClean="0"/>
          </a:p>
          <a:p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depression</a:t>
            </a:r>
            <a:r>
              <a:rPr lang="cs-CZ" dirty="0" smtClean="0"/>
              <a:t>, </a:t>
            </a:r>
            <a:r>
              <a:rPr lang="cs-CZ" dirty="0" err="1" smtClean="0"/>
              <a:t>anxiety</a:t>
            </a:r>
            <a:r>
              <a:rPr lang="cs-CZ" dirty="0" smtClean="0"/>
              <a:t>, </a:t>
            </a:r>
            <a:r>
              <a:rPr lang="cs-CZ" dirty="0" err="1" smtClean="0"/>
              <a:t>suicidal</a:t>
            </a:r>
            <a:r>
              <a:rPr lang="cs-CZ" dirty="0" smtClean="0"/>
              <a:t> </a:t>
            </a:r>
            <a:r>
              <a:rPr lang="cs-CZ" dirty="0" err="1" smtClean="0"/>
              <a:t>thougths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self-esteem</a:t>
            </a:r>
            <a:endParaRPr lang="cs-CZ" dirty="0" smtClean="0"/>
          </a:p>
          <a:p>
            <a:r>
              <a:rPr lang="cs-CZ" dirty="0" err="1" smtClean="0"/>
              <a:t>Helplessness</a:t>
            </a:r>
            <a:endParaRPr lang="cs-CZ" dirty="0" smtClean="0"/>
          </a:p>
          <a:p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	- </a:t>
            </a:r>
            <a:r>
              <a:rPr lang="cs-CZ" b="1" dirty="0" err="1" smtClean="0"/>
              <a:t>importance</a:t>
            </a:r>
            <a:r>
              <a:rPr lang="cs-CZ" b="1" dirty="0" smtClean="0"/>
              <a:t> to </a:t>
            </a:r>
            <a:r>
              <a:rPr lang="cs-CZ" b="1" dirty="0" err="1" smtClean="0"/>
              <a:t>distinguish</a:t>
            </a:r>
            <a:r>
              <a:rPr lang="cs-CZ" b="1" dirty="0" smtClean="0"/>
              <a:t> </a:t>
            </a:r>
            <a:r>
              <a:rPr lang="cs-CZ" b="1" dirty="0" err="1" smtClean="0"/>
              <a:t>cyberbullying</a:t>
            </a:r>
            <a:r>
              <a:rPr lang="cs-CZ" b="1" dirty="0" smtClean="0"/>
              <a:t> and </a:t>
            </a:r>
            <a:r>
              <a:rPr lang="cs-CZ" b="1" dirty="0" err="1" smtClean="0"/>
              <a:t>harassment</a:t>
            </a:r>
            <a:r>
              <a:rPr lang="cs-CZ" b="1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CB </a:t>
            </a:r>
            <a:r>
              <a:rPr lang="cs-CZ" dirty="0" err="1" smtClean="0">
                <a:solidFill>
                  <a:schemeClr val="bg1"/>
                </a:solidFill>
              </a:rPr>
              <a:t>could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be</a:t>
            </a:r>
            <a:r>
              <a:rPr lang="cs-CZ" dirty="0" smtClean="0">
                <a:solidFill>
                  <a:schemeClr val="bg1"/>
                </a:solidFill>
              </a:rPr>
              <a:t> more </a:t>
            </a:r>
            <a:r>
              <a:rPr lang="cs-CZ" dirty="0" err="1" smtClean="0">
                <a:solidFill>
                  <a:schemeClr val="bg1"/>
                </a:solidFill>
              </a:rPr>
              <a:t>harmful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public </a:t>
            </a:r>
            <a:r>
              <a:rPr lang="cs-CZ" dirty="0" err="1" smtClean="0">
                <a:solidFill>
                  <a:schemeClr val="bg1"/>
                </a:solidFill>
              </a:rPr>
              <a:t>forms</a:t>
            </a:r>
            <a:r>
              <a:rPr lang="cs-CZ" dirty="0" smtClean="0">
                <a:solidFill>
                  <a:schemeClr val="bg1"/>
                </a:solidFill>
              </a:rPr>
              <a:t>, and </a:t>
            </a:r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including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audiovisual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materials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Sticca</a:t>
            </a:r>
            <a:r>
              <a:rPr lang="cs-CZ" dirty="0" smtClean="0">
                <a:solidFill>
                  <a:schemeClr val="bg1"/>
                </a:solidFill>
              </a:rPr>
              <a:t> &amp; </a:t>
            </a:r>
            <a:r>
              <a:rPr lang="cs-CZ" dirty="0" err="1" smtClean="0">
                <a:solidFill>
                  <a:schemeClr val="bg1"/>
                </a:solidFill>
              </a:rPr>
              <a:t>Perren</a:t>
            </a:r>
            <a:r>
              <a:rPr lang="cs-CZ" dirty="0" smtClean="0">
                <a:solidFill>
                  <a:schemeClr val="bg1"/>
                </a:solidFill>
              </a:rPr>
              <a:t>, 2013)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interconnection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bullying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	- </a:t>
            </a:r>
            <a:r>
              <a:rPr lang="cs-CZ" dirty="0" err="1" smtClean="0">
                <a:solidFill>
                  <a:schemeClr val="bg1"/>
                </a:solidFill>
              </a:rPr>
              <a:t>usually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connected</a:t>
            </a:r>
            <a:r>
              <a:rPr lang="cs-CZ" dirty="0" smtClean="0">
                <a:solidFill>
                  <a:schemeClr val="bg1"/>
                </a:solidFill>
              </a:rPr>
              <a:t>  („double </a:t>
            </a:r>
            <a:r>
              <a:rPr lang="cs-CZ" dirty="0" err="1" smtClean="0">
                <a:solidFill>
                  <a:schemeClr val="bg1"/>
                </a:solidFill>
              </a:rPr>
              <a:t>whammies</a:t>
            </a:r>
            <a:r>
              <a:rPr lang="cs-CZ" dirty="0" smtClean="0">
                <a:solidFill>
                  <a:schemeClr val="bg1"/>
                </a:solidFill>
              </a:rPr>
              <a:t>“)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Also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coping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cyberbullying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importance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1" y="2825645"/>
            <a:ext cx="7086446" cy="1501291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Differences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prevalences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less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common</a:t>
            </a:r>
            <a:r>
              <a:rPr lang="cs-CZ" sz="2400" dirty="0" smtClean="0">
                <a:solidFill>
                  <a:schemeClr val="tx1"/>
                </a:solidFill>
              </a:rPr>
              <a:t>, but more severe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417658" y="4624573"/>
            <a:ext cx="3774548" cy="1267440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Czech </a:t>
            </a:r>
            <a:r>
              <a:rPr lang="cs-CZ" sz="2400" dirty="0" err="1" smtClean="0">
                <a:solidFill>
                  <a:schemeClr val="tx1"/>
                </a:solidFill>
              </a:rPr>
              <a:t>project</a:t>
            </a:r>
            <a:r>
              <a:rPr lang="cs-CZ" sz="2400" dirty="0" smtClean="0">
                <a:solidFill>
                  <a:schemeClr val="tx1"/>
                </a:solidFill>
              </a:rPr>
              <a:t>: 79% no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705845"/>
            <a:ext cx="1864683" cy="124222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21% 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0" y="603779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6% CB </a:t>
            </a:r>
            <a:r>
              <a:rPr lang="cs-CZ" sz="2400" dirty="0" err="1" smtClean="0">
                <a:solidFill>
                  <a:schemeClr val="tx1"/>
                </a:solidFill>
              </a:rPr>
              <a:t>victims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 smtClean="0"/>
              <a:t>See</a:t>
            </a:r>
            <a:r>
              <a:rPr lang="cs-CZ" altLang="cs-CZ" dirty="0" smtClean="0"/>
              <a:t>: </a:t>
            </a:r>
            <a:r>
              <a:rPr lang="cs-CZ" altLang="cs-CZ" dirty="0">
                <a:hlinkClick r:id="rId3"/>
              </a:rPr>
              <a:t>http://irtis.fss.muni.cz/wp-content/uploads/2013/06/COST_CZ_report_II_CJ.pdf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9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importance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interconnection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 („double </a:t>
            </a:r>
            <a:r>
              <a:rPr lang="cs-CZ" dirty="0" err="1" smtClean="0"/>
              <a:t>whammies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Many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strategies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Emotion</a:t>
            </a:r>
            <a:r>
              <a:rPr lang="cs-CZ" dirty="0" smtClean="0"/>
              <a:t>/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Mal</a:t>
            </a:r>
            <a:r>
              <a:rPr lang="cs-CZ" dirty="0" smtClean="0"/>
              <a:t>/</a:t>
            </a:r>
            <a:r>
              <a:rPr lang="cs-CZ" dirty="0" err="1" smtClean="0"/>
              <a:t>adaptive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new</a:t>
            </a:r>
            <a:r>
              <a:rPr lang="cs-CZ" dirty="0" smtClean="0"/>
              <a:t> – „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coping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effectiveneess</a:t>
            </a:r>
            <a:r>
              <a:rPr lang="cs-CZ" dirty="0" smtClean="0"/>
              <a:t> in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attacks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81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" y="139529"/>
            <a:ext cx="4313755" cy="63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08032" y="254976"/>
            <a:ext cx="615461" cy="6137031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572000" y="55610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Machackova</a:t>
            </a:r>
            <a:r>
              <a:rPr lang="en-US" sz="1200" dirty="0"/>
              <a:t>, H., </a:t>
            </a:r>
            <a:r>
              <a:rPr lang="en-US" sz="1200" dirty="0" err="1"/>
              <a:t>Cerna</a:t>
            </a:r>
            <a:r>
              <a:rPr lang="en-US" sz="1200" dirty="0"/>
              <a:t>, A., </a:t>
            </a:r>
            <a:r>
              <a:rPr lang="en-US" sz="1200" dirty="0" err="1"/>
              <a:t>Sevcikova</a:t>
            </a:r>
            <a:r>
              <a:rPr lang="en-US" sz="1200" dirty="0"/>
              <a:t>, A.,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Daneback</a:t>
            </a:r>
            <a:r>
              <a:rPr lang="en-US" sz="1200" dirty="0"/>
              <a:t>, K. (2013). Effectiveness of coping strategies for victims of cyberbullying. </a:t>
            </a:r>
            <a:r>
              <a:rPr lang="en-US" sz="1200" dirty="0" err="1"/>
              <a:t>Cyberpsychology</a:t>
            </a:r>
            <a:r>
              <a:rPr lang="en-US" sz="1200" dirty="0"/>
              <a:t>: Journal of Psychosocial Research on Cyberspace, 7(3), article 5. </a:t>
            </a:r>
            <a:r>
              <a:rPr lang="en-US" sz="1200" dirty="0" err="1"/>
              <a:t>doi</a:t>
            </a:r>
            <a:r>
              <a:rPr lang="en-US" sz="1200" dirty="0"/>
              <a:t>: 10.5817/CP2013-3-5</a:t>
            </a:r>
          </a:p>
        </p:txBody>
      </p:sp>
      <p:sp>
        <p:nvSpPr>
          <p:cNvPr id="8" name="Zaoblený obdélníkový bublinový popisek 3"/>
          <p:cNvSpPr/>
          <p:nvPr/>
        </p:nvSpPr>
        <p:spPr>
          <a:xfrm>
            <a:off x="5275385" y="437309"/>
            <a:ext cx="3046379" cy="4549558"/>
          </a:xfrm>
          <a:prstGeom prst="wedgeRoundRectCallout">
            <a:avLst>
              <a:gd name="adj1" fmla="val -49245"/>
              <a:gd name="adj2" fmla="val 207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applied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r>
              <a:rPr lang="cs-CZ" dirty="0" smtClean="0">
                <a:solidFill>
                  <a:schemeClr val="tx1"/>
                </a:solidFill>
              </a:rPr>
              <a:t> more </a:t>
            </a:r>
            <a:r>
              <a:rPr lang="cs-CZ" dirty="0" err="1" smtClean="0">
                <a:solidFill>
                  <a:schemeClr val="tx1"/>
                </a:solidFill>
              </a:rPr>
              <a:t>active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ognitive</a:t>
            </a:r>
            <a:r>
              <a:rPr lang="en-US" dirty="0" smtClean="0">
                <a:solidFill>
                  <a:schemeClr val="tx1"/>
                </a:solidFill>
              </a:rPr>
              <a:t> strategies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reframing </a:t>
            </a:r>
            <a:r>
              <a:rPr lang="en-US" dirty="0">
                <a:solidFill>
                  <a:schemeClr val="tx1"/>
                </a:solidFill>
              </a:rPr>
              <a:t>to depreciate the bully and avoided or purposefully ignored </a:t>
            </a:r>
            <a:r>
              <a:rPr lang="cs-CZ" dirty="0" err="1" smtClean="0">
                <a:solidFill>
                  <a:schemeClr val="tx1"/>
                </a:solidFill>
              </a:rPr>
              <a:t>them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distancing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>
                <a:solidFill>
                  <a:schemeClr val="tx1"/>
                </a:solidFill>
              </a:rPr>
              <a:t>much </a:t>
            </a:r>
            <a:r>
              <a:rPr lang="cs-CZ" dirty="0" err="1">
                <a:solidFill>
                  <a:schemeClr val="tx1"/>
                </a:solidFill>
              </a:rPr>
              <a:t>disociation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Tech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– not so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96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3" y="234216"/>
            <a:ext cx="4394329" cy="6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27839" y="360484"/>
            <a:ext cx="703384" cy="619857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208215" cy="4969960"/>
          </a:xfrm>
          <a:prstGeom prst="wedgeRoundRectCallout">
            <a:avLst>
              <a:gd name="adj1" fmla="val -49597"/>
              <a:gd name="adj2" fmla="val 269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emotionally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generally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among</a:t>
            </a:r>
            <a:r>
              <a:rPr lang="cs-CZ" dirty="0" smtClean="0">
                <a:solidFill>
                  <a:schemeClr val="tx1"/>
                </a:solidFill>
              </a:rPr>
              <a:t> 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strategies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„</a:t>
            </a:r>
            <a:r>
              <a:rPr lang="cs-CZ" dirty="0" err="1" smtClean="0">
                <a:solidFill>
                  <a:schemeClr val="tx1"/>
                </a:solidFill>
              </a:rPr>
              <a:t>taking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lightly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err="1" smtClean="0">
                <a:solidFill>
                  <a:schemeClr val="tx1"/>
                </a:solidFill>
              </a:rPr>
              <a:t>happens</a:t>
            </a:r>
            <a:r>
              <a:rPr lang="cs-CZ" dirty="0" smtClean="0">
                <a:solidFill>
                  <a:schemeClr val="tx1"/>
                </a:solidFill>
              </a:rPr>
              <a:t> online“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8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harming</a:t>
            </a:r>
            <a:r>
              <a:rPr lang="cs-CZ" i="1" dirty="0" smtClean="0"/>
              <a:t>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Other-oriented</a:t>
            </a:r>
            <a:r>
              <a:rPr lang="cs-CZ" dirty="0" smtClean="0"/>
              <a:t>/</a:t>
            </a:r>
            <a:r>
              <a:rPr lang="cs-CZ" dirty="0" err="1" smtClean="0"/>
              <a:t>self-oriented</a:t>
            </a:r>
            <a:endParaRPr lang="cs-CZ" dirty="0" smtClean="0"/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dirty="0" smtClean="0">
                <a:solidFill>
                  <a:schemeClr val="bg1"/>
                </a:solidFill>
              </a:rPr>
              <a:t>Online/</a:t>
            </a:r>
            <a:r>
              <a:rPr lang="cs-CZ" sz="2600" b="1" dirty="0" err="1" smtClean="0">
                <a:solidFill>
                  <a:schemeClr val="bg1"/>
                </a:solidFill>
              </a:rPr>
              <a:t>offline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1107833"/>
            <a:ext cx="4628197" cy="40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66292" y="1037494"/>
            <a:ext cx="835268" cy="400049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046379" cy="4969960"/>
          </a:xfrm>
          <a:prstGeom prst="wedgeRoundRectCallout">
            <a:avLst>
              <a:gd name="adj1" fmla="val -50153"/>
              <a:gd name="adj2" fmla="val 286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stop </a:t>
            </a:r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attacks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technological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but 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(and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applied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Ignoring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Confrontation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retaliation</a:t>
            </a:r>
            <a:r>
              <a:rPr lang="cs-CZ" dirty="0" smtClean="0">
                <a:solidFill>
                  <a:schemeClr val="tx1"/>
                </a:solidFill>
              </a:rPr>
              <a:t> not much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Outcome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Bystanders</a:t>
            </a:r>
            <a:r>
              <a:rPr lang="cs-CZ" dirty="0" smtClean="0"/>
              <a:t> </a:t>
            </a:r>
            <a:r>
              <a:rPr lang="cs-CZ" dirty="0" smtClean="0"/>
              <a:t>in cyberbullying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much more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victimization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Czech </a:t>
            </a:r>
            <a:r>
              <a:rPr lang="cs-CZ" dirty="0" err="1" smtClean="0"/>
              <a:t>project</a:t>
            </a:r>
            <a:r>
              <a:rPr lang="cs-CZ" dirty="0" smtClean="0"/>
              <a:t>: 53%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4435504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Helpful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decreases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can</a:t>
            </a:r>
            <a:r>
              <a:rPr lang="cs-CZ" sz="2400" dirty="0" smtClean="0">
                <a:solidFill>
                  <a:schemeClr val="tx1"/>
                </a:solidFill>
              </a:rPr>
              <a:t> stop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attacks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help</a:t>
            </a:r>
            <a:r>
              <a:rPr lang="cs-CZ" sz="2400" dirty="0" smtClean="0">
                <a:solidFill>
                  <a:schemeClr val="tx1"/>
                </a:solidFill>
              </a:rPr>
              <a:t> to cope</a:t>
            </a:r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5053690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especially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when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causes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repetiveness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7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49" y="5053690"/>
            <a:ext cx="7639587" cy="1501291"/>
          </a:xfrm>
          <a:prstGeom prst="wedgeRoundRectCallout">
            <a:avLst>
              <a:gd name="adj1" fmla="val -21132"/>
              <a:gd name="adj2" fmla="val -1436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Harmless</a:t>
            </a:r>
            <a:r>
              <a:rPr lang="cs-CZ" sz="2400" dirty="0" smtClean="0">
                <a:solidFill>
                  <a:schemeClr val="tx1"/>
                </a:solidFill>
              </a:rPr>
              <a:t>? No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may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interpreted</a:t>
            </a:r>
            <a:r>
              <a:rPr lang="cs-CZ" sz="2400" dirty="0" smtClean="0">
                <a:solidFill>
                  <a:schemeClr val="tx1"/>
                </a:solidFill>
              </a:rPr>
              <a:t> as </a:t>
            </a:r>
            <a:r>
              <a:rPr lang="cs-CZ" sz="2400" dirty="0" err="1" smtClean="0">
                <a:solidFill>
                  <a:schemeClr val="tx1"/>
                </a:solidFill>
              </a:rPr>
              <a:t>silent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approval</a:t>
            </a:r>
            <a:r>
              <a:rPr lang="cs-CZ" sz="2400" dirty="0" smtClean="0">
                <a:solidFill>
                  <a:schemeClr val="tx1"/>
                </a:solidFill>
              </a:rPr>
              <a:t> by </a:t>
            </a:r>
            <a:r>
              <a:rPr lang="cs-CZ" sz="2400" dirty="0" err="1" smtClean="0">
                <a:solidFill>
                  <a:schemeClr val="tx1"/>
                </a:solidFill>
              </a:rPr>
              <a:t>both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aggressor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Metadata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visits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views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helps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Empathy</a:t>
            </a:r>
            <a:r>
              <a:rPr lang="cs-CZ" dirty="0" smtClean="0"/>
              <a:t>, prosocial </a:t>
            </a:r>
            <a:r>
              <a:rPr lang="cs-CZ" dirty="0" err="1" smtClean="0"/>
              <a:t>behavior</a:t>
            </a:r>
            <a:r>
              <a:rPr lang="cs-CZ" dirty="0" smtClean="0"/>
              <a:t>, </a:t>
            </a:r>
            <a:r>
              <a:rPr lang="cs-CZ" dirty="0" err="1" smtClean="0"/>
              <a:t>norms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…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reinforces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empathy</a:t>
            </a:r>
            <a:r>
              <a:rPr lang="cs-CZ" dirty="0" smtClean="0"/>
              <a:t>,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beliefs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stay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???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Usually</a:t>
            </a:r>
            <a:r>
              <a:rPr lang="cs-CZ" dirty="0" smtClean="0"/>
              <a:t> – </a:t>
            </a:r>
            <a:r>
              <a:rPr lang="cs-CZ" dirty="0" err="1" smtClean="0"/>
              <a:t>antibullying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9745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 –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and </a:t>
            </a:r>
            <a:r>
              <a:rPr lang="cs-CZ" dirty="0" err="1" smtClean="0"/>
              <a:t>environment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</a:t>
            </a:r>
            <a:r>
              <a:rPr lang="cs-CZ" dirty="0" smtClean="0"/>
              <a:t>audience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Latané</a:t>
            </a:r>
            <a:r>
              <a:rPr lang="cs-CZ" sz="2400" dirty="0" smtClean="0">
                <a:solidFill>
                  <a:schemeClr val="tx1"/>
                </a:solidFill>
              </a:rPr>
              <a:t> &amp; </a:t>
            </a:r>
            <a:r>
              <a:rPr lang="cs-CZ" sz="2400" dirty="0" err="1" smtClean="0">
                <a:solidFill>
                  <a:schemeClr val="tx1"/>
                </a:solidFill>
              </a:rPr>
              <a:t>Darley</a:t>
            </a:r>
            <a:r>
              <a:rPr lang="cs-CZ" sz="2400" dirty="0" smtClean="0">
                <a:solidFill>
                  <a:schemeClr val="tx1"/>
                </a:solidFill>
              </a:rPr>
              <a:t> (1970)</a:t>
            </a:r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-11051"/>
              <a:gd name="adj2" fmla="val 1245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Attention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and </a:t>
            </a:r>
            <a:r>
              <a:rPr lang="cs-CZ" sz="2400" dirty="0" err="1" smtClean="0">
                <a:solidFill>
                  <a:schemeClr val="tx1"/>
                </a:solidFill>
              </a:rPr>
              <a:t>distractions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28121"/>
              <a:gd name="adj2" fmla="val 1086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Complicated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„just a </a:t>
            </a:r>
            <a:r>
              <a:rPr lang="cs-CZ" sz="2400" dirty="0" err="1" smtClean="0">
                <a:solidFill>
                  <a:schemeClr val="tx1"/>
                </a:solidFill>
              </a:rPr>
              <a:t>joke</a:t>
            </a:r>
            <a:r>
              <a:rPr lang="cs-CZ" sz="2400" dirty="0" smtClean="0">
                <a:solidFill>
                  <a:schemeClr val="tx1"/>
                </a:solidFill>
              </a:rPr>
              <a:t>“, not </a:t>
            </a:r>
            <a:r>
              <a:rPr lang="cs-CZ" sz="2400" dirty="0" err="1" smtClean="0">
                <a:solidFill>
                  <a:schemeClr val="tx1"/>
                </a:solidFill>
              </a:rPr>
              <a:t>serious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harming</a:t>
            </a:r>
            <a:r>
              <a:rPr lang="cs-CZ" i="1" dirty="0" smtClean="0"/>
              <a:t>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Other-oriented</a:t>
            </a:r>
            <a:r>
              <a:rPr lang="cs-CZ" dirty="0" smtClean="0"/>
              <a:t>/</a:t>
            </a:r>
            <a:r>
              <a:rPr lang="cs-CZ" dirty="0" err="1" smtClean="0"/>
              <a:t>self-oriented</a:t>
            </a:r>
            <a:endParaRPr lang="cs-CZ" dirty="0" smtClean="0"/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u="sng" dirty="0" smtClean="0">
                <a:solidFill>
                  <a:srgbClr val="FF0000"/>
                </a:solidFill>
              </a:rPr>
              <a:t>Online</a:t>
            </a:r>
            <a:r>
              <a:rPr lang="cs-CZ" sz="2600" b="1" dirty="0" smtClean="0">
                <a:solidFill>
                  <a:srgbClr val="FF0000"/>
                </a:solidFill>
              </a:rPr>
              <a:t> / </a:t>
            </a:r>
            <a:r>
              <a:rPr lang="cs-CZ" sz="2600" b="1" dirty="0" err="1" smtClean="0">
                <a:solidFill>
                  <a:srgbClr val="FF0000"/>
                </a:solidFill>
              </a:rPr>
              <a:t>offline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765183" y="3322749"/>
            <a:ext cx="3438659" cy="1501291"/>
          </a:xfrm>
          <a:prstGeom prst="wedgeRoundRectCallout">
            <a:avLst>
              <a:gd name="adj1" fmla="val -97187"/>
              <a:gd name="adj2" fmla="val 1102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Need</a:t>
            </a:r>
            <a:r>
              <a:rPr lang="cs-CZ" sz="2400" dirty="0" smtClean="0">
                <a:solidFill>
                  <a:schemeClr val="tx1"/>
                </a:solidFill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</a:rPr>
              <a:t>specify</a:t>
            </a:r>
            <a:r>
              <a:rPr lang="cs-CZ" sz="2400" dirty="0" smtClean="0">
                <a:solidFill>
                  <a:schemeClr val="tx1"/>
                </a:solidFill>
              </a:rPr>
              <a:t> type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are </a:t>
            </a:r>
            <a:r>
              <a:rPr lang="cs-CZ" sz="2400" dirty="0" err="1" smtClean="0">
                <a:solidFill>
                  <a:schemeClr val="tx1"/>
                </a:solidFill>
              </a:rPr>
              <a:t>talking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about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56348"/>
              <a:gd name="adj2" fmla="val 831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who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</a:rPr>
              <a:t>where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ongoing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event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8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87455"/>
              <a:gd name="adj2" fmla="val 59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self-efficacy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own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aggravation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problem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24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Audience in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These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concern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such online </a:t>
            </a:r>
            <a:r>
              <a:rPr lang="cs-CZ" dirty="0" err="1" smtClean="0"/>
              <a:t>aggression</a:t>
            </a:r>
            <a:r>
              <a:rPr lang="cs-CZ" dirty="0" smtClean="0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7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encountered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internet</a:t>
            </a:r>
          </a:p>
          <a:p>
            <a:endParaRPr lang="cs-CZ" dirty="0"/>
          </a:p>
          <a:p>
            <a:r>
              <a:rPr lang="cs-CZ" dirty="0" err="1" smtClean="0"/>
              <a:t>Intergroup</a:t>
            </a:r>
            <a:r>
              <a:rPr lang="cs-CZ" dirty="0" smtClean="0"/>
              <a:t> </a:t>
            </a:r>
            <a:r>
              <a:rPr lang="cs-CZ" dirty="0" err="1" smtClean="0"/>
              <a:t>aggression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Intolerant</a:t>
            </a:r>
            <a:r>
              <a:rPr lang="cs-CZ" dirty="0"/>
              <a:t> online </a:t>
            </a:r>
            <a:r>
              <a:rPr lang="cs-CZ" dirty="0" err="1"/>
              <a:t>communities</a:t>
            </a:r>
            <a:endParaRPr lang="cs-CZ" dirty="0"/>
          </a:p>
          <a:p>
            <a:pPr lvl="1"/>
            <a:r>
              <a:rPr lang="cs-CZ" dirty="0" err="1"/>
              <a:t>Attacks</a:t>
            </a:r>
            <a:r>
              <a:rPr lang="cs-CZ" dirty="0"/>
              <a:t> </a:t>
            </a:r>
            <a:r>
              <a:rPr lang="cs-CZ" b="1" dirty="0"/>
              <a:t>on</a:t>
            </a:r>
            <a:r>
              <a:rPr lang="cs-CZ" dirty="0"/>
              <a:t> and </a:t>
            </a:r>
            <a:r>
              <a:rPr lang="cs-CZ" b="1" dirty="0" err="1"/>
              <a:t>from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(online) </a:t>
            </a:r>
            <a:r>
              <a:rPr lang="cs-CZ" dirty="0" err="1" smtClean="0"/>
              <a:t>communities</a:t>
            </a:r>
            <a:r>
              <a:rPr lang="cs-CZ" dirty="0" smtClean="0"/>
              <a:t>/</a:t>
            </a:r>
            <a:r>
              <a:rPr lang="cs-CZ" dirty="0" err="1" smtClean="0"/>
              <a:t>groups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8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/>
              <a:t> online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communities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Specific</a:t>
            </a:r>
            <a:r>
              <a:rPr lang="cs-CZ" dirty="0" smtClean="0"/>
              <a:t> online </a:t>
            </a:r>
            <a:r>
              <a:rPr lang="cs-CZ" dirty="0" err="1" smtClean="0"/>
              <a:t>places</a:t>
            </a:r>
            <a:r>
              <a:rPr lang="cs-CZ" dirty="0" smtClean="0"/>
              <a:t> in </a:t>
            </a:r>
            <a:r>
              <a:rPr lang="cs-CZ" dirty="0" err="1" smtClean="0"/>
              <a:t>which</a:t>
            </a:r>
            <a:r>
              <a:rPr lang="cs-CZ" dirty="0" smtClean="0"/>
              <a:t> and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interact</a:t>
            </a:r>
            <a:endParaRPr lang="cs-CZ" dirty="0" smtClean="0"/>
          </a:p>
          <a:p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interests</a:t>
            </a:r>
            <a:r>
              <a:rPr lang="cs-CZ" dirty="0" smtClean="0"/>
              <a:t>, </a:t>
            </a:r>
            <a:r>
              <a:rPr lang="cs-CZ" dirty="0" err="1" smtClean="0"/>
              <a:t>goals</a:t>
            </a:r>
            <a:r>
              <a:rPr lang="cs-CZ" dirty="0" smtClean="0"/>
              <a:t>, identity (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belonging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self-expression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Individual</a:t>
            </a:r>
            <a:r>
              <a:rPr lang="cs-CZ" dirty="0" smtClean="0"/>
              <a:t> and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r>
              <a:rPr lang="cs-CZ" dirty="0" err="1" smtClean="0"/>
              <a:t>Opportunity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belonging</a:t>
            </a:r>
            <a:endParaRPr lang="cs-CZ" dirty="0" smtClean="0"/>
          </a:p>
          <a:p>
            <a:pPr lvl="1"/>
            <a:r>
              <a:rPr lang="cs-CZ" dirty="0" smtClean="0"/>
              <a:t>And in-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endParaRPr lang="cs-CZ" dirty="0" smtClean="0"/>
          </a:p>
          <a:p>
            <a:r>
              <a:rPr lang="cs-CZ" dirty="0" err="1" smtClean="0"/>
              <a:t>Discourse</a:t>
            </a:r>
            <a:r>
              <a:rPr lang="cs-CZ" dirty="0" smtClean="0"/>
              <a:t>, </a:t>
            </a:r>
            <a:r>
              <a:rPr lang="cs-CZ" dirty="0" err="1" smtClean="0"/>
              <a:t>materials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/>
              <a:t> online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Positive </a:t>
            </a:r>
            <a:r>
              <a:rPr lang="cs-CZ" dirty="0"/>
              <a:t>and negative </a:t>
            </a:r>
            <a:r>
              <a:rPr lang="cs-CZ" dirty="0" err="1"/>
              <a:t>outcomes</a:t>
            </a:r>
            <a:endParaRPr lang="cs-CZ" dirty="0"/>
          </a:p>
          <a:p>
            <a:pPr lvl="1"/>
            <a:r>
              <a:rPr lang="cs-CZ" dirty="0" err="1"/>
              <a:t>Sometimes</a:t>
            </a:r>
            <a:r>
              <a:rPr lang="cs-CZ" dirty="0"/>
              <a:t> very hard to </a:t>
            </a:r>
            <a:r>
              <a:rPr lang="cs-CZ" dirty="0" err="1" smtClean="0"/>
              <a:t>untangle</a:t>
            </a:r>
            <a:endParaRPr lang="cs-CZ" dirty="0" smtClean="0"/>
          </a:p>
          <a:p>
            <a:pPr lvl="1"/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whom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 smtClean="0"/>
          </a:p>
          <a:p>
            <a:r>
              <a:rPr lang="cs-CZ" dirty="0" err="1"/>
              <a:t>Clash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(</a:t>
            </a:r>
            <a:r>
              <a:rPr lang="cs-CZ" dirty="0" err="1"/>
              <a:t>offline</a:t>
            </a:r>
            <a:r>
              <a:rPr lang="cs-CZ" dirty="0"/>
              <a:t>) </a:t>
            </a:r>
            <a:r>
              <a:rPr lang="cs-CZ" dirty="0" err="1"/>
              <a:t>communities</a:t>
            </a:r>
            <a:r>
              <a:rPr lang="cs-CZ" dirty="0"/>
              <a:t> </a:t>
            </a:r>
            <a:r>
              <a:rPr lang="cs-CZ" dirty="0" smtClean="0"/>
              <a:t>online</a:t>
            </a:r>
          </a:p>
          <a:p>
            <a:endParaRPr lang="cs-CZ" dirty="0"/>
          </a:p>
          <a:p>
            <a:r>
              <a:rPr lang="cs-CZ" dirty="0" err="1" smtClean="0"/>
              <a:t>Example</a:t>
            </a:r>
            <a:r>
              <a:rPr lang="cs-CZ" dirty="0" smtClean="0"/>
              <a:t>: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 smtClean="0"/>
              <a:t>communities</a:t>
            </a:r>
            <a:r>
              <a:rPr lang="cs-CZ" dirty="0" smtClean="0"/>
              <a:t>, </a:t>
            </a:r>
            <a:r>
              <a:rPr lang="cs-CZ" dirty="0" err="1" smtClean="0"/>
              <a:t>extremist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33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intolerance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Roots</a:t>
            </a:r>
            <a:r>
              <a:rPr lang="cs-CZ" dirty="0" smtClean="0"/>
              <a:t> in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err="1" smtClean="0"/>
              <a:t>Attitides</a:t>
            </a:r>
            <a:r>
              <a:rPr lang="cs-CZ" dirty="0" smtClean="0"/>
              <a:t>, </a:t>
            </a:r>
            <a:r>
              <a:rPr lang="cs-CZ" dirty="0" err="1" smtClean="0"/>
              <a:t>opinions</a:t>
            </a:r>
            <a:endParaRPr lang="cs-CZ" dirty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r>
              <a:rPr lang="cs-CZ" dirty="0" smtClean="0"/>
              <a:t>Group identity</a:t>
            </a:r>
          </a:p>
          <a:p>
            <a:r>
              <a:rPr lang="cs-CZ" dirty="0" smtClean="0"/>
              <a:t>In-</a:t>
            </a:r>
            <a:r>
              <a:rPr lang="cs-CZ" dirty="0" err="1" smtClean="0"/>
              <a:t>groups</a:t>
            </a:r>
            <a:r>
              <a:rPr lang="cs-CZ" dirty="0" smtClean="0"/>
              <a:t> and </a:t>
            </a:r>
            <a:r>
              <a:rPr lang="cs-CZ" dirty="0" err="1" smtClean="0"/>
              <a:t>out-groups</a:t>
            </a:r>
            <a:endParaRPr lang="cs-CZ" dirty="0" smtClean="0"/>
          </a:p>
          <a:p>
            <a:r>
              <a:rPr lang="cs-CZ" dirty="0" err="1" smtClean="0"/>
              <a:t>Prejudices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45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intolerance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Online</a:t>
            </a:r>
          </a:p>
          <a:p>
            <a:pPr marL="0" indent="0">
              <a:buNone/>
            </a:pPr>
            <a:r>
              <a:rPr lang="cs-CZ" dirty="0" err="1" smtClean="0"/>
              <a:t>Increasing</a:t>
            </a:r>
            <a:r>
              <a:rPr lang="cs-CZ" dirty="0" smtClean="0"/>
              <a:t>? (</a:t>
            </a:r>
            <a:r>
              <a:rPr lang="cs-CZ" dirty="0" err="1" smtClean="0"/>
              <a:t>increasing</a:t>
            </a:r>
            <a:r>
              <a:rPr lang="cs-CZ" dirty="0" smtClean="0"/>
              <a:t> internet use)</a:t>
            </a:r>
          </a:p>
          <a:p>
            <a:pPr marL="0" indent="0">
              <a:buNone/>
            </a:pPr>
            <a:r>
              <a:rPr lang="cs-CZ" dirty="0" err="1" smtClean="0"/>
              <a:t>Dispersing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many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platforms</a:t>
            </a:r>
            <a:endParaRPr lang="cs-CZ" dirty="0" smtClean="0"/>
          </a:p>
          <a:p>
            <a:r>
              <a:rPr lang="cs-CZ" dirty="0" err="1" smtClean="0"/>
              <a:t>prominently</a:t>
            </a:r>
            <a:r>
              <a:rPr lang="cs-CZ" dirty="0" smtClean="0"/>
              <a:t> SNS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89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 the past 12 months, have you seen websites where people discuss hate messages that attack certain groups or individuals ? </a:t>
            </a:r>
            <a:r>
              <a:rPr lang="cs-CZ" sz="2800" b="1" dirty="0" smtClean="0"/>
              <a:t>(EUKO, 2010; NCGM, 2013)</a:t>
            </a:r>
            <a:endParaRPr lang="en-US" sz="28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Combating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…and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Ban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Resistance</a:t>
            </a:r>
            <a:r>
              <a:rPr lang="cs-CZ" dirty="0" smtClean="0"/>
              <a:t>, </a:t>
            </a: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identity? </a:t>
            </a:r>
          </a:p>
          <a:p>
            <a:pPr lvl="1"/>
            <a:r>
              <a:rPr lang="cs-CZ" dirty="0" smtClean="0"/>
              <a:t>Free </a:t>
            </a:r>
            <a:r>
              <a:rPr lang="cs-CZ" dirty="0" err="1" smtClean="0"/>
              <a:t>speech</a:t>
            </a:r>
            <a:r>
              <a:rPr lang="cs-CZ" dirty="0" smtClean="0"/>
              <a:t>? </a:t>
            </a:r>
          </a:p>
          <a:p>
            <a:r>
              <a:rPr lang="cs-CZ" dirty="0" err="1" smtClean="0"/>
              <a:t>Law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no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General protest</a:t>
            </a:r>
          </a:p>
          <a:p>
            <a:r>
              <a:rPr lang="cs-CZ" dirty="0" smtClean="0"/>
              <a:t>Humor, </a:t>
            </a:r>
            <a:r>
              <a:rPr lang="cs-CZ" dirty="0" err="1" smtClean="0"/>
              <a:t>sarcasm</a:t>
            </a:r>
            <a:endParaRPr lang="cs-CZ" dirty="0" smtClean="0"/>
          </a:p>
          <a:p>
            <a:r>
              <a:rPr lang="cs-CZ" dirty="0" err="1" smtClean="0"/>
              <a:t>Trolling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http:</a:t>
            </a:r>
            <a:r>
              <a:rPr lang="en-US" dirty="0"/>
              <a:t>//www.adl.org/combating-hate</a:t>
            </a:r>
            <a:r>
              <a:rPr lang="en-US" dirty="0" smtClean="0"/>
              <a:t>/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http://www.hatefree.cz/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cs-cz.facebook.com/CeskeObludarium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4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trolling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Combating</a:t>
            </a:r>
            <a:r>
              <a:rPr lang="cs-CZ" dirty="0" smtClean="0"/>
              <a:t> </a:t>
            </a:r>
            <a:r>
              <a:rPr lang="cs-CZ" dirty="0" err="1" smtClean="0"/>
              <a:t>hate</a:t>
            </a:r>
            <a:r>
              <a:rPr lang="cs-CZ" dirty="0" smtClean="0"/>
              <a:t> online?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normal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moral</a:t>
            </a:r>
            <a:r>
              <a:rPr lang="cs-CZ" dirty="0" smtClean="0"/>
              <a:t>? </a:t>
            </a:r>
            <a:r>
              <a:rPr lang="cs-CZ" dirty="0" err="1" smtClean="0"/>
              <a:t>Legitimate</a:t>
            </a:r>
            <a:r>
              <a:rPr lang="cs-CZ" dirty="0" smtClean="0"/>
              <a:t>? </a:t>
            </a:r>
            <a:r>
              <a:rPr lang="cs-CZ" dirty="0" err="1" smtClean="0"/>
              <a:t>Legal</a:t>
            </a:r>
            <a:r>
              <a:rPr lang="cs-CZ" dirty="0" smtClean="0"/>
              <a:t>? Normative?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conceptualization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ggression</a:t>
            </a:r>
            <a:r>
              <a:rPr lang="cs-CZ" dirty="0" smtClean="0"/>
              <a:t> –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purposes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Framing</a:t>
            </a:r>
            <a:r>
              <a:rPr lang="cs-CZ" dirty="0" smtClean="0"/>
              <a:t>: </a:t>
            </a:r>
            <a:r>
              <a:rPr lang="cs-CZ" dirty="0" err="1" smtClean="0"/>
              <a:t>aggression</a:t>
            </a:r>
            <a:r>
              <a:rPr lang="cs-CZ" dirty="0" smtClean="0"/>
              <a:t> as a </a:t>
            </a:r>
            <a:r>
              <a:rPr lang="cs-CZ" dirty="0" err="1" smtClean="0"/>
              <a:t>mean</a:t>
            </a:r>
            <a:r>
              <a:rPr lang="cs-CZ" dirty="0" smtClean="0"/>
              <a:t> to – </a:t>
            </a:r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justified</a:t>
            </a:r>
            <a:r>
              <a:rPr lang="cs-CZ" dirty="0" smtClean="0"/>
              <a:t> - end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6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intolerance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endParaRPr lang="cs-CZ" dirty="0" smtClean="0"/>
          </a:p>
          <a:p>
            <a:pPr lvl="1"/>
            <a:r>
              <a:rPr lang="cs-CZ" dirty="0" err="1" smtClean="0"/>
              <a:t>Hostility</a:t>
            </a:r>
            <a:endParaRPr lang="cs-CZ" dirty="0" smtClean="0"/>
          </a:p>
          <a:p>
            <a:pPr lvl="1"/>
            <a:r>
              <a:rPr lang="cs-CZ" dirty="0"/>
              <a:t>Anonymity, </a:t>
            </a:r>
            <a:r>
              <a:rPr lang="cs-CZ" dirty="0" err="1"/>
              <a:t>invisibility</a:t>
            </a:r>
            <a:r>
              <a:rPr lang="cs-CZ" dirty="0"/>
              <a:t>, </a:t>
            </a:r>
            <a:r>
              <a:rPr lang="cs-CZ" dirty="0" err="1"/>
              <a:t>asynchronicity</a:t>
            </a:r>
            <a:r>
              <a:rPr lang="cs-CZ" dirty="0"/>
              <a:t>, </a:t>
            </a:r>
            <a:r>
              <a:rPr lang="cs-CZ" dirty="0" err="1"/>
              <a:t>solipstic</a:t>
            </a:r>
            <a:r>
              <a:rPr lang="cs-CZ" dirty="0"/>
              <a:t> </a:t>
            </a:r>
            <a:r>
              <a:rPr lang="cs-CZ" dirty="0" err="1"/>
              <a:t>introjection</a:t>
            </a:r>
            <a:r>
              <a:rPr lang="cs-CZ" dirty="0"/>
              <a:t>, </a:t>
            </a:r>
            <a:r>
              <a:rPr lang="cs-CZ" dirty="0" err="1"/>
              <a:t>dissociative</a:t>
            </a:r>
            <a:r>
              <a:rPr lang="cs-CZ" dirty="0"/>
              <a:t> </a:t>
            </a:r>
            <a:r>
              <a:rPr lang="cs-CZ" dirty="0" err="1"/>
              <a:t>imagination</a:t>
            </a:r>
            <a:r>
              <a:rPr lang="cs-CZ" dirty="0"/>
              <a:t>, </a:t>
            </a:r>
            <a:r>
              <a:rPr lang="cs-CZ" dirty="0" err="1"/>
              <a:t>minimization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status and </a:t>
            </a:r>
            <a:r>
              <a:rPr lang="cs-CZ" dirty="0" err="1"/>
              <a:t>authority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SIDE model</a:t>
            </a:r>
          </a:p>
          <a:p>
            <a:pPr lvl="1"/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smtClean="0"/>
              <a:t>identity (</a:t>
            </a:r>
            <a:r>
              <a:rPr lang="cs-CZ" dirty="0" err="1" smtClean="0"/>
              <a:t>Tajfel</a:t>
            </a:r>
            <a:r>
              <a:rPr lang="cs-CZ" dirty="0" smtClean="0"/>
              <a:t>, Turner)</a:t>
            </a:r>
            <a:endParaRPr lang="cs-CZ" dirty="0" smtClean="0"/>
          </a:p>
          <a:p>
            <a:pPr lvl="1"/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normatively</a:t>
            </a:r>
            <a:r>
              <a:rPr lang="cs-CZ" dirty="0" smtClean="0"/>
              <a:t> negative </a:t>
            </a:r>
            <a:r>
              <a:rPr lang="cs-CZ" dirty="0" err="1" smtClean="0"/>
              <a:t>attitudes</a:t>
            </a:r>
            <a:r>
              <a:rPr lang="cs-CZ" dirty="0" smtClean="0"/>
              <a:t>, </a:t>
            </a:r>
            <a:r>
              <a:rPr lang="cs-CZ" dirty="0" err="1" smtClean="0"/>
              <a:t>behavior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Anonymity vs. </a:t>
            </a:r>
            <a:r>
              <a:rPr lang="cs-CZ" dirty="0" err="1" smtClean="0"/>
              <a:t>identifiability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still</a:t>
            </a:r>
            <a:r>
              <a:rPr lang="cs-CZ" dirty="0" smtClean="0"/>
              <a:t> no </a:t>
            </a:r>
            <a:r>
              <a:rPr lang="cs-CZ" dirty="0" smtClean="0"/>
              <a:t>such </a:t>
            </a:r>
            <a:r>
              <a:rPr lang="cs-CZ" dirty="0" err="1" smtClean="0"/>
              <a:t>constrains</a:t>
            </a:r>
            <a:r>
              <a:rPr lang="cs-CZ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join</a:t>
            </a:r>
            <a:r>
              <a:rPr lang="cs-CZ" dirty="0" smtClean="0"/>
              <a:t> such </a:t>
            </a:r>
            <a:r>
              <a:rPr lang="cs-CZ" dirty="0" err="1" smtClean="0"/>
              <a:t>group</a:t>
            </a:r>
            <a:r>
              <a:rPr lang="cs-CZ" dirty="0" smtClean="0"/>
              <a:t>/express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attitude</a:t>
            </a:r>
            <a:endParaRPr lang="en-US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628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hate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intolerance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(online </a:t>
            </a:r>
            <a:r>
              <a:rPr lang="cs-CZ" dirty="0" err="1" smtClean="0"/>
              <a:t>communities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„Link, </a:t>
            </a:r>
            <a:r>
              <a:rPr lang="cs-CZ" dirty="0" err="1" smtClean="0"/>
              <a:t>educate</a:t>
            </a:r>
            <a:r>
              <a:rPr lang="cs-CZ" dirty="0" smtClean="0"/>
              <a:t>, </a:t>
            </a:r>
            <a:r>
              <a:rPr lang="cs-CZ" dirty="0" err="1" smtClean="0"/>
              <a:t>recruit</a:t>
            </a:r>
            <a:r>
              <a:rPr lang="cs-CZ" dirty="0" smtClean="0"/>
              <a:t>“ (</a:t>
            </a:r>
            <a:r>
              <a:rPr lang="cs-CZ" dirty="0" err="1" smtClean="0"/>
              <a:t>Douglas</a:t>
            </a:r>
            <a:r>
              <a:rPr lang="cs-CZ" dirty="0" smtClean="0"/>
              <a:t>, 2007)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Persuasion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Not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advocating</a:t>
            </a:r>
            <a:r>
              <a:rPr lang="cs-CZ" dirty="0"/>
              <a:t> </a:t>
            </a:r>
            <a:r>
              <a:rPr lang="cs-CZ" dirty="0" err="1" smtClean="0"/>
              <a:t>violence</a:t>
            </a:r>
            <a:r>
              <a:rPr lang="cs-CZ" dirty="0" smtClean="0"/>
              <a:t> as such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Objectivity</a:t>
            </a:r>
            <a:r>
              <a:rPr lang="cs-CZ" dirty="0"/>
              <a:t>“ </a:t>
            </a:r>
            <a:endParaRPr lang="cs-CZ" dirty="0" smtClean="0"/>
          </a:p>
          <a:p>
            <a:pPr lvl="1"/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 and </a:t>
            </a:r>
            <a:r>
              <a:rPr lang="cs-CZ" dirty="0" err="1" smtClean="0"/>
              <a:t>norms</a:t>
            </a:r>
            <a:endParaRPr lang="cs-CZ" dirty="0" smtClean="0"/>
          </a:p>
          <a:p>
            <a:pPr lvl="1"/>
            <a:r>
              <a:rPr lang="cs-CZ" dirty="0" smtClean="0"/>
              <a:t>In-</a:t>
            </a:r>
            <a:r>
              <a:rPr lang="cs-CZ" dirty="0" err="1" smtClean="0"/>
              <a:t>group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Socialy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dirty="0" err="1" smtClean="0"/>
              <a:t>Moral</a:t>
            </a:r>
            <a:r>
              <a:rPr lang="cs-CZ" dirty="0" smtClean="0"/>
              <a:t> </a:t>
            </a:r>
            <a:r>
              <a:rPr lang="cs-CZ" dirty="0" err="1" smtClean="0"/>
              <a:t>disengagement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Bandura: Morality – </a:t>
            </a:r>
            <a:r>
              <a:rPr lang="cs-CZ" sz="1800" dirty="0" err="1" smtClean="0"/>
              <a:t>norms</a:t>
            </a:r>
            <a:r>
              <a:rPr lang="cs-CZ" sz="1800" dirty="0" smtClean="0"/>
              <a:t>, </a:t>
            </a:r>
            <a:r>
              <a:rPr lang="cs-CZ" sz="1800" dirty="0" err="1" smtClean="0"/>
              <a:t>social</a:t>
            </a:r>
            <a:r>
              <a:rPr lang="cs-CZ" sz="1800" dirty="0" smtClean="0"/>
              <a:t> and </a:t>
            </a:r>
            <a:r>
              <a:rPr lang="cs-CZ" sz="1800" dirty="0" err="1" smtClean="0"/>
              <a:t>internalised</a:t>
            </a:r>
            <a:r>
              <a:rPr lang="cs-CZ" sz="1800" dirty="0" smtClean="0"/>
              <a:t> </a:t>
            </a:r>
            <a:r>
              <a:rPr lang="cs-CZ" sz="1800" dirty="0" err="1"/>
              <a:t>sanctions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 err="1" smtClean="0"/>
              <a:t>Self</a:t>
            </a:r>
            <a:r>
              <a:rPr lang="cs-CZ" sz="1800" dirty="0" smtClean="0"/>
              <a:t>-monitoring, </a:t>
            </a:r>
            <a:r>
              <a:rPr lang="cs-CZ" sz="1800" dirty="0" err="1" smtClean="0"/>
              <a:t>evaluation</a:t>
            </a:r>
            <a:r>
              <a:rPr lang="cs-CZ" sz="1800" dirty="0" smtClean="0"/>
              <a:t>, </a:t>
            </a:r>
            <a:r>
              <a:rPr lang="cs-CZ" sz="1800" dirty="0" err="1" smtClean="0"/>
              <a:t>regulation</a:t>
            </a:r>
            <a:r>
              <a:rPr lang="cs-CZ" sz="1800" dirty="0" smtClean="0"/>
              <a:t> (</a:t>
            </a:r>
            <a:r>
              <a:rPr lang="cs-CZ" sz="1800" dirty="0" err="1" smtClean="0"/>
              <a:t>affective</a:t>
            </a:r>
            <a:r>
              <a:rPr lang="cs-CZ" sz="1800" dirty="0" smtClean="0"/>
              <a:t>)</a:t>
            </a:r>
          </a:p>
          <a:p>
            <a:r>
              <a:rPr lang="cs-CZ" sz="1800" b="1" dirty="0" err="1" smtClean="0"/>
              <a:t>Moral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disengagement</a:t>
            </a:r>
            <a:r>
              <a:rPr lang="cs-CZ" sz="1800" dirty="0" smtClean="0"/>
              <a:t>: </a:t>
            </a:r>
            <a:r>
              <a:rPr lang="en-US" sz="1800" dirty="0" smtClean="0"/>
              <a:t>cognitive </a:t>
            </a:r>
            <a:r>
              <a:rPr lang="en-US" sz="1800" dirty="0"/>
              <a:t>restructuring of inhumane conduct </a:t>
            </a:r>
            <a:r>
              <a:rPr lang="en-US" sz="1800" dirty="0" smtClean="0"/>
              <a:t>into </a:t>
            </a:r>
            <a:r>
              <a:rPr lang="en-US" sz="1800" dirty="0"/>
              <a:t>a </a:t>
            </a:r>
            <a:r>
              <a:rPr lang="en-US" sz="1800" dirty="0" smtClean="0"/>
              <a:t>benign</a:t>
            </a:r>
            <a:r>
              <a:rPr lang="cs-CZ" sz="18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/>
              <a:t>worthy one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moral justification</a:t>
            </a:r>
            <a:r>
              <a:rPr lang="cs-CZ" sz="1800" dirty="0" smtClean="0"/>
              <a:t>, </a:t>
            </a:r>
            <a:r>
              <a:rPr lang="en-US" sz="1800" dirty="0" smtClean="0"/>
              <a:t>sanitizing </a:t>
            </a:r>
            <a:r>
              <a:rPr lang="en-US" sz="1800" dirty="0"/>
              <a:t>language, and </a:t>
            </a:r>
            <a:r>
              <a:rPr lang="en-US" sz="1800" dirty="0" smtClean="0"/>
              <a:t>advantageous</a:t>
            </a:r>
            <a:r>
              <a:rPr lang="cs-CZ" sz="1800" dirty="0" smtClean="0"/>
              <a:t> </a:t>
            </a:r>
            <a:r>
              <a:rPr lang="en-US" sz="1800" dirty="0" smtClean="0"/>
              <a:t>comparison</a:t>
            </a:r>
            <a:r>
              <a:rPr lang="en-US" sz="1800" dirty="0"/>
              <a:t>;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disavowal of</a:t>
            </a:r>
            <a:r>
              <a:rPr lang="cs-CZ" sz="1800" dirty="0" smtClean="0"/>
              <a:t> </a:t>
            </a:r>
            <a:r>
              <a:rPr lang="en-US" sz="1800" dirty="0" smtClean="0"/>
              <a:t>a </a:t>
            </a:r>
            <a:r>
              <a:rPr lang="en-US" sz="1800" dirty="0"/>
              <a:t>sense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personal </a:t>
            </a:r>
            <a:r>
              <a:rPr lang="en-US" sz="1800" dirty="0"/>
              <a:t>agency by diffusion or displacement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responsibility</a:t>
            </a:r>
            <a:r>
              <a:rPr lang="en-US" sz="1800" dirty="0"/>
              <a:t>; </a:t>
            </a:r>
            <a:endParaRPr lang="cs-CZ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disregarding </a:t>
            </a:r>
            <a:r>
              <a:rPr lang="en-US" sz="1800" dirty="0"/>
              <a:t>or minimizing the injurious effects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one </a:t>
            </a:r>
            <a:r>
              <a:rPr lang="en-US" sz="1800" dirty="0"/>
              <a:t>'s </a:t>
            </a:r>
            <a:r>
              <a:rPr lang="en-US" sz="1800" dirty="0" smtClean="0"/>
              <a:t>actions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attribution </a:t>
            </a:r>
            <a:r>
              <a:rPr lang="en-US" sz="1800" dirty="0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blame </a:t>
            </a:r>
            <a:r>
              <a:rPr lang="en-US" sz="1800" dirty="0"/>
              <a:t>to, and dehumanization of those who are victimized. </a:t>
            </a:r>
          </a:p>
          <a:p>
            <a:endParaRPr lang="cs-CZ" sz="1800" dirty="0" smtClean="0"/>
          </a:p>
          <a:p>
            <a:r>
              <a:rPr lang="en-US" sz="1800" dirty="0" smtClean="0"/>
              <a:t>Bandura</a:t>
            </a:r>
            <a:r>
              <a:rPr lang="en-US" sz="1800" dirty="0"/>
              <a:t>, A. (1999). Moral disengagement in the perpetration of inhumanities. </a:t>
            </a:r>
            <a:r>
              <a:rPr lang="en-US" sz="1800" i="1" dirty="0"/>
              <a:t>Personality and social psychology review</a:t>
            </a:r>
            <a:r>
              <a:rPr lang="en-US" sz="1800" dirty="0"/>
              <a:t>, </a:t>
            </a:r>
            <a:r>
              <a:rPr lang="en-US" sz="1800" i="1" dirty="0"/>
              <a:t>3</a:t>
            </a:r>
            <a:r>
              <a:rPr lang="en-US" sz="1800" dirty="0"/>
              <a:t>(3), 193-209.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5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6133" y="237065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are </a:t>
            </a:r>
            <a:r>
              <a:rPr lang="cs-CZ" sz="2400" dirty="0" err="1" smtClean="0">
                <a:solidFill>
                  <a:srgbClr val="002060"/>
                </a:solidFill>
              </a:rPr>
              <a:t>saving</a:t>
            </a:r>
            <a:r>
              <a:rPr lang="cs-CZ" sz="2400" dirty="0" smtClean="0">
                <a:solidFill>
                  <a:srgbClr val="002060"/>
                </a:solidFill>
              </a:rPr>
              <a:t> humanity“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better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did</a:t>
            </a:r>
            <a:r>
              <a:rPr lang="cs-CZ" sz="2400" dirty="0" smtClean="0">
                <a:solidFill>
                  <a:srgbClr val="002060"/>
                </a:solidFill>
              </a:rPr>
              <a:t>!“</a:t>
            </a:r>
          </a:p>
          <a:p>
            <a:pPr algn="ctr"/>
            <a:r>
              <a:rPr lang="cs-CZ" sz="2400" dirty="0">
                <a:solidFill>
                  <a:srgbClr val="002060"/>
                </a:solidFill>
              </a:rPr>
              <a:t>„</a:t>
            </a:r>
            <a:r>
              <a:rPr lang="cs-CZ" sz="2400" dirty="0" err="1">
                <a:solidFill>
                  <a:srgbClr val="002060"/>
                </a:solidFill>
              </a:rPr>
              <a:t>War</a:t>
            </a:r>
            <a:r>
              <a:rPr lang="cs-CZ" sz="2400" dirty="0">
                <a:solidFill>
                  <a:srgbClr val="002060"/>
                </a:solidFill>
              </a:rPr>
              <a:t> vs. </a:t>
            </a:r>
            <a:r>
              <a:rPr lang="cs-CZ" sz="2400" dirty="0" err="1">
                <a:solidFill>
                  <a:srgbClr val="002060"/>
                </a:solidFill>
              </a:rPr>
              <a:t>Fight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for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freedom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cs-CZ" dirty="0"/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20320580">
            <a:off x="2142196" y="1252047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4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3229" y="347132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Nobody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did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nothing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order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„I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 smtClean="0">
                <a:solidFill>
                  <a:srgbClr val="002060"/>
                </a:solidFill>
              </a:rPr>
              <a:t> just a </a:t>
            </a:r>
            <a:r>
              <a:rPr lang="cs-CZ" sz="2400" dirty="0" err="1" smtClean="0">
                <a:solidFill>
                  <a:srgbClr val="002060"/>
                </a:solidFill>
              </a:rPr>
              <a:t>messanger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18564167">
            <a:off x="4859995" y="3995246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785" y="3639556"/>
            <a:ext cx="4521200" cy="2853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was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not </a:t>
            </a:r>
            <a:r>
              <a:rPr lang="cs-CZ" sz="2400" dirty="0" err="1" smtClean="0">
                <a:solidFill>
                  <a:srgbClr val="002060"/>
                </a:solidFill>
              </a:rPr>
              <a:t>that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bad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Its</a:t>
            </a:r>
            <a:r>
              <a:rPr lang="cs-CZ" sz="2400" dirty="0" smtClean="0">
                <a:solidFill>
                  <a:srgbClr val="002060"/>
                </a:solidFill>
              </a:rPr>
              <a:t> not </a:t>
            </a:r>
            <a:r>
              <a:rPr lang="cs-CZ" sz="2400" dirty="0" err="1" smtClean="0">
                <a:solidFill>
                  <a:srgbClr val="002060"/>
                </a:solidFill>
              </a:rPr>
              <a:t>like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killed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them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just </a:t>
            </a:r>
            <a:r>
              <a:rPr lang="cs-CZ" sz="2400" dirty="0" err="1" smtClean="0">
                <a:solidFill>
                  <a:srgbClr val="002060"/>
                </a:solidFill>
              </a:rPr>
              <a:t>teached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them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lesson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8661602">
            <a:off x="1867159" y="2792980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90153"/>
            <a:ext cx="7886700" cy="38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28133" y="4258733"/>
            <a:ext cx="4368800" cy="210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are </a:t>
            </a:r>
            <a:r>
              <a:rPr lang="cs-CZ" sz="2400" dirty="0" err="1" smtClean="0">
                <a:solidFill>
                  <a:srgbClr val="002060"/>
                </a:solidFill>
              </a:rPr>
              <a:t>like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rats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</a:p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just </a:t>
            </a:r>
            <a:r>
              <a:rPr lang="cs-CZ" sz="2400" dirty="0" err="1" smtClean="0">
                <a:solidFill>
                  <a:srgbClr val="002060"/>
                </a:solidFill>
              </a:rPr>
              <a:t>got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what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deserved</a:t>
            </a:r>
            <a:r>
              <a:rPr lang="cs-CZ" sz="2400" dirty="0" smtClean="0">
                <a:solidFill>
                  <a:srgbClr val="002060"/>
                </a:solidFill>
              </a:rPr>
              <a:t>“</a:t>
            </a:r>
            <a:endParaRPr lang="cs-CZ" dirty="0" smtClean="0"/>
          </a:p>
          <a:p>
            <a:pPr algn="ctr"/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 rot="8234164">
            <a:off x="5358414" y="3634085"/>
            <a:ext cx="1583267" cy="576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/>
              <a:t> online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information</a:t>
            </a:r>
            <a:r>
              <a:rPr lang="cs-CZ" dirty="0" smtClean="0"/>
              <a:t> –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discourse</a:t>
            </a:r>
            <a:r>
              <a:rPr lang="cs-CZ" dirty="0" smtClean="0"/>
              <a:t>, no </a:t>
            </a:r>
            <a:r>
              <a:rPr lang="cs-CZ" dirty="0" err="1" smtClean="0"/>
              <a:t>opposite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Mutual</a:t>
            </a:r>
            <a:r>
              <a:rPr lang="cs-CZ" dirty="0" smtClean="0"/>
              <a:t> support, </a:t>
            </a:r>
            <a:r>
              <a:rPr lang="cs-CZ" dirty="0" err="1" smtClean="0"/>
              <a:t>reinforcement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In-</a:t>
            </a:r>
            <a:r>
              <a:rPr lang="cs-CZ" dirty="0" err="1" smtClean="0"/>
              <a:t>group</a:t>
            </a:r>
            <a:r>
              <a:rPr lang="cs-CZ" dirty="0" smtClean="0"/>
              <a:t>: </a:t>
            </a:r>
            <a:r>
              <a:rPr lang="cs-CZ" dirty="0" err="1" smtClean="0"/>
              <a:t>shared</a:t>
            </a:r>
            <a:r>
              <a:rPr lang="cs-CZ" dirty="0" smtClean="0"/>
              <a:t> identity, </a:t>
            </a:r>
            <a:r>
              <a:rPr lang="cs-CZ" dirty="0" err="1" smtClean="0"/>
              <a:t>belonging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Access</a:t>
            </a:r>
          </a:p>
          <a:p>
            <a:endParaRPr lang="cs-CZ" dirty="0"/>
          </a:p>
          <a:p>
            <a:r>
              <a:rPr lang="cs-CZ" dirty="0" smtClean="0"/>
              <a:t>May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invisible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pPr lvl="1"/>
            <a:r>
              <a:rPr lang="cs-CZ" dirty="0" err="1" smtClean="0"/>
              <a:t>Chance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discussions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, </a:t>
            </a:r>
            <a:r>
              <a:rPr lang="cs-CZ" dirty="0" err="1" smtClean="0"/>
              <a:t>friends</a:t>
            </a:r>
            <a:r>
              <a:rPr lang="cs-CZ" dirty="0" smtClean="0"/>
              <a:t>?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437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trolling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288665" y="3477295"/>
            <a:ext cx="3438659" cy="1501291"/>
          </a:xfrm>
          <a:prstGeom prst="wedgeRoundRectCallout">
            <a:avLst>
              <a:gd name="adj1" fmla="val -94191"/>
              <a:gd name="adj2" fmla="val -759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will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focus</a:t>
            </a:r>
            <a:r>
              <a:rPr lang="cs-CZ" sz="2400" dirty="0" smtClean="0">
                <a:solidFill>
                  <a:schemeClr val="tx1"/>
                </a:solidFill>
              </a:rPr>
              <a:t> on </a:t>
            </a:r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/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hate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communities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b="1" dirty="0" err="1" smtClean="0">
                <a:solidFill>
                  <a:srgbClr val="C00000"/>
                </a:solidFill>
              </a:rPr>
              <a:t>Mirroring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offline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ones</a:t>
            </a:r>
            <a:r>
              <a:rPr lang="cs-CZ" b="1" dirty="0">
                <a:solidFill>
                  <a:srgbClr val="C00000"/>
                </a:solidFill>
              </a:rPr>
              <a:t>?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trolling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Extension</a:t>
            </a:r>
            <a:r>
              <a:rPr lang="cs-CZ" dirty="0"/>
              <a:t>, </a:t>
            </a:r>
            <a:r>
              <a:rPr lang="cs-CZ" dirty="0" err="1"/>
              <a:t>augmentation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 err="1"/>
              <a:t>Cyberspace</a:t>
            </a:r>
            <a:r>
              <a:rPr lang="cs-CZ" dirty="0"/>
              <a:t>: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virtual</a:t>
            </a:r>
            <a:r>
              <a:rPr lang="cs-CZ" dirty="0"/>
              <a:t>“ but „</a:t>
            </a:r>
            <a:r>
              <a:rPr lang="cs-CZ" dirty="0" err="1"/>
              <a:t>real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err="1" smtClean="0"/>
              <a:t>Cyberspace</a:t>
            </a:r>
            <a:r>
              <a:rPr lang="cs-CZ" dirty="0" smtClean="0"/>
              <a:t>: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821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540" y="1442434"/>
            <a:ext cx="7886700" cy="4734529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r>
              <a:rPr lang="cs-CZ" sz="2000" dirty="0" err="1" smtClean="0"/>
              <a:t>Computer-mediated</a:t>
            </a:r>
            <a:r>
              <a:rPr lang="cs-CZ" sz="2000" dirty="0" smtClean="0"/>
              <a:t> </a:t>
            </a:r>
            <a:r>
              <a:rPr lang="cs-CZ" sz="2000" dirty="0" err="1" smtClean="0"/>
              <a:t>communication</a:t>
            </a:r>
            <a:r>
              <a:rPr lang="cs-CZ" sz="2000" dirty="0" smtClean="0"/>
              <a:t> (CMC)</a:t>
            </a:r>
          </a:p>
          <a:p>
            <a:pPr lvl="1"/>
            <a:r>
              <a:rPr lang="cs-CZ" dirty="0" smtClean="0"/>
              <a:t>Text, </a:t>
            </a:r>
            <a:r>
              <a:rPr lang="cs-CZ" dirty="0" err="1" smtClean="0"/>
              <a:t>visuality</a:t>
            </a:r>
            <a:r>
              <a:rPr lang="cs-CZ" dirty="0" smtClean="0"/>
              <a:t>, </a:t>
            </a:r>
            <a:r>
              <a:rPr lang="cs-CZ" dirty="0" err="1" smtClean="0"/>
              <a:t>hypertexts</a:t>
            </a:r>
            <a:endParaRPr lang="cs-CZ" dirty="0" smtClean="0"/>
          </a:p>
          <a:p>
            <a:pPr lvl="1"/>
            <a:r>
              <a:rPr lang="cs-CZ" dirty="0" smtClean="0"/>
              <a:t>A/</a:t>
            </a:r>
            <a:r>
              <a:rPr lang="cs-CZ" dirty="0" err="1" smtClean="0"/>
              <a:t>synchronic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  <a:p>
            <a:pPr lvl="1"/>
            <a:r>
              <a:rPr lang="cs-CZ" dirty="0" smtClean="0"/>
              <a:t>Absence </a:t>
            </a:r>
            <a:r>
              <a:rPr lang="cs-CZ" dirty="0" err="1" smtClean="0"/>
              <a:t>of</a:t>
            </a:r>
            <a:r>
              <a:rPr lang="cs-CZ" dirty="0" smtClean="0"/>
              <a:t> many </a:t>
            </a:r>
            <a:r>
              <a:rPr lang="cs-CZ" dirty="0" err="1" smtClean="0"/>
              <a:t>cues</a:t>
            </a:r>
            <a:endParaRPr lang="cs-CZ" dirty="0" smtClean="0"/>
          </a:p>
          <a:p>
            <a:pPr lvl="2"/>
            <a:r>
              <a:rPr lang="cs-CZ" sz="1400" dirty="0" err="1" smtClean="0"/>
              <a:t>Currently</a:t>
            </a:r>
            <a:r>
              <a:rPr lang="cs-CZ" sz="1400" dirty="0" smtClean="0"/>
              <a:t>, more </a:t>
            </a:r>
            <a:r>
              <a:rPr lang="cs-CZ" sz="1400" dirty="0" err="1" smtClean="0"/>
              <a:t>rich</a:t>
            </a:r>
            <a:r>
              <a:rPr lang="cs-CZ" sz="1400" dirty="0" smtClean="0"/>
              <a:t> (</a:t>
            </a:r>
            <a:r>
              <a:rPr lang="cs-CZ" sz="1400" dirty="0" err="1" smtClean="0"/>
              <a:t>emoticons</a:t>
            </a:r>
            <a:r>
              <a:rPr lang="cs-CZ" sz="1400" dirty="0" smtClean="0"/>
              <a:t>, audio-</a:t>
            </a:r>
            <a:r>
              <a:rPr lang="cs-CZ" sz="1400" dirty="0" err="1" smtClean="0"/>
              <a:t>visual</a:t>
            </a:r>
            <a:r>
              <a:rPr lang="cs-CZ" sz="1400" dirty="0" smtClean="0"/>
              <a:t> </a:t>
            </a:r>
            <a:r>
              <a:rPr lang="cs-CZ" sz="1400" dirty="0" err="1" smtClean="0"/>
              <a:t>cues</a:t>
            </a:r>
            <a:r>
              <a:rPr lang="cs-CZ" sz="1400" dirty="0" smtClean="0"/>
              <a:t> </a:t>
            </a:r>
            <a:r>
              <a:rPr lang="cs-CZ" sz="1400" dirty="0" err="1" smtClean="0"/>
              <a:t>etc</a:t>
            </a:r>
            <a:r>
              <a:rPr lang="cs-CZ" sz="1400" dirty="0" smtClean="0"/>
              <a:t>.)</a:t>
            </a:r>
          </a:p>
          <a:p>
            <a:pPr lvl="2"/>
            <a:r>
              <a:rPr lang="cs-CZ" sz="1400" dirty="0" smtClean="0"/>
              <a:t>„</a:t>
            </a:r>
            <a:r>
              <a:rPr lang="cs-CZ" sz="1400" dirty="0" err="1" smtClean="0"/>
              <a:t>say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gif</a:t>
            </a:r>
            <a:r>
              <a:rPr lang="cs-CZ" sz="1400" dirty="0" smtClean="0"/>
              <a:t>“, </a:t>
            </a:r>
            <a:r>
              <a:rPr lang="cs-CZ" sz="1400" dirty="0" err="1" smtClean="0"/>
              <a:t>memes</a:t>
            </a:r>
            <a:endParaRPr lang="cs-CZ" sz="1400" dirty="0" smtClean="0"/>
          </a:p>
          <a:p>
            <a:pPr marL="228600" lvl="1">
              <a:spcBef>
                <a:spcPts val="1000"/>
              </a:spcBef>
            </a:pPr>
            <a:endParaRPr lang="cs-CZ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0" y="5002604"/>
            <a:ext cx="1359067" cy="904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78" y="4784713"/>
            <a:ext cx="1199505" cy="11995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93731" y="4983671"/>
            <a:ext cx="151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LOL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4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self-expressions</a:t>
            </a:r>
            <a:endParaRPr lang="cs-CZ" dirty="0" smtClean="0"/>
          </a:p>
          <a:p>
            <a:r>
              <a:rPr lang="cs-CZ" dirty="0" err="1" smtClean="0"/>
              <a:t>Asynchronous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 err="1" smtClean="0"/>
              <a:t>Visuals</a:t>
            </a:r>
            <a:r>
              <a:rPr lang="cs-CZ" dirty="0" smtClean="0"/>
              <a:t> (</a:t>
            </a:r>
            <a:r>
              <a:rPr lang="cs-CZ" dirty="0" err="1" smtClean="0"/>
              <a:t>graphs</a:t>
            </a:r>
            <a:r>
              <a:rPr lang="cs-CZ" dirty="0" smtClean="0"/>
              <a:t>), </a:t>
            </a:r>
            <a:r>
              <a:rPr lang="cs-CZ" dirty="0" err="1" smtClean="0"/>
              <a:t>hyperlinks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clues</a:t>
            </a:r>
            <a:r>
              <a:rPr lang="cs-CZ" dirty="0" smtClean="0"/>
              <a:t> (</a:t>
            </a:r>
            <a:r>
              <a:rPr lang="cs-CZ" dirty="0" err="1" smtClean="0"/>
              <a:t>gestures</a:t>
            </a:r>
            <a:r>
              <a:rPr lang="cs-CZ" dirty="0" smtClean="0"/>
              <a:t>, </a:t>
            </a:r>
            <a:r>
              <a:rPr lang="cs-CZ" dirty="0" err="1" smtClean="0"/>
              <a:t>posture</a:t>
            </a:r>
            <a:r>
              <a:rPr lang="cs-CZ" dirty="0" smtClean="0"/>
              <a:t>, </a:t>
            </a:r>
            <a:r>
              <a:rPr lang="cs-CZ" dirty="0" err="1" smtClean="0"/>
              <a:t>voice</a:t>
            </a:r>
            <a:r>
              <a:rPr lang="cs-CZ" dirty="0" smtClean="0"/>
              <a:t>, </a:t>
            </a:r>
            <a:r>
              <a:rPr lang="cs-CZ" dirty="0" err="1" smtClean="0"/>
              <a:t>speach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r>
              <a:rPr lang="cs-CZ" dirty="0" smtClean="0"/>
              <a:t> as a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misunderstandings</a:t>
            </a:r>
            <a:endParaRPr lang="cs-CZ" dirty="0" smtClean="0"/>
          </a:p>
          <a:p>
            <a:pPr lvl="1"/>
            <a:r>
              <a:rPr lang="cs-CZ" dirty="0" smtClean="0"/>
              <a:t>BUT,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pose</a:t>
            </a:r>
            <a:r>
              <a:rPr lang="cs-CZ" dirty="0" smtClean="0"/>
              <a:t> a </a:t>
            </a:r>
            <a:r>
              <a:rPr lang="cs-CZ" dirty="0" err="1" smtClean="0"/>
              <a:t>barrier</a:t>
            </a:r>
            <a:r>
              <a:rPr lang="cs-CZ" dirty="0" smtClean="0"/>
              <a:t> in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endParaRPr lang="cs-CZ" dirty="0"/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 smtClean="0"/>
              <a:t>Distance</a:t>
            </a:r>
            <a:r>
              <a:rPr lang="cs-CZ" sz="2200" dirty="0"/>
              <a:t>, anonymity, </a:t>
            </a:r>
            <a:r>
              <a:rPr lang="cs-CZ" sz="2200" dirty="0" err="1"/>
              <a:t>invisibility</a:t>
            </a:r>
            <a:r>
              <a:rPr lang="cs-CZ" sz="2200" dirty="0"/>
              <a:t>….</a:t>
            </a:r>
          </a:p>
          <a:p>
            <a:endParaRPr lang="cs-CZ" dirty="0" smtClean="0"/>
          </a:p>
          <a:p>
            <a:r>
              <a:rPr lang="cs-CZ" dirty="0" err="1" smtClean="0"/>
              <a:t>Storing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	</a:t>
            </a:r>
          </a:p>
          <a:p>
            <a:pPr lvl="1"/>
            <a:r>
              <a:rPr lang="cs-CZ" dirty="0" err="1" smtClean="0"/>
              <a:t>Materials</a:t>
            </a:r>
            <a:r>
              <a:rPr lang="cs-CZ" dirty="0" smtClean="0"/>
              <a:t> and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24/7 </a:t>
            </a:r>
            <a:r>
              <a:rPr lang="cs-CZ" dirty="0" err="1" smtClean="0"/>
              <a:t>accessibility</a:t>
            </a:r>
            <a:r>
              <a:rPr lang="cs-CZ" dirty="0" smtClean="0"/>
              <a:t> </a:t>
            </a:r>
            <a:endParaRPr lang="cs-CZ" dirty="0" smtClean="0"/>
          </a:p>
          <a:p>
            <a:pPr lvl="1"/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internet </a:t>
            </a:r>
            <a:r>
              <a:rPr lang="cs-CZ" dirty="0" err="1" smtClean="0"/>
              <a:t>penetration</a:t>
            </a:r>
            <a:endParaRPr lang="cs-CZ" dirty="0" smtClean="0"/>
          </a:p>
          <a:p>
            <a:pPr lvl="1"/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2143</Words>
  <Application>Microsoft Office PowerPoint</Application>
  <PresentationFormat>Předvádění na obrazovce (4:3)</PresentationFormat>
  <Paragraphs>550</Paragraphs>
  <Slides>59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Office</vt:lpstr>
      <vt:lpstr>Online aggression and current youth</vt:lpstr>
      <vt:lpstr>Aggression online</vt:lpstr>
      <vt:lpstr>Aggression</vt:lpstr>
      <vt:lpstr>Aggression</vt:lpstr>
      <vt:lpstr>Aggression online</vt:lpstr>
      <vt:lpstr>Aggression online</vt:lpstr>
      <vt:lpstr>Aggression online</vt:lpstr>
      <vt:lpstr>Differences from offline environment(s)</vt:lpstr>
      <vt:lpstr>Differences from offline environment(s)</vt:lpstr>
      <vt:lpstr>Online disinhibition effect (Suler, 2004)</vt:lpstr>
      <vt:lpstr>Online disinhibition effect (Suler, 2004)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Prezentace aplikace PowerPoint</vt:lpstr>
      <vt:lpstr>Prezentace aplikace PowerPoint</vt:lpstr>
      <vt:lpstr>Prezentace aplikace PowerPoint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Audience in aggressive events</vt:lpstr>
      <vt:lpstr>Hate communities online</vt:lpstr>
      <vt:lpstr>Hate communities online </vt:lpstr>
      <vt:lpstr>Hate communities online </vt:lpstr>
      <vt:lpstr>Online hate &amp; intolerance</vt:lpstr>
      <vt:lpstr>Online hate &amp; intolerance</vt:lpstr>
      <vt:lpstr>In the past 12 months, have you seen websites where people discuss hate messages that attack certain groups or individuals ? (EUKO, 2010; NCGM, 2013)</vt:lpstr>
      <vt:lpstr>Combating hate online?</vt:lpstr>
      <vt:lpstr>Combating hate online?</vt:lpstr>
      <vt:lpstr>Online hate &amp; intolerance</vt:lpstr>
      <vt:lpstr>Online hate &amp; intolerance</vt:lpstr>
      <vt:lpstr>„Socialy creative“ Moral disengagement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Hate communities online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472</cp:revision>
  <dcterms:created xsi:type="dcterms:W3CDTF">2014-11-27T05:54:34Z</dcterms:created>
  <dcterms:modified xsi:type="dcterms:W3CDTF">2016-03-30T12:39:23Z</dcterms:modified>
</cp:coreProperties>
</file>