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70" r:id="rId4"/>
    <p:sldId id="272" r:id="rId5"/>
    <p:sldId id="257" r:id="rId6"/>
    <p:sldId id="259" r:id="rId7"/>
    <p:sldId id="263" r:id="rId8"/>
    <p:sldId id="260" r:id="rId9"/>
    <p:sldId id="262" r:id="rId10"/>
    <p:sldId id="264" r:id="rId11"/>
    <p:sldId id="269" r:id="rId12"/>
    <p:sldId id="265" r:id="rId13"/>
    <p:sldId id="266" r:id="rId14"/>
    <p:sldId id="267" r:id="rId15"/>
    <p:sldId id="268" r:id="rId16"/>
    <p:sldId id="273" r:id="rId17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A5A46-4B28-478C-BC32-9B2DC24EFCAC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57F4B-8B2D-49B8-A1C1-42CA9C783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718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E92C6-6E0E-4B89-A1A9-748044E8D8D9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4A6A-E189-4376-83E8-EB0D17948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4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24A6A-E189-4376-83E8-EB0D17948E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5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PSYCHOLOGICKÁ DIAGNOSTIKA V PŘEDŠKOLNÍM VĚKU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DYNAMICKÁ DIAGNOSTIKA KOGNITIVNÍCH FUNKCÍ U DĚTÍ PŘEDŠKOLNÍHO VĚKU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3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diagnostiky s procesem výuky</a:t>
            </a:r>
          </a:p>
          <a:p>
            <a:r>
              <a:rPr lang="cs-CZ" dirty="0" smtClean="0"/>
              <a:t>Škály metody sledují kognitivní procesy klíčové pro osvojení čtení, psaní a počítání</a:t>
            </a:r>
          </a:p>
          <a:p>
            <a:r>
              <a:rPr lang="cs-CZ" dirty="0" smtClean="0"/>
              <a:t>Pro děti ve věku 3-6 let</a:t>
            </a:r>
          </a:p>
          <a:p>
            <a:r>
              <a:rPr lang="cs-CZ" dirty="0" smtClean="0"/>
              <a:t>Používá se pro sledování vývoje dětí, při diagnostice školní zralosti nebo posuzování nutnosti odkladu školní docházky</a:t>
            </a:r>
          </a:p>
          <a:p>
            <a:r>
              <a:rPr lang="cs-CZ" dirty="0" smtClean="0"/>
              <a:t>Test – intervence – </a:t>
            </a:r>
            <a:r>
              <a:rPr lang="cs-CZ" dirty="0" err="1" smtClean="0"/>
              <a:t>retest</a:t>
            </a:r>
            <a:r>
              <a:rPr lang="cs-CZ" dirty="0" smtClean="0"/>
              <a:t> </a:t>
            </a:r>
          </a:p>
          <a:p>
            <a:r>
              <a:rPr lang="cs-CZ" dirty="0" smtClean="0"/>
              <a:t>Sleduje se </a:t>
            </a:r>
            <a:r>
              <a:rPr lang="cs-CZ" i="1" dirty="0" smtClean="0"/>
              <a:t>forma </a:t>
            </a:r>
            <a:r>
              <a:rPr lang="cs-CZ" dirty="0" smtClean="0"/>
              <a:t>a </a:t>
            </a:r>
            <a:r>
              <a:rPr lang="cs-CZ" i="1" dirty="0" smtClean="0"/>
              <a:t>intenzita</a:t>
            </a:r>
            <a:r>
              <a:rPr lang="cs-CZ" dirty="0" smtClean="0"/>
              <a:t> intervence</a:t>
            </a:r>
          </a:p>
          <a:p>
            <a:r>
              <a:rPr lang="cs-CZ" dirty="0" smtClean="0"/>
              <a:t>Nestačí vědět, že dítě něco zvládá, když se učí, ale také za jakých okolností se mu daří příslušnou aktivitu zvládat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556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subtesty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</a:t>
            </a:r>
            <a:r>
              <a:rPr lang="cs-CZ" dirty="0"/>
              <a:t>. třídění</a:t>
            </a:r>
          </a:p>
          <a:p>
            <a:r>
              <a:rPr lang="cs-CZ" dirty="0"/>
              <a:t>2. sekvenční sluchová paměť</a:t>
            </a:r>
          </a:p>
          <a:p>
            <a:r>
              <a:rPr lang="cs-CZ" dirty="0"/>
              <a:t>3. krátkodobá vizuální paměť</a:t>
            </a:r>
          </a:p>
          <a:p>
            <a:r>
              <a:rPr lang="cs-CZ" dirty="0"/>
              <a:t>4. doplňování sekvenčních </a:t>
            </a:r>
            <a:r>
              <a:rPr lang="cs-CZ" dirty="0" smtClean="0"/>
              <a:t>vzorců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nepovinné</a:t>
            </a:r>
            <a:r>
              <a:rPr lang="cs-CZ" dirty="0"/>
              <a:t>: </a:t>
            </a:r>
            <a:endParaRPr lang="cs-CZ" dirty="0" smtClean="0"/>
          </a:p>
          <a:p>
            <a:pPr lvl="1"/>
            <a:r>
              <a:rPr lang="cs-CZ" dirty="0" smtClean="0"/>
              <a:t>přejímání perspektivy</a:t>
            </a:r>
          </a:p>
          <a:p>
            <a:pPr lvl="1"/>
            <a:r>
              <a:rPr lang="cs-CZ" dirty="0" smtClean="0"/>
              <a:t>verbální </a:t>
            </a:r>
            <a:r>
              <a:rPr lang="cs-CZ" dirty="0"/>
              <a:t>plánování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9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5" y="1736889"/>
            <a:ext cx="2981589" cy="167657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49" y="1737359"/>
            <a:ext cx="2982061" cy="16765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83" y="1736889"/>
            <a:ext cx="2982897" cy="16770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23" y="3852451"/>
            <a:ext cx="4314548" cy="24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Sekvenční sluchová paměť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32" y="1846263"/>
            <a:ext cx="7155062" cy="4022725"/>
          </a:xfrm>
        </p:spPr>
      </p:pic>
    </p:spTree>
    <p:extLst>
      <p:ext uri="{BB962C8B-B14F-4D97-AF65-F5344CB8AC3E}">
        <p14:creationId xmlns:p14="http://schemas.microsoft.com/office/powerpoint/2010/main" val="7920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Krátkodobá vizuální paměť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32" y="1846263"/>
            <a:ext cx="7155062" cy="4022725"/>
          </a:xfrm>
        </p:spPr>
      </p:pic>
    </p:spTree>
    <p:extLst>
      <p:ext uri="{BB962C8B-B14F-4D97-AF65-F5344CB8AC3E}">
        <p14:creationId xmlns:p14="http://schemas.microsoft.com/office/powerpoint/2010/main" val="22261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Doplňování sekvenčních vzorců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32" y="1846263"/>
            <a:ext cx="7155062" cy="4022725"/>
          </a:xfrm>
        </p:spPr>
      </p:pic>
    </p:spTree>
    <p:extLst>
      <p:ext uri="{BB962C8B-B14F-4D97-AF65-F5344CB8AC3E}">
        <p14:creationId xmlns:p14="http://schemas.microsoft.com/office/powerpoint/2010/main" val="40418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710207"/>
            <a:ext cx="10058400" cy="1450757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3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diagnostika v předškolním 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Přehled viz Svoboda – Psychodiagnostika dětí a dospívajících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jazykových schopností v předškolním 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Smolík, Seidlová Málková</a:t>
            </a:r>
          </a:p>
          <a:p>
            <a:endParaRPr lang="cs-CZ" dirty="0"/>
          </a:p>
          <a:p>
            <a:r>
              <a:rPr lang="cs-CZ" dirty="0" smtClean="0"/>
              <a:t>Diagnostická baterie pro posouzení vývoje jazykových znalostí a dovedností dětí předškolního věku</a:t>
            </a:r>
          </a:p>
          <a:p>
            <a:endParaRPr lang="cs-CZ" dirty="0"/>
          </a:p>
          <a:p>
            <a:r>
              <a:rPr lang="cs-CZ" dirty="0" smtClean="0"/>
              <a:t>Prezentace v 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7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967660"/>
            <a:ext cx="10058400" cy="1450757"/>
          </a:xfrm>
        </p:spPr>
        <p:txBody>
          <a:bodyPr/>
          <a:lstStyle/>
          <a:p>
            <a:r>
              <a:rPr lang="cs-CZ" dirty="0" smtClean="0"/>
              <a:t>Testování kognitivních funkcí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9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Statické metody testování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Většina používaných metod</a:t>
            </a:r>
          </a:p>
          <a:p>
            <a:pPr marL="0" indent="0">
              <a:buNone/>
            </a:pPr>
            <a:r>
              <a:rPr lang="cs-CZ" dirty="0" smtClean="0"/>
              <a:t>Umožňují získat informace o aktuálním výkonu jedince</a:t>
            </a:r>
          </a:p>
          <a:p>
            <a:pPr marL="0" indent="0">
              <a:buNone/>
            </a:pPr>
            <a:r>
              <a:rPr lang="cs-CZ" dirty="0" smtClean="0"/>
              <a:t>Většinou neposkytují dost informací a o procesech a strategiích</a:t>
            </a:r>
          </a:p>
          <a:p>
            <a:pPr marL="0" indent="0">
              <a:buNone/>
            </a:pPr>
            <a:r>
              <a:rPr lang="cs-CZ" dirty="0" smtClean="0"/>
              <a:t>Hůře se navrhují nápravné postupy</a:t>
            </a:r>
          </a:p>
          <a:p>
            <a:pPr marL="0" indent="0">
              <a:buNone/>
            </a:pPr>
            <a:r>
              <a:rPr lang="cs-CZ" dirty="0" smtClean="0"/>
              <a:t>Mohou podhodnocovat, hlavně u dětí z odlišného </a:t>
            </a:r>
            <a:r>
              <a:rPr lang="cs-CZ" dirty="0" err="1" smtClean="0"/>
              <a:t>socio</a:t>
            </a:r>
            <a:r>
              <a:rPr lang="cs-CZ" dirty="0" smtClean="0"/>
              <a:t>-kulturního prostředí, u dětí s emočními poruchami, s poruchami učení nebo u dětí s nedostatkem učebních zkušeností</a:t>
            </a:r>
          </a:p>
          <a:p>
            <a:pPr marL="0" indent="0">
              <a:buNone/>
            </a:pPr>
            <a:r>
              <a:rPr lang="cs-CZ" dirty="0" smtClean="0"/>
              <a:t>Jsou zaměřeny na zjišťování produktů učení, méně nebo vůbec na psychologické procesy podílející se na učení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3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Dynamické testování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Širší pojem pro označení celé škály přístupů, jejichž společným znakem je zařazení instrukce a zpětné vazby do procesu testování, přičemž průběh diagnostického procesu je závislý na výkonu testovaného</a:t>
            </a:r>
          </a:p>
          <a:p>
            <a:r>
              <a:rPr lang="cs-CZ" dirty="0" smtClean="0"/>
              <a:t>Princip: určitými způsoby provázet testovaného jedince při činnosti a sledovat rozsah i charakter pokroků v jeho rozvoji a navazovat na toto pozorování smysluplnou intervencí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8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Dynamické testování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8312"/>
          </a:xfrm>
        </p:spPr>
        <p:txBody>
          <a:bodyPr/>
          <a:lstStyle/>
          <a:p>
            <a:r>
              <a:rPr lang="cs-CZ" dirty="0" smtClean="0"/>
              <a:t>Poznávání jako proces, který se vyvíjí a mění a lze podněcovat jeho rozvoj</a:t>
            </a:r>
          </a:p>
          <a:p>
            <a:r>
              <a:rPr lang="cs-CZ" dirty="0" smtClean="0"/>
              <a:t>=&gt; během celého vyšetření zvýšený důraz na proměny a vývoj celé diagnostické situace</a:t>
            </a:r>
          </a:p>
          <a:p>
            <a:r>
              <a:rPr lang="cs-CZ" dirty="0" smtClean="0"/>
              <a:t>Spíše než správná odpověď nás zajímá, jak testovaný k odpovědi dospěl</a:t>
            </a:r>
          </a:p>
          <a:p>
            <a:r>
              <a:rPr lang="cs-CZ" dirty="0" smtClean="0"/>
              <a:t>Neměří celkovou úroveň rozumových schopností, ale zajímá se o </a:t>
            </a:r>
            <a:r>
              <a:rPr lang="cs-CZ" i="1" dirty="0" smtClean="0"/>
              <a:t>proces</a:t>
            </a:r>
            <a:r>
              <a:rPr lang="cs-CZ" dirty="0" smtClean="0"/>
              <a:t> myšlení</a:t>
            </a:r>
          </a:p>
          <a:p>
            <a:r>
              <a:rPr lang="cs-CZ" dirty="0" smtClean="0"/>
              <a:t>Přizpůsobuje se individuálním potřebám testovaného</a:t>
            </a:r>
          </a:p>
          <a:p>
            <a:r>
              <a:rPr lang="cs-CZ" dirty="0" smtClean="0"/>
              <a:t>Součástí testování je identifikace oslabených kognitivních funkcí testovaného a zároveň vymezení silných stránek, na nichž lze při dalším učení a intervenci stavět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PRETEST – INTERVENCE - POSTTEST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749040" y="5290457"/>
            <a:ext cx="3905794" cy="418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může být vhodné přistoupit k dynamickému testování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Selhávání ve statických testech</a:t>
            </a:r>
          </a:p>
          <a:p>
            <a:r>
              <a:rPr lang="cs-CZ" dirty="0" smtClean="0"/>
              <a:t>Když jsou schopnosti učení znevýhodněny mentální retardací, vývojovými dysfunkcemi, emocionálními a osobnostními poruchami, nedostatkem motivace</a:t>
            </a:r>
          </a:p>
          <a:p>
            <a:r>
              <a:rPr lang="cs-CZ" dirty="0" smtClean="0"/>
              <a:t>u problémů s jazykem – odlišný mateřský jazyk, opoždění vývoje řeči</a:t>
            </a:r>
          </a:p>
          <a:p>
            <a:r>
              <a:rPr lang="cs-CZ" dirty="0" smtClean="0"/>
              <a:t>U dětí z odlišného </a:t>
            </a:r>
            <a:r>
              <a:rPr lang="cs-CZ" dirty="0" err="1" smtClean="0"/>
              <a:t>socio</a:t>
            </a:r>
            <a:r>
              <a:rPr lang="cs-CZ" dirty="0" smtClean="0"/>
              <a:t>-kulturního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4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0298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Dynamické testování kognitivních funkcí u dětí </a:t>
            </a:r>
            <a:br>
              <a:rPr lang="cs-CZ" dirty="0" smtClean="0"/>
            </a:br>
            <a:r>
              <a:rPr lang="cs-CZ" dirty="0" smtClean="0"/>
              <a:t>				ACFS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9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3740</TotalTime>
  <Words>431</Words>
  <Application>Microsoft Office PowerPoint</Application>
  <PresentationFormat>Širokoúhlá obrazovka</PresentationFormat>
  <Paragraphs>61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Retrospektiva</vt:lpstr>
      <vt:lpstr>PSYCHOLOGICKÁ DIAGNOSTIKA V PŘEDŠKOLNÍM VĚKU</vt:lpstr>
      <vt:lpstr>Psychologická diagnostika v předškolním věku</vt:lpstr>
      <vt:lpstr>Vývoj jazykových schopností v předškolním věku</vt:lpstr>
      <vt:lpstr>Testování kognitivních funkcí</vt:lpstr>
      <vt:lpstr>Statické metody testování </vt:lpstr>
      <vt:lpstr>Dynamické testování </vt:lpstr>
      <vt:lpstr>Dynamické testování </vt:lpstr>
      <vt:lpstr>Kdy může být vhodné přistoupit k dynamickému testování </vt:lpstr>
      <vt:lpstr>Dynamické testování kognitivních funkcí u dětí      ACFS</vt:lpstr>
      <vt:lpstr>Prezentace aplikace PowerPoint</vt:lpstr>
      <vt:lpstr>subtesty</vt:lpstr>
      <vt:lpstr>Třídění</vt:lpstr>
      <vt:lpstr>Sekvenční sluchová paměť</vt:lpstr>
      <vt:lpstr>Krátkodobá vizuální paměť</vt:lpstr>
      <vt:lpstr>Doplňování sekvenčních vzorců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PSYCHOLOGICKÁ DIAGNOSTIKA V PŘEDŠKOLNÍM VĚKU</dc:title>
  <dc:creator>Marek Hanáček</dc:creator>
  <cp:lastModifiedBy>Veronika Hanáčková</cp:lastModifiedBy>
  <cp:revision>25</cp:revision>
  <cp:lastPrinted>2016-04-17T06:52:35Z</cp:lastPrinted>
  <dcterms:created xsi:type="dcterms:W3CDTF">2016-04-14T10:31:26Z</dcterms:created>
  <dcterms:modified xsi:type="dcterms:W3CDTF">2016-05-18T11:07:47Z</dcterms:modified>
</cp:coreProperties>
</file>