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2" r:id="rId20"/>
    <p:sldId id="274" r:id="rId21"/>
    <p:sldId id="273" r:id="rId22"/>
    <p:sldId id="27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31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52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3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69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7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81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558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97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2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74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64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9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86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37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05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7CB36-23C7-4274-9CD8-DF936DA14B10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A439D4-B70E-4A94-AAA8-ED4888F73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23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-creative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Psychodiagnostika dětí v mladším školním věku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Petra </a:t>
            </a:r>
            <a:r>
              <a:rPr lang="cs-CZ" dirty="0" err="1" smtClean="0"/>
              <a:t>Daňsová</a:t>
            </a:r>
            <a:r>
              <a:rPr lang="cs-CZ" dirty="0" smtClean="0"/>
              <a:t>, Mgr. Veronika Hanáčková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9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Herní pískoviště</a:t>
            </a:r>
            <a:endParaRPr lang="cs-CZ" dirty="0"/>
          </a:p>
        </p:txBody>
      </p:sp>
      <p:pic>
        <p:nvPicPr>
          <p:cNvPr id="1026" name="Picture 2" descr="http://www.joanconcannon.com/sandpl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98" y="1688841"/>
            <a:ext cx="6257731" cy="46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je to dobré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Umožňuje širokou škálu tvůrčího vyjádření</a:t>
            </a:r>
          </a:p>
          <a:p>
            <a:r>
              <a:rPr lang="cs-CZ" dirty="0" smtClean="0"/>
              <a:t>Umožňuje vyjádření bez verbalizace</a:t>
            </a:r>
          </a:p>
          <a:p>
            <a:r>
              <a:rPr lang="cs-CZ" dirty="0" smtClean="0"/>
              <a:t>Většinou pro děti zajímavější, než kresba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4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1228957"/>
            <a:ext cx="7273568" cy="5455177"/>
          </a:xfrm>
        </p:spPr>
      </p:pic>
    </p:spTree>
    <p:extLst>
      <p:ext uri="{BB962C8B-B14F-4D97-AF65-F5344CB8AC3E}">
        <p14:creationId xmlns:p14="http://schemas.microsoft.com/office/powerpoint/2010/main" val="22794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Moře emocí</a:t>
            </a:r>
            <a:endParaRPr lang="cs-CZ" dirty="0"/>
          </a:p>
        </p:txBody>
      </p:sp>
      <p:pic>
        <p:nvPicPr>
          <p:cNvPr id="2050" name="Picture 2" descr="https://lh3.googleusercontent.com/-cg6kK-ohRy2Xyc4pdulJH5_YYtW5qvCsfqiBdpnDMlZp9JG377p7Y8HMptKWVOMkPK3ctp1RhiFrc-BpSY_4SdzcjsZkCI8PbIU-izxr76z0_XpMOaPCUFRYcjINBuEIQs9zLUUxFhByxS2qQfbZu7f_QR-Dk4FWacGus4M2zGSPTaHYK2ddQ9cfpisgqC6g5cSHeXKNlIcNNruNCrRscxayIe_Kr2xuJK2x7XZjrp7GWuJti3CIM8hJ9Tqpe8WVtbUoPafZ2KcrH_Bmb3xp_fHwZe1q3uyI6cUx9Y5HXJ2z88m52yYFNpn0yP63CrwUvPTDWGWvnL72SDQGfqjElg3cpC_P6UgU_K1g0pd4v4_JDZlqzRQ4kUkuMJoXIPEjvUn8Tcj6tieoFCumLBkIRcQZ-yzwwh2DlgJno6nq9UsyaValezV0cWYjC1B4Q1oxSn-qgksHaNckFZI6_GHKMXueaRBFf8CCXc7WfWK7pKMHMvcW17-M5Vj0mm_O3dKXXtSHuzoXX2qu3CqBcnwWvG5Ezfc1nHDRi9ySyLLgKIpT1SDmpM3ekGqvo3Ur9BIB2vm=w1645-h925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87" y="2160588"/>
            <a:ext cx="690266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lh3.googleusercontent.com/zye_4T1P2-_S7dL3IoYocUHNPyP-zy5a-OyANzwlWon-D9wGuZ7qwYXkQ3hTihTVlz26YuEyMtTry4oWMZFcXNugKWkF0X6ZN0IceGBHXI8T9JZ6frgEWb_4aLIOR3e7xyi1u9R84s1NvIpUkoGSXxdFzfj4vhtBL4m5osDX3rClqtbBs0QR8DvlRBEZPtRyCTZk-IIAjnPdcJULGC2ko7OFCsvw-M31st8ZmTuQcCylxjroCsTxIU3z47Ow4vDreTQW-vUsOkYoXQdN-sTeK0LeOn9XxqzpxQRl6sc4fOgnB-r_kdXmKW2G8OsL_nnMxh9fZUcNMVizE7G9OuNM5ckwYDw7nNSAEf-qfMl_CTEKem8fZWyTtnnpt2l6wRoqEm2M_8dGY3L7S4KGTozuODc_2UPUd91hnTQKIStjbH-TS7ZGZ3TMY-vfNQWISW6TR7rZEgmBdxJ44joEKpf4OzLLXuHKePI5mzq5rikn1ZIQn22I9eODsFGszkSaPP667qF8wq-joF1QEX5Shg3v789ITEMbdmmCy3XHmiLCyrs_S_W-PMWOyyTsBjoqHXDnixkp=w1645-h925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197465" cy="46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lh3.googleusercontent.com/t-3a09v6rTkwzozvR1_gTF5aUtA4zhozd9WXgZGml-pzpagdsk0tn85mdsGtgXcn6xoIcIvw2IuWkWxX1Rh8di_M9YRsIbv-I7O9o4g4tsJStnSblExcYogHz-IsHoxEqlLgJv71jvt8X3gBpGuLRXfIBrvW0dCZfelcJhGVs1tw1AEMiuBdqs9QP_Vsg2znYUAcYxY-qwaScSNdC1BP1Sj-dgeuA4XHLc9kfGIC8zsGeNzrb5uu1IYq4JsVDfXlYVe_3yW_8yWcwlQdOLZkOvO4JuNhFtxWn7hVtBXivdodwTBB29wde0KynJC-Gn_oO8CGYT9CKKrSgn-pKRJu0jrmk6Ab34hny660VI1X1Vx1xekTgc_HHZJ8RhRavf62ojWHWOZanFO2fVqBvyogvvSzBK_yrY9I4zU9e2kfXocEVmBysXB1isBWSHuq3WkMDNb8c3Gqpr2lwhrou5ZxCR8ubWdoKFPR0iJwEBk0AcJG1l5V9tOhjN2EIwrPB_kokB7DXF_ghVU2AcVWCgE1UXHyT6_tS5e56uPXkdX6p-LNv6wX7PuXm9TD30oLQ5FJoQsv=w1645-h925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145884"/>
            <a:ext cx="9035833" cy="508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lh3.googleusercontent.com/b8pDrK7xj_tqosjiwTJr3JkmstyBWMLBPPqiLSrj8q1XlV724RBsrOh44xU0rVJpKAS-WEBpNjE6QJpuFHMJE7BwZiioO50KUUWrx0pMQdHsNj-ny90qUxqnqur5lajtj8-pIIAdxy9WdNCIX0SioxF8sZykzPX0HU4rqXpMRNjQae2L44wAQyWfwp0ajmOeFomMi_AGgaI6IBkdwDtllviVCFo1cq2LAr1C72NWv58tHP6KFuTyoRbxfZwyrGkiz31AJsQR6tsStO1iMapSTsBgWA4w7RFaK4GGPArG4qW4Pc6LbzZNBV5FjL99cyg7gOkl3W1FWmzMEQ1flN1X5e6GVG72Lug7omMnsxPnPTjxBwEFhKUYOT_L5ExdHIwZZXdsDpSBZW8DmJtEoKUcwoXUspeE9mmv_3r3ggMeejHWjptsHmgzj0cbLdm3tAhUHgq3C43RYjzE4TeMOl2WfMXqqB6UpCBcHHhtVnhBBuZ4qfZchY08mgmKW0Yk5UXZiqluqTNLSOZwuH8f0SenvoiRI2N_CRpd3cVSL2s8tLkh2Y0QPIOPv2dILZkDJ6cK3yOh=w1645-h925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9419497" cy="52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https://lh3.googleusercontent.com/VZxic0d0Jxhvkg8nmNttCdQ2zybvYVtYejIykr8xbbkCQtVRezqatMGzV_QlPIxQDcnB6aGZQsgPWb2Lom2YBvdEQOMLULkRleVXrGVXHLB6PjhmfXfLnttCXjrSvz3Qu1U5q7_6CD1U4Z41voLSksGMNs9fxU3oBtjsPaxBGfahdt86jLNmFD5cd6k2QK5SRaCoiSQtNxuLpMYZg49pBMvyrdEjhkJxOeXOWzVs0j8rcW3kZqMZrDmx_Z4qwRJIXYNzWM6IQ75uTT40j7IVgUkvb4aPVGiVjfn8XIyY4wkjaN1kaL9MUIiqFHDFymE1mGAdEsumEKVYa80bP4Ai8KBRo-asCynHVYScqErvxlBjQ6YIH_bF9CwcXawXQRmWOrff3UOQujUC3BqjiqK4txPvkf2H1VktgKLP30BotWuuXd9U9dTHdmyV7y8QuHy9PRnasCS2oKwG6LaqqHW88jLd8BWi1kTPbEiBy8d6AfvGUhdEMwgHb8ZymENKPshVBr7ts2fSDJmIsEyNxHqsqzndgL_1Z74vt1pVgJtzb6LW-HdAM4YJIjJkHYedw1MLuwSz=s925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76" y="740664"/>
            <a:ext cx="5301361" cy="53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5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Karty s příběhy</a:t>
            </a:r>
            <a:endParaRPr lang="cs-CZ" dirty="0"/>
          </a:p>
        </p:txBody>
      </p:sp>
      <p:pic>
        <p:nvPicPr>
          <p:cNvPr id="6146" name="Picture 2" descr="http://www.b-creative.cz/photo/products/p06/p6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99" y="2160588"/>
            <a:ext cx="649184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Karty z truhlice minulosti</a:t>
            </a:r>
            <a:endParaRPr lang="cs-CZ" dirty="0"/>
          </a:p>
        </p:txBody>
      </p:sp>
      <p:pic>
        <p:nvPicPr>
          <p:cNvPr id="7170" name="Picture 2" descr="http://www.b-creative.cz/photo/products/p18/p18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160588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315478"/>
            <a:ext cx="8596668" cy="1320800"/>
          </a:xfrm>
        </p:spPr>
        <p:txBody>
          <a:bodyPr/>
          <a:lstStyle/>
          <a:p>
            <a:r>
              <a:rPr lang="cs-CZ" dirty="0" smtClean="0"/>
              <a:t>Inteligenční 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8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Dixit</a:t>
            </a:r>
            <a:endParaRPr lang="cs-CZ" dirty="0"/>
          </a:p>
        </p:txBody>
      </p:sp>
      <p:pic>
        <p:nvPicPr>
          <p:cNvPr id="8194" name="Picture 2" descr="https://costastaliadoros.files.wordpress.com/2012/02/dixit-ca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59" y="1930400"/>
            <a:ext cx="543333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64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 na 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http://www.b-creative.cz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Karty</a:t>
            </a:r>
          </a:p>
          <a:p>
            <a:pPr lvl="1"/>
            <a:r>
              <a:rPr lang="cs-CZ" dirty="0" smtClean="0"/>
              <a:t>Pískoviště</a:t>
            </a:r>
          </a:p>
          <a:p>
            <a:pPr lvl="1"/>
            <a:r>
              <a:rPr lang="cs-CZ" dirty="0" smtClean="0"/>
              <a:t>Další pomůcky</a:t>
            </a:r>
          </a:p>
          <a:p>
            <a:pPr lvl="1"/>
            <a:r>
              <a:rPr lang="cs-CZ" dirty="0" smtClean="0"/>
              <a:t>Kurzy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981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877312"/>
            <a:ext cx="8596668" cy="1320800"/>
          </a:xfrm>
        </p:spPr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90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Standford-Binet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Publikována v roce 1995</a:t>
            </a:r>
          </a:p>
          <a:p>
            <a:r>
              <a:rPr lang="cs-CZ" dirty="0" smtClean="0"/>
              <a:t>2 roky (v praxi spíš 3) až dospělost</a:t>
            </a:r>
          </a:p>
          <a:p>
            <a:r>
              <a:rPr lang="cs-CZ" dirty="0" smtClean="0"/>
              <a:t>60-90 minut</a:t>
            </a:r>
          </a:p>
          <a:p>
            <a:r>
              <a:rPr lang="cs-CZ" dirty="0" smtClean="0"/>
              <a:t>15 </a:t>
            </a:r>
            <a:r>
              <a:rPr lang="cs-CZ" dirty="0" err="1" smtClean="0"/>
              <a:t>subtestů</a:t>
            </a:r>
            <a:r>
              <a:rPr lang="cs-CZ" dirty="0" smtClean="0"/>
              <a:t>, položky stoupající náročnosti</a:t>
            </a:r>
          </a:p>
          <a:p>
            <a:r>
              <a:rPr lang="cs-CZ" dirty="0" smtClean="0"/>
              <a:t>V nižších věkových kategoriích poměrně málo úkolů =&gt; ještě ve 4-5 letech není metoda příliš spolehlivá k diagnostice lehkých až středně těžkých poruch inteligence </a:t>
            </a:r>
          </a:p>
          <a:p>
            <a:r>
              <a:rPr lang="cs-CZ" dirty="0" smtClean="0"/>
              <a:t>4 oblasti: verbální myšlení, abstraktně-vizuální myšlení, kvantitativní myšlení, krátkodobá paměť</a:t>
            </a:r>
          </a:p>
          <a:p>
            <a:r>
              <a:rPr lang="cs-CZ" dirty="0" smtClean="0"/>
              <a:t>Výhodou paměťové škály, možnost použít jen některé části testu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5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WISC III – </a:t>
            </a:r>
            <a:r>
              <a:rPr lang="cs-CZ" dirty="0" err="1" smtClean="0"/>
              <a:t>Wechslerova</a:t>
            </a:r>
            <a:r>
              <a:rPr lang="cs-CZ" dirty="0" smtClean="0"/>
              <a:t> inteligenční škála pro děti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 – 16 let</a:t>
            </a:r>
          </a:p>
          <a:p>
            <a:r>
              <a:rPr lang="cs-CZ" dirty="0" smtClean="0"/>
              <a:t>Verbální a neverbální část =&gt; verbální IQ a </a:t>
            </a:r>
            <a:r>
              <a:rPr lang="cs-CZ" dirty="0" err="1" smtClean="0"/>
              <a:t>performační</a:t>
            </a:r>
            <a:r>
              <a:rPr lang="cs-CZ" dirty="0" smtClean="0"/>
              <a:t> IQ</a:t>
            </a:r>
          </a:p>
          <a:p>
            <a:r>
              <a:rPr lang="cs-CZ" dirty="0" smtClean="0"/>
              <a:t>50 – 70 minut</a:t>
            </a:r>
          </a:p>
          <a:p>
            <a:r>
              <a:rPr lang="cs-CZ" dirty="0" smtClean="0"/>
              <a:t>Test ve verbální části zřejmě podhodnocuje 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510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IDS - Inteligenční a vývojová škála pro děti ve věku 5-10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5-10 let</a:t>
            </a:r>
          </a:p>
          <a:p>
            <a:r>
              <a:rPr lang="cs-CZ" dirty="0" smtClean="0"/>
              <a:t>Délka administrace 90-120 minut</a:t>
            </a:r>
          </a:p>
          <a:p>
            <a:r>
              <a:rPr lang="cs-CZ" dirty="0" smtClean="0"/>
              <a:t>Kromě hodnocení kognitivních schopností v oblastech vnímání, pozornosti, paměti a myšlení umožňuje posoudit i </a:t>
            </a:r>
            <a:r>
              <a:rPr lang="cs-CZ" b="1" dirty="0" smtClean="0"/>
              <a:t>sociálně-emoční kompetence a výkonovou motivaci</a:t>
            </a:r>
          </a:p>
          <a:p>
            <a:r>
              <a:rPr lang="cs-CZ" dirty="0" smtClean="0"/>
              <a:t>Neposkytuje pouze profil intelektových schopností, ale nabízí i možnost analýzy </a:t>
            </a:r>
            <a:r>
              <a:rPr lang="cs-CZ" b="1" dirty="0" smtClean="0"/>
              <a:t>širšího vývojového profilu a zachycení dynamické souhry různých vývojových složek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923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struktury inteligence I-S-T 2000R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Individuální i skupinová administrace</a:t>
            </a:r>
          </a:p>
          <a:p>
            <a:r>
              <a:rPr lang="cs-CZ" dirty="0" smtClean="0"/>
              <a:t>Od 14 let</a:t>
            </a:r>
          </a:p>
          <a:p>
            <a:r>
              <a:rPr lang="cs-CZ" dirty="0" smtClean="0"/>
              <a:t>77-124 minut</a:t>
            </a:r>
          </a:p>
          <a:p>
            <a:r>
              <a:rPr lang="cs-CZ" dirty="0" smtClean="0"/>
              <a:t>Verbální inteligence, numerická inteligence, figurální inteligence, paměť, znalosti</a:t>
            </a:r>
          </a:p>
          <a:p>
            <a:r>
              <a:rPr lang="cs-CZ" dirty="0" smtClean="0"/>
              <a:t>Při administraci celé metody včetně doplňkových škál můžeme získat informace o krystalické i fluidní inteligenci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06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054221"/>
            <a:ext cx="8596668" cy="1320800"/>
          </a:xfrm>
        </p:spPr>
        <p:txBody>
          <a:bodyPr/>
          <a:lstStyle/>
          <a:p>
            <a:r>
              <a:rPr lang="cs-CZ" dirty="0" smtClean="0"/>
              <a:t>Další možnosti v diagnostickém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0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Kresba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04" y="309442"/>
            <a:ext cx="4454185" cy="6189783"/>
          </a:xfrm>
        </p:spPr>
      </p:pic>
    </p:spTree>
    <p:extLst>
      <p:ext uri="{BB962C8B-B14F-4D97-AF65-F5344CB8AC3E}">
        <p14:creationId xmlns:p14="http://schemas.microsoft.com/office/powerpoint/2010/main" val="23897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NEPŘECEŇOVAT PROJEKTIVNÍ TECHNIKY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Všímat si procesu</a:t>
            </a:r>
          </a:p>
          <a:p>
            <a:r>
              <a:rPr lang="cs-CZ" dirty="0" smtClean="0"/>
              <a:t>Používat další diagnostické metody</a:t>
            </a:r>
          </a:p>
          <a:p>
            <a:r>
              <a:rPr lang="cs-CZ" dirty="0" smtClean="0"/>
              <a:t>Doptávat se</a:t>
            </a:r>
          </a:p>
          <a:p>
            <a:r>
              <a:rPr lang="cs-CZ" dirty="0" smtClean="0"/>
              <a:t>Nevyvozovat závěry bez dalších informací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294</Words>
  <Application>Microsoft Office PowerPoint</Application>
  <PresentationFormat>Širokoúhlá obrazovka</PresentationFormat>
  <Paragraphs>51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Faseta</vt:lpstr>
      <vt:lpstr>Psychodiagnostika dětí v mladším školním věku</vt:lpstr>
      <vt:lpstr>Inteligenční testy</vt:lpstr>
      <vt:lpstr>Standford-Binet IV</vt:lpstr>
      <vt:lpstr>WISC III – Wechslerova inteligenční škála pro děti </vt:lpstr>
      <vt:lpstr>IDS - Inteligenční a vývojová škála pro děti ve věku 5-10 let</vt:lpstr>
      <vt:lpstr>Test struktury inteligence I-S-T 2000R</vt:lpstr>
      <vt:lpstr>Další možnosti v diagnostickém procesu</vt:lpstr>
      <vt:lpstr>Kresba</vt:lpstr>
      <vt:lpstr>NEPŘECEŇOVAT PROJEKTIVNÍ TECHNIKY</vt:lpstr>
      <vt:lpstr>Herní pískoviště</vt:lpstr>
      <vt:lpstr>K čemu je to dobré</vt:lpstr>
      <vt:lpstr>Kazuistika</vt:lpstr>
      <vt:lpstr>Moře emocí</vt:lpstr>
      <vt:lpstr>Prezentace aplikace PowerPoint</vt:lpstr>
      <vt:lpstr>Prezentace aplikace PowerPoint</vt:lpstr>
      <vt:lpstr>Prezentace aplikace PowerPoint</vt:lpstr>
      <vt:lpstr>Prezentace aplikace PowerPoint</vt:lpstr>
      <vt:lpstr>Karty s příběhy</vt:lpstr>
      <vt:lpstr>Karty z truhlice minulosti</vt:lpstr>
      <vt:lpstr>Dixit</vt:lpstr>
      <vt:lpstr>Více na ….</vt:lpstr>
      <vt:lpstr>Děkujeme za pozornost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Psychodiagnostika dětí v mladším školním věku</dc:title>
  <dc:creator>Veronika Hanáčková</dc:creator>
  <cp:lastModifiedBy>Dansova</cp:lastModifiedBy>
  <cp:revision>13</cp:revision>
  <dcterms:created xsi:type="dcterms:W3CDTF">2016-05-02T07:54:54Z</dcterms:created>
  <dcterms:modified xsi:type="dcterms:W3CDTF">2016-05-02T09:37:06Z</dcterms:modified>
</cp:coreProperties>
</file>