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2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B2A9E-8110-4048-B29A-28A2B117ECF0}" type="datetimeFigureOut">
              <a:rPr lang="cs-CZ" smtClean="0"/>
              <a:t>26.2.2016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2A426-C3CE-4B79-BB98-477D56C3BF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70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EE062D-9798-4607-9D3E-6A8010B98E7D}" type="slidenum">
              <a:rPr lang="en-US" altLang="cs-CZ"/>
              <a:pPr/>
              <a:t>1</a:t>
            </a:fld>
            <a:endParaRPr lang="en-US" altLang="cs-CZ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49779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A30CC9C-1572-4D9D-94A1-1803039A7F24}" type="slidenum">
              <a:rPr lang="en-US" altLang="cs-CZ"/>
              <a:pPr/>
              <a:t>11</a:t>
            </a:fld>
            <a:endParaRPr lang="en-US" altLang="cs-CZ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6115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7C13B1-323F-453E-8D10-E735BD5AEA80}" type="slidenum">
              <a:rPr lang="en-US" altLang="cs-CZ"/>
              <a:pPr/>
              <a:t>12</a:t>
            </a:fld>
            <a:endParaRPr lang="en-US" altLang="cs-CZ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3051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8003B4-877B-46DA-B6F6-AACC479F78A4}" type="slidenum">
              <a:rPr lang="en-US" altLang="cs-CZ"/>
              <a:pPr/>
              <a:t>13</a:t>
            </a:fld>
            <a:endParaRPr lang="en-US" altLang="cs-CZ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04636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2A0C099-636F-48A3-96DD-85FAD0282DF9}" type="slidenum">
              <a:rPr lang="en-US" altLang="cs-CZ"/>
              <a:pPr/>
              <a:t>14</a:t>
            </a:fld>
            <a:endParaRPr lang="en-US" altLang="cs-CZ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5980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0B0ED5-AFA6-4C5D-B047-83C580B50E50}" type="slidenum">
              <a:rPr lang="en-US" altLang="cs-CZ"/>
              <a:pPr/>
              <a:t>15</a:t>
            </a:fld>
            <a:endParaRPr lang="en-US" altLang="cs-CZ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62499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22B4AD-D493-40D7-96A1-C8CD85789BFE}" type="slidenum">
              <a:rPr lang="en-US" altLang="cs-CZ"/>
              <a:pPr/>
              <a:t>2</a:t>
            </a:fld>
            <a:endParaRPr lang="en-US" altLang="cs-CZ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63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86165F-B89A-4E59-B71F-3B8B520A48E4}" type="slidenum">
              <a:rPr lang="en-US" altLang="cs-CZ"/>
              <a:pPr/>
              <a:t>3</a:t>
            </a:fld>
            <a:endParaRPr lang="en-US" altLang="cs-CZ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7956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EE1BAF-B4D6-4BE3-8EE8-37B28A2D8FFD}" type="slidenum">
              <a:rPr lang="en-US" altLang="cs-CZ"/>
              <a:pPr/>
              <a:t>4</a:t>
            </a:fld>
            <a:endParaRPr lang="en-US" altLang="cs-CZ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7684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750F14-5AC9-4DE3-A4B3-031E3C25525A}" type="slidenum">
              <a:rPr lang="en-US" altLang="cs-CZ"/>
              <a:pPr/>
              <a:t>5</a:t>
            </a:fld>
            <a:endParaRPr lang="en-US" altLang="cs-CZ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2059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CE1CE8D-2865-45C6-BB21-01BBBB7C4D9B}" type="slidenum">
              <a:rPr lang="en-US" altLang="cs-CZ"/>
              <a:pPr/>
              <a:t>6</a:t>
            </a:fld>
            <a:endParaRPr lang="en-US" altLang="cs-CZ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11662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2020F2-D44E-4829-B1DD-CA6EB084701A}" type="slidenum">
              <a:rPr lang="en-US" altLang="cs-CZ"/>
              <a:pPr/>
              <a:t>7</a:t>
            </a:fld>
            <a:endParaRPr lang="en-US" altLang="cs-CZ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>
                <a:ea typeface="Microsoft YaHei" panose="020B0503020204020204" pitchFamily="34" charset="-122"/>
              </a:rPr>
              <a:t>You don‘t know me – ukázka přihlašovacích formulářů internetových poraden na českém webu – můžete být kýmkoliv.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>
                <a:ea typeface="Microsoft YaHei" panose="020B0503020204020204" pitchFamily="34" charset="-122"/>
              </a:rPr>
              <a:t>Neviditelnost – snížená schopnost vnímat toho druhého, jeho fyzickou podobu, tón hlasu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>
                <a:ea typeface="Microsoft YaHei" panose="020B0503020204020204" pitchFamily="34" charset="-122"/>
              </a:rPr>
              <a:t>Možnost odložit reakci - 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>
              <a:buClrTx/>
              <a:buFontTx/>
              <a:buNone/>
            </a:pPr>
            <a:fld id="{11155D14-61BA-4DA9-B7BF-68CB9439D4F6}" type="slidenum">
              <a:rPr lang="cs-CZ" altLang="cs-CZ" sz="1200"/>
              <a:pPr algn="r"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591175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3DA73E-7E6E-490D-8447-9F26C74A7C96}" type="slidenum">
              <a:rPr lang="en-US" altLang="cs-CZ"/>
              <a:pPr/>
              <a:t>8</a:t>
            </a:fld>
            <a:endParaRPr lang="en-US" altLang="cs-CZ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6382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614966-4D2D-4662-B463-04E5E8FDCA28}" type="slidenum">
              <a:rPr lang="en-US" altLang="cs-CZ"/>
              <a:pPr/>
              <a:t>10</a:t>
            </a:fld>
            <a:endParaRPr lang="en-US" altLang="cs-CZ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735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fotes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fesat.org/en/network-members.html" TargetMode="External"/><Relationship Id="rId4" Type="http://schemas.openxmlformats.org/officeDocument/2006/relationships/hyperlink" Target="http://fesat.org/en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2683396" y="4462941"/>
            <a:ext cx="7937910" cy="1878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cs-CZ" alt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Viera Kratkoczka</a:t>
            </a:r>
          </a:p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sk-SK" altLang="cs-CZ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Eliška Horská</a:t>
            </a:r>
            <a:endParaRPr lang="en-US" altLang="cs-CZ" sz="32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25314" y="774889"/>
            <a:ext cx="9995991" cy="2828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en-US" altLang="cs-CZ" sz="5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Praktické</a:t>
            </a:r>
            <a:r>
              <a:rPr lang="en-US" altLang="cs-CZ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cs-CZ" sz="5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základy</a:t>
            </a:r>
            <a:r>
              <a:rPr lang="en-US" altLang="cs-CZ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 </a:t>
            </a:r>
          </a:p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cs-CZ" altLang="cs-CZ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i</a:t>
            </a:r>
            <a:r>
              <a:rPr lang="en-US" altLang="cs-CZ" sz="5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nternetového</a:t>
            </a:r>
            <a:endParaRPr lang="en-US" altLang="cs-CZ" sz="54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  <a:p>
            <a:pPr algn="r">
              <a:lnSpc>
                <a:spcPct val="95000"/>
              </a:lnSpc>
              <a:buClrTx/>
              <a:buFontTx/>
              <a:buNone/>
            </a:pPr>
            <a:r>
              <a:rPr lang="en-US" altLang="cs-CZ" sz="54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en-US" altLang="cs-CZ" sz="5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Arial" panose="020B0604020202020204" pitchFamily="34" charset="0"/>
              </a:rPr>
              <a:t>poradenství</a:t>
            </a:r>
            <a:endParaRPr lang="en-US" altLang="cs-CZ" sz="5400" dirty="0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3149" dirty="0">
              <a:solidFill>
                <a:srgbClr val="00FFFF"/>
              </a:solidFill>
              <a:latin typeface="Arial" panose="020B0604020202020204" pitchFamily="34" charset="0"/>
            </a:endParaRPr>
          </a:p>
        </p:txBody>
      </p:sp>
      <p:pic>
        <p:nvPicPr>
          <p:cNvPr id="29698" name="Picture 2" descr="http://1.bp.blogspot.com/-F82ZjzuR3BA/UTtZ-vWQpsI/AAAAAAAAADo/cRRZKVHZlGQ/s200/Cyber+Counsell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553" y="2726796"/>
            <a:ext cx="3674381" cy="347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9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2479873" y="1005060"/>
            <a:ext cx="8696418" cy="825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latin typeface="Arial" panose="020B0604020202020204" pitchFamily="34" charset="0"/>
              </a:rPr>
              <a:t>Mýty o IP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405614" y="2543626"/>
            <a:ext cx="8696418" cy="49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 dirty="0">
                <a:latin typeface="Arial" panose="020B0604020202020204" pitchFamily="34" charset="0"/>
              </a:rPr>
              <a:t>Co </a:t>
            </a:r>
            <a:r>
              <a:rPr lang="en-US" altLang="cs-CZ" sz="2429" dirty="0" err="1">
                <a:latin typeface="Arial" panose="020B0604020202020204" pitchFamily="34" charset="0"/>
              </a:rPr>
              <a:t>si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myslíte</a:t>
            </a:r>
            <a:r>
              <a:rPr lang="en-US" altLang="cs-CZ" sz="2429" dirty="0">
                <a:latin typeface="Arial" panose="020B0604020202020204" pitchFamily="34" charset="0"/>
              </a:rPr>
              <a:t>, </a:t>
            </a:r>
            <a:r>
              <a:rPr lang="en-US" altLang="cs-CZ" sz="2429" dirty="0" err="1">
                <a:latin typeface="Arial" panose="020B0604020202020204" pitchFamily="34" charset="0"/>
              </a:rPr>
              <a:t>že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si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klienti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myslí</a:t>
            </a:r>
            <a:r>
              <a:rPr lang="en-US" altLang="cs-CZ" sz="2429" dirty="0">
                <a:latin typeface="Arial" panose="020B0604020202020204" pitchFamily="34" charset="0"/>
              </a:rPr>
              <a:t> o </a:t>
            </a:r>
            <a:r>
              <a:rPr lang="en-US" altLang="cs-CZ" sz="2429" dirty="0" err="1">
                <a:latin typeface="Arial" panose="020B0604020202020204" pitchFamily="34" charset="0"/>
              </a:rPr>
              <a:t>internetovém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poradenství</a:t>
            </a:r>
            <a:r>
              <a:rPr lang="en-US" altLang="cs-CZ" sz="2429" dirty="0" smtClean="0">
                <a:latin typeface="Arial" panose="020B0604020202020204" pitchFamily="34" charset="0"/>
              </a:rPr>
              <a:t>?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 dirty="0">
                <a:latin typeface="Arial" panose="020B0604020202020204" pitchFamily="34" charset="0"/>
              </a:rPr>
              <a:t>Co od </a:t>
            </a:r>
            <a:r>
              <a:rPr lang="en-US" altLang="cs-CZ" sz="2429" dirty="0" err="1">
                <a:latin typeface="Arial" panose="020B0604020202020204" pitchFamily="34" charset="0"/>
              </a:rPr>
              <a:t>něj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očekávají</a:t>
            </a:r>
            <a:r>
              <a:rPr lang="en-US" altLang="cs-CZ" sz="2429" dirty="0">
                <a:latin typeface="Arial" panose="020B0604020202020204" pitchFamily="34" charset="0"/>
              </a:rPr>
              <a:t>?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1971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latin typeface="Arial" panose="020B0604020202020204" pitchFamily="34" charset="0"/>
              </a:rPr>
              <a:t>Mýty o IP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748505" y="1097051"/>
            <a:ext cx="8696418" cy="5623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marL="855663" indent="-28575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 dirty="0" err="1">
                <a:latin typeface="Arial" panose="020B0604020202020204" pitchFamily="34" charset="0"/>
              </a:rPr>
              <a:t>příliš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vysoká</a:t>
            </a:r>
            <a:r>
              <a:rPr lang="en-US" altLang="cs-CZ" sz="2429" dirty="0">
                <a:latin typeface="Arial" panose="020B0604020202020204" pitchFamily="34" charset="0"/>
              </a:rPr>
              <a:t> vs. </a:t>
            </a:r>
            <a:r>
              <a:rPr lang="en-US" altLang="cs-CZ" sz="2429" dirty="0" err="1">
                <a:latin typeface="Arial" panose="020B0604020202020204" pitchFamily="34" charset="0"/>
              </a:rPr>
              <a:t>příliš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nízká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očekávání</a:t>
            </a:r>
            <a:r>
              <a:rPr lang="en-US" altLang="cs-CZ" sz="2429" dirty="0">
                <a:latin typeface="Arial" panose="020B0604020202020204" pitchFamily="34" charset="0"/>
              </a:rPr>
              <a:t> - IP </a:t>
            </a:r>
            <a:r>
              <a:rPr lang="en-US" altLang="cs-CZ" sz="2429" dirty="0" err="1">
                <a:latin typeface="Arial" panose="020B0604020202020204" pitchFamily="34" charset="0"/>
              </a:rPr>
              <a:t>může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zcela</a:t>
            </a:r>
            <a:r>
              <a:rPr lang="en-US" altLang="cs-CZ" sz="2429" dirty="0">
                <a:latin typeface="Arial" panose="020B0604020202020204" pitchFamily="34" charset="0"/>
              </a:rPr>
              <a:t>/ </a:t>
            </a:r>
            <a:r>
              <a:rPr lang="en-US" altLang="cs-CZ" sz="2429" dirty="0" err="1">
                <a:latin typeface="Arial" panose="020B0604020202020204" pitchFamily="34" charset="0"/>
              </a:rPr>
              <a:t>vůbec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 smtClean="0">
                <a:latin typeface="Arial" panose="020B0604020202020204" pitchFamily="34" charset="0"/>
              </a:rPr>
              <a:t>nemůže</a:t>
            </a:r>
            <a:r>
              <a:rPr lang="en-US" altLang="cs-CZ" sz="2429" dirty="0" smtClean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nahradit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poradenství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tváří</a:t>
            </a:r>
            <a:r>
              <a:rPr lang="en-US" altLang="cs-CZ" sz="2429" dirty="0">
                <a:latin typeface="Arial" panose="020B0604020202020204" pitchFamily="34" charset="0"/>
              </a:rPr>
              <a:t> v </a:t>
            </a:r>
            <a:r>
              <a:rPr lang="en-US" altLang="cs-CZ" sz="2429" dirty="0" err="1">
                <a:latin typeface="Arial" panose="020B0604020202020204" pitchFamily="34" charset="0"/>
              </a:rPr>
              <a:t>tvář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 dirty="0">
                <a:latin typeface="Arial" panose="020B0604020202020204" pitchFamily="34" charset="0"/>
              </a:rPr>
              <a:t>    "</a:t>
            </a:r>
            <a:r>
              <a:rPr lang="en-US" altLang="cs-CZ" sz="2429" dirty="0" err="1">
                <a:latin typeface="Arial" panose="020B0604020202020204" pitchFamily="34" charset="0"/>
              </a:rPr>
              <a:t>dělat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terapii</a:t>
            </a:r>
            <a:r>
              <a:rPr lang="en-US" altLang="cs-CZ" sz="2429" dirty="0">
                <a:latin typeface="Arial" panose="020B0604020202020204" pitchFamily="34" charset="0"/>
              </a:rPr>
              <a:t>/</a:t>
            </a:r>
            <a:r>
              <a:rPr lang="en-US" altLang="cs-CZ" sz="2429" dirty="0" err="1">
                <a:latin typeface="Arial" panose="020B0604020202020204" pitchFamily="34" charset="0"/>
              </a:rPr>
              <a:t>poradenství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přes</a:t>
            </a:r>
            <a:r>
              <a:rPr lang="en-US" altLang="cs-CZ" sz="2429" dirty="0">
                <a:latin typeface="Arial" panose="020B0604020202020204" pitchFamily="34" charset="0"/>
              </a:rPr>
              <a:t> internet je </a:t>
            </a:r>
            <a:r>
              <a:rPr lang="en-US" altLang="cs-CZ" sz="2429" dirty="0" err="1">
                <a:latin typeface="Arial" panose="020B0604020202020204" pitchFamily="34" charset="0"/>
              </a:rPr>
              <a:t>prostě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 smtClean="0">
                <a:latin typeface="Arial" panose="020B0604020202020204" pitchFamily="34" charset="0"/>
              </a:rPr>
              <a:t>nemožné</a:t>
            </a:r>
            <a:r>
              <a:rPr lang="en-US" altLang="cs-CZ" sz="2429" dirty="0" smtClean="0">
                <a:latin typeface="Arial" panose="020B0604020202020204" pitchFamily="34" charset="0"/>
              </a:rPr>
              <a:t>„</a:t>
            </a:r>
            <a:r>
              <a:rPr lang="cs-CZ" altLang="cs-CZ" sz="2429" dirty="0" smtClean="0">
                <a:latin typeface="Arial" panose="020B0604020202020204" pitchFamily="34" charset="0"/>
              </a:rPr>
              <a:t> 	</a:t>
            </a:r>
            <a:r>
              <a:rPr lang="en-US" altLang="cs-CZ" sz="2429" dirty="0" smtClean="0">
                <a:latin typeface="Arial" panose="020B0604020202020204" pitchFamily="34" charset="0"/>
              </a:rPr>
              <a:t>(</a:t>
            </a:r>
            <a:r>
              <a:rPr lang="en-US" altLang="cs-CZ" sz="2429" dirty="0" err="1">
                <a:latin typeface="Arial" panose="020B0604020202020204" pitchFamily="34" charset="0"/>
              </a:rPr>
              <a:t>etika</a:t>
            </a:r>
            <a:r>
              <a:rPr lang="en-US" altLang="cs-CZ" sz="2429" dirty="0">
                <a:latin typeface="Arial" panose="020B0604020202020204" pitchFamily="34" charset="0"/>
              </a:rPr>
              <a:t>, </a:t>
            </a:r>
            <a:r>
              <a:rPr lang="en-US" altLang="cs-CZ" sz="2429" dirty="0" err="1">
                <a:latin typeface="Arial" panose="020B0604020202020204" pitchFamily="34" charset="0"/>
              </a:rPr>
              <a:t>bezpečí</a:t>
            </a:r>
            <a:r>
              <a:rPr lang="en-US" altLang="cs-CZ" sz="2429" dirty="0">
                <a:latin typeface="Arial" panose="020B0604020202020204" pitchFamily="34" charset="0"/>
              </a:rPr>
              <a:t>, ...)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cs-CZ" altLang="cs-CZ" sz="2429" dirty="0" smtClean="0">
                <a:latin typeface="Arial" panose="020B0604020202020204" pitchFamily="34" charset="0"/>
              </a:rPr>
              <a:t>    </a:t>
            </a:r>
            <a:r>
              <a:rPr lang="en-US" altLang="cs-CZ" sz="2429" dirty="0" smtClean="0">
                <a:latin typeface="Arial" panose="020B0604020202020204" pitchFamily="34" charset="0"/>
              </a:rPr>
              <a:t>"</a:t>
            </a:r>
            <a:r>
              <a:rPr lang="en-US" altLang="cs-CZ" sz="2429" dirty="0" err="1">
                <a:latin typeface="Arial" panose="020B0604020202020204" pitchFamily="34" charset="0"/>
              </a:rPr>
              <a:t>lidskou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zkušenost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nelze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plně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vyjádřit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skrze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psaný</a:t>
            </a:r>
            <a:r>
              <a:rPr lang="en-US" altLang="cs-CZ" sz="2429" dirty="0">
                <a:latin typeface="Arial" panose="020B0604020202020204" pitchFamily="34" charset="0"/>
              </a:rPr>
              <a:t> text"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cs-CZ" altLang="cs-CZ" sz="2429" dirty="0" smtClean="0">
                <a:latin typeface="Arial" panose="020B0604020202020204" pitchFamily="34" charset="0"/>
              </a:rPr>
              <a:t>    </a:t>
            </a:r>
            <a:r>
              <a:rPr lang="en-US" altLang="cs-CZ" sz="2429" dirty="0" smtClean="0">
                <a:latin typeface="Arial" panose="020B0604020202020204" pitchFamily="34" charset="0"/>
              </a:rPr>
              <a:t>"</a:t>
            </a:r>
            <a:r>
              <a:rPr lang="en-US" altLang="cs-CZ" sz="2429" dirty="0">
                <a:latin typeface="Arial" panose="020B0604020202020204" pitchFamily="34" charset="0"/>
              </a:rPr>
              <a:t>je </a:t>
            </a:r>
            <a:r>
              <a:rPr lang="en-US" altLang="cs-CZ" sz="2429" dirty="0" err="1">
                <a:latin typeface="Arial" panose="020B0604020202020204" pitchFamily="34" charset="0"/>
              </a:rPr>
              <a:t>nemožné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provádět</a:t>
            </a:r>
            <a:r>
              <a:rPr lang="en-US" altLang="cs-CZ" sz="2429" dirty="0">
                <a:latin typeface="Arial" panose="020B0604020202020204" pitchFamily="34" charset="0"/>
              </a:rPr>
              <a:t> online </a:t>
            </a:r>
            <a:r>
              <a:rPr lang="en-US" altLang="cs-CZ" sz="2429" dirty="0" err="1">
                <a:latin typeface="Arial" panose="020B0604020202020204" pitchFamily="34" charset="0"/>
              </a:rPr>
              <a:t>krizovou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intervenci</a:t>
            </a:r>
            <a:r>
              <a:rPr lang="en-US" altLang="cs-CZ" sz="2429" dirty="0">
                <a:latin typeface="Arial" panose="020B0604020202020204" pitchFamily="34" charset="0"/>
              </a:rPr>
              <a:t>"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 dirty="0">
                <a:latin typeface="Arial" panose="020B0604020202020204" pitchFamily="34" charset="0"/>
              </a:rPr>
              <a:t>    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 dirty="0" smtClean="0">
                <a:latin typeface="Arial" panose="020B0604020202020204" pitchFamily="34" charset="0"/>
              </a:rPr>
              <a:t>z </a:t>
            </a:r>
            <a:r>
              <a:rPr lang="en-US" altLang="cs-CZ" sz="2429" dirty="0" err="1">
                <a:latin typeface="Arial" panose="020B0604020202020204" pitchFamily="34" charset="0"/>
              </a:rPr>
              <a:t>hlediska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klientů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služby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jsou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poskytovány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zdarma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odpověď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na</a:t>
            </a:r>
            <a:r>
              <a:rPr lang="en-US" altLang="cs-CZ" sz="2429" dirty="0">
                <a:latin typeface="Arial" panose="020B0604020202020204" pitchFamily="34" charset="0"/>
              </a:rPr>
              <a:t> e-mail </a:t>
            </a:r>
            <a:r>
              <a:rPr lang="en-US" altLang="cs-CZ" sz="2429" dirty="0" err="1">
                <a:latin typeface="Arial" panose="020B0604020202020204" pitchFamily="34" charset="0"/>
              </a:rPr>
              <a:t>přijde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okamžitě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musím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mít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pouze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vážný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problém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jeden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kontakt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vyřeší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všechny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moje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problémy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očekávání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okamžitého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řešení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očekávání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komplexnosti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řešení</a:t>
            </a:r>
            <a:endParaRPr lang="en-US" altLang="cs-CZ" sz="2429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429" dirty="0" err="1">
                <a:latin typeface="Arial" panose="020B0604020202020204" pitchFamily="34" charset="0"/>
              </a:rPr>
              <a:t>iluze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bezpracnosti</a:t>
            </a:r>
            <a:r>
              <a:rPr lang="en-US" altLang="cs-CZ" sz="2429" dirty="0">
                <a:latin typeface="Arial" panose="020B0604020202020204" pitchFamily="34" charset="0"/>
              </a:rPr>
              <a:t> </a:t>
            </a:r>
            <a:r>
              <a:rPr lang="en-US" altLang="cs-CZ" sz="2429" dirty="0" err="1">
                <a:latin typeface="Arial" panose="020B0604020202020204" pitchFamily="34" charset="0"/>
              </a:rPr>
              <a:t>výsledku</a:t>
            </a:r>
            <a:endParaRPr lang="en-US" altLang="cs-CZ" sz="2429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7240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751362" y="278548"/>
            <a:ext cx="8690704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solidFill>
                  <a:srgbClr val="0B5394"/>
                </a:solidFill>
                <a:latin typeface="Arial" panose="020B0604020202020204" pitchFamily="34" charset="0"/>
              </a:rPr>
              <a:t>Specifika poradenského procesu v IP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751362" y="1644149"/>
            <a:ext cx="8690704" cy="5623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Práce s psaným textem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Anonymita pracovníka 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Role v týmu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Střídání konzultantů 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Veřejné vs. skryté odpovědi klientům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Etická dilemata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429">
                <a:latin typeface="Arial" panose="020B0604020202020204" pitchFamily="34" charset="0"/>
              </a:rPr>
              <a:t>?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172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solidFill>
                  <a:srgbClr val="0B5394"/>
                </a:solidFill>
                <a:latin typeface="Arial" panose="020B0604020202020204" pitchFamily="34" charset="0"/>
              </a:rPr>
              <a:t>IP nemůže...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748505" y="1645577"/>
            <a:ext cx="8696418" cy="493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...suplovat psychoterapii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diagnostikovat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interpretovat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....poskytovat zaručené rady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nahrazovat klientovi jeho přirozenou síť </a:t>
            </a:r>
          </a:p>
        </p:txBody>
      </p:sp>
    </p:spTree>
    <p:extLst>
      <p:ext uri="{BB962C8B-B14F-4D97-AF65-F5344CB8AC3E}">
        <p14:creationId xmlns:p14="http://schemas.microsoft.com/office/powerpoint/2010/main" val="517433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solidFill>
                  <a:srgbClr val="0B5394"/>
                </a:solidFill>
                <a:latin typeface="Arial" panose="020B0604020202020204" pitchFamily="34" charset="0"/>
              </a:rPr>
              <a:t>IP může...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748505" y="1645577"/>
            <a:ext cx="8696418" cy="493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poskytovat emoční podporu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legitimizovat klientovy pocity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byt vhodným prvním kontaktem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poskytovat ověřené informace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...zabezpečit anonymní, bezpečný kontakt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>
                <a:latin typeface="Arial" panose="020B0604020202020204" pitchFamily="34" charset="0"/>
              </a:rPr>
              <a:t>... rozšiřovat pohled, nabízet různé varianty řešení</a:t>
            </a:r>
          </a:p>
        </p:txBody>
      </p:sp>
    </p:spTree>
    <p:extLst>
      <p:ext uri="{BB962C8B-B14F-4D97-AF65-F5344CB8AC3E}">
        <p14:creationId xmlns:p14="http://schemas.microsoft.com/office/powerpoint/2010/main" val="1244926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3869">
                <a:solidFill>
                  <a:srgbClr val="0B5394"/>
                </a:solidFill>
                <a:latin typeface="Arial" panose="020B0604020202020204" pitchFamily="34" charset="0"/>
              </a:rPr>
              <a:t>Literatura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748505" y="1645577"/>
            <a:ext cx="8696418" cy="4936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160">
                <a:latin typeface="Calibri" panose="020F0502020204030204" pitchFamily="34" charset="0"/>
              </a:rPr>
              <a:t>HORSKÁ, Bohuslava, Andrea LÁSKOVÁ a Ladislav PTÁČEK. Internet jako cesta pomoci: internetové poradenství pro pomáhající profese. Vyd. 1. Praha: Sociologické nakladatelství (SLON), 2010,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1440">
                <a:latin typeface="Calibri" panose="020F0502020204030204" pitchFamily="34" charset="0"/>
              </a:rPr>
              <a:t/>
            </a:r>
            <a:br>
              <a:rPr lang="en-US" altLang="cs-CZ" sz="1440">
                <a:latin typeface="Calibri" panose="020F0502020204030204" pitchFamily="34" charset="0"/>
              </a:rPr>
            </a:br>
            <a:r>
              <a:rPr lang="en-US" altLang="cs-CZ" sz="2160">
                <a:latin typeface="Calibri" panose="020F0502020204030204" pitchFamily="34" charset="0"/>
              </a:rPr>
              <a:t>Suler, J. (2005). The Psychology of Cyberspace. Staženo: listopad 2006. Dostupný z www: </a:t>
            </a:r>
            <a:r>
              <a:rPr lang="en-US" altLang="cs-CZ" sz="1980" u="sng">
                <a:solidFill>
                  <a:srgbClr val="0000FF"/>
                </a:solidFill>
              </a:rPr>
              <a:t> http://www.rider.edu/~suler/psycyber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 u="sng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429" u="sng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246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211324" y="608520"/>
            <a:ext cx="7770781" cy="1144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cs-CZ" altLang="cs-CZ" sz="3959"/>
              <a:t>Co je internetové poradenství?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211324" y="1979835"/>
            <a:ext cx="7770781" cy="4318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40"/>
              </a:spcBef>
            </a:pPr>
            <a:r>
              <a:rPr lang="cs-CZ" altLang="cs-CZ" sz="2879" i="1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altLang="cs-CZ" sz="2519" i="1" dirty="0">
                <a:latin typeface="Arial" panose="020B0604020202020204" pitchFamily="34" charset="0"/>
                <a:cs typeface="Arial" panose="020B0604020202020204" pitchFamily="34" charset="0"/>
              </a:rPr>
              <a:t>každý způsob profesionální psychologické poradenské interakce, která využívá internet k navázání kontaktu mezi psychologem (jiným odborníkem) a jeho klienty“ </a:t>
            </a: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160" dirty="0" err="1">
                <a:latin typeface="Arial" panose="020B0604020202020204" pitchFamily="34" charset="0"/>
                <a:cs typeface="Arial" panose="020B0604020202020204" pitchFamily="34" charset="0"/>
              </a:rPr>
              <a:t>Rochlen</a:t>
            </a: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160" dirty="0" err="1">
                <a:latin typeface="Arial" panose="020B0604020202020204" pitchFamily="34" charset="0"/>
                <a:cs typeface="Arial" panose="020B0604020202020204" pitchFamily="34" charset="0"/>
              </a:rPr>
              <a:t>Zack</a:t>
            </a: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160" dirty="0" err="1">
                <a:latin typeface="Arial" panose="020B0604020202020204" pitchFamily="34" charset="0"/>
                <a:cs typeface="Arial" panose="020B0604020202020204" pitchFamily="34" charset="0"/>
              </a:rPr>
              <a:t>Speyer</a:t>
            </a: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, 2004)</a:t>
            </a:r>
          </a:p>
          <a:p>
            <a:pPr>
              <a:spcBef>
                <a:spcPts val="540"/>
              </a:spcBef>
            </a:pPr>
            <a:endParaRPr lang="cs-CZ" altLang="cs-CZ" sz="21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540"/>
              </a:spcBef>
              <a:buFont typeface="Arial" panose="020B0604020202020204" pitchFamily="34" charset="0"/>
              <a:buChar char="-"/>
            </a:pP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Online psychologické poradenství x online psychoterapie</a:t>
            </a:r>
          </a:p>
          <a:p>
            <a:pPr>
              <a:spcBef>
                <a:spcPts val="540"/>
              </a:spcBef>
              <a:buFont typeface="Arial" panose="020B0604020202020204" pitchFamily="34" charset="0"/>
              <a:buChar char="-"/>
            </a:pP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Podpůrná x samostatně stojící</a:t>
            </a:r>
          </a:p>
          <a:p>
            <a:pPr>
              <a:spcBef>
                <a:spcPts val="540"/>
              </a:spcBef>
              <a:buFont typeface="Arial" panose="020B0604020202020204" pitchFamily="34" charset="0"/>
              <a:buChar char="-"/>
            </a:pP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Specifické x obecné</a:t>
            </a:r>
          </a:p>
          <a:p>
            <a:pPr>
              <a:spcBef>
                <a:spcPts val="540"/>
              </a:spcBef>
              <a:buFont typeface="Arial" panose="020B0604020202020204" pitchFamily="34" charset="0"/>
              <a:buChar char="-"/>
            </a:pP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Živý poradce x poradenský program (doplněný </a:t>
            </a:r>
            <a:r>
              <a:rPr lang="cs-CZ" altLang="cs-CZ" sz="2160" dirty="0" err="1">
                <a:latin typeface="Arial" panose="020B0604020202020204" pitchFamily="34" charset="0"/>
                <a:cs typeface="Arial" panose="020B0604020202020204" pitchFamily="34" charset="0"/>
              </a:rPr>
              <a:t>assessmentem</a:t>
            </a:r>
            <a:r>
              <a:rPr lang="cs-CZ" altLang="cs-CZ" sz="216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074638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2335600" y="448490"/>
            <a:ext cx="8330734" cy="1097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5039">
                <a:solidFill>
                  <a:srgbClr val="04617B"/>
                </a:solidFill>
              </a:rPr>
              <a:t>Formy IP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931347" y="1828419"/>
            <a:ext cx="8309308" cy="4319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1980" dirty="0" err="1">
                <a:latin typeface="Arial" panose="020B0604020202020204" pitchFamily="34" charset="0"/>
              </a:rPr>
              <a:t>Aktivní</a:t>
            </a:r>
            <a:r>
              <a:rPr lang="en-US" altLang="cs-CZ" sz="1980" dirty="0">
                <a:latin typeface="Arial" panose="020B0604020202020204" pitchFamily="34" charset="0"/>
              </a:rPr>
              <a:t> vs. </a:t>
            </a:r>
            <a:r>
              <a:rPr lang="en-US" altLang="cs-CZ" sz="1980" dirty="0" err="1">
                <a:latin typeface="Arial" panose="020B0604020202020204" pitchFamily="34" charset="0"/>
              </a:rPr>
              <a:t>Pasivní</a:t>
            </a:r>
            <a:endParaRPr lang="en-US" altLang="cs-CZ" sz="1980" dirty="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spcBef>
                <a:spcPts val="1080"/>
              </a:spcBef>
              <a:buFont typeface="Arial" panose="020B0604020202020204" pitchFamily="34" charset="0"/>
              <a:buChar char="•"/>
            </a:pPr>
            <a:r>
              <a:rPr lang="en-US" altLang="cs-CZ" sz="1980" dirty="0" err="1">
                <a:latin typeface="Arial" panose="020B0604020202020204" pitchFamily="34" charset="0"/>
              </a:rPr>
              <a:t>Prostřednictvím</a:t>
            </a:r>
            <a:r>
              <a:rPr lang="en-US" altLang="cs-CZ" sz="1980" dirty="0">
                <a:latin typeface="Arial" panose="020B0604020202020204" pitchFamily="34" charset="0"/>
              </a:rPr>
              <a:t>:</a:t>
            </a: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 dirty="0" err="1">
                <a:solidFill>
                  <a:srgbClr val="C00000"/>
                </a:solidFill>
                <a:latin typeface="Arial" panose="020B0604020202020204" pitchFamily="34" charset="0"/>
              </a:rPr>
              <a:t>Emailu</a:t>
            </a:r>
            <a:r>
              <a:rPr lang="en-US" altLang="cs-CZ" sz="1980" dirty="0">
                <a:latin typeface="Arial" panose="020B0604020202020204" pitchFamily="34" charset="0"/>
              </a:rPr>
              <a:t> – </a:t>
            </a:r>
            <a:r>
              <a:rPr lang="en-US" altLang="cs-CZ" sz="1980" dirty="0" err="1">
                <a:latin typeface="Arial" panose="020B0604020202020204" pitchFamily="34" charset="0"/>
              </a:rPr>
              <a:t>nejvíce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zmapovaná</a:t>
            </a:r>
            <a:r>
              <a:rPr lang="en-US" altLang="cs-CZ" sz="1980" dirty="0">
                <a:latin typeface="Arial" panose="020B0604020202020204" pitchFamily="34" charset="0"/>
              </a:rPr>
              <a:t> forma. </a:t>
            </a:r>
            <a:r>
              <a:rPr lang="en-US" altLang="cs-CZ" sz="1980" dirty="0" err="1">
                <a:latin typeface="Arial" panose="020B0604020202020204" pitchFamily="34" charset="0"/>
              </a:rPr>
              <a:t>Populární</a:t>
            </a:r>
            <a:r>
              <a:rPr lang="en-US" altLang="cs-CZ" sz="1980" dirty="0">
                <a:latin typeface="Arial" panose="020B0604020202020204" pitchFamily="34" charset="0"/>
              </a:rPr>
              <a:t> (</a:t>
            </a:r>
            <a:r>
              <a:rPr lang="en-US" altLang="cs-CZ" sz="1980" dirty="0" err="1">
                <a:latin typeface="Arial" panose="020B0604020202020204" pitchFamily="34" charset="0"/>
              </a:rPr>
              <a:t>připomíná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psaný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dopis</a:t>
            </a:r>
            <a:r>
              <a:rPr lang="en-US" altLang="cs-CZ" sz="1980" dirty="0">
                <a:latin typeface="Arial" panose="020B0604020202020204" pitchFamily="34" charset="0"/>
              </a:rPr>
              <a:t>)</a:t>
            </a: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 dirty="0">
                <a:solidFill>
                  <a:srgbClr val="387026"/>
                </a:solidFill>
                <a:latin typeface="Arial" panose="020B0604020202020204" pitchFamily="34" charset="0"/>
              </a:rPr>
              <a:t>Web-based message </a:t>
            </a:r>
            <a:r>
              <a:rPr lang="en-US" altLang="cs-CZ" sz="1980" b="1" dirty="0" err="1">
                <a:solidFill>
                  <a:srgbClr val="387026"/>
                </a:solidFill>
                <a:latin typeface="Arial" panose="020B0604020202020204" pitchFamily="34" charset="0"/>
              </a:rPr>
              <a:t>systém</a:t>
            </a:r>
            <a:r>
              <a:rPr lang="en-US" altLang="cs-CZ" sz="1980" b="1" dirty="0">
                <a:solidFill>
                  <a:srgbClr val="387026"/>
                </a:solidFill>
                <a:latin typeface="Arial" panose="020B0604020202020204" pitchFamily="34" charset="0"/>
              </a:rPr>
              <a:t> </a:t>
            </a:r>
            <a:r>
              <a:rPr lang="en-US" altLang="cs-CZ" sz="1980" dirty="0">
                <a:latin typeface="Arial" panose="020B0604020202020204" pitchFamily="34" charset="0"/>
              </a:rPr>
              <a:t>– </a:t>
            </a:r>
            <a:r>
              <a:rPr lang="en-US" altLang="cs-CZ" sz="1980" dirty="0" err="1">
                <a:latin typeface="Arial" panose="020B0604020202020204" pitchFamily="34" charset="0"/>
              </a:rPr>
              <a:t>údajně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bezpečnější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než</a:t>
            </a:r>
            <a:r>
              <a:rPr lang="en-US" altLang="cs-CZ" sz="1980" dirty="0">
                <a:latin typeface="Arial" panose="020B0604020202020204" pitchFamily="34" charset="0"/>
              </a:rPr>
              <a:t> email. </a:t>
            </a:r>
            <a:r>
              <a:rPr lang="en-US" altLang="cs-CZ" sz="1980" dirty="0" err="1">
                <a:latin typeface="Arial" panose="020B0604020202020204" pitchFamily="34" charset="0"/>
              </a:rPr>
              <a:t>Klient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dostane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heslo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na</a:t>
            </a:r>
            <a:r>
              <a:rPr lang="en-US" altLang="cs-CZ" sz="1980" dirty="0">
                <a:latin typeface="Arial" panose="020B0604020202020204" pitchFamily="34" charset="0"/>
              </a:rPr>
              <a:t> web, </a:t>
            </a:r>
            <a:r>
              <a:rPr lang="en-US" altLang="cs-CZ" sz="1980" dirty="0" err="1">
                <a:latin typeface="Arial" panose="020B0604020202020204" pitchFamily="34" charset="0"/>
              </a:rPr>
              <a:t>kde</a:t>
            </a:r>
            <a:r>
              <a:rPr lang="en-US" altLang="cs-CZ" sz="1980" dirty="0">
                <a:latin typeface="Arial" panose="020B0604020202020204" pitchFamily="34" charset="0"/>
              </a:rPr>
              <a:t> se </a:t>
            </a:r>
            <a:r>
              <a:rPr lang="en-US" altLang="cs-CZ" sz="1980" dirty="0" err="1">
                <a:latin typeface="Arial" panose="020B0604020202020204" pitchFamily="34" charset="0"/>
              </a:rPr>
              <a:t>odehrává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veškerá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komunikace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mezi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klientem</a:t>
            </a:r>
            <a:r>
              <a:rPr lang="en-US" altLang="cs-CZ" sz="1980" dirty="0">
                <a:latin typeface="Arial" panose="020B0604020202020204" pitchFamily="34" charset="0"/>
              </a:rPr>
              <a:t> a </a:t>
            </a:r>
            <a:r>
              <a:rPr lang="en-US" altLang="cs-CZ" sz="1980" dirty="0" err="1">
                <a:latin typeface="Arial" panose="020B0604020202020204" pitchFamily="34" charset="0"/>
              </a:rPr>
              <a:t>poradcem</a:t>
            </a:r>
            <a:endParaRPr lang="en-US" altLang="cs-CZ" sz="1980" dirty="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 dirty="0">
                <a:solidFill>
                  <a:srgbClr val="3333CC"/>
                </a:solidFill>
                <a:latin typeface="Arial" panose="020B0604020202020204" pitchFamily="34" charset="0"/>
              </a:rPr>
              <a:t>Chat</a:t>
            </a:r>
            <a:r>
              <a:rPr lang="en-US" altLang="cs-CZ" sz="1980" b="1" dirty="0">
                <a:latin typeface="Arial" panose="020B0604020202020204" pitchFamily="34" charset="0"/>
              </a:rPr>
              <a:t> </a:t>
            </a:r>
            <a:r>
              <a:rPr lang="en-US" altLang="cs-CZ" sz="1980" dirty="0">
                <a:latin typeface="Arial" panose="020B0604020202020204" pitchFamily="34" charset="0"/>
              </a:rPr>
              <a:t>– ICQ, Skype, chatroom. </a:t>
            </a:r>
            <a:r>
              <a:rPr lang="en-US" altLang="cs-CZ" sz="1980" dirty="0" err="1">
                <a:latin typeface="Arial" panose="020B0604020202020204" pitchFamily="34" charset="0"/>
              </a:rPr>
              <a:t>Možnost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komunikace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tady</a:t>
            </a:r>
            <a:r>
              <a:rPr lang="en-US" altLang="cs-CZ" sz="1980" dirty="0">
                <a:latin typeface="Arial" panose="020B0604020202020204" pitchFamily="34" charset="0"/>
              </a:rPr>
              <a:t> a </a:t>
            </a:r>
            <a:r>
              <a:rPr lang="en-US" altLang="cs-CZ" sz="1980" dirty="0" err="1">
                <a:latin typeface="Arial" panose="020B0604020202020204" pitchFamily="34" charset="0"/>
              </a:rPr>
              <a:t>teď</a:t>
            </a:r>
            <a:r>
              <a:rPr lang="en-US" altLang="cs-CZ" sz="1980" dirty="0">
                <a:latin typeface="Arial" panose="020B0604020202020204" pitchFamily="34" charset="0"/>
              </a:rPr>
              <a:t>. </a:t>
            </a:r>
            <a:r>
              <a:rPr lang="en-US" altLang="cs-CZ" sz="1980" dirty="0" err="1">
                <a:latin typeface="Arial" panose="020B0604020202020204" pitchFamily="34" charset="0"/>
              </a:rPr>
              <a:t>Nutnost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nastavení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limitů</a:t>
            </a:r>
            <a:r>
              <a:rPr lang="en-US" altLang="cs-CZ" sz="1980" dirty="0">
                <a:latin typeface="Arial" panose="020B0604020202020204" pitchFamily="34" charset="0"/>
              </a:rPr>
              <a:t> (</a:t>
            </a:r>
            <a:r>
              <a:rPr lang="en-US" altLang="cs-CZ" sz="1980" dirty="0" err="1">
                <a:latin typeface="Arial" panose="020B0604020202020204" pitchFamily="34" charset="0"/>
              </a:rPr>
              <a:t>jak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dlouho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může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jeden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klient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komunikovat</a:t>
            </a:r>
            <a:r>
              <a:rPr lang="en-US" altLang="cs-CZ" sz="1980" dirty="0">
                <a:latin typeface="Arial" panose="020B0604020202020204" pitchFamily="34" charset="0"/>
              </a:rPr>
              <a:t>). V ČR </a:t>
            </a:r>
            <a:r>
              <a:rPr lang="en-US" altLang="cs-CZ" sz="1980" dirty="0" err="1">
                <a:latin typeface="Arial" panose="020B0604020202020204" pitchFamily="34" charset="0"/>
              </a:rPr>
              <a:t>např</a:t>
            </a:r>
            <a:r>
              <a:rPr lang="en-US" altLang="cs-CZ" sz="1980" dirty="0">
                <a:latin typeface="Arial" panose="020B0604020202020204" pitchFamily="34" charset="0"/>
              </a:rPr>
              <a:t>. </a:t>
            </a:r>
            <a:r>
              <a:rPr lang="en-US" altLang="cs-CZ" sz="1980" dirty="0" err="1">
                <a:latin typeface="Arial" panose="020B0604020202020204" pitchFamily="34" charset="0"/>
              </a:rPr>
              <a:t>Linka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Důvěry</a:t>
            </a:r>
            <a:endParaRPr lang="en-US" altLang="cs-CZ" sz="1980" dirty="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 dirty="0">
                <a:solidFill>
                  <a:srgbClr val="7030A0"/>
                </a:solidFill>
                <a:latin typeface="Arial" panose="020B0604020202020204" pitchFamily="34" charset="0"/>
              </a:rPr>
              <a:t>VOIP</a:t>
            </a:r>
            <a:r>
              <a:rPr lang="en-US" altLang="cs-CZ" sz="1980" dirty="0">
                <a:latin typeface="Arial" panose="020B0604020202020204" pitchFamily="34" charset="0"/>
              </a:rPr>
              <a:t> (</a:t>
            </a:r>
            <a:r>
              <a:rPr lang="en-US" altLang="cs-CZ" sz="1980" dirty="0" err="1">
                <a:latin typeface="Arial" panose="020B0604020202020204" pitchFamily="34" charset="0"/>
              </a:rPr>
              <a:t>voic</a:t>
            </a:r>
            <a:r>
              <a:rPr lang="en-US" altLang="cs-CZ" sz="1980" dirty="0">
                <a:latin typeface="Arial" panose="020B0604020202020204" pitchFamily="34" charset="0"/>
              </a:rPr>
              <a:t> over internet protocol) – </a:t>
            </a:r>
            <a:r>
              <a:rPr lang="en-US" altLang="cs-CZ" sz="1980" dirty="0" err="1">
                <a:latin typeface="Arial" panose="020B0604020202020204" pitchFamily="34" charset="0"/>
              </a:rPr>
              <a:t>připomíná</a:t>
            </a:r>
            <a:r>
              <a:rPr lang="en-US" altLang="cs-CZ" sz="1980" dirty="0">
                <a:latin typeface="Arial" panose="020B0604020202020204" pitchFamily="34" charset="0"/>
              </a:rPr>
              <a:t> </a:t>
            </a:r>
            <a:r>
              <a:rPr lang="en-US" altLang="cs-CZ" sz="1980" dirty="0" err="1">
                <a:latin typeface="Arial" panose="020B0604020202020204" pitchFamily="34" charset="0"/>
              </a:rPr>
              <a:t>telefonické</a:t>
            </a:r>
            <a:endParaRPr lang="en-US" altLang="cs-CZ" sz="1980" dirty="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spcBef>
                <a:spcPts val="1080"/>
              </a:spcBef>
              <a:buClr>
                <a:srgbClr val="C00000"/>
              </a:buClr>
              <a:buFont typeface="Arial" panose="020B0604020202020204" pitchFamily="34" charset="0"/>
              <a:buAutoNum type="arabicParenR"/>
            </a:pPr>
            <a:r>
              <a:rPr lang="en-US" altLang="cs-CZ" sz="1980" b="1" dirty="0" err="1">
                <a:latin typeface="Arial" panose="020B0604020202020204" pitchFamily="34" charset="0"/>
              </a:rPr>
              <a:t>Videokonference</a:t>
            </a:r>
            <a:endParaRPr lang="en-US" altLang="cs-CZ" sz="198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729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211324" y="608520"/>
            <a:ext cx="7770781" cy="1144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cs-CZ" altLang="cs-CZ" sz="3869">
                <a:solidFill>
                  <a:srgbClr val="0B5394"/>
                </a:solidFill>
              </a:rPr>
              <a:t>Benefity</a:t>
            </a:r>
            <a:r>
              <a:rPr lang="en-US" altLang="cs-CZ" sz="3869">
                <a:solidFill>
                  <a:srgbClr val="0B5394"/>
                </a:solidFill>
              </a:rPr>
              <a:t> a </a:t>
            </a:r>
            <a:r>
              <a:rPr lang="cs-CZ" altLang="cs-CZ" sz="3869">
                <a:solidFill>
                  <a:srgbClr val="0B5394"/>
                </a:solidFill>
              </a:rPr>
              <a:t>negativa (výzvy?)</a:t>
            </a:r>
            <a:r>
              <a:rPr lang="en-US" altLang="cs-CZ" sz="3869">
                <a:solidFill>
                  <a:srgbClr val="0B5394"/>
                </a:solidFill>
              </a:rPr>
              <a:t> IP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211324" y="1484162"/>
            <a:ext cx="7770781" cy="4611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cs-CZ" altLang="cs-CZ" sz="2429" dirty="0">
                <a:latin typeface="Arial" panose="020B0604020202020204" pitchFamily="34" charset="0"/>
              </a:rPr>
              <a:t>Benefity: 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rgbClr val="FF0000"/>
              </a:buClr>
              <a:buFont typeface="Arial" panose="020B0604020202020204" pitchFamily="34" charset="0"/>
              <a:buChar char="-"/>
            </a:pPr>
            <a:r>
              <a:rPr lang="cs-CZ" altLang="cs-CZ" sz="1800" dirty="0">
                <a:solidFill>
                  <a:srgbClr val="FF0000"/>
                </a:solidFill>
                <a:latin typeface="Arial" panose="020B0604020202020204" pitchFamily="34" charset="0"/>
              </a:rPr>
              <a:t>Zvýšená dostupnost </a:t>
            </a:r>
            <a:r>
              <a:rPr lang="cs-CZ" altLang="cs-CZ" sz="1800" dirty="0">
                <a:latin typeface="Arial" panose="020B0604020202020204" pitchFamily="34" charset="0"/>
              </a:rPr>
              <a:t>– v případě izolace, imobility, cestování, jazyková bariéra, stud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rgbClr val="00B050"/>
              </a:buClr>
              <a:buFont typeface="Arial" panose="020B0604020202020204" pitchFamily="34" charset="0"/>
              <a:buChar char="-"/>
            </a:pPr>
            <a:r>
              <a:rPr lang="cs-CZ" altLang="cs-CZ" sz="1800" dirty="0" err="1">
                <a:solidFill>
                  <a:srgbClr val="00B050"/>
                </a:solidFill>
                <a:latin typeface="Arial" panose="020B0604020202020204" pitchFamily="34" charset="0"/>
              </a:rPr>
              <a:t>Disinhibice</a:t>
            </a:r>
            <a:r>
              <a:rPr lang="cs-CZ" altLang="cs-CZ" sz="1800" dirty="0">
                <a:solidFill>
                  <a:srgbClr val="00B050"/>
                </a:solidFill>
                <a:latin typeface="Arial" panose="020B0604020202020204" pitchFamily="34" charset="0"/>
              </a:rPr>
              <a:t> , internalizace</a:t>
            </a:r>
            <a:r>
              <a:rPr lang="cs-CZ" altLang="cs-CZ" sz="1800" dirty="0">
                <a:latin typeface="Arial" panose="020B0604020202020204" pitchFamily="34" charset="0"/>
              </a:rPr>
              <a:t> – rychlejší odkrytí, sebereflexe – </a:t>
            </a:r>
            <a:r>
              <a:rPr lang="cs-CZ" altLang="cs-CZ" sz="1800" dirty="0" err="1">
                <a:latin typeface="Arial" panose="020B0604020202020204" pitchFamily="34" charset="0"/>
              </a:rPr>
              <a:t>externalizace</a:t>
            </a:r>
            <a:r>
              <a:rPr lang="cs-CZ" altLang="cs-CZ" sz="1800" dirty="0">
                <a:latin typeface="Arial" panose="020B0604020202020204" pitchFamily="34" charset="0"/>
              </a:rPr>
              <a:t> problému v textu a internalizace pomáhající/dekonstruktivní role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>
                <a:srgbClr val="C00000"/>
              </a:buClr>
              <a:buFont typeface="Arial" panose="020B0604020202020204" pitchFamily="34" charset="0"/>
              <a:buChar char="-"/>
            </a:pPr>
            <a:r>
              <a:rPr lang="cs-CZ" altLang="cs-CZ" sz="1800" dirty="0">
                <a:solidFill>
                  <a:srgbClr val="C00000"/>
                </a:solidFill>
                <a:latin typeface="Arial" panose="020B0604020202020204" pitchFamily="34" charset="0"/>
              </a:rPr>
              <a:t> Psaní samo o sobě je terapeutické:</a:t>
            </a:r>
            <a:r>
              <a:rPr lang="cs-CZ" altLang="cs-CZ" sz="1800" dirty="0">
                <a:latin typeface="Arial" panose="020B0604020202020204" pitchFamily="34" charset="0"/>
              </a:rPr>
              <a:t> formulace problému, vypsání se..  („</a:t>
            </a:r>
            <a:r>
              <a:rPr lang="cs-CZ" altLang="cs-CZ" sz="1800" i="1" dirty="0">
                <a:latin typeface="Arial" panose="020B0604020202020204" pitchFamily="34" charset="0"/>
              </a:rPr>
              <a:t>Už jen to, že jsem vám napsal, mě pomohlo</a:t>
            </a:r>
            <a:r>
              <a:rPr lang="cs-CZ" altLang="cs-CZ" sz="1800" dirty="0">
                <a:latin typeface="Arial" panose="020B0604020202020204" pitchFamily="34" charset="0"/>
              </a:rPr>
              <a:t>“)</a:t>
            </a:r>
          </a:p>
          <a:p>
            <a:pPr>
              <a:lnSpc>
                <a:spcPct val="95000"/>
              </a:lnSpc>
              <a:buFont typeface="Arial" panose="020B0604020202020204" pitchFamily="34" charset="0"/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Font typeface="Arial" panose="020B0604020202020204" pitchFamily="34" charset="0"/>
              <a:buChar char="-"/>
            </a:pPr>
            <a:r>
              <a:rPr lang="cs-CZ" altLang="cs-CZ" sz="1800" dirty="0">
                <a:latin typeface="Arial" panose="020B0604020202020204" pitchFamily="34" charset="0"/>
              </a:rPr>
              <a:t> </a:t>
            </a:r>
            <a:r>
              <a:rPr lang="cs-CZ" altLang="cs-CZ" sz="1800" dirty="0">
                <a:solidFill>
                  <a:srgbClr val="3333CC"/>
                </a:solidFill>
                <a:latin typeface="Arial" panose="020B0604020202020204" pitchFamily="34" charset="0"/>
              </a:rPr>
              <a:t>Využití </a:t>
            </a:r>
            <a:r>
              <a:rPr lang="cs-CZ" altLang="cs-CZ" sz="1800" dirty="0" err="1">
                <a:solidFill>
                  <a:srgbClr val="3333CC"/>
                </a:solidFill>
                <a:latin typeface="Arial" panose="020B0604020202020204" pitchFamily="34" charset="0"/>
              </a:rPr>
              <a:t>hypertextuality</a:t>
            </a:r>
            <a:r>
              <a:rPr lang="cs-CZ" altLang="cs-CZ" sz="1800" dirty="0">
                <a:solidFill>
                  <a:srgbClr val="3333CC"/>
                </a:solidFill>
                <a:latin typeface="Arial" panose="020B0604020202020204" pitchFamily="34" charset="0"/>
              </a:rPr>
              <a:t> a multimédií: </a:t>
            </a:r>
            <a:r>
              <a:rPr lang="cs-CZ" altLang="cs-CZ" sz="1800" dirty="0">
                <a:latin typeface="Arial" panose="020B0604020202020204" pitchFamily="34" charset="0"/>
              </a:rPr>
              <a:t>odkazy na relevantní články, vida atd. 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 dirty="0">
              <a:latin typeface="Arial" panose="020B0604020202020204" pitchFamily="34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540963" y="5922363"/>
            <a:ext cx="4125371" cy="702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cs-CZ" altLang="cs-CZ" sz="2429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4536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2211324" y="608520"/>
            <a:ext cx="7770781" cy="1144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cs-CZ" altLang="cs-CZ" sz="3959">
                <a:solidFill>
                  <a:srgbClr val="0B5394"/>
                </a:solidFill>
              </a:rPr>
              <a:t>Benefity</a:t>
            </a:r>
            <a:r>
              <a:rPr lang="en-US" altLang="cs-CZ" sz="3959">
                <a:solidFill>
                  <a:srgbClr val="0B5394"/>
                </a:solidFill>
              </a:rPr>
              <a:t> a </a:t>
            </a:r>
            <a:r>
              <a:rPr lang="cs-CZ" altLang="cs-CZ" sz="3959">
                <a:solidFill>
                  <a:srgbClr val="0B5394"/>
                </a:solidFill>
              </a:rPr>
              <a:t>negativa (výzvy?)</a:t>
            </a:r>
            <a:r>
              <a:rPr lang="en-US" altLang="cs-CZ" sz="3959">
                <a:solidFill>
                  <a:srgbClr val="0B5394"/>
                </a:solidFill>
              </a:rPr>
              <a:t> IP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079906" y="2002690"/>
            <a:ext cx="7770781" cy="5216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741363" indent="-2841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30"/>
              </a:spcBef>
              <a:buFont typeface="Times New Roman" panose="02020603050405020304" pitchFamily="18" charset="0"/>
              <a:buChar char="•"/>
            </a:pPr>
            <a:r>
              <a:rPr lang="cs-CZ" altLang="cs-CZ" sz="2519" dirty="0"/>
              <a:t>Výzvy a negativa:</a:t>
            </a:r>
          </a:p>
          <a:p>
            <a:pPr lvl="1">
              <a:spcBef>
                <a:spcPts val="450"/>
              </a:spcBef>
              <a:buClr>
                <a:srgbClr val="3333CC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3333CC"/>
                </a:solidFill>
              </a:rPr>
              <a:t>Chybějící nonverbální vodítka </a:t>
            </a:r>
            <a:r>
              <a:rPr lang="cs-CZ" altLang="cs-CZ" sz="2160" dirty="0"/>
              <a:t>– </a:t>
            </a:r>
            <a:r>
              <a:rPr lang="cs-CZ" altLang="cs-CZ" sz="1800" dirty="0"/>
              <a:t>jak se asi tváří? Jak vypadá? </a:t>
            </a:r>
          </a:p>
          <a:p>
            <a:pPr lvl="1">
              <a:spcBef>
                <a:spcPts val="450"/>
              </a:spcBef>
              <a:buClr>
                <a:srgbClr val="FF0000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FF0000"/>
                </a:solidFill>
              </a:rPr>
              <a:t>Nedorozumění: </a:t>
            </a:r>
            <a:r>
              <a:rPr lang="cs-CZ" altLang="cs-CZ" sz="1800" dirty="0"/>
              <a:t>nelze si ujasnit spontánně význam. Klient může číst mezi řádky, nerozumět odborným výrazům </a:t>
            </a:r>
          </a:p>
          <a:p>
            <a:pPr lvl="1">
              <a:spcBef>
                <a:spcPts val="450"/>
              </a:spcBef>
              <a:buClr>
                <a:srgbClr val="C00000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C00000"/>
                </a:solidFill>
              </a:rPr>
              <a:t>Časové zpoždění</a:t>
            </a:r>
            <a:r>
              <a:rPr lang="cs-CZ" altLang="cs-CZ" sz="2160" dirty="0"/>
              <a:t>:  </a:t>
            </a:r>
            <a:r>
              <a:rPr lang="cs-CZ" altLang="cs-CZ" sz="1800" dirty="0"/>
              <a:t>výhoda i nevýhoda. Můžu si otázku rozmyslet, napsat to, jak potřebuji. Může zvyšovat úzkost (proč mi neodpovídá? To je to se mnou tak špatné?)</a:t>
            </a:r>
          </a:p>
          <a:p>
            <a:pPr lvl="1">
              <a:spcBef>
                <a:spcPts val="450"/>
              </a:spcBef>
              <a:buClr>
                <a:srgbClr val="00B050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00B050"/>
                </a:solidFill>
              </a:rPr>
              <a:t>Schopnost se vyjadřovat psaným textem:  </a:t>
            </a:r>
            <a:r>
              <a:rPr lang="cs-CZ" altLang="cs-CZ" sz="1800" dirty="0"/>
              <a:t>to může vylučovat některé klienty i poradce.</a:t>
            </a:r>
          </a:p>
          <a:p>
            <a:pPr lvl="1">
              <a:spcBef>
                <a:spcPts val="450"/>
              </a:spcBef>
              <a:buClr>
                <a:srgbClr val="606060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606060"/>
                </a:solidFill>
              </a:rPr>
              <a:t>Krizová intervence: </a:t>
            </a:r>
            <a:r>
              <a:rPr lang="cs-CZ" altLang="cs-CZ" sz="1800" dirty="0">
                <a:solidFill>
                  <a:srgbClr val="606060"/>
                </a:solidFill>
              </a:rPr>
              <a:t> </a:t>
            </a:r>
            <a:r>
              <a:rPr lang="cs-CZ" altLang="cs-CZ" sz="1800" dirty="0"/>
              <a:t>sebevražedné náznaky, co můžu po internetu?</a:t>
            </a:r>
          </a:p>
          <a:p>
            <a:pPr lvl="1">
              <a:spcBef>
                <a:spcPts val="540"/>
              </a:spcBef>
              <a:buClr>
                <a:srgbClr val="FF0000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FF0000"/>
                </a:solidFill>
              </a:rPr>
              <a:t>Kulturní rozdíly: </a:t>
            </a:r>
          </a:p>
          <a:p>
            <a:pPr lvl="1">
              <a:spcBef>
                <a:spcPts val="540"/>
              </a:spcBef>
              <a:buClr>
                <a:srgbClr val="32946A"/>
              </a:buClr>
              <a:buFont typeface="Times New Roman" panose="02020603050405020304" pitchFamily="18" charset="0"/>
              <a:buChar char="–"/>
            </a:pPr>
            <a:r>
              <a:rPr lang="cs-CZ" altLang="cs-CZ" sz="2160" dirty="0">
                <a:solidFill>
                  <a:srgbClr val="32946A"/>
                </a:solidFill>
              </a:rPr>
              <a:t>Soukromí, citlivé informace:</a:t>
            </a:r>
          </a:p>
          <a:p>
            <a:pPr lvl="1">
              <a:spcBef>
                <a:spcPts val="630"/>
              </a:spcBef>
            </a:pPr>
            <a:endParaRPr lang="cs-CZ" altLang="cs-CZ" sz="2519" dirty="0"/>
          </a:p>
          <a:p>
            <a:pPr lvl="1">
              <a:spcBef>
                <a:spcPts val="630"/>
              </a:spcBef>
            </a:pPr>
            <a:endParaRPr lang="cs-CZ" altLang="cs-CZ" sz="2519" dirty="0"/>
          </a:p>
        </p:txBody>
      </p:sp>
    </p:spTree>
    <p:extLst>
      <p:ext uri="{BB962C8B-B14F-4D97-AF65-F5344CB8AC3E}">
        <p14:creationId xmlns:p14="http://schemas.microsoft.com/office/powerpoint/2010/main" val="32046217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1931347" y="545668"/>
            <a:ext cx="8330734" cy="130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4499">
                <a:solidFill>
                  <a:srgbClr val="04617B"/>
                </a:solidFill>
                <a:latin typeface="Arial" panose="020B0604020202020204" pitchFamily="34" charset="0"/>
              </a:rPr>
              <a:t>Specifika internetové komunikace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977058" y="1854131"/>
            <a:ext cx="4051091" cy="661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2429" b="1" u="sng">
                <a:solidFill>
                  <a:srgbClr val="04617B"/>
                </a:solidFill>
                <a:latin typeface="Arial" panose="020B0604020202020204" pitchFamily="34" charset="0"/>
              </a:rPr>
              <a:t>Disinhibi</a:t>
            </a:r>
            <a:r>
              <a:rPr lang="cs-CZ" altLang="cs-CZ" sz="2429" b="1" u="sng">
                <a:solidFill>
                  <a:srgbClr val="04617B"/>
                </a:solidFill>
                <a:latin typeface="Arial" panose="020B0604020202020204" pitchFamily="34" charset="0"/>
              </a:rPr>
              <a:t>ční efekt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022768" y="2514077"/>
            <a:ext cx="3959670" cy="4421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160">
                <a:latin typeface="Arial" panose="020B0604020202020204" pitchFamily="34" charset="0"/>
              </a:rPr>
              <a:t>Suler (2000) . Psychology of cyberspace.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160">
                <a:latin typeface="Arial" panose="020B0604020202020204" pitchFamily="34" charset="0"/>
              </a:rPr>
              <a:t>Větší uvolněnost, smělost komunikujících, ztrát rozpaků, pochyb, zábran, které by se jinak objevily při F2F komunikaci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cs-CZ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cs-CZ" altLang="cs-CZ" sz="2160">
                <a:latin typeface="Arial" panose="020B0604020202020204" pitchFamily="34" charset="0"/>
              </a:rPr>
              <a:t>Může mít pozitivní i negativní projevy…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>
              <a:latin typeface="Arial" panose="020B0604020202020204" pitchFamily="34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405" y="1771281"/>
            <a:ext cx="3695407" cy="412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96185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931347" y="545668"/>
            <a:ext cx="8330734" cy="130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4499">
                <a:solidFill>
                  <a:srgbClr val="04617B"/>
                </a:solidFill>
                <a:latin typeface="Arial" panose="020B0604020202020204" pitchFamily="34" charset="0"/>
              </a:rPr>
              <a:t>Co se na disinhibičním efektu může podílet?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22768" y="1979835"/>
            <a:ext cx="8147893" cy="4736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lvl="1">
              <a:lnSpc>
                <a:spcPct val="95000"/>
              </a:lnSpc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FF0000"/>
                </a:solidFill>
                <a:latin typeface="Arial" panose="020B0604020202020204" pitchFamily="34" charset="0"/>
              </a:rPr>
              <a:t>„you don‘t know me“ </a:t>
            </a:r>
            <a:r>
              <a:rPr lang="en-US" altLang="cs-CZ" sz="2160">
                <a:latin typeface="Arial" panose="020B0604020202020204" pitchFamily="34" charset="0"/>
              </a:rPr>
              <a:t>( anonymita)</a:t>
            </a:r>
            <a:r>
              <a:rPr lang="cs-CZ" altLang="cs-CZ" sz="2160">
                <a:latin typeface="Arial" panose="020B0604020202020204" pitchFamily="34" charset="0"/>
              </a:rPr>
              <a:t> – možnost experimentování s identitami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Clr>
                <a:srgbClr val="00B050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00B050"/>
                </a:solidFill>
                <a:latin typeface="Arial" panose="020B0604020202020204" pitchFamily="34" charset="0"/>
              </a:rPr>
              <a:t>„you don‘t see me“ </a:t>
            </a:r>
            <a:r>
              <a:rPr lang="en-US" altLang="cs-CZ" sz="2160">
                <a:latin typeface="Arial" panose="020B0604020202020204" pitchFamily="34" charset="0"/>
              </a:rPr>
              <a:t>(neviditelnost komunikujících)</a:t>
            </a:r>
            <a:r>
              <a:rPr lang="cs-CZ" altLang="cs-CZ" sz="2160">
                <a:latin typeface="Arial" panose="020B0604020202020204" pitchFamily="34" charset="0"/>
              </a:rPr>
              <a:t> – jazyk je zdůrazněn ve své textové podobě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Clr>
                <a:srgbClr val="0076A3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0076A3"/>
                </a:solidFill>
                <a:latin typeface="Arial" panose="020B0604020202020204" pitchFamily="34" charset="0"/>
              </a:rPr>
              <a:t>„see you later“ </a:t>
            </a:r>
            <a:r>
              <a:rPr lang="en-US" altLang="cs-CZ" sz="2160">
                <a:latin typeface="Arial" panose="020B0604020202020204" pitchFamily="34" charset="0"/>
              </a:rPr>
              <a:t>(možnost odložit reakce – asynchronicita)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Clr>
                <a:srgbClr val="02303E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02303E"/>
                </a:solidFill>
                <a:latin typeface="Arial" panose="020B0604020202020204" pitchFamily="34" charset="0"/>
              </a:rPr>
              <a:t>„it‘s all in my head“ </a:t>
            </a:r>
            <a:r>
              <a:rPr lang="en-US" altLang="cs-CZ" sz="2160">
                <a:latin typeface="Arial" panose="020B0604020202020204" pitchFamily="34" charset="0"/>
              </a:rPr>
              <a:t>( dojem, že ke komunikace probíhá v nějakém fantazijním světě, přisuzování různých vlastností druhé straně)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None/>
            </a:pPr>
            <a:endParaRPr lang="en-US" altLang="cs-CZ" sz="216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Clr>
                <a:srgbClr val="7E9632"/>
              </a:buClr>
              <a:buFont typeface="Arial" panose="020B0604020202020204" pitchFamily="34" charset="0"/>
              <a:buChar char="•"/>
            </a:pPr>
            <a:r>
              <a:rPr lang="en-US" altLang="cs-CZ" sz="2160">
                <a:solidFill>
                  <a:srgbClr val="7E9632"/>
                </a:solidFill>
                <a:latin typeface="Arial" panose="020B0604020202020204" pitchFamily="34" charset="0"/>
              </a:rPr>
              <a:t>„we‘re equals“ </a:t>
            </a:r>
            <a:r>
              <a:rPr lang="en-US" altLang="cs-CZ" sz="2160">
                <a:latin typeface="Arial" panose="020B0604020202020204" pitchFamily="34" charset="0"/>
              </a:rPr>
              <a:t>( rovnostářský princip mezi komunikujícími)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2160">
                <a:latin typeface="Arial" panose="020B0604020202020204" pitchFamily="34" charset="0"/>
              </a:rPr>
              <a:t>…….</a:t>
            </a: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90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1748505" y="274262"/>
            <a:ext cx="8696418" cy="82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5000"/>
              </a:lnSpc>
              <a:buClrTx/>
              <a:buFontTx/>
              <a:buNone/>
            </a:pPr>
            <a:r>
              <a:rPr lang="en-US" altLang="cs-CZ" sz="5039" dirty="0">
                <a:solidFill>
                  <a:srgbClr val="0B5394"/>
                </a:solidFill>
                <a:latin typeface="Arial" panose="020B0604020202020204" pitchFamily="34" charset="0"/>
              </a:rPr>
              <a:t>IP v ČR a </a:t>
            </a:r>
            <a:r>
              <a:rPr lang="en-US" altLang="cs-CZ" sz="5039" dirty="0" err="1">
                <a:solidFill>
                  <a:srgbClr val="0B5394"/>
                </a:solidFill>
                <a:latin typeface="Arial" panose="020B0604020202020204" pitchFamily="34" charset="0"/>
              </a:rPr>
              <a:t>ve</a:t>
            </a:r>
            <a:r>
              <a:rPr lang="en-US" altLang="cs-CZ" sz="5039" dirty="0">
                <a:solidFill>
                  <a:srgbClr val="0B5394"/>
                </a:solidFill>
                <a:latin typeface="Arial" panose="020B0604020202020204" pitchFamily="34" charset="0"/>
              </a:rPr>
              <a:t> </a:t>
            </a:r>
            <a:r>
              <a:rPr lang="en-US" altLang="cs-CZ" sz="5039" dirty="0" err="1">
                <a:solidFill>
                  <a:srgbClr val="0B5394"/>
                </a:solidFill>
                <a:latin typeface="Arial" panose="020B0604020202020204" pitchFamily="34" charset="0"/>
              </a:rPr>
              <a:t>světě</a:t>
            </a:r>
            <a:endParaRPr lang="en-US" altLang="cs-CZ" sz="5039" dirty="0">
              <a:solidFill>
                <a:srgbClr val="0B5394"/>
              </a:solidFill>
              <a:latin typeface="Arial" panose="020B0604020202020204" pitchFamily="34" charset="0"/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138797" y="1681888"/>
            <a:ext cx="8696418" cy="494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457200" indent="-34290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marL="855663" indent="-285750"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7063" algn="l"/>
                <a:tab pos="1541463" algn="l"/>
                <a:tab pos="2455863" algn="l"/>
                <a:tab pos="3370263" algn="l"/>
                <a:tab pos="4284663" algn="l"/>
                <a:tab pos="5199063" algn="l"/>
                <a:tab pos="6113463" algn="l"/>
                <a:tab pos="7027863" algn="l"/>
                <a:tab pos="7942263" algn="l"/>
                <a:tab pos="8856663" algn="l"/>
                <a:tab pos="97710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marL="114300" lvl="1" indent="0">
              <a:lnSpc>
                <a:spcPct val="95000"/>
              </a:lnSpc>
            </a:pPr>
            <a:r>
              <a:rPr lang="sk-SK" altLang="cs-CZ" sz="3149" dirty="0" smtClean="0">
                <a:latin typeface="Arial" panose="020B0604020202020204" pitchFamily="34" charset="0"/>
              </a:rPr>
              <a:t>ČR</a:t>
            </a: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1710" dirty="0">
                <a:latin typeface="Arial" panose="020B0604020202020204" pitchFamily="34" charset="0"/>
              </a:rPr>
              <a:t>ČAPLD -2005 </a:t>
            </a:r>
            <a:r>
              <a:rPr lang="en-US" altLang="cs-CZ" sz="1710" dirty="0" err="1">
                <a:latin typeface="Arial" panose="020B0604020202020204" pitchFamily="34" charset="0"/>
              </a:rPr>
              <a:t>etický</a:t>
            </a:r>
            <a:r>
              <a:rPr lang="en-US" altLang="cs-CZ" sz="1710" dirty="0">
                <a:latin typeface="Arial" panose="020B0604020202020204" pitchFamily="34" charset="0"/>
              </a:rPr>
              <a:t> </a:t>
            </a:r>
            <a:r>
              <a:rPr lang="en-US" altLang="cs-CZ" sz="1710" dirty="0" err="1">
                <a:latin typeface="Arial" panose="020B0604020202020204" pitchFamily="34" charset="0"/>
              </a:rPr>
              <a:t>kodex</a:t>
            </a:r>
            <a:r>
              <a:rPr lang="en-US" altLang="cs-CZ" sz="1710" dirty="0">
                <a:latin typeface="Arial" panose="020B0604020202020204" pitchFamily="34" charset="0"/>
              </a:rPr>
              <a:t> </a:t>
            </a:r>
            <a:r>
              <a:rPr lang="en-US" altLang="cs-CZ" sz="1710" dirty="0" err="1">
                <a:latin typeface="Arial" panose="020B0604020202020204" pitchFamily="34" charset="0"/>
              </a:rPr>
              <a:t>internetového</a:t>
            </a:r>
            <a:r>
              <a:rPr lang="en-US" altLang="cs-CZ" sz="1710" dirty="0">
                <a:latin typeface="Arial" panose="020B0604020202020204" pitchFamily="34" charset="0"/>
              </a:rPr>
              <a:t> </a:t>
            </a:r>
            <a:r>
              <a:rPr lang="en-US" altLang="cs-CZ" sz="1710" dirty="0" err="1" smtClean="0">
                <a:latin typeface="Arial" panose="020B0604020202020204" pitchFamily="34" charset="0"/>
              </a:rPr>
              <a:t>poradenství</a:t>
            </a:r>
            <a:endParaRPr lang="en-US" altLang="cs-CZ" sz="1710" dirty="0">
              <a:latin typeface="Arial" panose="020B0604020202020204" pitchFamily="34" charset="0"/>
            </a:endParaRP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160" dirty="0" err="1">
                <a:latin typeface="Arial" panose="020B0604020202020204" pitchFamily="34" charset="0"/>
              </a:rPr>
              <a:t>internetové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2160" dirty="0" err="1">
                <a:latin typeface="Arial" panose="020B0604020202020204" pitchFamily="34" charset="0"/>
              </a:rPr>
              <a:t>poradenství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2160" dirty="0" err="1">
                <a:latin typeface="Arial" panose="020B0604020202020204" pitchFamily="34" charset="0"/>
              </a:rPr>
              <a:t>linek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2160" dirty="0" err="1">
                <a:latin typeface="Arial" panose="020B0604020202020204" pitchFamily="34" charset="0"/>
              </a:rPr>
              <a:t>důvěry</a:t>
            </a:r>
            <a:r>
              <a:rPr lang="en-US" altLang="cs-CZ" sz="1710" dirty="0">
                <a:latin typeface="Arial" panose="020B0604020202020204" pitchFamily="34" charset="0"/>
              </a:rPr>
              <a:t> (</a:t>
            </a:r>
            <a:r>
              <a:rPr lang="en-US" altLang="cs-CZ" sz="1440" dirty="0">
                <a:latin typeface="Arial" panose="020B0604020202020204" pitchFamily="34" charset="0"/>
              </a:rPr>
              <a:t>www.linkabezpeci.cz</a:t>
            </a:r>
            <a:r>
              <a:rPr lang="en-US" altLang="cs-CZ" sz="1710" dirty="0">
                <a:latin typeface="Arial" panose="020B0604020202020204" pitchFamily="34" charset="0"/>
              </a:rPr>
              <a:t>, </a:t>
            </a:r>
            <a:r>
              <a:rPr lang="en-US" altLang="cs-CZ" sz="1440" dirty="0">
                <a:latin typeface="Arial" panose="020B0604020202020204" pitchFamily="34" charset="0"/>
              </a:rPr>
              <a:t>www.modralinka.cz)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160" dirty="0" err="1">
                <a:latin typeface="Arial" panose="020B0604020202020204" pitchFamily="34" charset="0"/>
              </a:rPr>
              <a:t>internetové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2160" dirty="0" err="1">
                <a:latin typeface="Arial" panose="020B0604020202020204" pitchFamily="34" charset="0"/>
              </a:rPr>
              <a:t>poradny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1440" dirty="0">
                <a:latin typeface="Arial" panose="020B0604020202020204" pitchFamily="34" charset="0"/>
              </a:rPr>
              <a:t>(www.drogovaporadna.cz, www.extc.cz, www.umirani.cz, www.anabell.cz, www.iporadna.cz)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160" dirty="0" err="1">
                <a:latin typeface="Arial" panose="020B0604020202020204" pitchFamily="34" charset="0"/>
              </a:rPr>
              <a:t>individuální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2160" dirty="0" err="1">
                <a:latin typeface="Arial" panose="020B0604020202020204" pitchFamily="34" charset="0"/>
              </a:rPr>
              <a:t>poradenství</a:t>
            </a:r>
            <a:r>
              <a:rPr lang="en-US" altLang="cs-CZ" sz="2160" dirty="0">
                <a:latin typeface="Arial" panose="020B0604020202020204" pitchFamily="34" charset="0"/>
              </a:rPr>
              <a:t> </a:t>
            </a:r>
          </a:p>
          <a:p>
            <a:pPr lvl="2">
              <a:lnSpc>
                <a:spcPct val="95000"/>
              </a:lnSpc>
              <a:buSzPct val="80000"/>
              <a:buFont typeface="Courier New" panose="02070309020205020404" pitchFamily="49" charset="0"/>
              <a:buChar char="o"/>
            </a:pPr>
            <a:r>
              <a:rPr lang="en-US" altLang="cs-CZ" sz="2160" dirty="0" err="1">
                <a:latin typeface="Arial" panose="020B0604020202020204" pitchFamily="34" charset="0"/>
              </a:rPr>
              <a:t>pseudoporadny</a:t>
            </a:r>
            <a:r>
              <a:rPr lang="en-US" altLang="cs-CZ" sz="2160" dirty="0">
                <a:latin typeface="Arial" panose="020B0604020202020204" pitchFamily="34" charset="0"/>
              </a:rPr>
              <a:t> a </a:t>
            </a:r>
            <a:r>
              <a:rPr lang="en-US" altLang="cs-CZ" sz="2160" dirty="0" err="1">
                <a:latin typeface="Arial" panose="020B0604020202020204" pitchFamily="34" charset="0"/>
              </a:rPr>
              <a:t>komunitní</a:t>
            </a:r>
            <a:r>
              <a:rPr lang="en-US" altLang="cs-CZ" sz="2160" dirty="0">
                <a:latin typeface="Arial" panose="020B0604020202020204" pitchFamily="34" charset="0"/>
              </a:rPr>
              <a:t> </a:t>
            </a:r>
            <a:r>
              <a:rPr lang="en-US" altLang="cs-CZ" sz="2160" dirty="0" err="1">
                <a:latin typeface="Arial" panose="020B0604020202020204" pitchFamily="34" charset="0"/>
              </a:rPr>
              <a:t>servery</a:t>
            </a:r>
            <a:endParaRPr lang="en-US" altLang="cs-CZ" sz="2160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r>
              <a:rPr lang="sk-SK" altLang="cs-CZ" sz="3149" dirty="0">
                <a:latin typeface="Arial" panose="020B0604020202020204" pitchFamily="34" charset="0"/>
              </a:rPr>
              <a:t>Zahraničí</a:t>
            </a:r>
            <a:endParaRPr lang="en-US" altLang="cs-CZ" sz="3149" dirty="0">
              <a:latin typeface="Arial" panose="020B0604020202020204" pitchFamily="34" charset="0"/>
            </a:endParaRPr>
          </a:p>
          <a:p>
            <a:pPr lvl="1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altLang="cs-CZ" sz="1800" dirty="0" err="1" smtClean="0">
                <a:latin typeface="Arial" panose="020B0604020202020204" pitchFamily="34" charset="0"/>
              </a:rPr>
              <a:t>podobné</a:t>
            </a:r>
            <a:r>
              <a:rPr lang="en-US" altLang="cs-CZ" sz="1800" dirty="0" smtClean="0">
                <a:latin typeface="Arial" panose="020B0604020202020204" pitchFamily="34" charset="0"/>
              </a:rPr>
              <a:t> </a:t>
            </a:r>
            <a:r>
              <a:rPr lang="en-US" altLang="cs-CZ" sz="1800" dirty="0">
                <a:latin typeface="Arial" panose="020B0604020202020204" pitchFamily="34" charset="0"/>
              </a:rPr>
              <a:t>+ </a:t>
            </a:r>
            <a:r>
              <a:rPr lang="en-US" altLang="cs-CZ" sz="1800" dirty="0" err="1">
                <a:latin typeface="Arial" panose="020B0604020202020204" pitchFamily="34" charset="0"/>
              </a:rPr>
              <a:t>rozvoj</a:t>
            </a:r>
            <a:r>
              <a:rPr lang="en-US" altLang="cs-CZ" sz="1800" dirty="0">
                <a:latin typeface="Arial" panose="020B0604020202020204" pitchFamily="34" charset="0"/>
              </a:rPr>
              <a:t> e-</a:t>
            </a:r>
            <a:r>
              <a:rPr lang="en-US" altLang="cs-CZ" sz="1800" dirty="0" err="1">
                <a:latin typeface="Arial" panose="020B0604020202020204" pitchFamily="34" charset="0"/>
              </a:rPr>
              <a:t>terapie</a:t>
            </a:r>
            <a:r>
              <a:rPr lang="en-US" altLang="cs-CZ" sz="1800" dirty="0">
                <a:latin typeface="Arial" panose="020B0604020202020204" pitchFamily="34" charset="0"/>
              </a:rPr>
              <a:t>, "telepsychology"  </a:t>
            </a:r>
          </a:p>
          <a:p>
            <a:pPr marL="742950" lvl="1" indent="-285750">
              <a:lnSpc>
                <a:spcPct val="95000"/>
              </a:lnSpc>
              <a:buFont typeface="Courier New" panose="02070309020205020404" pitchFamily="49" charset="0"/>
              <a:buChar char="o"/>
            </a:pPr>
            <a:r>
              <a:rPr lang="en-US" altLang="cs-CZ" sz="2160" dirty="0">
                <a:solidFill>
                  <a:schemeClr val="tx1"/>
                </a:solidFill>
                <a:latin typeface="Arial" panose="020B0604020202020204" pitchFamily="34" charset="0"/>
                <a:hlinkClick r:id="rId3"/>
              </a:rPr>
              <a:t>http://www.ifotes.org/</a:t>
            </a:r>
            <a:r>
              <a:rPr lang="sk-SK" altLang="cs-CZ" sz="2160" dirty="0">
                <a:solidFill>
                  <a:schemeClr val="tx1"/>
                </a:solidFill>
                <a:latin typeface="Arial" panose="020B0604020202020204" pitchFamily="34" charset="0"/>
              </a:rPr>
              <a:t> - </a:t>
            </a:r>
            <a:r>
              <a:rPr lang="en-US" sz="1440" dirty="0">
                <a:solidFill>
                  <a:schemeClr val="tx1"/>
                </a:solidFill>
                <a:latin typeface="Arial" panose="020B0604020202020204" pitchFamily="34" charset="0"/>
              </a:rPr>
              <a:t>24/7 hours EMOTIONAL SUPPORT offered by trained volunteers</a:t>
            </a:r>
            <a:endParaRPr lang="sk-SK" altLang="cs-CZ" sz="144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742950" lvl="1" indent="-285750">
              <a:lnSpc>
                <a:spcPct val="95000"/>
              </a:lnSpc>
              <a:buFont typeface="Courier New" panose="02070309020205020404" pitchFamily="49" charset="0"/>
              <a:buChar char="o"/>
            </a:pPr>
            <a:r>
              <a:rPr lang="en-US" altLang="cs-CZ" sz="2160" dirty="0">
                <a:solidFill>
                  <a:schemeClr val="tx1"/>
                </a:solidFill>
                <a:latin typeface="Arial" panose="020B0604020202020204" pitchFamily="34" charset="0"/>
                <a:hlinkClick r:id="rId4"/>
              </a:rPr>
              <a:t>http://fesat.org/en/</a:t>
            </a:r>
            <a:r>
              <a:rPr lang="sk-SK" altLang="cs-CZ" sz="2160" dirty="0">
                <a:solidFill>
                  <a:schemeClr val="tx1"/>
                </a:solidFill>
                <a:latin typeface="Arial" panose="020B0604020202020204" pitchFamily="34" charset="0"/>
              </a:rPr>
              <a:t> - </a:t>
            </a:r>
            <a:r>
              <a:rPr lang="en-US" sz="2160" dirty="0">
                <a:solidFill>
                  <a:schemeClr val="tx1"/>
                </a:solidFill>
                <a:latin typeface="Arial" panose="020B0604020202020204" pitchFamily="34" charset="0"/>
              </a:rPr>
              <a:t> </a:t>
            </a:r>
            <a:r>
              <a:rPr lang="en-US" sz="1440" dirty="0">
                <a:solidFill>
                  <a:schemeClr val="tx1"/>
                </a:solidFill>
                <a:latin typeface="Arial" panose="020B0604020202020204" pitchFamily="34" charset="0"/>
                <a:hlinkClick r:id="rId5"/>
              </a:rPr>
              <a:t>network</a:t>
            </a:r>
            <a:r>
              <a:rPr lang="en-US" sz="1440" dirty="0">
                <a:solidFill>
                  <a:schemeClr val="tx1"/>
                </a:solidFill>
                <a:latin typeface="Arial" panose="020B0604020202020204" pitchFamily="34" charset="0"/>
              </a:rPr>
              <a:t>  which currently joins together about 50 European drug helpline services</a:t>
            </a:r>
            <a:endParaRPr lang="sk-SK" altLang="cs-CZ" sz="144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742950" lvl="1" indent="-285750">
              <a:lnSpc>
                <a:spcPct val="95000"/>
              </a:lnSpc>
              <a:buFont typeface="Courier New" panose="02070309020205020404" pitchFamily="49" charset="0"/>
              <a:buChar char="o"/>
            </a:pPr>
            <a:r>
              <a:rPr lang="en-US" altLang="cs-CZ" sz="2160" dirty="0">
                <a:solidFill>
                  <a:schemeClr val="tx1"/>
                </a:solidFill>
                <a:latin typeface="Arial" panose="020B0604020202020204" pitchFamily="34" charset="0"/>
              </a:rPr>
              <a:t> http://www.telementalhea</a:t>
            </a:r>
            <a:r>
              <a:rPr lang="en-US" altLang="cs-CZ" sz="2160" dirty="0">
                <a:latin typeface="Arial" panose="020B0604020202020204" pitchFamily="34" charset="0"/>
              </a:rPr>
              <a:t>lthcomparisons.com/</a:t>
            </a:r>
            <a:r>
              <a:rPr lang="sk-SK" altLang="cs-CZ" sz="2160" dirty="0">
                <a:latin typeface="Arial" panose="020B0604020202020204" pitchFamily="34" charset="0"/>
              </a:rPr>
              <a:t> - </a:t>
            </a:r>
            <a:r>
              <a:rPr lang="sk-SK" sz="1440" dirty="0" smtClean="0">
                <a:latin typeface="Arial" panose="020B0604020202020204" pitchFamily="34" charset="0"/>
              </a:rPr>
              <a:t>In</a:t>
            </a:r>
            <a:r>
              <a:rPr lang="en-US" sz="1440" dirty="0" smtClean="0">
                <a:latin typeface="Arial" panose="020B0604020202020204" pitchFamily="34" charset="0"/>
              </a:rPr>
              <a:t>dependent</a:t>
            </a:r>
            <a:r>
              <a:rPr lang="en-US" sz="1440" dirty="0">
                <a:latin typeface="Arial" panose="020B0604020202020204" pitchFamily="34" charset="0"/>
              </a:rPr>
              <a:t> </a:t>
            </a:r>
            <a:r>
              <a:rPr lang="en-US" sz="1440" dirty="0" err="1">
                <a:latin typeface="Arial" panose="020B0604020202020204" pitchFamily="34" charset="0"/>
              </a:rPr>
              <a:t>telemental</a:t>
            </a:r>
            <a:r>
              <a:rPr lang="en-US" sz="1440" dirty="0">
                <a:latin typeface="Arial" panose="020B0604020202020204" pitchFamily="34" charset="0"/>
              </a:rPr>
              <a:t> health technology comparison site was created to help mental health providers quickly identify the best technology for their online therapy practice or network</a:t>
            </a:r>
            <a:endParaRPr lang="en-US" altLang="cs-CZ" sz="1440" dirty="0">
              <a:latin typeface="Arial" panose="020B0604020202020204" pitchFamily="34" charset="0"/>
            </a:endParaRPr>
          </a:p>
          <a:p>
            <a:pPr>
              <a:lnSpc>
                <a:spcPct val="95000"/>
              </a:lnSpc>
              <a:buClrTx/>
              <a:buFontTx/>
              <a:buNone/>
            </a:pPr>
            <a:endParaRPr lang="en-US" altLang="cs-CZ" sz="216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677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325" y="624110"/>
            <a:ext cx="8911687" cy="1280890"/>
          </a:xfrm>
        </p:spPr>
        <p:txBody>
          <a:bodyPr/>
          <a:lstStyle/>
          <a:p>
            <a:r>
              <a:rPr lang="sk-SK" sz="5039" dirty="0" err="1">
                <a:solidFill>
                  <a:srgbClr val="0B5394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iKodex</a:t>
            </a:r>
            <a:endParaRPr lang="cs-CZ" sz="5039" dirty="0">
              <a:solidFill>
                <a:srgbClr val="0B5394"/>
              </a:solidFill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1829" y="1905000"/>
            <a:ext cx="10662783" cy="4006222"/>
          </a:xfrm>
        </p:spPr>
        <p:txBody>
          <a:bodyPr>
            <a:noAutofit/>
          </a:bodyPr>
          <a:lstStyle/>
          <a:p>
            <a:r>
              <a:rPr lang="cs-CZ" sz="1600" dirty="0"/>
              <a:t> Internetová poradna ( </a:t>
            </a:r>
            <a:r>
              <a:rPr lang="cs-CZ" sz="1600" dirty="0" err="1"/>
              <a:t>iP</a:t>
            </a:r>
            <a:r>
              <a:rPr lang="cs-CZ" sz="1600" dirty="0"/>
              <a:t> )  umožňuje informační kontakt s klienty a  kvalifikovanou pomoc klientům v tísni pomocí internetových technologií.</a:t>
            </a:r>
          </a:p>
          <a:p>
            <a:r>
              <a:rPr lang="cs-CZ" sz="1600" dirty="0"/>
              <a:t>Na klienta nebude  vykonáván jakýkoli nátlak, který se týká jeho přesvědčení, náboženství, rasy,  politiky , ideologie nebo sexuální orientace.</a:t>
            </a:r>
          </a:p>
          <a:p>
            <a:r>
              <a:rPr lang="cs-CZ" sz="1600" dirty="0" err="1"/>
              <a:t>iP</a:t>
            </a:r>
            <a:r>
              <a:rPr lang="cs-CZ" sz="1600" dirty="0"/>
              <a:t> je služba u které musí být  současně a viditelně jednoznačně definováno, kdo je jejím poskytovatelem a zřizovatelem a jaké jsou jejich cíle a poslání. </a:t>
            </a:r>
          </a:p>
          <a:p>
            <a:r>
              <a:rPr lang="cs-CZ" sz="1600" dirty="0"/>
              <a:t>Internetová nabídka poradenských služeb musí obsahovat jednoznačný časový závazek, dokdy může klient očekávat odpověď.</a:t>
            </a:r>
          </a:p>
          <a:p>
            <a:r>
              <a:rPr lang="cs-CZ" sz="1600" dirty="0"/>
              <a:t>Odpověď nebo jiná internetová reakce </a:t>
            </a:r>
            <a:r>
              <a:rPr lang="cs-CZ" sz="1600" dirty="0" err="1"/>
              <a:t>iP</a:t>
            </a:r>
            <a:r>
              <a:rPr lang="cs-CZ" sz="1600" dirty="0"/>
              <a:t> není vázána na vytvoření ekonomického nebo jiného  spojení mezi klientem a </a:t>
            </a:r>
            <a:r>
              <a:rPr lang="cs-CZ" sz="1600" dirty="0" err="1"/>
              <a:t>iP</a:t>
            </a:r>
            <a:r>
              <a:rPr lang="cs-CZ" sz="1600" dirty="0"/>
              <a:t>.</a:t>
            </a:r>
          </a:p>
          <a:p>
            <a:r>
              <a:rPr lang="cs-CZ" sz="1600" dirty="0"/>
              <a:t>Pracovník </a:t>
            </a:r>
            <a:r>
              <a:rPr lang="cs-CZ" sz="1600" dirty="0" err="1"/>
              <a:t>iP</a:t>
            </a:r>
            <a:r>
              <a:rPr lang="cs-CZ" sz="1600" dirty="0"/>
              <a:t> nesmí používat </a:t>
            </a:r>
            <a:r>
              <a:rPr lang="cs-CZ" sz="1600" dirty="0" err="1"/>
              <a:t>iP</a:t>
            </a:r>
            <a:r>
              <a:rPr lang="cs-CZ" sz="1600" dirty="0"/>
              <a:t> k uspokojování svých obchodních,  sexuálních, emocionálních, náboženských aj. potřeb či přání.</a:t>
            </a:r>
          </a:p>
          <a:p>
            <a:r>
              <a:rPr lang="cs-CZ" sz="1600" dirty="0"/>
              <a:t>Všechny informace sdělené klientem jsou považovány za důvěrné, pokud to neodporuje  zákonům ČR.</a:t>
            </a:r>
          </a:p>
          <a:p>
            <a:r>
              <a:rPr lang="cs-CZ" sz="1600" dirty="0"/>
              <a:t>Aktivita  </a:t>
            </a:r>
            <a:r>
              <a:rPr lang="cs-CZ" sz="1600" dirty="0" err="1"/>
              <a:t>iP</a:t>
            </a:r>
            <a:r>
              <a:rPr lang="cs-CZ" sz="1600" dirty="0"/>
              <a:t> vůči klientovi není jen dílem jedince ­- je výsledkem spolupráce týmu.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1197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219</TotalTime>
  <Words>665</Words>
  <Application>Microsoft Office PowerPoint</Application>
  <PresentationFormat>Custom</PresentationFormat>
  <Paragraphs>156</Paragraphs>
  <Slides>15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Stébla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iKodex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Sarka Licehammerova</dc:creator>
  <cp:lastModifiedBy>Eliška Horská</cp:lastModifiedBy>
  <cp:revision>7</cp:revision>
  <dcterms:created xsi:type="dcterms:W3CDTF">2015-03-05T16:38:38Z</dcterms:created>
  <dcterms:modified xsi:type="dcterms:W3CDTF">2016-02-26T11:25:28Z</dcterms:modified>
</cp:coreProperties>
</file>