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7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72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123" d="100"/>
          <a:sy n="123" d="100"/>
        </p:scale>
        <p:origin x="-114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2B2A9E-8110-4048-B29A-28A2B117ECF0}" type="datetimeFigureOut">
              <a:rPr lang="cs-CZ" smtClean="0"/>
              <a:t>26.2.2016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02A426-C3CE-4B79-BB98-477D56C3BFE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777010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8EE062D-9798-4607-9D3E-6A8010B98E7D}" type="slidenum">
              <a:rPr lang="en-US" altLang="cs-CZ"/>
              <a:pPr/>
              <a:t>1</a:t>
            </a:fld>
            <a:endParaRPr lang="en-US" altLang="cs-CZ"/>
          </a:p>
        </p:txBody>
      </p:sp>
      <p:sp>
        <p:nvSpPr>
          <p:cNvPr id="1740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741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92497791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4A30CC9C-1572-4D9D-94A1-1803039A7F24}" type="slidenum">
              <a:rPr lang="en-US" altLang="cs-CZ"/>
              <a:pPr/>
              <a:t>11</a:t>
            </a:fld>
            <a:endParaRPr lang="en-US" altLang="cs-CZ"/>
          </a:p>
        </p:txBody>
      </p:sp>
      <p:sp>
        <p:nvSpPr>
          <p:cNvPr id="2662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662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14611539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657C13B1-323F-453E-8D10-E735BD5AEA80}" type="slidenum">
              <a:rPr lang="en-US" altLang="cs-CZ"/>
              <a:pPr/>
              <a:t>12</a:t>
            </a:fld>
            <a:endParaRPr lang="en-US" altLang="cs-CZ"/>
          </a:p>
        </p:txBody>
      </p:sp>
      <p:sp>
        <p:nvSpPr>
          <p:cNvPr id="2764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76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01305156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348003B4-877B-46DA-B6F6-AACC479F78A4}" type="slidenum">
              <a:rPr lang="en-US" altLang="cs-CZ"/>
              <a:pPr/>
              <a:t>13</a:t>
            </a:fld>
            <a:endParaRPr lang="en-US" altLang="cs-CZ"/>
          </a:p>
        </p:txBody>
      </p:sp>
      <p:sp>
        <p:nvSpPr>
          <p:cNvPr id="2867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867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68046368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22A0C099-636F-48A3-96DD-85FAD0282DF9}" type="slidenum">
              <a:rPr lang="en-US" altLang="cs-CZ"/>
              <a:pPr/>
              <a:t>14</a:t>
            </a:fld>
            <a:endParaRPr lang="en-US" altLang="cs-CZ"/>
          </a:p>
        </p:txBody>
      </p:sp>
      <p:sp>
        <p:nvSpPr>
          <p:cNvPr id="2969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969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03598007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60B0ED5-AFA6-4C5D-B047-83C580B50E50}" type="slidenum">
              <a:rPr lang="en-US" altLang="cs-CZ"/>
              <a:pPr/>
              <a:t>15</a:t>
            </a:fld>
            <a:endParaRPr lang="en-US" altLang="cs-CZ"/>
          </a:p>
        </p:txBody>
      </p:sp>
      <p:sp>
        <p:nvSpPr>
          <p:cNvPr id="3072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072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7262499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9A22B4AD-D493-40D7-96A1-C8CD85789BFE}" type="slidenum">
              <a:rPr lang="en-US" altLang="cs-CZ"/>
              <a:pPr/>
              <a:t>2</a:t>
            </a:fld>
            <a:endParaRPr lang="en-US" altLang="cs-CZ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296374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1D86165F-B89A-4E59-B71F-3B8B520A48E4}" type="slidenum">
              <a:rPr lang="en-US" altLang="cs-CZ"/>
              <a:pPr/>
              <a:t>3</a:t>
            </a:fld>
            <a:endParaRPr lang="en-US" altLang="cs-CZ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0679562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4FEE1BAF-B4D6-4BE3-8EE8-37B28A2D8FFD}" type="slidenum">
              <a:rPr lang="en-US" altLang="cs-CZ"/>
              <a:pPr/>
              <a:t>4</a:t>
            </a:fld>
            <a:endParaRPr lang="en-US" altLang="cs-CZ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1776843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7C750F14-5AC9-4DE3-A4B3-031E3C25525A}" type="slidenum">
              <a:rPr lang="en-US" altLang="cs-CZ"/>
              <a:pPr/>
              <a:t>5</a:t>
            </a:fld>
            <a:endParaRPr lang="en-US" altLang="cs-CZ"/>
          </a:p>
        </p:txBody>
      </p:sp>
      <p:sp>
        <p:nvSpPr>
          <p:cNvPr id="2150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150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10205959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3CE1CE8D-2865-45C6-BB21-01BBBB7C4D9B}" type="slidenum">
              <a:rPr lang="en-US" altLang="cs-CZ"/>
              <a:pPr/>
              <a:t>6</a:t>
            </a:fld>
            <a:endParaRPr lang="en-US" altLang="cs-CZ"/>
          </a:p>
        </p:txBody>
      </p:sp>
      <p:sp>
        <p:nvSpPr>
          <p:cNvPr id="2252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253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56116626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262020F2-D44E-4829-B1DD-CA6EB084701A}" type="slidenum">
              <a:rPr lang="en-US" altLang="cs-CZ"/>
              <a:pPr/>
              <a:t>7</a:t>
            </a:fld>
            <a:endParaRPr lang="en-US" altLang="cs-CZ"/>
          </a:p>
        </p:txBody>
      </p:sp>
      <p:sp>
        <p:nvSpPr>
          <p:cNvPr id="2355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3554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altLang="cs-CZ">
                <a:ea typeface="Microsoft YaHei" panose="020B0503020204020204" pitchFamily="34" charset="-122"/>
              </a:rPr>
              <a:t>You don‘t know me – ukázka přihlašovacích formulářů internetových poraden na českém webu – můžete být kýmkoliv.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altLang="cs-CZ">
                <a:ea typeface="Microsoft YaHei" panose="020B0503020204020204" pitchFamily="34" charset="-122"/>
              </a:rPr>
              <a:t>Neviditelnost – snížená schopnost vnímat toho druhého, jeho fyzickou podobu, tón hlasu 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altLang="cs-CZ">
                <a:ea typeface="Microsoft YaHei" panose="020B0503020204020204" pitchFamily="34" charset="-122"/>
              </a:rPr>
              <a:t>Možnost odložit reakci - </a:t>
            </a:r>
          </a:p>
        </p:txBody>
      </p:sp>
      <p:sp>
        <p:nvSpPr>
          <p:cNvPr id="23555" name="Text Box 3"/>
          <p:cNvSpPr txBox="1"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9pPr>
          </a:lstStyle>
          <a:p>
            <a:pPr algn="r">
              <a:buClrTx/>
              <a:buFontTx/>
              <a:buNone/>
            </a:pPr>
            <a:fld id="{11155D14-61BA-4DA9-B7BF-68CB9439D4F6}" type="slidenum">
              <a:rPr lang="cs-CZ" altLang="cs-CZ" sz="1200"/>
              <a:pPr algn="r">
                <a:buClrTx/>
                <a:buFontTx/>
                <a:buNone/>
              </a:pPr>
              <a:t>7</a:t>
            </a:fld>
            <a:endParaRPr lang="cs-CZ" altLang="cs-CZ" sz="1200"/>
          </a:p>
        </p:txBody>
      </p:sp>
    </p:spTree>
    <p:extLst>
      <p:ext uri="{BB962C8B-B14F-4D97-AF65-F5344CB8AC3E}">
        <p14:creationId xmlns:p14="http://schemas.microsoft.com/office/powerpoint/2010/main" val="259117552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23DA73E-7E6E-490D-8447-9F26C74A7C96}" type="slidenum">
              <a:rPr lang="en-US" altLang="cs-CZ"/>
              <a:pPr/>
              <a:t>8</a:t>
            </a:fld>
            <a:endParaRPr lang="en-US" altLang="cs-CZ"/>
          </a:p>
        </p:txBody>
      </p:sp>
      <p:sp>
        <p:nvSpPr>
          <p:cNvPr id="2457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457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95638226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A614966-4D2D-4662-B463-04E5E8FDCA28}" type="slidenum">
              <a:rPr lang="en-US" altLang="cs-CZ"/>
              <a:pPr/>
              <a:t>10</a:t>
            </a:fld>
            <a:endParaRPr lang="en-US" altLang="cs-CZ"/>
          </a:p>
        </p:txBody>
      </p:sp>
      <p:sp>
        <p:nvSpPr>
          <p:cNvPr id="2560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560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5473588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2/26/2016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2/26/2016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2/26/2016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fotes.org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fesat.org/en/network-members.html" TargetMode="External"/><Relationship Id="rId4" Type="http://schemas.openxmlformats.org/officeDocument/2006/relationships/hyperlink" Target="http://fesat.org/en/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ext Box 1"/>
          <p:cNvSpPr txBox="1">
            <a:spLocks noChangeArrowheads="1"/>
          </p:cNvSpPr>
          <p:nvPr/>
        </p:nvSpPr>
        <p:spPr bwMode="auto">
          <a:xfrm>
            <a:off x="2683396" y="4462941"/>
            <a:ext cx="7937910" cy="18784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9pPr>
          </a:lstStyle>
          <a:p>
            <a:pPr algn="r">
              <a:lnSpc>
                <a:spcPct val="95000"/>
              </a:lnSpc>
              <a:buClrTx/>
              <a:buFontTx/>
              <a:buNone/>
            </a:pPr>
            <a:r>
              <a:rPr lang="cs-CZ" altLang="cs-CZ" sz="32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" panose="020B0604020202020204" pitchFamily="34" charset="0"/>
              </a:rPr>
              <a:t>Viera Kratkoczka</a:t>
            </a:r>
          </a:p>
          <a:p>
            <a:pPr algn="r">
              <a:lnSpc>
                <a:spcPct val="95000"/>
              </a:lnSpc>
              <a:buClrTx/>
              <a:buFontTx/>
              <a:buNone/>
            </a:pPr>
            <a:r>
              <a:rPr lang="sk-SK" altLang="cs-CZ" sz="32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" panose="020B0604020202020204" pitchFamily="34" charset="0"/>
              </a:rPr>
              <a:t>Eliška Horská</a:t>
            </a:r>
            <a:endParaRPr lang="en-US" altLang="cs-CZ" sz="3200" dirty="0">
              <a:solidFill>
                <a:schemeClr val="accent1">
                  <a:lumMod val="60000"/>
                  <a:lumOff val="40000"/>
                </a:schemeClr>
              </a:solidFill>
              <a:latin typeface="Arial" panose="020B0604020202020204" pitchFamily="34" charset="0"/>
            </a:endParaRPr>
          </a:p>
        </p:txBody>
      </p:sp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625314" y="774889"/>
            <a:ext cx="9995991" cy="28287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9pPr>
          </a:lstStyle>
          <a:p>
            <a:pPr algn="r">
              <a:lnSpc>
                <a:spcPct val="95000"/>
              </a:lnSpc>
              <a:buClrTx/>
              <a:buFontTx/>
              <a:buNone/>
            </a:pPr>
            <a:r>
              <a:rPr lang="en-US" altLang="cs-CZ" sz="5400" dirty="0" err="1">
                <a:solidFill>
                  <a:schemeClr val="accent1">
                    <a:lumMod val="60000"/>
                    <a:lumOff val="40000"/>
                  </a:schemeClr>
                </a:solidFill>
                <a:latin typeface="Arial" panose="020B0604020202020204" pitchFamily="34" charset="0"/>
              </a:rPr>
              <a:t>Praktické</a:t>
            </a:r>
            <a:r>
              <a:rPr lang="en-US" altLang="cs-CZ" sz="540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 panose="020B0604020202020204" pitchFamily="34" charset="0"/>
              </a:rPr>
              <a:t> </a:t>
            </a:r>
            <a:r>
              <a:rPr lang="en-US" altLang="cs-CZ" sz="5400" dirty="0" err="1">
                <a:solidFill>
                  <a:schemeClr val="accent1">
                    <a:lumMod val="60000"/>
                    <a:lumOff val="40000"/>
                  </a:schemeClr>
                </a:solidFill>
                <a:latin typeface="Arial" panose="020B0604020202020204" pitchFamily="34" charset="0"/>
              </a:rPr>
              <a:t>základy</a:t>
            </a:r>
            <a:r>
              <a:rPr lang="en-US" altLang="cs-CZ" sz="540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 panose="020B0604020202020204" pitchFamily="34" charset="0"/>
              </a:rPr>
              <a:t> </a:t>
            </a:r>
          </a:p>
          <a:p>
            <a:pPr algn="r">
              <a:lnSpc>
                <a:spcPct val="95000"/>
              </a:lnSpc>
              <a:buClrTx/>
              <a:buFontTx/>
              <a:buNone/>
            </a:pPr>
            <a:r>
              <a:rPr lang="cs-CZ" altLang="cs-CZ" sz="540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 panose="020B0604020202020204" pitchFamily="34" charset="0"/>
              </a:rPr>
              <a:t>i</a:t>
            </a:r>
            <a:r>
              <a:rPr lang="en-US" altLang="cs-CZ" sz="5400" dirty="0" err="1">
                <a:solidFill>
                  <a:schemeClr val="accent1">
                    <a:lumMod val="60000"/>
                    <a:lumOff val="40000"/>
                  </a:schemeClr>
                </a:solidFill>
                <a:latin typeface="Arial" panose="020B0604020202020204" pitchFamily="34" charset="0"/>
              </a:rPr>
              <a:t>nternetového</a:t>
            </a:r>
            <a:endParaRPr lang="en-US" altLang="cs-CZ" sz="5400" dirty="0">
              <a:solidFill>
                <a:schemeClr val="accent1">
                  <a:lumMod val="60000"/>
                  <a:lumOff val="40000"/>
                </a:schemeClr>
              </a:solidFill>
              <a:latin typeface="Arial" panose="020B0604020202020204" pitchFamily="34" charset="0"/>
            </a:endParaRPr>
          </a:p>
          <a:p>
            <a:pPr algn="r">
              <a:lnSpc>
                <a:spcPct val="95000"/>
              </a:lnSpc>
              <a:buClrTx/>
              <a:buFontTx/>
              <a:buNone/>
            </a:pPr>
            <a:r>
              <a:rPr lang="en-US" altLang="cs-CZ" sz="540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 panose="020B0604020202020204" pitchFamily="34" charset="0"/>
              </a:rPr>
              <a:t> </a:t>
            </a:r>
            <a:r>
              <a:rPr lang="en-US" altLang="cs-CZ" sz="5400" dirty="0" err="1">
                <a:solidFill>
                  <a:schemeClr val="accent1">
                    <a:lumMod val="60000"/>
                    <a:lumOff val="40000"/>
                  </a:schemeClr>
                </a:solidFill>
                <a:latin typeface="Arial" panose="020B0604020202020204" pitchFamily="34" charset="0"/>
              </a:rPr>
              <a:t>poradenství</a:t>
            </a:r>
            <a:endParaRPr lang="en-US" altLang="cs-CZ" sz="5400" dirty="0">
              <a:solidFill>
                <a:schemeClr val="accent1">
                  <a:lumMod val="60000"/>
                  <a:lumOff val="40000"/>
                </a:schemeClr>
              </a:solidFill>
              <a:latin typeface="Arial" panose="020B0604020202020204" pitchFamily="34" charset="0"/>
            </a:endParaRPr>
          </a:p>
          <a:p>
            <a:pPr>
              <a:lnSpc>
                <a:spcPct val="95000"/>
              </a:lnSpc>
              <a:buClrTx/>
              <a:buFontTx/>
              <a:buNone/>
            </a:pPr>
            <a:endParaRPr lang="en-US" altLang="cs-CZ" sz="3149" dirty="0">
              <a:solidFill>
                <a:srgbClr val="00FFFF"/>
              </a:solidFill>
              <a:latin typeface="Arial" panose="020B0604020202020204" pitchFamily="34" charset="0"/>
            </a:endParaRPr>
          </a:p>
        </p:txBody>
      </p:sp>
      <p:pic>
        <p:nvPicPr>
          <p:cNvPr id="29698" name="Picture 2" descr="http://1.bp.blogspot.com/-F82ZjzuR3BA/UTtZ-vWQpsI/AAAAAAAAADo/cRRZKVHZlGQ/s200/Cyber+Counselling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9553" y="2726796"/>
            <a:ext cx="3674381" cy="34722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38916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Text Box 1"/>
          <p:cNvSpPr txBox="1">
            <a:spLocks noChangeArrowheads="1"/>
          </p:cNvSpPr>
          <p:nvPr/>
        </p:nvSpPr>
        <p:spPr bwMode="auto">
          <a:xfrm>
            <a:off x="2479873" y="1005060"/>
            <a:ext cx="8696418" cy="8256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9pPr>
          </a:lstStyle>
          <a:p>
            <a:pPr>
              <a:lnSpc>
                <a:spcPct val="95000"/>
              </a:lnSpc>
              <a:buClrTx/>
              <a:buFontTx/>
              <a:buNone/>
            </a:pPr>
            <a:r>
              <a:rPr lang="en-US" altLang="cs-CZ" sz="3869">
                <a:latin typeface="Arial" panose="020B0604020202020204" pitchFamily="34" charset="0"/>
              </a:rPr>
              <a:t>Mýty o IP</a:t>
            </a:r>
          </a:p>
        </p:txBody>
      </p:sp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2405614" y="2543626"/>
            <a:ext cx="8696418" cy="493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1pPr>
            <a:lvl2pPr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2pPr>
            <a:lvl3pPr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3pPr>
            <a:lvl4pPr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4pPr>
            <a:lvl5pPr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9pPr>
          </a:lstStyle>
          <a:p>
            <a:pPr>
              <a:lnSpc>
                <a:spcPct val="95000"/>
              </a:lnSpc>
              <a:buClrTx/>
              <a:buFontTx/>
              <a:buNone/>
            </a:pPr>
            <a:r>
              <a:rPr lang="en-US" altLang="cs-CZ" sz="2429" dirty="0">
                <a:latin typeface="Arial" panose="020B0604020202020204" pitchFamily="34" charset="0"/>
              </a:rPr>
              <a:t>Co </a:t>
            </a:r>
            <a:r>
              <a:rPr lang="en-US" altLang="cs-CZ" sz="2429" dirty="0" err="1">
                <a:latin typeface="Arial" panose="020B0604020202020204" pitchFamily="34" charset="0"/>
              </a:rPr>
              <a:t>si</a:t>
            </a:r>
            <a:r>
              <a:rPr lang="en-US" altLang="cs-CZ" sz="2429" dirty="0">
                <a:latin typeface="Arial" panose="020B0604020202020204" pitchFamily="34" charset="0"/>
              </a:rPr>
              <a:t> </a:t>
            </a:r>
            <a:r>
              <a:rPr lang="en-US" altLang="cs-CZ" sz="2429" dirty="0" err="1">
                <a:latin typeface="Arial" panose="020B0604020202020204" pitchFamily="34" charset="0"/>
              </a:rPr>
              <a:t>myslíte</a:t>
            </a:r>
            <a:r>
              <a:rPr lang="en-US" altLang="cs-CZ" sz="2429" dirty="0">
                <a:latin typeface="Arial" panose="020B0604020202020204" pitchFamily="34" charset="0"/>
              </a:rPr>
              <a:t>, </a:t>
            </a:r>
            <a:r>
              <a:rPr lang="en-US" altLang="cs-CZ" sz="2429" dirty="0" err="1">
                <a:latin typeface="Arial" panose="020B0604020202020204" pitchFamily="34" charset="0"/>
              </a:rPr>
              <a:t>že</a:t>
            </a:r>
            <a:r>
              <a:rPr lang="en-US" altLang="cs-CZ" sz="2429" dirty="0">
                <a:latin typeface="Arial" panose="020B0604020202020204" pitchFamily="34" charset="0"/>
              </a:rPr>
              <a:t> </a:t>
            </a:r>
            <a:r>
              <a:rPr lang="en-US" altLang="cs-CZ" sz="2429" dirty="0" err="1">
                <a:latin typeface="Arial" panose="020B0604020202020204" pitchFamily="34" charset="0"/>
              </a:rPr>
              <a:t>si</a:t>
            </a:r>
            <a:r>
              <a:rPr lang="en-US" altLang="cs-CZ" sz="2429" dirty="0">
                <a:latin typeface="Arial" panose="020B0604020202020204" pitchFamily="34" charset="0"/>
              </a:rPr>
              <a:t> </a:t>
            </a:r>
            <a:r>
              <a:rPr lang="en-US" altLang="cs-CZ" sz="2429" dirty="0" err="1">
                <a:latin typeface="Arial" panose="020B0604020202020204" pitchFamily="34" charset="0"/>
              </a:rPr>
              <a:t>klienti</a:t>
            </a:r>
            <a:r>
              <a:rPr lang="en-US" altLang="cs-CZ" sz="2429" dirty="0">
                <a:latin typeface="Arial" panose="020B0604020202020204" pitchFamily="34" charset="0"/>
              </a:rPr>
              <a:t> </a:t>
            </a:r>
            <a:r>
              <a:rPr lang="en-US" altLang="cs-CZ" sz="2429" dirty="0" err="1">
                <a:latin typeface="Arial" panose="020B0604020202020204" pitchFamily="34" charset="0"/>
              </a:rPr>
              <a:t>myslí</a:t>
            </a:r>
            <a:r>
              <a:rPr lang="en-US" altLang="cs-CZ" sz="2429" dirty="0">
                <a:latin typeface="Arial" panose="020B0604020202020204" pitchFamily="34" charset="0"/>
              </a:rPr>
              <a:t> o </a:t>
            </a:r>
            <a:r>
              <a:rPr lang="en-US" altLang="cs-CZ" sz="2429" dirty="0" err="1">
                <a:latin typeface="Arial" panose="020B0604020202020204" pitchFamily="34" charset="0"/>
              </a:rPr>
              <a:t>internetovém</a:t>
            </a:r>
            <a:r>
              <a:rPr lang="en-US" altLang="cs-CZ" sz="2429" dirty="0">
                <a:latin typeface="Arial" panose="020B0604020202020204" pitchFamily="34" charset="0"/>
              </a:rPr>
              <a:t> </a:t>
            </a:r>
            <a:r>
              <a:rPr lang="en-US" altLang="cs-CZ" sz="2429" dirty="0" err="1">
                <a:latin typeface="Arial" panose="020B0604020202020204" pitchFamily="34" charset="0"/>
              </a:rPr>
              <a:t>poradenství</a:t>
            </a:r>
            <a:r>
              <a:rPr lang="en-US" altLang="cs-CZ" sz="2429" dirty="0" smtClean="0">
                <a:latin typeface="Arial" panose="020B0604020202020204" pitchFamily="34" charset="0"/>
              </a:rPr>
              <a:t>?</a:t>
            </a:r>
            <a:endParaRPr lang="en-US" altLang="cs-CZ" sz="2429" dirty="0">
              <a:latin typeface="Arial" panose="020B0604020202020204" pitchFamily="34" charset="0"/>
            </a:endParaRPr>
          </a:p>
          <a:p>
            <a:pPr>
              <a:lnSpc>
                <a:spcPct val="95000"/>
              </a:lnSpc>
              <a:buClrTx/>
              <a:buFontTx/>
              <a:buNone/>
            </a:pPr>
            <a:endParaRPr lang="en-US" altLang="cs-CZ" sz="2429" dirty="0">
              <a:latin typeface="Arial" panose="020B0604020202020204" pitchFamily="34" charset="0"/>
            </a:endParaRPr>
          </a:p>
          <a:p>
            <a:pPr>
              <a:lnSpc>
                <a:spcPct val="95000"/>
              </a:lnSpc>
              <a:buClrTx/>
              <a:buFontTx/>
              <a:buNone/>
            </a:pPr>
            <a:r>
              <a:rPr lang="en-US" altLang="cs-CZ" sz="2429" dirty="0">
                <a:latin typeface="Arial" panose="020B0604020202020204" pitchFamily="34" charset="0"/>
              </a:rPr>
              <a:t>Co od </a:t>
            </a:r>
            <a:r>
              <a:rPr lang="en-US" altLang="cs-CZ" sz="2429" dirty="0" err="1">
                <a:latin typeface="Arial" panose="020B0604020202020204" pitchFamily="34" charset="0"/>
              </a:rPr>
              <a:t>něj</a:t>
            </a:r>
            <a:r>
              <a:rPr lang="en-US" altLang="cs-CZ" sz="2429" dirty="0">
                <a:latin typeface="Arial" panose="020B0604020202020204" pitchFamily="34" charset="0"/>
              </a:rPr>
              <a:t> </a:t>
            </a:r>
            <a:r>
              <a:rPr lang="en-US" altLang="cs-CZ" sz="2429" dirty="0" err="1">
                <a:latin typeface="Arial" panose="020B0604020202020204" pitchFamily="34" charset="0"/>
              </a:rPr>
              <a:t>očekávají</a:t>
            </a:r>
            <a:r>
              <a:rPr lang="en-US" altLang="cs-CZ" sz="2429" dirty="0">
                <a:latin typeface="Arial" panose="020B0604020202020204" pitchFamily="34" charset="0"/>
              </a:rPr>
              <a:t>?</a:t>
            </a:r>
          </a:p>
          <a:p>
            <a:pPr>
              <a:lnSpc>
                <a:spcPct val="95000"/>
              </a:lnSpc>
              <a:buClrTx/>
              <a:buFontTx/>
              <a:buNone/>
            </a:pPr>
            <a:endParaRPr lang="en-US" altLang="cs-CZ" sz="2429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119717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748505" y="274262"/>
            <a:ext cx="8696418" cy="8227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9pPr>
          </a:lstStyle>
          <a:p>
            <a:pPr>
              <a:lnSpc>
                <a:spcPct val="95000"/>
              </a:lnSpc>
              <a:buClrTx/>
              <a:buFontTx/>
              <a:buNone/>
            </a:pPr>
            <a:r>
              <a:rPr lang="en-US" altLang="cs-CZ" sz="3869">
                <a:latin typeface="Arial" panose="020B0604020202020204" pitchFamily="34" charset="0"/>
              </a:rPr>
              <a:t>Mýty o IP</a:t>
            </a:r>
          </a:p>
        </p:txBody>
      </p:sp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1748505" y="1097051"/>
            <a:ext cx="8696418" cy="56238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tabLst>
                <a:tab pos="627063" algn="l"/>
                <a:tab pos="1541463" algn="l"/>
                <a:tab pos="2455863" algn="l"/>
                <a:tab pos="3370263" algn="l"/>
                <a:tab pos="4284663" algn="l"/>
                <a:tab pos="5199063" algn="l"/>
                <a:tab pos="6113463" algn="l"/>
                <a:tab pos="7027863" algn="l"/>
                <a:tab pos="7942263" algn="l"/>
                <a:tab pos="8856663" algn="l"/>
                <a:tab pos="97710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1pPr>
            <a:lvl2pPr marL="457200" indent="-342900">
              <a:tabLst>
                <a:tab pos="627063" algn="l"/>
                <a:tab pos="1541463" algn="l"/>
                <a:tab pos="2455863" algn="l"/>
                <a:tab pos="3370263" algn="l"/>
                <a:tab pos="4284663" algn="l"/>
                <a:tab pos="5199063" algn="l"/>
                <a:tab pos="6113463" algn="l"/>
                <a:tab pos="7027863" algn="l"/>
                <a:tab pos="7942263" algn="l"/>
                <a:tab pos="8856663" algn="l"/>
                <a:tab pos="97710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2pPr>
            <a:lvl3pPr marL="855663" indent="-285750">
              <a:tabLst>
                <a:tab pos="627063" algn="l"/>
                <a:tab pos="1541463" algn="l"/>
                <a:tab pos="2455863" algn="l"/>
                <a:tab pos="3370263" algn="l"/>
                <a:tab pos="4284663" algn="l"/>
                <a:tab pos="5199063" algn="l"/>
                <a:tab pos="6113463" algn="l"/>
                <a:tab pos="7027863" algn="l"/>
                <a:tab pos="7942263" algn="l"/>
                <a:tab pos="8856663" algn="l"/>
                <a:tab pos="97710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3pPr>
            <a:lvl4pPr>
              <a:tabLst>
                <a:tab pos="627063" algn="l"/>
                <a:tab pos="1541463" algn="l"/>
                <a:tab pos="2455863" algn="l"/>
                <a:tab pos="3370263" algn="l"/>
                <a:tab pos="4284663" algn="l"/>
                <a:tab pos="5199063" algn="l"/>
                <a:tab pos="6113463" algn="l"/>
                <a:tab pos="7027863" algn="l"/>
                <a:tab pos="7942263" algn="l"/>
                <a:tab pos="8856663" algn="l"/>
                <a:tab pos="97710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4pPr>
            <a:lvl5pPr>
              <a:tabLst>
                <a:tab pos="627063" algn="l"/>
                <a:tab pos="1541463" algn="l"/>
                <a:tab pos="2455863" algn="l"/>
                <a:tab pos="3370263" algn="l"/>
                <a:tab pos="4284663" algn="l"/>
                <a:tab pos="5199063" algn="l"/>
                <a:tab pos="6113463" algn="l"/>
                <a:tab pos="7027863" algn="l"/>
                <a:tab pos="7942263" algn="l"/>
                <a:tab pos="8856663" algn="l"/>
                <a:tab pos="97710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27063" algn="l"/>
                <a:tab pos="1541463" algn="l"/>
                <a:tab pos="2455863" algn="l"/>
                <a:tab pos="3370263" algn="l"/>
                <a:tab pos="4284663" algn="l"/>
                <a:tab pos="5199063" algn="l"/>
                <a:tab pos="6113463" algn="l"/>
                <a:tab pos="7027863" algn="l"/>
                <a:tab pos="7942263" algn="l"/>
                <a:tab pos="8856663" algn="l"/>
                <a:tab pos="97710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27063" algn="l"/>
                <a:tab pos="1541463" algn="l"/>
                <a:tab pos="2455863" algn="l"/>
                <a:tab pos="3370263" algn="l"/>
                <a:tab pos="4284663" algn="l"/>
                <a:tab pos="5199063" algn="l"/>
                <a:tab pos="6113463" algn="l"/>
                <a:tab pos="7027863" algn="l"/>
                <a:tab pos="7942263" algn="l"/>
                <a:tab pos="8856663" algn="l"/>
                <a:tab pos="97710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27063" algn="l"/>
                <a:tab pos="1541463" algn="l"/>
                <a:tab pos="2455863" algn="l"/>
                <a:tab pos="3370263" algn="l"/>
                <a:tab pos="4284663" algn="l"/>
                <a:tab pos="5199063" algn="l"/>
                <a:tab pos="6113463" algn="l"/>
                <a:tab pos="7027863" algn="l"/>
                <a:tab pos="7942263" algn="l"/>
                <a:tab pos="8856663" algn="l"/>
                <a:tab pos="97710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27063" algn="l"/>
                <a:tab pos="1541463" algn="l"/>
                <a:tab pos="2455863" algn="l"/>
                <a:tab pos="3370263" algn="l"/>
                <a:tab pos="4284663" algn="l"/>
                <a:tab pos="5199063" algn="l"/>
                <a:tab pos="6113463" algn="l"/>
                <a:tab pos="7027863" algn="l"/>
                <a:tab pos="7942263" algn="l"/>
                <a:tab pos="8856663" algn="l"/>
                <a:tab pos="97710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9pPr>
          </a:lstStyle>
          <a:p>
            <a:pPr lvl="1">
              <a:lnSpc>
                <a:spcPct val="95000"/>
              </a:lnSpc>
              <a:buFont typeface="Arial" panose="020B0604020202020204" pitchFamily="34" charset="0"/>
              <a:buChar char="•"/>
            </a:pPr>
            <a:r>
              <a:rPr lang="en-US" altLang="cs-CZ" sz="2429" dirty="0" err="1">
                <a:latin typeface="Arial" panose="020B0604020202020204" pitchFamily="34" charset="0"/>
              </a:rPr>
              <a:t>příliš</a:t>
            </a:r>
            <a:r>
              <a:rPr lang="en-US" altLang="cs-CZ" sz="2429" dirty="0">
                <a:latin typeface="Arial" panose="020B0604020202020204" pitchFamily="34" charset="0"/>
              </a:rPr>
              <a:t> </a:t>
            </a:r>
            <a:r>
              <a:rPr lang="en-US" altLang="cs-CZ" sz="2429" dirty="0" err="1">
                <a:latin typeface="Arial" panose="020B0604020202020204" pitchFamily="34" charset="0"/>
              </a:rPr>
              <a:t>vysoká</a:t>
            </a:r>
            <a:r>
              <a:rPr lang="en-US" altLang="cs-CZ" sz="2429" dirty="0">
                <a:latin typeface="Arial" panose="020B0604020202020204" pitchFamily="34" charset="0"/>
              </a:rPr>
              <a:t> vs. </a:t>
            </a:r>
            <a:r>
              <a:rPr lang="en-US" altLang="cs-CZ" sz="2429" dirty="0" err="1">
                <a:latin typeface="Arial" panose="020B0604020202020204" pitchFamily="34" charset="0"/>
              </a:rPr>
              <a:t>příliš</a:t>
            </a:r>
            <a:r>
              <a:rPr lang="en-US" altLang="cs-CZ" sz="2429" dirty="0">
                <a:latin typeface="Arial" panose="020B0604020202020204" pitchFamily="34" charset="0"/>
              </a:rPr>
              <a:t> </a:t>
            </a:r>
            <a:r>
              <a:rPr lang="en-US" altLang="cs-CZ" sz="2429" dirty="0" err="1">
                <a:latin typeface="Arial" panose="020B0604020202020204" pitchFamily="34" charset="0"/>
              </a:rPr>
              <a:t>nízká</a:t>
            </a:r>
            <a:r>
              <a:rPr lang="en-US" altLang="cs-CZ" sz="2429" dirty="0">
                <a:latin typeface="Arial" panose="020B0604020202020204" pitchFamily="34" charset="0"/>
              </a:rPr>
              <a:t> </a:t>
            </a:r>
            <a:r>
              <a:rPr lang="en-US" altLang="cs-CZ" sz="2429" dirty="0" err="1">
                <a:latin typeface="Arial" panose="020B0604020202020204" pitchFamily="34" charset="0"/>
              </a:rPr>
              <a:t>očekávání</a:t>
            </a:r>
            <a:r>
              <a:rPr lang="en-US" altLang="cs-CZ" sz="2429" dirty="0">
                <a:latin typeface="Arial" panose="020B0604020202020204" pitchFamily="34" charset="0"/>
              </a:rPr>
              <a:t> - IP </a:t>
            </a:r>
            <a:r>
              <a:rPr lang="en-US" altLang="cs-CZ" sz="2429" dirty="0" err="1">
                <a:latin typeface="Arial" panose="020B0604020202020204" pitchFamily="34" charset="0"/>
              </a:rPr>
              <a:t>může</a:t>
            </a:r>
            <a:r>
              <a:rPr lang="en-US" altLang="cs-CZ" sz="2429" dirty="0">
                <a:latin typeface="Arial" panose="020B0604020202020204" pitchFamily="34" charset="0"/>
              </a:rPr>
              <a:t> </a:t>
            </a:r>
            <a:r>
              <a:rPr lang="en-US" altLang="cs-CZ" sz="2429" dirty="0" err="1">
                <a:latin typeface="Arial" panose="020B0604020202020204" pitchFamily="34" charset="0"/>
              </a:rPr>
              <a:t>zcela</a:t>
            </a:r>
            <a:r>
              <a:rPr lang="en-US" altLang="cs-CZ" sz="2429" dirty="0">
                <a:latin typeface="Arial" panose="020B0604020202020204" pitchFamily="34" charset="0"/>
              </a:rPr>
              <a:t>/ </a:t>
            </a:r>
            <a:r>
              <a:rPr lang="en-US" altLang="cs-CZ" sz="2429" dirty="0" err="1">
                <a:latin typeface="Arial" panose="020B0604020202020204" pitchFamily="34" charset="0"/>
              </a:rPr>
              <a:t>vůbec</a:t>
            </a:r>
            <a:r>
              <a:rPr lang="en-US" altLang="cs-CZ" sz="2429" dirty="0">
                <a:latin typeface="Arial" panose="020B0604020202020204" pitchFamily="34" charset="0"/>
              </a:rPr>
              <a:t> </a:t>
            </a:r>
            <a:r>
              <a:rPr lang="en-US" altLang="cs-CZ" sz="2429" dirty="0" err="1" smtClean="0">
                <a:latin typeface="Arial" panose="020B0604020202020204" pitchFamily="34" charset="0"/>
              </a:rPr>
              <a:t>nemůže</a:t>
            </a:r>
            <a:r>
              <a:rPr lang="en-US" altLang="cs-CZ" sz="2429" dirty="0" smtClean="0">
                <a:latin typeface="Arial" panose="020B0604020202020204" pitchFamily="34" charset="0"/>
              </a:rPr>
              <a:t> </a:t>
            </a:r>
            <a:r>
              <a:rPr lang="en-US" altLang="cs-CZ" sz="2429" dirty="0" err="1">
                <a:latin typeface="Arial" panose="020B0604020202020204" pitchFamily="34" charset="0"/>
              </a:rPr>
              <a:t>nahradit</a:t>
            </a:r>
            <a:r>
              <a:rPr lang="en-US" altLang="cs-CZ" sz="2429" dirty="0">
                <a:latin typeface="Arial" panose="020B0604020202020204" pitchFamily="34" charset="0"/>
              </a:rPr>
              <a:t> </a:t>
            </a:r>
            <a:r>
              <a:rPr lang="en-US" altLang="cs-CZ" sz="2429" dirty="0" err="1">
                <a:latin typeface="Arial" panose="020B0604020202020204" pitchFamily="34" charset="0"/>
              </a:rPr>
              <a:t>poradenství</a:t>
            </a:r>
            <a:r>
              <a:rPr lang="en-US" altLang="cs-CZ" sz="2429" dirty="0">
                <a:latin typeface="Arial" panose="020B0604020202020204" pitchFamily="34" charset="0"/>
              </a:rPr>
              <a:t> </a:t>
            </a:r>
            <a:r>
              <a:rPr lang="en-US" altLang="cs-CZ" sz="2429" dirty="0" err="1">
                <a:latin typeface="Arial" panose="020B0604020202020204" pitchFamily="34" charset="0"/>
              </a:rPr>
              <a:t>tváří</a:t>
            </a:r>
            <a:r>
              <a:rPr lang="en-US" altLang="cs-CZ" sz="2429" dirty="0">
                <a:latin typeface="Arial" panose="020B0604020202020204" pitchFamily="34" charset="0"/>
              </a:rPr>
              <a:t> v </a:t>
            </a:r>
            <a:r>
              <a:rPr lang="en-US" altLang="cs-CZ" sz="2429" dirty="0" err="1">
                <a:latin typeface="Arial" panose="020B0604020202020204" pitchFamily="34" charset="0"/>
              </a:rPr>
              <a:t>tvář</a:t>
            </a:r>
            <a:endParaRPr lang="en-US" altLang="cs-CZ" sz="2429" dirty="0">
              <a:latin typeface="Arial" panose="020B0604020202020204" pitchFamily="34" charset="0"/>
            </a:endParaRPr>
          </a:p>
          <a:p>
            <a:pPr>
              <a:lnSpc>
                <a:spcPct val="95000"/>
              </a:lnSpc>
              <a:buClrTx/>
              <a:buFontTx/>
              <a:buNone/>
            </a:pPr>
            <a:r>
              <a:rPr lang="en-US" altLang="cs-CZ" sz="2429" dirty="0">
                <a:latin typeface="Arial" panose="020B0604020202020204" pitchFamily="34" charset="0"/>
              </a:rPr>
              <a:t>    "</a:t>
            </a:r>
            <a:r>
              <a:rPr lang="en-US" altLang="cs-CZ" sz="2429" dirty="0" err="1">
                <a:latin typeface="Arial" panose="020B0604020202020204" pitchFamily="34" charset="0"/>
              </a:rPr>
              <a:t>dělat</a:t>
            </a:r>
            <a:r>
              <a:rPr lang="en-US" altLang="cs-CZ" sz="2429" dirty="0">
                <a:latin typeface="Arial" panose="020B0604020202020204" pitchFamily="34" charset="0"/>
              </a:rPr>
              <a:t> </a:t>
            </a:r>
            <a:r>
              <a:rPr lang="en-US" altLang="cs-CZ" sz="2429" dirty="0" err="1">
                <a:latin typeface="Arial" panose="020B0604020202020204" pitchFamily="34" charset="0"/>
              </a:rPr>
              <a:t>terapii</a:t>
            </a:r>
            <a:r>
              <a:rPr lang="en-US" altLang="cs-CZ" sz="2429" dirty="0">
                <a:latin typeface="Arial" panose="020B0604020202020204" pitchFamily="34" charset="0"/>
              </a:rPr>
              <a:t>/</a:t>
            </a:r>
            <a:r>
              <a:rPr lang="en-US" altLang="cs-CZ" sz="2429" dirty="0" err="1">
                <a:latin typeface="Arial" panose="020B0604020202020204" pitchFamily="34" charset="0"/>
              </a:rPr>
              <a:t>poradenství</a:t>
            </a:r>
            <a:r>
              <a:rPr lang="en-US" altLang="cs-CZ" sz="2429" dirty="0">
                <a:latin typeface="Arial" panose="020B0604020202020204" pitchFamily="34" charset="0"/>
              </a:rPr>
              <a:t> </a:t>
            </a:r>
            <a:r>
              <a:rPr lang="en-US" altLang="cs-CZ" sz="2429" dirty="0" err="1">
                <a:latin typeface="Arial" panose="020B0604020202020204" pitchFamily="34" charset="0"/>
              </a:rPr>
              <a:t>přes</a:t>
            </a:r>
            <a:r>
              <a:rPr lang="en-US" altLang="cs-CZ" sz="2429" dirty="0">
                <a:latin typeface="Arial" panose="020B0604020202020204" pitchFamily="34" charset="0"/>
              </a:rPr>
              <a:t> internet je </a:t>
            </a:r>
            <a:r>
              <a:rPr lang="en-US" altLang="cs-CZ" sz="2429" dirty="0" err="1">
                <a:latin typeface="Arial" panose="020B0604020202020204" pitchFamily="34" charset="0"/>
              </a:rPr>
              <a:t>prostě</a:t>
            </a:r>
            <a:r>
              <a:rPr lang="en-US" altLang="cs-CZ" sz="2429" dirty="0">
                <a:latin typeface="Arial" panose="020B0604020202020204" pitchFamily="34" charset="0"/>
              </a:rPr>
              <a:t> </a:t>
            </a:r>
            <a:r>
              <a:rPr lang="en-US" altLang="cs-CZ" sz="2429" dirty="0" err="1" smtClean="0">
                <a:latin typeface="Arial" panose="020B0604020202020204" pitchFamily="34" charset="0"/>
              </a:rPr>
              <a:t>nemožné</a:t>
            </a:r>
            <a:r>
              <a:rPr lang="en-US" altLang="cs-CZ" sz="2429" dirty="0" smtClean="0">
                <a:latin typeface="Arial" panose="020B0604020202020204" pitchFamily="34" charset="0"/>
              </a:rPr>
              <a:t>„</a:t>
            </a:r>
            <a:r>
              <a:rPr lang="cs-CZ" altLang="cs-CZ" sz="2429" dirty="0" smtClean="0">
                <a:latin typeface="Arial" panose="020B0604020202020204" pitchFamily="34" charset="0"/>
              </a:rPr>
              <a:t> 	</a:t>
            </a:r>
            <a:r>
              <a:rPr lang="en-US" altLang="cs-CZ" sz="2429" dirty="0" smtClean="0">
                <a:latin typeface="Arial" panose="020B0604020202020204" pitchFamily="34" charset="0"/>
              </a:rPr>
              <a:t>(</a:t>
            </a:r>
            <a:r>
              <a:rPr lang="en-US" altLang="cs-CZ" sz="2429" dirty="0" err="1">
                <a:latin typeface="Arial" panose="020B0604020202020204" pitchFamily="34" charset="0"/>
              </a:rPr>
              <a:t>etika</a:t>
            </a:r>
            <a:r>
              <a:rPr lang="en-US" altLang="cs-CZ" sz="2429" dirty="0">
                <a:latin typeface="Arial" panose="020B0604020202020204" pitchFamily="34" charset="0"/>
              </a:rPr>
              <a:t>, </a:t>
            </a:r>
            <a:r>
              <a:rPr lang="en-US" altLang="cs-CZ" sz="2429" dirty="0" err="1">
                <a:latin typeface="Arial" panose="020B0604020202020204" pitchFamily="34" charset="0"/>
              </a:rPr>
              <a:t>bezpečí</a:t>
            </a:r>
            <a:r>
              <a:rPr lang="en-US" altLang="cs-CZ" sz="2429" dirty="0">
                <a:latin typeface="Arial" panose="020B0604020202020204" pitchFamily="34" charset="0"/>
              </a:rPr>
              <a:t>, ...)</a:t>
            </a:r>
          </a:p>
          <a:p>
            <a:pPr>
              <a:lnSpc>
                <a:spcPct val="95000"/>
              </a:lnSpc>
              <a:buClrTx/>
              <a:buFontTx/>
              <a:buNone/>
            </a:pPr>
            <a:r>
              <a:rPr lang="cs-CZ" altLang="cs-CZ" sz="2429" dirty="0" smtClean="0">
                <a:latin typeface="Arial" panose="020B0604020202020204" pitchFamily="34" charset="0"/>
              </a:rPr>
              <a:t>    </a:t>
            </a:r>
            <a:r>
              <a:rPr lang="en-US" altLang="cs-CZ" sz="2429" dirty="0" smtClean="0">
                <a:latin typeface="Arial" panose="020B0604020202020204" pitchFamily="34" charset="0"/>
              </a:rPr>
              <a:t>"</a:t>
            </a:r>
            <a:r>
              <a:rPr lang="en-US" altLang="cs-CZ" sz="2429" dirty="0" err="1">
                <a:latin typeface="Arial" panose="020B0604020202020204" pitchFamily="34" charset="0"/>
              </a:rPr>
              <a:t>lidskou</a:t>
            </a:r>
            <a:r>
              <a:rPr lang="en-US" altLang="cs-CZ" sz="2429" dirty="0">
                <a:latin typeface="Arial" panose="020B0604020202020204" pitchFamily="34" charset="0"/>
              </a:rPr>
              <a:t> </a:t>
            </a:r>
            <a:r>
              <a:rPr lang="en-US" altLang="cs-CZ" sz="2429" dirty="0" err="1">
                <a:latin typeface="Arial" panose="020B0604020202020204" pitchFamily="34" charset="0"/>
              </a:rPr>
              <a:t>zkušenost</a:t>
            </a:r>
            <a:r>
              <a:rPr lang="en-US" altLang="cs-CZ" sz="2429" dirty="0">
                <a:latin typeface="Arial" panose="020B0604020202020204" pitchFamily="34" charset="0"/>
              </a:rPr>
              <a:t> </a:t>
            </a:r>
            <a:r>
              <a:rPr lang="en-US" altLang="cs-CZ" sz="2429" dirty="0" err="1">
                <a:latin typeface="Arial" panose="020B0604020202020204" pitchFamily="34" charset="0"/>
              </a:rPr>
              <a:t>nelze</a:t>
            </a:r>
            <a:r>
              <a:rPr lang="en-US" altLang="cs-CZ" sz="2429" dirty="0">
                <a:latin typeface="Arial" panose="020B0604020202020204" pitchFamily="34" charset="0"/>
              </a:rPr>
              <a:t> </a:t>
            </a:r>
            <a:r>
              <a:rPr lang="en-US" altLang="cs-CZ" sz="2429" dirty="0" err="1">
                <a:latin typeface="Arial" panose="020B0604020202020204" pitchFamily="34" charset="0"/>
              </a:rPr>
              <a:t>plně</a:t>
            </a:r>
            <a:r>
              <a:rPr lang="en-US" altLang="cs-CZ" sz="2429" dirty="0">
                <a:latin typeface="Arial" panose="020B0604020202020204" pitchFamily="34" charset="0"/>
              </a:rPr>
              <a:t> </a:t>
            </a:r>
            <a:r>
              <a:rPr lang="en-US" altLang="cs-CZ" sz="2429" dirty="0" err="1">
                <a:latin typeface="Arial" panose="020B0604020202020204" pitchFamily="34" charset="0"/>
              </a:rPr>
              <a:t>vyjádřit</a:t>
            </a:r>
            <a:r>
              <a:rPr lang="en-US" altLang="cs-CZ" sz="2429" dirty="0">
                <a:latin typeface="Arial" panose="020B0604020202020204" pitchFamily="34" charset="0"/>
              </a:rPr>
              <a:t> </a:t>
            </a:r>
            <a:r>
              <a:rPr lang="en-US" altLang="cs-CZ" sz="2429" dirty="0" err="1">
                <a:latin typeface="Arial" panose="020B0604020202020204" pitchFamily="34" charset="0"/>
              </a:rPr>
              <a:t>skrze</a:t>
            </a:r>
            <a:r>
              <a:rPr lang="en-US" altLang="cs-CZ" sz="2429" dirty="0">
                <a:latin typeface="Arial" panose="020B0604020202020204" pitchFamily="34" charset="0"/>
              </a:rPr>
              <a:t> </a:t>
            </a:r>
            <a:r>
              <a:rPr lang="en-US" altLang="cs-CZ" sz="2429" dirty="0" err="1">
                <a:latin typeface="Arial" panose="020B0604020202020204" pitchFamily="34" charset="0"/>
              </a:rPr>
              <a:t>psaný</a:t>
            </a:r>
            <a:r>
              <a:rPr lang="en-US" altLang="cs-CZ" sz="2429" dirty="0">
                <a:latin typeface="Arial" panose="020B0604020202020204" pitchFamily="34" charset="0"/>
              </a:rPr>
              <a:t> text"</a:t>
            </a:r>
          </a:p>
          <a:p>
            <a:pPr>
              <a:lnSpc>
                <a:spcPct val="95000"/>
              </a:lnSpc>
              <a:buClrTx/>
              <a:buFontTx/>
              <a:buNone/>
            </a:pPr>
            <a:r>
              <a:rPr lang="cs-CZ" altLang="cs-CZ" sz="2429" dirty="0" smtClean="0">
                <a:latin typeface="Arial" panose="020B0604020202020204" pitchFamily="34" charset="0"/>
              </a:rPr>
              <a:t>    </a:t>
            </a:r>
            <a:r>
              <a:rPr lang="en-US" altLang="cs-CZ" sz="2429" dirty="0" smtClean="0">
                <a:latin typeface="Arial" panose="020B0604020202020204" pitchFamily="34" charset="0"/>
              </a:rPr>
              <a:t>"</a:t>
            </a:r>
            <a:r>
              <a:rPr lang="en-US" altLang="cs-CZ" sz="2429" dirty="0">
                <a:latin typeface="Arial" panose="020B0604020202020204" pitchFamily="34" charset="0"/>
              </a:rPr>
              <a:t>je </a:t>
            </a:r>
            <a:r>
              <a:rPr lang="en-US" altLang="cs-CZ" sz="2429" dirty="0" err="1">
                <a:latin typeface="Arial" panose="020B0604020202020204" pitchFamily="34" charset="0"/>
              </a:rPr>
              <a:t>nemožné</a:t>
            </a:r>
            <a:r>
              <a:rPr lang="en-US" altLang="cs-CZ" sz="2429" dirty="0">
                <a:latin typeface="Arial" panose="020B0604020202020204" pitchFamily="34" charset="0"/>
              </a:rPr>
              <a:t> </a:t>
            </a:r>
            <a:r>
              <a:rPr lang="en-US" altLang="cs-CZ" sz="2429" dirty="0" err="1">
                <a:latin typeface="Arial" panose="020B0604020202020204" pitchFamily="34" charset="0"/>
              </a:rPr>
              <a:t>provádět</a:t>
            </a:r>
            <a:r>
              <a:rPr lang="en-US" altLang="cs-CZ" sz="2429" dirty="0">
                <a:latin typeface="Arial" panose="020B0604020202020204" pitchFamily="34" charset="0"/>
              </a:rPr>
              <a:t> online </a:t>
            </a:r>
            <a:r>
              <a:rPr lang="en-US" altLang="cs-CZ" sz="2429" dirty="0" err="1">
                <a:latin typeface="Arial" panose="020B0604020202020204" pitchFamily="34" charset="0"/>
              </a:rPr>
              <a:t>krizovou</a:t>
            </a:r>
            <a:r>
              <a:rPr lang="en-US" altLang="cs-CZ" sz="2429" dirty="0">
                <a:latin typeface="Arial" panose="020B0604020202020204" pitchFamily="34" charset="0"/>
              </a:rPr>
              <a:t> </a:t>
            </a:r>
            <a:r>
              <a:rPr lang="en-US" altLang="cs-CZ" sz="2429" dirty="0" err="1">
                <a:latin typeface="Arial" panose="020B0604020202020204" pitchFamily="34" charset="0"/>
              </a:rPr>
              <a:t>intervenci</a:t>
            </a:r>
            <a:r>
              <a:rPr lang="en-US" altLang="cs-CZ" sz="2429" dirty="0">
                <a:latin typeface="Arial" panose="020B0604020202020204" pitchFamily="34" charset="0"/>
              </a:rPr>
              <a:t>"</a:t>
            </a:r>
          </a:p>
          <a:p>
            <a:pPr>
              <a:lnSpc>
                <a:spcPct val="95000"/>
              </a:lnSpc>
              <a:buClrTx/>
              <a:buFontTx/>
              <a:buNone/>
            </a:pPr>
            <a:r>
              <a:rPr lang="en-US" altLang="cs-CZ" sz="2429" dirty="0">
                <a:latin typeface="Arial" panose="020B0604020202020204" pitchFamily="34" charset="0"/>
              </a:rPr>
              <a:t>    </a:t>
            </a:r>
          </a:p>
          <a:p>
            <a:pPr lvl="1">
              <a:lnSpc>
                <a:spcPct val="95000"/>
              </a:lnSpc>
              <a:buFont typeface="Arial" panose="020B0604020202020204" pitchFamily="34" charset="0"/>
              <a:buChar char="•"/>
            </a:pPr>
            <a:r>
              <a:rPr lang="en-US" altLang="cs-CZ" sz="2429" dirty="0" smtClean="0">
                <a:latin typeface="Arial" panose="020B0604020202020204" pitchFamily="34" charset="0"/>
              </a:rPr>
              <a:t>z </a:t>
            </a:r>
            <a:r>
              <a:rPr lang="en-US" altLang="cs-CZ" sz="2429" dirty="0" err="1">
                <a:latin typeface="Arial" panose="020B0604020202020204" pitchFamily="34" charset="0"/>
              </a:rPr>
              <a:t>hlediska</a:t>
            </a:r>
            <a:r>
              <a:rPr lang="en-US" altLang="cs-CZ" sz="2429" dirty="0">
                <a:latin typeface="Arial" panose="020B0604020202020204" pitchFamily="34" charset="0"/>
              </a:rPr>
              <a:t> </a:t>
            </a:r>
            <a:r>
              <a:rPr lang="en-US" altLang="cs-CZ" sz="2429" dirty="0" err="1">
                <a:latin typeface="Arial" panose="020B0604020202020204" pitchFamily="34" charset="0"/>
              </a:rPr>
              <a:t>klientů</a:t>
            </a:r>
            <a:endParaRPr lang="en-US" altLang="cs-CZ" sz="2429" dirty="0">
              <a:latin typeface="Arial" panose="020B0604020202020204" pitchFamily="34" charset="0"/>
            </a:endParaRPr>
          </a:p>
          <a:p>
            <a:pPr lvl="2">
              <a:lnSpc>
                <a:spcPct val="95000"/>
              </a:lnSpc>
              <a:buSzPct val="80000"/>
              <a:buFont typeface="Courier New" panose="02070309020205020404" pitchFamily="49" charset="0"/>
              <a:buChar char="o"/>
            </a:pPr>
            <a:r>
              <a:rPr lang="en-US" altLang="cs-CZ" sz="2429" dirty="0" err="1">
                <a:latin typeface="Arial" panose="020B0604020202020204" pitchFamily="34" charset="0"/>
              </a:rPr>
              <a:t>služby</a:t>
            </a:r>
            <a:r>
              <a:rPr lang="en-US" altLang="cs-CZ" sz="2429" dirty="0">
                <a:latin typeface="Arial" panose="020B0604020202020204" pitchFamily="34" charset="0"/>
              </a:rPr>
              <a:t> </a:t>
            </a:r>
            <a:r>
              <a:rPr lang="en-US" altLang="cs-CZ" sz="2429" dirty="0" err="1">
                <a:latin typeface="Arial" panose="020B0604020202020204" pitchFamily="34" charset="0"/>
              </a:rPr>
              <a:t>jsou</a:t>
            </a:r>
            <a:r>
              <a:rPr lang="en-US" altLang="cs-CZ" sz="2429" dirty="0">
                <a:latin typeface="Arial" panose="020B0604020202020204" pitchFamily="34" charset="0"/>
              </a:rPr>
              <a:t> </a:t>
            </a:r>
            <a:r>
              <a:rPr lang="en-US" altLang="cs-CZ" sz="2429" dirty="0" err="1">
                <a:latin typeface="Arial" panose="020B0604020202020204" pitchFamily="34" charset="0"/>
              </a:rPr>
              <a:t>poskytovány</a:t>
            </a:r>
            <a:r>
              <a:rPr lang="en-US" altLang="cs-CZ" sz="2429" dirty="0">
                <a:latin typeface="Arial" panose="020B0604020202020204" pitchFamily="34" charset="0"/>
              </a:rPr>
              <a:t> </a:t>
            </a:r>
            <a:r>
              <a:rPr lang="en-US" altLang="cs-CZ" sz="2429" dirty="0" err="1">
                <a:latin typeface="Arial" panose="020B0604020202020204" pitchFamily="34" charset="0"/>
              </a:rPr>
              <a:t>zdarma</a:t>
            </a:r>
            <a:endParaRPr lang="en-US" altLang="cs-CZ" sz="2429" dirty="0">
              <a:latin typeface="Arial" panose="020B0604020202020204" pitchFamily="34" charset="0"/>
            </a:endParaRPr>
          </a:p>
          <a:p>
            <a:pPr lvl="2">
              <a:lnSpc>
                <a:spcPct val="95000"/>
              </a:lnSpc>
              <a:buSzPct val="80000"/>
              <a:buFont typeface="Courier New" panose="02070309020205020404" pitchFamily="49" charset="0"/>
              <a:buChar char="o"/>
            </a:pPr>
            <a:r>
              <a:rPr lang="en-US" altLang="cs-CZ" sz="2429" dirty="0" err="1">
                <a:latin typeface="Arial" panose="020B0604020202020204" pitchFamily="34" charset="0"/>
              </a:rPr>
              <a:t>odpověď</a:t>
            </a:r>
            <a:r>
              <a:rPr lang="en-US" altLang="cs-CZ" sz="2429" dirty="0">
                <a:latin typeface="Arial" panose="020B0604020202020204" pitchFamily="34" charset="0"/>
              </a:rPr>
              <a:t> </a:t>
            </a:r>
            <a:r>
              <a:rPr lang="en-US" altLang="cs-CZ" sz="2429" dirty="0" err="1">
                <a:latin typeface="Arial" panose="020B0604020202020204" pitchFamily="34" charset="0"/>
              </a:rPr>
              <a:t>na</a:t>
            </a:r>
            <a:r>
              <a:rPr lang="en-US" altLang="cs-CZ" sz="2429" dirty="0">
                <a:latin typeface="Arial" panose="020B0604020202020204" pitchFamily="34" charset="0"/>
              </a:rPr>
              <a:t> e-mail </a:t>
            </a:r>
            <a:r>
              <a:rPr lang="en-US" altLang="cs-CZ" sz="2429" dirty="0" err="1">
                <a:latin typeface="Arial" panose="020B0604020202020204" pitchFamily="34" charset="0"/>
              </a:rPr>
              <a:t>přijde</a:t>
            </a:r>
            <a:r>
              <a:rPr lang="en-US" altLang="cs-CZ" sz="2429" dirty="0">
                <a:latin typeface="Arial" panose="020B0604020202020204" pitchFamily="34" charset="0"/>
              </a:rPr>
              <a:t> </a:t>
            </a:r>
            <a:r>
              <a:rPr lang="en-US" altLang="cs-CZ" sz="2429" dirty="0" err="1">
                <a:latin typeface="Arial" panose="020B0604020202020204" pitchFamily="34" charset="0"/>
              </a:rPr>
              <a:t>okamžitě</a:t>
            </a:r>
            <a:endParaRPr lang="en-US" altLang="cs-CZ" sz="2429" dirty="0">
              <a:latin typeface="Arial" panose="020B0604020202020204" pitchFamily="34" charset="0"/>
            </a:endParaRPr>
          </a:p>
          <a:p>
            <a:pPr lvl="2">
              <a:lnSpc>
                <a:spcPct val="95000"/>
              </a:lnSpc>
              <a:buSzPct val="80000"/>
              <a:buFont typeface="Courier New" panose="02070309020205020404" pitchFamily="49" charset="0"/>
              <a:buChar char="o"/>
            </a:pPr>
            <a:r>
              <a:rPr lang="en-US" altLang="cs-CZ" sz="2429" dirty="0" err="1">
                <a:latin typeface="Arial" panose="020B0604020202020204" pitchFamily="34" charset="0"/>
              </a:rPr>
              <a:t>musím</a:t>
            </a:r>
            <a:r>
              <a:rPr lang="en-US" altLang="cs-CZ" sz="2429" dirty="0">
                <a:latin typeface="Arial" panose="020B0604020202020204" pitchFamily="34" charset="0"/>
              </a:rPr>
              <a:t> </a:t>
            </a:r>
            <a:r>
              <a:rPr lang="en-US" altLang="cs-CZ" sz="2429" dirty="0" err="1">
                <a:latin typeface="Arial" panose="020B0604020202020204" pitchFamily="34" charset="0"/>
              </a:rPr>
              <a:t>mít</a:t>
            </a:r>
            <a:r>
              <a:rPr lang="en-US" altLang="cs-CZ" sz="2429" dirty="0">
                <a:latin typeface="Arial" panose="020B0604020202020204" pitchFamily="34" charset="0"/>
              </a:rPr>
              <a:t> </a:t>
            </a:r>
            <a:r>
              <a:rPr lang="en-US" altLang="cs-CZ" sz="2429" dirty="0" err="1">
                <a:latin typeface="Arial" panose="020B0604020202020204" pitchFamily="34" charset="0"/>
              </a:rPr>
              <a:t>pouze</a:t>
            </a:r>
            <a:r>
              <a:rPr lang="en-US" altLang="cs-CZ" sz="2429" dirty="0">
                <a:latin typeface="Arial" panose="020B0604020202020204" pitchFamily="34" charset="0"/>
              </a:rPr>
              <a:t> </a:t>
            </a:r>
            <a:r>
              <a:rPr lang="en-US" altLang="cs-CZ" sz="2429" dirty="0" err="1">
                <a:latin typeface="Arial" panose="020B0604020202020204" pitchFamily="34" charset="0"/>
              </a:rPr>
              <a:t>vážný</a:t>
            </a:r>
            <a:r>
              <a:rPr lang="en-US" altLang="cs-CZ" sz="2429" dirty="0">
                <a:latin typeface="Arial" panose="020B0604020202020204" pitchFamily="34" charset="0"/>
              </a:rPr>
              <a:t> </a:t>
            </a:r>
            <a:r>
              <a:rPr lang="en-US" altLang="cs-CZ" sz="2429" dirty="0" err="1">
                <a:latin typeface="Arial" panose="020B0604020202020204" pitchFamily="34" charset="0"/>
              </a:rPr>
              <a:t>problém</a:t>
            </a:r>
            <a:endParaRPr lang="en-US" altLang="cs-CZ" sz="2429" dirty="0">
              <a:latin typeface="Arial" panose="020B0604020202020204" pitchFamily="34" charset="0"/>
            </a:endParaRPr>
          </a:p>
          <a:p>
            <a:pPr lvl="2">
              <a:lnSpc>
                <a:spcPct val="95000"/>
              </a:lnSpc>
              <a:buSzPct val="80000"/>
              <a:buFont typeface="Courier New" panose="02070309020205020404" pitchFamily="49" charset="0"/>
              <a:buChar char="o"/>
            </a:pPr>
            <a:r>
              <a:rPr lang="en-US" altLang="cs-CZ" sz="2429" dirty="0" err="1">
                <a:latin typeface="Arial" panose="020B0604020202020204" pitchFamily="34" charset="0"/>
              </a:rPr>
              <a:t>jeden</a:t>
            </a:r>
            <a:r>
              <a:rPr lang="en-US" altLang="cs-CZ" sz="2429" dirty="0">
                <a:latin typeface="Arial" panose="020B0604020202020204" pitchFamily="34" charset="0"/>
              </a:rPr>
              <a:t> </a:t>
            </a:r>
            <a:r>
              <a:rPr lang="en-US" altLang="cs-CZ" sz="2429" dirty="0" err="1">
                <a:latin typeface="Arial" panose="020B0604020202020204" pitchFamily="34" charset="0"/>
              </a:rPr>
              <a:t>kontakt</a:t>
            </a:r>
            <a:r>
              <a:rPr lang="en-US" altLang="cs-CZ" sz="2429" dirty="0">
                <a:latin typeface="Arial" panose="020B0604020202020204" pitchFamily="34" charset="0"/>
              </a:rPr>
              <a:t> </a:t>
            </a:r>
            <a:r>
              <a:rPr lang="en-US" altLang="cs-CZ" sz="2429" dirty="0" err="1">
                <a:latin typeface="Arial" panose="020B0604020202020204" pitchFamily="34" charset="0"/>
              </a:rPr>
              <a:t>vyřeší</a:t>
            </a:r>
            <a:r>
              <a:rPr lang="en-US" altLang="cs-CZ" sz="2429" dirty="0">
                <a:latin typeface="Arial" panose="020B0604020202020204" pitchFamily="34" charset="0"/>
              </a:rPr>
              <a:t> </a:t>
            </a:r>
            <a:r>
              <a:rPr lang="en-US" altLang="cs-CZ" sz="2429" dirty="0" err="1">
                <a:latin typeface="Arial" panose="020B0604020202020204" pitchFamily="34" charset="0"/>
              </a:rPr>
              <a:t>všechny</a:t>
            </a:r>
            <a:r>
              <a:rPr lang="en-US" altLang="cs-CZ" sz="2429" dirty="0">
                <a:latin typeface="Arial" panose="020B0604020202020204" pitchFamily="34" charset="0"/>
              </a:rPr>
              <a:t> </a:t>
            </a:r>
            <a:r>
              <a:rPr lang="en-US" altLang="cs-CZ" sz="2429" dirty="0" err="1">
                <a:latin typeface="Arial" panose="020B0604020202020204" pitchFamily="34" charset="0"/>
              </a:rPr>
              <a:t>moje</a:t>
            </a:r>
            <a:r>
              <a:rPr lang="en-US" altLang="cs-CZ" sz="2429" dirty="0">
                <a:latin typeface="Arial" panose="020B0604020202020204" pitchFamily="34" charset="0"/>
              </a:rPr>
              <a:t> </a:t>
            </a:r>
            <a:r>
              <a:rPr lang="en-US" altLang="cs-CZ" sz="2429" dirty="0" err="1">
                <a:latin typeface="Arial" panose="020B0604020202020204" pitchFamily="34" charset="0"/>
              </a:rPr>
              <a:t>problémy</a:t>
            </a:r>
            <a:endParaRPr lang="en-US" altLang="cs-CZ" sz="2429" dirty="0">
              <a:latin typeface="Arial" panose="020B0604020202020204" pitchFamily="34" charset="0"/>
            </a:endParaRPr>
          </a:p>
          <a:p>
            <a:pPr lvl="2">
              <a:lnSpc>
                <a:spcPct val="95000"/>
              </a:lnSpc>
              <a:buSzPct val="80000"/>
              <a:buFont typeface="Courier New" panose="02070309020205020404" pitchFamily="49" charset="0"/>
              <a:buChar char="o"/>
            </a:pPr>
            <a:r>
              <a:rPr lang="en-US" altLang="cs-CZ" sz="2429" dirty="0" err="1">
                <a:latin typeface="Arial" panose="020B0604020202020204" pitchFamily="34" charset="0"/>
              </a:rPr>
              <a:t>očekávání</a:t>
            </a:r>
            <a:r>
              <a:rPr lang="en-US" altLang="cs-CZ" sz="2429" dirty="0">
                <a:latin typeface="Arial" panose="020B0604020202020204" pitchFamily="34" charset="0"/>
              </a:rPr>
              <a:t> </a:t>
            </a:r>
            <a:r>
              <a:rPr lang="en-US" altLang="cs-CZ" sz="2429" dirty="0" err="1">
                <a:latin typeface="Arial" panose="020B0604020202020204" pitchFamily="34" charset="0"/>
              </a:rPr>
              <a:t>okamžitého</a:t>
            </a:r>
            <a:r>
              <a:rPr lang="en-US" altLang="cs-CZ" sz="2429" dirty="0">
                <a:latin typeface="Arial" panose="020B0604020202020204" pitchFamily="34" charset="0"/>
              </a:rPr>
              <a:t> </a:t>
            </a:r>
            <a:r>
              <a:rPr lang="en-US" altLang="cs-CZ" sz="2429" dirty="0" err="1">
                <a:latin typeface="Arial" panose="020B0604020202020204" pitchFamily="34" charset="0"/>
              </a:rPr>
              <a:t>řešení</a:t>
            </a:r>
            <a:endParaRPr lang="en-US" altLang="cs-CZ" sz="2429" dirty="0">
              <a:latin typeface="Arial" panose="020B0604020202020204" pitchFamily="34" charset="0"/>
            </a:endParaRPr>
          </a:p>
          <a:p>
            <a:pPr lvl="2">
              <a:lnSpc>
                <a:spcPct val="95000"/>
              </a:lnSpc>
              <a:buSzPct val="80000"/>
              <a:buFont typeface="Courier New" panose="02070309020205020404" pitchFamily="49" charset="0"/>
              <a:buChar char="o"/>
            </a:pPr>
            <a:r>
              <a:rPr lang="en-US" altLang="cs-CZ" sz="2429" dirty="0" err="1">
                <a:latin typeface="Arial" panose="020B0604020202020204" pitchFamily="34" charset="0"/>
              </a:rPr>
              <a:t>očekávání</a:t>
            </a:r>
            <a:r>
              <a:rPr lang="en-US" altLang="cs-CZ" sz="2429" dirty="0">
                <a:latin typeface="Arial" panose="020B0604020202020204" pitchFamily="34" charset="0"/>
              </a:rPr>
              <a:t> </a:t>
            </a:r>
            <a:r>
              <a:rPr lang="en-US" altLang="cs-CZ" sz="2429" dirty="0" err="1">
                <a:latin typeface="Arial" panose="020B0604020202020204" pitchFamily="34" charset="0"/>
              </a:rPr>
              <a:t>komplexnosti</a:t>
            </a:r>
            <a:r>
              <a:rPr lang="en-US" altLang="cs-CZ" sz="2429" dirty="0">
                <a:latin typeface="Arial" panose="020B0604020202020204" pitchFamily="34" charset="0"/>
              </a:rPr>
              <a:t> </a:t>
            </a:r>
            <a:r>
              <a:rPr lang="en-US" altLang="cs-CZ" sz="2429" dirty="0" err="1">
                <a:latin typeface="Arial" panose="020B0604020202020204" pitchFamily="34" charset="0"/>
              </a:rPr>
              <a:t>řešení</a:t>
            </a:r>
            <a:endParaRPr lang="en-US" altLang="cs-CZ" sz="2429" dirty="0">
              <a:latin typeface="Arial" panose="020B0604020202020204" pitchFamily="34" charset="0"/>
            </a:endParaRPr>
          </a:p>
          <a:p>
            <a:pPr lvl="2">
              <a:lnSpc>
                <a:spcPct val="95000"/>
              </a:lnSpc>
              <a:buSzPct val="80000"/>
              <a:buFont typeface="Courier New" panose="02070309020205020404" pitchFamily="49" charset="0"/>
              <a:buChar char="o"/>
            </a:pPr>
            <a:r>
              <a:rPr lang="en-US" altLang="cs-CZ" sz="2429" dirty="0" err="1">
                <a:latin typeface="Arial" panose="020B0604020202020204" pitchFamily="34" charset="0"/>
              </a:rPr>
              <a:t>iluze</a:t>
            </a:r>
            <a:r>
              <a:rPr lang="en-US" altLang="cs-CZ" sz="2429" dirty="0">
                <a:latin typeface="Arial" panose="020B0604020202020204" pitchFamily="34" charset="0"/>
              </a:rPr>
              <a:t> </a:t>
            </a:r>
            <a:r>
              <a:rPr lang="en-US" altLang="cs-CZ" sz="2429" dirty="0" err="1">
                <a:latin typeface="Arial" panose="020B0604020202020204" pitchFamily="34" charset="0"/>
              </a:rPr>
              <a:t>bezpracnosti</a:t>
            </a:r>
            <a:r>
              <a:rPr lang="en-US" altLang="cs-CZ" sz="2429" dirty="0">
                <a:latin typeface="Arial" panose="020B0604020202020204" pitchFamily="34" charset="0"/>
              </a:rPr>
              <a:t> </a:t>
            </a:r>
            <a:r>
              <a:rPr lang="en-US" altLang="cs-CZ" sz="2429" dirty="0" err="1">
                <a:latin typeface="Arial" panose="020B0604020202020204" pitchFamily="34" charset="0"/>
              </a:rPr>
              <a:t>výsledku</a:t>
            </a:r>
            <a:endParaRPr lang="en-US" altLang="cs-CZ" sz="2429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972405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751362" y="278548"/>
            <a:ext cx="8690704" cy="8227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9pPr>
          </a:lstStyle>
          <a:p>
            <a:pPr>
              <a:lnSpc>
                <a:spcPct val="95000"/>
              </a:lnSpc>
              <a:buClrTx/>
              <a:buFontTx/>
              <a:buNone/>
            </a:pPr>
            <a:r>
              <a:rPr lang="en-US" altLang="cs-CZ" sz="3869">
                <a:solidFill>
                  <a:srgbClr val="0B5394"/>
                </a:solidFill>
                <a:latin typeface="Arial" panose="020B0604020202020204" pitchFamily="34" charset="0"/>
              </a:rPr>
              <a:t>Specifika poradenského procesu v IP</a:t>
            </a:r>
          </a:p>
        </p:txBody>
      </p:sp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1751362" y="1644149"/>
            <a:ext cx="8690704" cy="56238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tabLst>
                <a:tab pos="627063" algn="l"/>
                <a:tab pos="1541463" algn="l"/>
                <a:tab pos="2455863" algn="l"/>
                <a:tab pos="3370263" algn="l"/>
                <a:tab pos="4284663" algn="l"/>
                <a:tab pos="5199063" algn="l"/>
                <a:tab pos="6113463" algn="l"/>
                <a:tab pos="7027863" algn="l"/>
                <a:tab pos="7942263" algn="l"/>
                <a:tab pos="8856663" algn="l"/>
                <a:tab pos="97710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1pPr>
            <a:lvl2pPr marL="457200" indent="-342900">
              <a:tabLst>
                <a:tab pos="627063" algn="l"/>
                <a:tab pos="1541463" algn="l"/>
                <a:tab pos="2455863" algn="l"/>
                <a:tab pos="3370263" algn="l"/>
                <a:tab pos="4284663" algn="l"/>
                <a:tab pos="5199063" algn="l"/>
                <a:tab pos="6113463" algn="l"/>
                <a:tab pos="7027863" algn="l"/>
                <a:tab pos="7942263" algn="l"/>
                <a:tab pos="8856663" algn="l"/>
                <a:tab pos="97710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2pPr>
            <a:lvl3pPr>
              <a:tabLst>
                <a:tab pos="627063" algn="l"/>
                <a:tab pos="1541463" algn="l"/>
                <a:tab pos="2455863" algn="l"/>
                <a:tab pos="3370263" algn="l"/>
                <a:tab pos="4284663" algn="l"/>
                <a:tab pos="5199063" algn="l"/>
                <a:tab pos="6113463" algn="l"/>
                <a:tab pos="7027863" algn="l"/>
                <a:tab pos="7942263" algn="l"/>
                <a:tab pos="8856663" algn="l"/>
                <a:tab pos="97710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3pPr>
            <a:lvl4pPr>
              <a:tabLst>
                <a:tab pos="627063" algn="l"/>
                <a:tab pos="1541463" algn="l"/>
                <a:tab pos="2455863" algn="l"/>
                <a:tab pos="3370263" algn="l"/>
                <a:tab pos="4284663" algn="l"/>
                <a:tab pos="5199063" algn="l"/>
                <a:tab pos="6113463" algn="l"/>
                <a:tab pos="7027863" algn="l"/>
                <a:tab pos="7942263" algn="l"/>
                <a:tab pos="8856663" algn="l"/>
                <a:tab pos="97710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4pPr>
            <a:lvl5pPr>
              <a:tabLst>
                <a:tab pos="627063" algn="l"/>
                <a:tab pos="1541463" algn="l"/>
                <a:tab pos="2455863" algn="l"/>
                <a:tab pos="3370263" algn="l"/>
                <a:tab pos="4284663" algn="l"/>
                <a:tab pos="5199063" algn="l"/>
                <a:tab pos="6113463" algn="l"/>
                <a:tab pos="7027863" algn="l"/>
                <a:tab pos="7942263" algn="l"/>
                <a:tab pos="8856663" algn="l"/>
                <a:tab pos="97710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27063" algn="l"/>
                <a:tab pos="1541463" algn="l"/>
                <a:tab pos="2455863" algn="l"/>
                <a:tab pos="3370263" algn="l"/>
                <a:tab pos="4284663" algn="l"/>
                <a:tab pos="5199063" algn="l"/>
                <a:tab pos="6113463" algn="l"/>
                <a:tab pos="7027863" algn="l"/>
                <a:tab pos="7942263" algn="l"/>
                <a:tab pos="8856663" algn="l"/>
                <a:tab pos="97710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27063" algn="l"/>
                <a:tab pos="1541463" algn="l"/>
                <a:tab pos="2455863" algn="l"/>
                <a:tab pos="3370263" algn="l"/>
                <a:tab pos="4284663" algn="l"/>
                <a:tab pos="5199063" algn="l"/>
                <a:tab pos="6113463" algn="l"/>
                <a:tab pos="7027863" algn="l"/>
                <a:tab pos="7942263" algn="l"/>
                <a:tab pos="8856663" algn="l"/>
                <a:tab pos="97710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27063" algn="l"/>
                <a:tab pos="1541463" algn="l"/>
                <a:tab pos="2455863" algn="l"/>
                <a:tab pos="3370263" algn="l"/>
                <a:tab pos="4284663" algn="l"/>
                <a:tab pos="5199063" algn="l"/>
                <a:tab pos="6113463" algn="l"/>
                <a:tab pos="7027863" algn="l"/>
                <a:tab pos="7942263" algn="l"/>
                <a:tab pos="8856663" algn="l"/>
                <a:tab pos="97710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27063" algn="l"/>
                <a:tab pos="1541463" algn="l"/>
                <a:tab pos="2455863" algn="l"/>
                <a:tab pos="3370263" algn="l"/>
                <a:tab pos="4284663" algn="l"/>
                <a:tab pos="5199063" algn="l"/>
                <a:tab pos="6113463" algn="l"/>
                <a:tab pos="7027863" algn="l"/>
                <a:tab pos="7942263" algn="l"/>
                <a:tab pos="8856663" algn="l"/>
                <a:tab pos="97710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9pPr>
          </a:lstStyle>
          <a:p>
            <a:pPr lvl="1">
              <a:lnSpc>
                <a:spcPct val="95000"/>
              </a:lnSpc>
              <a:buFont typeface="Arial" panose="020B0604020202020204" pitchFamily="34" charset="0"/>
              <a:buChar char="•"/>
            </a:pPr>
            <a:r>
              <a:rPr lang="en-US" altLang="cs-CZ" sz="2429">
                <a:latin typeface="Arial" panose="020B0604020202020204" pitchFamily="34" charset="0"/>
              </a:rPr>
              <a:t>Práce s psaným textem</a:t>
            </a:r>
          </a:p>
          <a:p>
            <a:pPr>
              <a:lnSpc>
                <a:spcPct val="95000"/>
              </a:lnSpc>
              <a:buClrTx/>
              <a:buFontTx/>
              <a:buNone/>
            </a:pPr>
            <a:endParaRPr lang="en-US" altLang="cs-CZ" sz="2429">
              <a:latin typeface="Arial" panose="020B0604020202020204" pitchFamily="34" charset="0"/>
            </a:endParaRPr>
          </a:p>
          <a:p>
            <a:pPr lvl="1">
              <a:lnSpc>
                <a:spcPct val="95000"/>
              </a:lnSpc>
              <a:buFont typeface="Arial" panose="020B0604020202020204" pitchFamily="34" charset="0"/>
              <a:buChar char="•"/>
            </a:pPr>
            <a:r>
              <a:rPr lang="en-US" altLang="cs-CZ" sz="2429">
                <a:latin typeface="Arial" panose="020B0604020202020204" pitchFamily="34" charset="0"/>
              </a:rPr>
              <a:t>Anonymita pracovníka </a:t>
            </a:r>
          </a:p>
          <a:p>
            <a:pPr>
              <a:lnSpc>
                <a:spcPct val="95000"/>
              </a:lnSpc>
              <a:buClrTx/>
              <a:buFontTx/>
              <a:buNone/>
            </a:pPr>
            <a:endParaRPr lang="en-US" altLang="cs-CZ" sz="2429">
              <a:latin typeface="Arial" panose="020B0604020202020204" pitchFamily="34" charset="0"/>
            </a:endParaRPr>
          </a:p>
          <a:p>
            <a:pPr lvl="1">
              <a:lnSpc>
                <a:spcPct val="95000"/>
              </a:lnSpc>
              <a:buFont typeface="Arial" panose="020B0604020202020204" pitchFamily="34" charset="0"/>
              <a:buChar char="•"/>
            </a:pPr>
            <a:r>
              <a:rPr lang="en-US" altLang="cs-CZ" sz="2429">
                <a:latin typeface="Arial" panose="020B0604020202020204" pitchFamily="34" charset="0"/>
              </a:rPr>
              <a:t>Role v týmu</a:t>
            </a:r>
          </a:p>
          <a:p>
            <a:pPr>
              <a:lnSpc>
                <a:spcPct val="95000"/>
              </a:lnSpc>
              <a:buClrTx/>
              <a:buFontTx/>
              <a:buNone/>
            </a:pPr>
            <a:endParaRPr lang="en-US" altLang="cs-CZ" sz="2429">
              <a:latin typeface="Arial" panose="020B0604020202020204" pitchFamily="34" charset="0"/>
            </a:endParaRPr>
          </a:p>
          <a:p>
            <a:pPr lvl="1">
              <a:lnSpc>
                <a:spcPct val="95000"/>
              </a:lnSpc>
              <a:buFont typeface="Arial" panose="020B0604020202020204" pitchFamily="34" charset="0"/>
              <a:buChar char="•"/>
            </a:pPr>
            <a:r>
              <a:rPr lang="en-US" altLang="cs-CZ" sz="2429">
                <a:latin typeface="Arial" panose="020B0604020202020204" pitchFamily="34" charset="0"/>
              </a:rPr>
              <a:t>Střídání konzultantů </a:t>
            </a:r>
          </a:p>
          <a:p>
            <a:pPr>
              <a:lnSpc>
                <a:spcPct val="95000"/>
              </a:lnSpc>
              <a:buClrTx/>
              <a:buFontTx/>
              <a:buNone/>
            </a:pPr>
            <a:endParaRPr lang="en-US" altLang="cs-CZ" sz="2429">
              <a:latin typeface="Arial" panose="020B0604020202020204" pitchFamily="34" charset="0"/>
            </a:endParaRPr>
          </a:p>
          <a:p>
            <a:pPr lvl="1">
              <a:lnSpc>
                <a:spcPct val="95000"/>
              </a:lnSpc>
              <a:buFont typeface="Arial" panose="020B0604020202020204" pitchFamily="34" charset="0"/>
              <a:buChar char="•"/>
            </a:pPr>
            <a:r>
              <a:rPr lang="en-US" altLang="cs-CZ" sz="2429">
                <a:latin typeface="Arial" panose="020B0604020202020204" pitchFamily="34" charset="0"/>
              </a:rPr>
              <a:t>Veřejné vs. skryté odpovědi klientům</a:t>
            </a:r>
          </a:p>
          <a:p>
            <a:pPr>
              <a:lnSpc>
                <a:spcPct val="95000"/>
              </a:lnSpc>
              <a:buClrTx/>
              <a:buFontTx/>
              <a:buNone/>
            </a:pPr>
            <a:endParaRPr lang="en-US" altLang="cs-CZ" sz="2429">
              <a:latin typeface="Arial" panose="020B0604020202020204" pitchFamily="34" charset="0"/>
            </a:endParaRPr>
          </a:p>
          <a:p>
            <a:pPr lvl="1">
              <a:lnSpc>
                <a:spcPct val="95000"/>
              </a:lnSpc>
              <a:buFont typeface="Arial" panose="020B0604020202020204" pitchFamily="34" charset="0"/>
              <a:buChar char="•"/>
            </a:pPr>
            <a:r>
              <a:rPr lang="en-US" altLang="cs-CZ" sz="2429">
                <a:latin typeface="Arial" panose="020B0604020202020204" pitchFamily="34" charset="0"/>
              </a:rPr>
              <a:t>Etická dilemata</a:t>
            </a:r>
          </a:p>
          <a:p>
            <a:pPr lvl="1">
              <a:lnSpc>
                <a:spcPct val="95000"/>
              </a:lnSpc>
              <a:buFont typeface="Arial" panose="020B0604020202020204" pitchFamily="34" charset="0"/>
              <a:buChar char="•"/>
            </a:pPr>
            <a:r>
              <a:rPr lang="en-US" altLang="cs-CZ" sz="2429">
                <a:latin typeface="Arial" panose="020B0604020202020204" pitchFamily="34" charset="0"/>
              </a:rPr>
              <a:t>?</a:t>
            </a:r>
          </a:p>
          <a:p>
            <a:pPr>
              <a:lnSpc>
                <a:spcPct val="95000"/>
              </a:lnSpc>
              <a:buClrTx/>
              <a:buFontTx/>
              <a:buNone/>
            </a:pPr>
            <a:endParaRPr lang="en-US" altLang="cs-CZ" sz="2429">
              <a:latin typeface="Arial" panose="020B0604020202020204" pitchFamily="34" charset="0"/>
            </a:endParaRPr>
          </a:p>
          <a:p>
            <a:pPr>
              <a:lnSpc>
                <a:spcPct val="95000"/>
              </a:lnSpc>
              <a:buClrTx/>
              <a:buFontTx/>
              <a:buNone/>
            </a:pPr>
            <a:endParaRPr lang="en-US" altLang="cs-CZ" sz="2429">
              <a:latin typeface="Arial" panose="020B0604020202020204" pitchFamily="34" charset="0"/>
            </a:endParaRPr>
          </a:p>
          <a:p>
            <a:pPr>
              <a:lnSpc>
                <a:spcPct val="95000"/>
              </a:lnSpc>
              <a:buClrTx/>
              <a:buFontTx/>
              <a:buNone/>
            </a:pPr>
            <a:endParaRPr lang="en-US" altLang="cs-CZ" sz="2429">
              <a:latin typeface="Arial" panose="020B0604020202020204" pitchFamily="34" charset="0"/>
            </a:endParaRPr>
          </a:p>
          <a:p>
            <a:pPr>
              <a:lnSpc>
                <a:spcPct val="95000"/>
              </a:lnSpc>
              <a:buClrTx/>
              <a:buFontTx/>
              <a:buNone/>
            </a:pPr>
            <a:endParaRPr lang="en-US" altLang="cs-CZ" sz="2429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71728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ext Box 1"/>
          <p:cNvSpPr txBox="1">
            <a:spLocks noChangeArrowheads="1"/>
          </p:cNvSpPr>
          <p:nvPr/>
        </p:nvSpPr>
        <p:spPr bwMode="auto">
          <a:xfrm>
            <a:off x="1748505" y="274262"/>
            <a:ext cx="8696418" cy="8227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9pPr>
          </a:lstStyle>
          <a:p>
            <a:pPr>
              <a:lnSpc>
                <a:spcPct val="95000"/>
              </a:lnSpc>
              <a:buClrTx/>
              <a:buFontTx/>
              <a:buNone/>
            </a:pPr>
            <a:r>
              <a:rPr lang="en-US" altLang="cs-CZ" sz="3869">
                <a:solidFill>
                  <a:srgbClr val="0B5394"/>
                </a:solidFill>
                <a:latin typeface="Arial" panose="020B0604020202020204" pitchFamily="34" charset="0"/>
              </a:rPr>
              <a:t>IP nemůže...</a:t>
            </a:r>
          </a:p>
        </p:txBody>
      </p:sp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1748505" y="1645577"/>
            <a:ext cx="8696418" cy="49367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1pPr>
            <a:lvl2pPr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2pPr>
            <a:lvl3pPr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3pPr>
            <a:lvl4pPr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4pPr>
            <a:lvl5pPr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9pPr>
          </a:lstStyle>
          <a:p>
            <a:pPr>
              <a:lnSpc>
                <a:spcPct val="95000"/>
              </a:lnSpc>
              <a:buClrTx/>
              <a:buFontTx/>
              <a:buNone/>
            </a:pPr>
            <a:r>
              <a:rPr lang="en-US" altLang="cs-CZ" sz="2429">
                <a:latin typeface="Arial" panose="020B0604020202020204" pitchFamily="34" charset="0"/>
              </a:rPr>
              <a:t>...suplovat psychoterapii</a:t>
            </a:r>
          </a:p>
          <a:p>
            <a:pPr>
              <a:lnSpc>
                <a:spcPct val="95000"/>
              </a:lnSpc>
              <a:buClrTx/>
              <a:buFontTx/>
              <a:buNone/>
            </a:pPr>
            <a:endParaRPr lang="en-US" altLang="cs-CZ" sz="2429">
              <a:latin typeface="Arial" panose="020B0604020202020204" pitchFamily="34" charset="0"/>
            </a:endParaRPr>
          </a:p>
          <a:p>
            <a:pPr>
              <a:lnSpc>
                <a:spcPct val="95000"/>
              </a:lnSpc>
              <a:buClrTx/>
              <a:buFontTx/>
              <a:buNone/>
            </a:pPr>
            <a:r>
              <a:rPr lang="en-US" altLang="cs-CZ" sz="2429">
                <a:latin typeface="Arial" panose="020B0604020202020204" pitchFamily="34" charset="0"/>
              </a:rPr>
              <a:t>... diagnostikovat</a:t>
            </a:r>
          </a:p>
          <a:p>
            <a:pPr>
              <a:lnSpc>
                <a:spcPct val="95000"/>
              </a:lnSpc>
              <a:buClrTx/>
              <a:buFontTx/>
              <a:buNone/>
            </a:pPr>
            <a:endParaRPr lang="en-US" altLang="cs-CZ" sz="2429">
              <a:latin typeface="Arial" panose="020B0604020202020204" pitchFamily="34" charset="0"/>
            </a:endParaRPr>
          </a:p>
          <a:p>
            <a:pPr>
              <a:lnSpc>
                <a:spcPct val="95000"/>
              </a:lnSpc>
              <a:buClrTx/>
              <a:buFontTx/>
              <a:buNone/>
            </a:pPr>
            <a:r>
              <a:rPr lang="en-US" altLang="cs-CZ" sz="2429">
                <a:latin typeface="Arial" panose="020B0604020202020204" pitchFamily="34" charset="0"/>
              </a:rPr>
              <a:t>... interpretovat</a:t>
            </a:r>
          </a:p>
          <a:p>
            <a:pPr>
              <a:lnSpc>
                <a:spcPct val="95000"/>
              </a:lnSpc>
              <a:buClrTx/>
              <a:buFontTx/>
              <a:buNone/>
            </a:pPr>
            <a:endParaRPr lang="en-US" altLang="cs-CZ" sz="2429">
              <a:latin typeface="Arial" panose="020B0604020202020204" pitchFamily="34" charset="0"/>
            </a:endParaRPr>
          </a:p>
          <a:p>
            <a:pPr>
              <a:lnSpc>
                <a:spcPct val="95000"/>
              </a:lnSpc>
              <a:buClrTx/>
              <a:buFontTx/>
              <a:buNone/>
            </a:pPr>
            <a:r>
              <a:rPr lang="en-US" altLang="cs-CZ" sz="2429">
                <a:latin typeface="Arial" panose="020B0604020202020204" pitchFamily="34" charset="0"/>
              </a:rPr>
              <a:t>....poskytovat zaručené rady</a:t>
            </a:r>
          </a:p>
          <a:p>
            <a:pPr>
              <a:lnSpc>
                <a:spcPct val="95000"/>
              </a:lnSpc>
              <a:buClrTx/>
              <a:buFontTx/>
              <a:buNone/>
            </a:pPr>
            <a:endParaRPr lang="en-US" altLang="cs-CZ" sz="2429">
              <a:latin typeface="Arial" panose="020B0604020202020204" pitchFamily="34" charset="0"/>
            </a:endParaRPr>
          </a:p>
          <a:p>
            <a:pPr>
              <a:lnSpc>
                <a:spcPct val="95000"/>
              </a:lnSpc>
              <a:buClrTx/>
              <a:buFontTx/>
              <a:buNone/>
            </a:pPr>
            <a:r>
              <a:rPr lang="en-US" altLang="cs-CZ" sz="2429">
                <a:latin typeface="Arial" panose="020B0604020202020204" pitchFamily="34" charset="0"/>
              </a:rPr>
              <a:t>... nahrazovat klientovi jeho přirozenou síť </a:t>
            </a:r>
          </a:p>
        </p:txBody>
      </p:sp>
    </p:spTree>
    <p:extLst>
      <p:ext uri="{BB962C8B-B14F-4D97-AF65-F5344CB8AC3E}">
        <p14:creationId xmlns:p14="http://schemas.microsoft.com/office/powerpoint/2010/main" val="51743386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ext Box 1"/>
          <p:cNvSpPr txBox="1">
            <a:spLocks noChangeArrowheads="1"/>
          </p:cNvSpPr>
          <p:nvPr/>
        </p:nvSpPr>
        <p:spPr bwMode="auto">
          <a:xfrm>
            <a:off x="1748505" y="274262"/>
            <a:ext cx="8696418" cy="8227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9pPr>
          </a:lstStyle>
          <a:p>
            <a:pPr>
              <a:lnSpc>
                <a:spcPct val="95000"/>
              </a:lnSpc>
              <a:buClrTx/>
              <a:buFontTx/>
              <a:buNone/>
            </a:pPr>
            <a:r>
              <a:rPr lang="en-US" altLang="cs-CZ" sz="3869">
                <a:solidFill>
                  <a:srgbClr val="0B5394"/>
                </a:solidFill>
                <a:latin typeface="Arial" panose="020B0604020202020204" pitchFamily="34" charset="0"/>
              </a:rPr>
              <a:t>IP může...</a:t>
            </a:r>
          </a:p>
        </p:txBody>
      </p:sp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1748505" y="1645577"/>
            <a:ext cx="8696418" cy="49367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1pPr>
            <a:lvl2pPr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2pPr>
            <a:lvl3pPr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3pPr>
            <a:lvl4pPr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4pPr>
            <a:lvl5pPr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9pPr>
          </a:lstStyle>
          <a:p>
            <a:pPr>
              <a:lnSpc>
                <a:spcPct val="95000"/>
              </a:lnSpc>
              <a:buClrTx/>
              <a:buFontTx/>
              <a:buNone/>
            </a:pPr>
            <a:r>
              <a:rPr lang="en-US" altLang="cs-CZ" sz="2429">
                <a:latin typeface="Arial" panose="020B0604020202020204" pitchFamily="34" charset="0"/>
              </a:rPr>
              <a:t>... poskytovat emoční podporu</a:t>
            </a:r>
          </a:p>
          <a:p>
            <a:pPr>
              <a:lnSpc>
                <a:spcPct val="95000"/>
              </a:lnSpc>
              <a:buClrTx/>
              <a:buFontTx/>
              <a:buNone/>
            </a:pPr>
            <a:endParaRPr lang="en-US" altLang="cs-CZ" sz="2429">
              <a:latin typeface="Arial" panose="020B0604020202020204" pitchFamily="34" charset="0"/>
            </a:endParaRPr>
          </a:p>
          <a:p>
            <a:pPr>
              <a:lnSpc>
                <a:spcPct val="95000"/>
              </a:lnSpc>
              <a:buClrTx/>
              <a:buFontTx/>
              <a:buNone/>
            </a:pPr>
            <a:r>
              <a:rPr lang="en-US" altLang="cs-CZ" sz="2429">
                <a:latin typeface="Arial" panose="020B0604020202020204" pitchFamily="34" charset="0"/>
              </a:rPr>
              <a:t>... legitimizovat klientovy pocity</a:t>
            </a:r>
          </a:p>
          <a:p>
            <a:pPr>
              <a:lnSpc>
                <a:spcPct val="95000"/>
              </a:lnSpc>
              <a:buClrTx/>
              <a:buFontTx/>
              <a:buNone/>
            </a:pPr>
            <a:endParaRPr lang="en-US" altLang="cs-CZ" sz="2429">
              <a:latin typeface="Arial" panose="020B0604020202020204" pitchFamily="34" charset="0"/>
            </a:endParaRPr>
          </a:p>
          <a:p>
            <a:pPr>
              <a:lnSpc>
                <a:spcPct val="95000"/>
              </a:lnSpc>
              <a:buClrTx/>
              <a:buFontTx/>
              <a:buNone/>
            </a:pPr>
            <a:r>
              <a:rPr lang="en-US" altLang="cs-CZ" sz="2429">
                <a:latin typeface="Arial" panose="020B0604020202020204" pitchFamily="34" charset="0"/>
              </a:rPr>
              <a:t>... byt vhodným prvním kontaktem</a:t>
            </a:r>
          </a:p>
          <a:p>
            <a:pPr>
              <a:lnSpc>
                <a:spcPct val="95000"/>
              </a:lnSpc>
              <a:buClrTx/>
              <a:buFontTx/>
              <a:buNone/>
            </a:pPr>
            <a:endParaRPr lang="en-US" altLang="cs-CZ" sz="2429">
              <a:latin typeface="Arial" panose="020B0604020202020204" pitchFamily="34" charset="0"/>
            </a:endParaRPr>
          </a:p>
          <a:p>
            <a:pPr>
              <a:lnSpc>
                <a:spcPct val="95000"/>
              </a:lnSpc>
              <a:buClrTx/>
              <a:buFontTx/>
              <a:buNone/>
            </a:pPr>
            <a:r>
              <a:rPr lang="en-US" altLang="cs-CZ" sz="2429">
                <a:latin typeface="Arial" panose="020B0604020202020204" pitchFamily="34" charset="0"/>
              </a:rPr>
              <a:t>... poskytovat ověřené informace</a:t>
            </a:r>
          </a:p>
          <a:p>
            <a:pPr>
              <a:lnSpc>
                <a:spcPct val="95000"/>
              </a:lnSpc>
              <a:buClrTx/>
              <a:buFontTx/>
              <a:buNone/>
            </a:pPr>
            <a:endParaRPr lang="en-US" altLang="cs-CZ" sz="2429">
              <a:latin typeface="Arial" panose="020B0604020202020204" pitchFamily="34" charset="0"/>
            </a:endParaRPr>
          </a:p>
          <a:p>
            <a:pPr>
              <a:lnSpc>
                <a:spcPct val="95000"/>
              </a:lnSpc>
              <a:buClrTx/>
              <a:buFontTx/>
              <a:buNone/>
            </a:pPr>
            <a:r>
              <a:rPr lang="en-US" altLang="cs-CZ" sz="2429">
                <a:latin typeface="Arial" panose="020B0604020202020204" pitchFamily="34" charset="0"/>
              </a:rPr>
              <a:t>...zabezpečit anonymní, bezpečný kontakt</a:t>
            </a:r>
          </a:p>
          <a:p>
            <a:pPr>
              <a:lnSpc>
                <a:spcPct val="95000"/>
              </a:lnSpc>
              <a:buClrTx/>
              <a:buFontTx/>
              <a:buNone/>
            </a:pPr>
            <a:endParaRPr lang="en-US" altLang="cs-CZ" sz="2429">
              <a:latin typeface="Arial" panose="020B0604020202020204" pitchFamily="34" charset="0"/>
            </a:endParaRPr>
          </a:p>
          <a:p>
            <a:pPr>
              <a:lnSpc>
                <a:spcPct val="95000"/>
              </a:lnSpc>
              <a:buClrTx/>
              <a:buFontTx/>
              <a:buNone/>
            </a:pPr>
            <a:r>
              <a:rPr lang="en-US" altLang="cs-CZ" sz="2429">
                <a:latin typeface="Arial" panose="020B0604020202020204" pitchFamily="34" charset="0"/>
              </a:rPr>
              <a:t>... rozšiřovat pohled, nabízet různé varianty řešení</a:t>
            </a:r>
          </a:p>
        </p:txBody>
      </p:sp>
    </p:spTree>
    <p:extLst>
      <p:ext uri="{BB962C8B-B14F-4D97-AF65-F5344CB8AC3E}">
        <p14:creationId xmlns:p14="http://schemas.microsoft.com/office/powerpoint/2010/main" val="124492672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ext Box 1"/>
          <p:cNvSpPr txBox="1">
            <a:spLocks noChangeArrowheads="1"/>
          </p:cNvSpPr>
          <p:nvPr/>
        </p:nvSpPr>
        <p:spPr bwMode="auto">
          <a:xfrm>
            <a:off x="1748505" y="274262"/>
            <a:ext cx="8696418" cy="8227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9pPr>
          </a:lstStyle>
          <a:p>
            <a:pPr>
              <a:lnSpc>
                <a:spcPct val="95000"/>
              </a:lnSpc>
              <a:buClrTx/>
              <a:buFontTx/>
              <a:buNone/>
            </a:pPr>
            <a:r>
              <a:rPr lang="en-US" altLang="cs-CZ" sz="3869">
                <a:solidFill>
                  <a:srgbClr val="0B5394"/>
                </a:solidFill>
                <a:latin typeface="Arial" panose="020B0604020202020204" pitchFamily="34" charset="0"/>
              </a:rPr>
              <a:t>Literatura</a:t>
            </a:r>
          </a:p>
        </p:txBody>
      </p:sp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1748505" y="1645577"/>
            <a:ext cx="8696418" cy="49367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1pPr>
            <a:lvl2pPr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2pPr>
            <a:lvl3pPr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3pPr>
            <a:lvl4pPr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4pPr>
            <a:lvl5pPr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9pPr>
          </a:lstStyle>
          <a:p>
            <a:pPr>
              <a:lnSpc>
                <a:spcPct val="95000"/>
              </a:lnSpc>
              <a:buClrTx/>
              <a:buFontTx/>
              <a:buNone/>
            </a:pPr>
            <a:r>
              <a:rPr lang="en-US" altLang="cs-CZ" sz="2160">
                <a:latin typeface="Calibri" panose="020F0502020204030204" pitchFamily="34" charset="0"/>
              </a:rPr>
              <a:t>HORSKÁ, Bohuslava, Andrea LÁSKOVÁ a Ladislav PTÁČEK. Internet jako cesta pomoci: internetové poradenství pro pomáhající profese. Vyd. 1. Praha: Sociologické nakladatelství (SLON), 2010,</a:t>
            </a:r>
          </a:p>
          <a:p>
            <a:pPr>
              <a:lnSpc>
                <a:spcPct val="95000"/>
              </a:lnSpc>
              <a:buClrTx/>
              <a:buFontTx/>
              <a:buNone/>
            </a:pPr>
            <a:r>
              <a:rPr lang="en-US" altLang="cs-CZ" sz="1440">
                <a:latin typeface="Calibri" panose="020F0502020204030204" pitchFamily="34" charset="0"/>
              </a:rPr>
              <a:t/>
            </a:r>
            <a:br>
              <a:rPr lang="en-US" altLang="cs-CZ" sz="1440">
                <a:latin typeface="Calibri" panose="020F0502020204030204" pitchFamily="34" charset="0"/>
              </a:rPr>
            </a:br>
            <a:r>
              <a:rPr lang="en-US" altLang="cs-CZ" sz="2160">
                <a:latin typeface="Calibri" panose="020F0502020204030204" pitchFamily="34" charset="0"/>
              </a:rPr>
              <a:t>Suler, J. (2005). The Psychology of Cyberspace. Staženo: listopad 2006. Dostupný z www: </a:t>
            </a:r>
            <a:r>
              <a:rPr lang="en-US" altLang="cs-CZ" sz="1980" u="sng">
                <a:solidFill>
                  <a:srgbClr val="0000FF"/>
                </a:solidFill>
              </a:rPr>
              <a:t> http://www.rider.edu/~suler/psycyber</a:t>
            </a:r>
          </a:p>
          <a:p>
            <a:pPr>
              <a:lnSpc>
                <a:spcPct val="95000"/>
              </a:lnSpc>
              <a:buClrTx/>
              <a:buFontTx/>
              <a:buNone/>
            </a:pPr>
            <a:endParaRPr lang="en-US" altLang="cs-CZ" sz="2429" u="sng">
              <a:latin typeface="Arial" panose="020B0604020202020204" pitchFamily="34" charset="0"/>
            </a:endParaRPr>
          </a:p>
          <a:p>
            <a:pPr>
              <a:lnSpc>
                <a:spcPct val="95000"/>
              </a:lnSpc>
              <a:buClrTx/>
              <a:buFontTx/>
              <a:buNone/>
            </a:pPr>
            <a:endParaRPr lang="en-US" altLang="cs-CZ" sz="2429" u="sng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12468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Text Box 1"/>
          <p:cNvSpPr txBox="1">
            <a:spLocks noChangeArrowheads="1"/>
          </p:cNvSpPr>
          <p:nvPr/>
        </p:nvSpPr>
        <p:spPr bwMode="auto">
          <a:xfrm>
            <a:off x="2211324" y="608520"/>
            <a:ext cx="7770781" cy="11441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9pPr>
          </a:lstStyle>
          <a:p>
            <a:pPr algn="ctr">
              <a:buClrTx/>
              <a:buFontTx/>
              <a:buNone/>
            </a:pPr>
            <a:r>
              <a:rPr lang="cs-CZ" altLang="cs-CZ" sz="3959"/>
              <a:t>Co je internetové poradenství?</a:t>
            </a:r>
          </a:p>
        </p:txBody>
      </p:sp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2211324" y="1979835"/>
            <a:ext cx="7770781" cy="4318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2900" indent="-341313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1pPr>
            <a:lvl2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2pPr>
            <a:lvl3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3pPr>
            <a:lvl4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4pPr>
            <a:lvl5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9pPr>
          </a:lstStyle>
          <a:p>
            <a:pPr>
              <a:spcBef>
                <a:spcPts val="540"/>
              </a:spcBef>
            </a:pPr>
            <a:r>
              <a:rPr lang="cs-CZ" altLang="cs-CZ" sz="2879" i="1" dirty="0">
                <a:latin typeface="Arial" panose="020B0604020202020204" pitchFamily="34" charset="0"/>
                <a:cs typeface="Arial" panose="020B0604020202020204" pitchFamily="34" charset="0"/>
              </a:rPr>
              <a:t>„</a:t>
            </a:r>
            <a:r>
              <a:rPr lang="cs-CZ" altLang="cs-CZ" sz="2519" i="1" dirty="0">
                <a:latin typeface="Arial" panose="020B0604020202020204" pitchFamily="34" charset="0"/>
                <a:cs typeface="Arial" panose="020B0604020202020204" pitchFamily="34" charset="0"/>
              </a:rPr>
              <a:t>každý způsob profesionální psychologické poradenské interakce, která využívá internet k navázání kontaktu mezi psychologem (jiným odborníkem) a jeho klienty“ </a:t>
            </a:r>
            <a:r>
              <a:rPr lang="cs-CZ" altLang="cs-CZ" sz="216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cs-CZ" altLang="cs-CZ" sz="2160" dirty="0" err="1">
                <a:latin typeface="Arial" panose="020B0604020202020204" pitchFamily="34" charset="0"/>
                <a:cs typeface="Arial" panose="020B0604020202020204" pitchFamily="34" charset="0"/>
              </a:rPr>
              <a:t>Rochlen</a:t>
            </a:r>
            <a:r>
              <a:rPr lang="cs-CZ" altLang="cs-CZ" sz="216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altLang="cs-CZ" sz="2160" dirty="0" err="1">
                <a:latin typeface="Arial" panose="020B0604020202020204" pitchFamily="34" charset="0"/>
                <a:cs typeface="Arial" panose="020B0604020202020204" pitchFamily="34" charset="0"/>
              </a:rPr>
              <a:t>Zack</a:t>
            </a:r>
            <a:r>
              <a:rPr lang="cs-CZ" altLang="cs-CZ" sz="216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altLang="cs-CZ" sz="2160" dirty="0" err="1">
                <a:latin typeface="Arial" panose="020B0604020202020204" pitchFamily="34" charset="0"/>
                <a:cs typeface="Arial" panose="020B0604020202020204" pitchFamily="34" charset="0"/>
              </a:rPr>
              <a:t>Speyer</a:t>
            </a:r>
            <a:r>
              <a:rPr lang="cs-CZ" altLang="cs-CZ" sz="2160" dirty="0">
                <a:latin typeface="Arial" panose="020B0604020202020204" pitchFamily="34" charset="0"/>
                <a:cs typeface="Arial" panose="020B0604020202020204" pitchFamily="34" charset="0"/>
              </a:rPr>
              <a:t>, 2004)</a:t>
            </a:r>
          </a:p>
          <a:p>
            <a:pPr>
              <a:spcBef>
                <a:spcPts val="540"/>
              </a:spcBef>
            </a:pPr>
            <a:endParaRPr lang="cs-CZ" altLang="cs-CZ" sz="216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540"/>
              </a:spcBef>
              <a:buFont typeface="Arial" panose="020B0604020202020204" pitchFamily="34" charset="0"/>
              <a:buChar char="-"/>
            </a:pPr>
            <a:r>
              <a:rPr lang="cs-CZ" altLang="cs-CZ" sz="2160" dirty="0">
                <a:latin typeface="Arial" panose="020B0604020202020204" pitchFamily="34" charset="0"/>
                <a:cs typeface="Arial" panose="020B0604020202020204" pitchFamily="34" charset="0"/>
              </a:rPr>
              <a:t>Online psychologické poradenství x online psychoterapie</a:t>
            </a:r>
          </a:p>
          <a:p>
            <a:pPr>
              <a:spcBef>
                <a:spcPts val="540"/>
              </a:spcBef>
              <a:buFont typeface="Arial" panose="020B0604020202020204" pitchFamily="34" charset="0"/>
              <a:buChar char="-"/>
            </a:pPr>
            <a:r>
              <a:rPr lang="cs-CZ" altLang="cs-CZ" sz="2160" dirty="0">
                <a:latin typeface="Arial" panose="020B0604020202020204" pitchFamily="34" charset="0"/>
                <a:cs typeface="Arial" panose="020B0604020202020204" pitchFamily="34" charset="0"/>
              </a:rPr>
              <a:t>Podpůrná x samostatně stojící</a:t>
            </a:r>
          </a:p>
          <a:p>
            <a:pPr>
              <a:spcBef>
                <a:spcPts val="540"/>
              </a:spcBef>
              <a:buFont typeface="Arial" panose="020B0604020202020204" pitchFamily="34" charset="0"/>
              <a:buChar char="-"/>
            </a:pPr>
            <a:r>
              <a:rPr lang="cs-CZ" altLang="cs-CZ" sz="2160" dirty="0">
                <a:latin typeface="Arial" panose="020B0604020202020204" pitchFamily="34" charset="0"/>
                <a:cs typeface="Arial" panose="020B0604020202020204" pitchFamily="34" charset="0"/>
              </a:rPr>
              <a:t>Specifické x obecné</a:t>
            </a:r>
          </a:p>
          <a:p>
            <a:pPr>
              <a:spcBef>
                <a:spcPts val="540"/>
              </a:spcBef>
              <a:buFont typeface="Arial" panose="020B0604020202020204" pitchFamily="34" charset="0"/>
              <a:buChar char="-"/>
            </a:pPr>
            <a:r>
              <a:rPr lang="cs-CZ" altLang="cs-CZ" sz="2160" dirty="0">
                <a:latin typeface="Arial" panose="020B0604020202020204" pitchFamily="34" charset="0"/>
                <a:cs typeface="Arial" panose="020B0604020202020204" pitchFamily="34" charset="0"/>
              </a:rPr>
              <a:t>Živý poradce x poradenský program (doplněný </a:t>
            </a:r>
            <a:r>
              <a:rPr lang="cs-CZ" altLang="cs-CZ" sz="2160" dirty="0" err="1">
                <a:latin typeface="Arial" panose="020B0604020202020204" pitchFamily="34" charset="0"/>
                <a:cs typeface="Arial" panose="020B0604020202020204" pitchFamily="34" charset="0"/>
              </a:rPr>
              <a:t>assessmentem</a:t>
            </a:r>
            <a:r>
              <a:rPr lang="cs-CZ" altLang="cs-CZ" sz="216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20746384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0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0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0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0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0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0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Text Box 1"/>
          <p:cNvSpPr txBox="1">
            <a:spLocks noChangeArrowheads="1"/>
          </p:cNvSpPr>
          <p:nvPr/>
        </p:nvSpPr>
        <p:spPr bwMode="auto">
          <a:xfrm>
            <a:off x="2335600" y="448490"/>
            <a:ext cx="8330734" cy="10970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9pPr>
          </a:lstStyle>
          <a:p>
            <a:pPr>
              <a:lnSpc>
                <a:spcPct val="95000"/>
              </a:lnSpc>
              <a:buClrTx/>
              <a:buFontTx/>
              <a:buNone/>
            </a:pPr>
            <a:r>
              <a:rPr lang="en-US" altLang="cs-CZ" sz="5039">
                <a:solidFill>
                  <a:srgbClr val="04617B"/>
                </a:solidFill>
              </a:rPr>
              <a:t>Formy IP</a:t>
            </a:r>
          </a:p>
        </p:txBody>
      </p:sp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1931347" y="1828419"/>
            <a:ext cx="8309308" cy="43196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1pPr>
            <a:lvl2pPr marL="457200" indent="-342900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2pPr>
            <a:lvl3pPr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3pPr>
            <a:lvl4pPr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4pPr>
            <a:lvl5pPr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9pPr>
          </a:lstStyle>
          <a:p>
            <a:pPr lvl="1">
              <a:lnSpc>
                <a:spcPct val="95000"/>
              </a:lnSpc>
              <a:buFont typeface="Arial" panose="020B0604020202020204" pitchFamily="34" charset="0"/>
              <a:buChar char="•"/>
            </a:pPr>
            <a:r>
              <a:rPr lang="en-US" altLang="cs-CZ" sz="1980" dirty="0" err="1">
                <a:latin typeface="Arial" panose="020B0604020202020204" pitchFamily="34" charset="0"/>
              </a:rPr>
              <a:t>Aktivní</a:t>
            </a:r>
            <a:r>
              <a:rPr lang="en-US" altLang="cs-CZ" sz="1980" dirty="0">
                <a:latin typeface="Arial" panose="020B0604020202020204" pitchFamily="34" charset="0"/>
              </a:rPr>
              <a:t> vs. </a:t>
            </a:r>
            <a:r>
              <a:rPr lang="en-US" altLang="cs-CZ" sz="1980" dirty="0" err="1">
                <a:latin typeface="Arial" panose="020B0604020202020204" pitchFamily="34" charset="0"/>
              </a:rPr>
              <a:t>Pasivní</a:t>
            </a:r>
            <a:endParaRPr lang="en-US" altLang="cs-CZ" sz="1980" dirty="0">
              <a:latin typeface="Arial" panose="020B0604020202020204" pitchFamily="34" charset="0"/>
            </a:endParaRPr>
          </a:p>
          <a:p>
            <a:pPr lvl="1">
              <a:lnSpc>
                <a:spcPct val="95000"/>
              </a:lnSpc>
              <a:spcBef>
                <a:spcPts val="1080"/>
              </a:spcBef>
              <a:buFont typeface="Arial" panose="020B0604020202020204" pitchFamily="34" charset="0"/>
              <a:buChar char="•"/>
            </a:pPr>
            <a:r>
              <a:rPr lang="en-US" altLang="cs-CZ" sz="1980" dirty="0" err="1">
                <a:latin typeface="Arial" panose="020B0604020202020204" pitchFamily="34" charset="0"/>
              </a:rPr>
              <a:t>Prostřednictvím</a:t>
            </a:r>
            <a:r>
              <a:rPr lang="en-US" altLang="cs-CZ" sz="1980" dirty="0">
                <a:latin typeface="Arial" panose="020B0604020202020204" pitchFamily="34" charset="0"/>
              </a:rPr>
              <a:t>:</a:t>
            </a:r>
          </a:p>
          <a:p>
            <a:pPr lvl="1">
              <a:lnSpc>
                <a:spcPct val="95000"/>
              </a:lnSpc>
              <a:spcBef>
                <a:spcPts val="1080"/>
              </a:spcBef>
              <a:buClr>
                <a:srgbClr val="C00000"/>
              </a:buClr>
              <a:buFont typeface="Arial" panose="020B0604020202020204" pitchFamily="34" charset="0"/>
              <a:buAutoNum type="arabicParenR"/>
            </a:pPr>
            <a:r>
              <a:rPr lang="en-US" altLang="cs-CZ" sz="1980" b="1" dirty="0" err="1">
                <a:solidFill>
                  <a:srgbClr val="C00000"/>
                </a:solidFill>
                <a:latin typeface="Arial" panose="020B0604020202020204" pitchFamily="34" charset="0"/>
              </a:rPr>
              <a:t>Emailu</a:t>
            </a:r>
            <a:r>
              <a:rPr lang="en-US" altLang="cs-CZ" sz="1980" dirty="0">
                <a:latin typeface="Arial" panose="020B0604020202020204" pitchFamily="34" charset="0"/>
              </a:rPr>
              <a:t> – </a:t>
            </a:r>
            <a:r>
              <a:rPr lang="en-US" altLang="cs-CZ" sz="1980" dirty="0" err="1">
                <a:latin typeface="Arial" panose="020B0604020202020204" pitchFamily="34" charset="0"/>
              </a:rPr>
              <a:t>nejvíce</a:t>
            </a:r>
            <a:r>
              <a:rPr lang="en-US" altLang="cs-CZ" sz="1980" dirty="0">
                <a:latin typeface="Arial" panose="020B0604020202020204" pitchFamily="34" charset="0"/>
              </a:rPr>
              <a:t> </a:t>
            </a:r>
            <a:r>
              <a:rPr lang="en-US" altLang="cs-CZ" sz="1980" dirty="0" err="1">
                <a:latin typeface="Arial" panose="020B0604020202020204" pitchFamily="34" charset="0"/>
              </a:rPr>
              <a:t>zmapovaná</a:t>
            </a:r>
            <a:r>
              <a:rPr lang="en-US" altLang="cs-CZ" sz="1980" dirty="0">
                <a:latin typeface="Arial" panose="020B0604020202020204" pitchFamily="34" charset="0"/>
              </a:rPr>
              <a:t> forma. </a:t>
            </a:r>
            <a:r>
              <a:rPr lang="en-US" altLang="cs-CZ" sz="1980" dirty="0" err="1">
                <a:latin typeface="Arial" panose="020B0604020202020204" pitchFamily="34" charset="0"/>
              </a:rPr>
              <a:t>Populární</a:t>
            </a:r>
            <a:r>
              <a:rPr lang="en-US" altLang="cs-CZ" sz="1980" dirty="0">
                <a:latin typeface="Arial" panose="020B0604020202020204" pitchFamily="34" charset="0"/>
              </a:rPr>
              <a:t> (</a:t>
            </a:r>
            <a:r>
              <a:rPr lang="en-US" altLang="cs-CZ" sz="1980" dirty="0" err="1">
                <a:latin typeface="Arial" panose="020B0604020202020204" pitchFamily="34" charset="0"/>
              </a:rPr>
              <a:t>připomíná</a:t>
            </a:r>
            <a:r>
              <a:rPr lang="en-US" altLang="cs-CZ" sz="1980" dirty="0">
                <a:latin typeface="Arial" panose="020B0604020202020204" pitchFamily="34" charset="0"/>
              </a:rPr>
              <a:t> </a:t>
            </a:r>
            <a:r>
              <a:rPr lang="en-US" altLang="cs-CZ" sz="1980" dirty="0" err="1">
                <a:latin typeface="Arial" panose="020B0604020202020204" pitchFamily="34" charset="0"/>
              </a:rPr>
              <a:t>psaný</a:t>
            </a:r>
            <a:r>
              <a:rPr lang="en-US" altLang="cs-CZ" sz="1980" dirty="0">
                <a:latin typeface="Arial" panose="020B0604020202020204" pitchFamily="34" charset="0"/>
              </a:rPr>
              <a:t> </a:t>
            </a:r>
            <a:r>
              <a:rPr lang="en-US" altLang="cs-CZ" sz="1980" dirty="0" err="1">
                <a:latin typeface="Arial" panose="020B0604020202020204" pitchFamily="34" charset="0"/>
              </a:rPr>
              <a:t>dopis</a:t>
            </a:r>
            <a:r>
              <a:rPr lang="en-US" altLang="cs-CZ" sz="1980" dirty="0">
                <a:latin typeface="Arial" panose="020B0604020202020204" pitchFamily="34" charset="0"/>
              </a:rPr>
              <a:t>)</a:t>
            </a:r>
          </a:p>
          <a:p>
            <a:pPr lvl="1">
              <a:lnSpc>
                <a:spcPct val="95000"/>
              </a:lnSpc>
              <a:spcBef>
                <a:spcPts val="1080"/>
              </a:spcBef>
              <a:buClr>
                <a:srgbClr val="C00000"/>
              </a:buClr>
              <a:buFont typeface="Arial" panose="020B0604020202020204" pitchFamily="34" charset="0"/>
              <a:buAutoNum type="arabicParenR"/>
            </a:pPr>
            <a:r>
              <a:rPr lang="en-US" altLang="cs-CZ" sz="1980" b="1" dirty="0">
                <a:solidFill>
                  <a:srgbClr val="387026"/>
                </a:solidFill>
                <a:latin typeface="Arial" panose="020B0604020202020204" pitchFamily="34" charset="0"/>
              </a:rPr>
              <a:t>Web-based message </a:t>
            </a:r>
            <a:r>
              <a:rPr lang="en-US" altLang="cs-CZ" sz="1980" b="1" dirty="0" err="1">
                <a:solidFill>
                  <a:srgbClr val="387026"/>
                </a:solidFill>
                <a:latin typeface="Arial" panose="020B0604020202020204" pitchFamily="34" charset="0"/>
              </a:rPr>
              <a:t>systém</a:t>
            </a:r>
            <a:r>
              <a:rPr lang="en-US" altLang="cs-CZ" sz="1980" b="1" dirty="0">
                <a:solidFill>
                  <a:srgbClr val="387026"/>
                </a:solidFill>
                <a:latin typeface="Arial" panose="020B0604020202020204" pitchFamily="34" charset="0"/>
              </a:rPr>
              <a:t> </a:t>
            </a:r>
            <a:r>
              <a:rPr lang="en-US" altLang="cs-CZ" sz="1980" dirty="0">
                <a:latin typeface="Arial" panose="020B0604020202020204" pitchFamily="34" charset="0"/>
              </a:rPr>
              <a:t>– </a:t>
            </a:r>
            <a:r>
              <a:rPr lang="en-US" altLang="cs-CZ" sz="1980" dirty="0" err="1">
                <a:latin typeface="Arial" panose="020B0604020202020204" pitchFamily="34" charset="0"/>
              </a:rPr>
              <a:t>údajně</a:t>
            </a:r>
            <a:r>
              <a:rPr lang="en-US" altLang="cs-CZ" sz="1980" dirty="0">
                <a:latin typeface="Arial" panose="020B0604020202020204" pitchFamily="34" charset="0"/>
              </a:rPr>
              <a:t> </a:t>
            </a:r>
            <a:r>
              <a:rPr lang="en-US" altLang="cs-CZ" sz="1980" dirty="0" err="1">
                <a:latin typeface="Arial" panose="020B0604020202020204" pitchFamily="34" charset="0"/>
              </a:rPr>
              <a:t>bezpečnější</a:t>
            </a:r>
            <a:r>
              <a:rPr lang="en-US" altLang="cs-CZ" sz="1980" dirty="0">
                <a:latin typeface="Arial" panose="020B0604020202020204" pitchFamily="34" charset="0"/>
              </a:rPr>
              <a:t> </a:t>
            </a:r>
            <a:r>
              <a:rPr lang="en-US" altLang="cs-CZ" sz="1980" dirty="0" err="1">
                <a:latin typeface="Arial" panose="020B0604020202020204" pitchFamily="34" charset="0"/>
              </a:rPr>
              <a:t>než</a:t>
            </a:r>
            <a:r>
              <a:rPr lang="en-US" altLang="cs-CZ" sz="1980" dirty="0">
                <a:latin typeface="Arial" panose="020B0604020202020204" pitchFamily="34" charset="0"/>
              </a:rPr>
              <a:t> email. </a:t>
            </a:r>
            <a:r>
              <a:rPr lang="en-US" altLang="cs-CZ" sz="1980" dirty="0" err="1">
                <a:latin typeface="Arial" panose="020B0604020202020204" pitchFamily="34" charset="0"/>
              </a:rPr>
              <a:t>Klient</a:t>
            </a:r>
            <a:r>
              <a:rPr lang="en-US" altLang="cs-CZ" sz="1980" dirty="0">
                <a:latin typeface="Arial" panose="020B0604020202020204" pitchFamily="34" charset="0"/>
              </a:rPr>
              <a:t> </a:t>
            </a:r>
            <a:r>
              <a:rPr lang="en-US" altLang="cs-CZ" sz="1980" dirty="0" err="1">
                <a:latin typeface="Arial" panose="020B0604020202020204" pitchFamily="34" charset="0"/>
              </a:rPr>
              <a:t>dostane</a:t>
            </a:r>
            <a:r>
              <a:rPr lang="en-US" altLang="cs-CZ" sz="1980" dirty="0">
                <a:latin typeface="Arial" panose="020B0604020202020204" pitchFamily="34" charset="0"/>
              </a:rPr>
              <a:t> </a:t>
            </a:r>
            <a:r>
              <a:rPr lang="en-US" altLang="cs-CZ" sz="1980" dirty="0" err="1">
                <a:latin typeface="Arial" panose="020B0604020202020204" pitchFamily="34" charset="0"/>
              </a:rPr>
              <a:t>heslo</a:t>
            </a:r>
            <a:r>
              <a:rPr lang="en-US" altLang="cs-CZ" sz="1980" dirty="0">
                <a:latin typeface="Arial" panose="020B0604020202020204" pitchFamily="34" charset="0"/>
              </a:rPr>
              <a:t> </a:t>
            </a:r>
            <a:r>
              <a:rPr lang="en-US" altLang="cs-CZ" sz="1980" dirty="0" err="1">
                <a:latin typeface="Arial" panose="020B0604020202020204" pitchFamily="34" charset="0"/>
              </a:rPr>
              <a:t>na</a:t>
            </a:r>
            <a:r>
              <a:rPr lang="en-US" altLang="cs-CZ" sz="1980" dirty="0">
                <a:latin typeface="Arial" panose="020B0604020202020204" pitchFamily="34" charset="0"/>
              </a:rPr>
              <a:t> web, </a:t>
            </a:r>
            <a:r>
              <a:rPr lang="en-US" altLang="cs-CZ" sz="1980" dirty="0" err="1">
                <a:latin typeface="Arial" panose="020B0604020202020204" pitchFamily="34" charset="0"/>
              </a:rPr>
              <a:t>kde</a:t>
            </a:r>
            <a:r>
              <a:rPr lang="en-US" altLang="cs-CZ" sz="1980" dirty="0">
                <a:latin typeface="Arial" panose="020B0604020202020204" pitchFamily="34" charset="0"/>
              </a:rPr>
              <a:t> se </a:t>
            </a:r>
            <a:r>
              <a:rPr lang="en-US" altLang="cs-CZ" sz="1980" dirty="0" err="1">
                <a:latin typeface="Arial" panose="020B0604020202020204" pitchFamily="34" charset="0"/>
              </a:rPr>
              <a:t>odehrává</a:t>
            </a:r>
            <a:r>
              <a:rPr lang="en-US" altLang="cs-CZ" sz="1980" dirty="0">
                <a:latin typeface="Arial" panose="020B0604020202020204" pitchFamily="34" charset="0"/>
              </a:rPr>
              <a:t> </a:t>
            </a:r>
            <a:r>
              <a:rPr lang="en-US" altLang="cs-CZ" sz="1980" dirty="0" err="1">
                <a:latin typeface="Arial" panose="020B0604020202020204" pitchFamily="34" charset="0"/>
              </a:rPr>
              <a:t>veškerá</a:t>
            </a:r>
            <a:r>
              <a:rPr lang="en-US" altLang="cs-CZ" sz="1980" dirty="0">
                <a:latin typeface="Arial" panose="020B0604020202020204" pitchFamily="34" charset="0"/>
              </a:rPr>
              <a:t> </a:t>
            </a:r>
            <a:r>
              <a:rPr lang="en-US" altLang="cs-CZ" sz="1980" dirty="0" err="1">
                <a:latin typeface="Arial" panose="020B0604020202020204" pitchFamily="34" charset="0"/>
              </a:rPr>
              <a:t>komunikace</a:t>
            </a:r>
            <a:r>
              <a:rPr lang="en-US" altLang="cs-CZ" sz="1980" dirty="0">
                <a:latin typeface="Arial" panose="020B0604020202020204" pitchFamily="34" charset="0"/>
              </a:rPr>
              <a:t> </a:t>
            </a:r>
            <a:r>
              <a:rPr lang="en-US" altLang="cs-CZ" sz="1980" dirty="0" err="1">
                <a:latin typeface="Arial" panose="020B0604020202020204" pitchFamily="34" charset="0"/>
              </a:rPr>
              <a:t>mezi</a:t>
            </a:r>
            <a:r>
              <a:rPr lang="en-US" altLang="cs-CZ" sz="1980" dirty="0">
                <a:latin typeface="Arial" panose="020B0604020202020204" pitchFamily="34" charset="0"/>
              </a:rPr>
              <a:t> </a:t>
            </a:r>
            <a:r>
              <a:rPr lang="en-US" altLang="cs-CZ" sz="1980" dirty="0" err="1">
                <a:latin typeface="Arial" panose="020B0604020202020204" pitchFamily="34" charset="0"/>
              </a:rPr>
              <a:t>klientem</a:t>
            </a:r>
            <a:r>
              <a:rPr lang="en-US" altLang="cs-CZ" sz="1980" dirty="0">
                <a:latin typeface="Arial" panose="020B0604020202020204" pitchFamily="34" charset="0"/>
              </a:rPr>
              <a:t> a </a:t>
            </a:r>
            <a:r>
              <a:rPr lang="en-US" altLang="cs-CZ" sz="1980" dirty="0" err="1">
                <a:latin typeface="Arial" panose="020B0604020202020204" pitchFamily="34" charset="0"/>
              </a:rPr>
              <a:t>poradcem</a:t>
            </a:r>
            <a:endParaRPr lang="en-US" altLang="cs-CZ" sz="1980" dirty="0">
              <a:latin typeface="Arial" panose="020B0604020202020204" pitchFamily="34" charset="0"/>
            </a:endParaRPr>
          </a:p>
          <a:p>
            <a:pPr lvl="1">
              <a:lnSpc>
                <a:spcPct val="95000"/>
              </a:lnSpc>
              <a:spcBef>
                <a:spcPts val="1080"/>
              </a:spcBef>
              <a:buClr>
                <a:srgbClr val="C00000"/>
              </a:buClr>
              <a:buFont typeface="Arial" panose="020B0604020202020204" pitchFamily="34" charset="0"/>
              <a:buAutoNum type="arabicParenR"/>
            </a:pPr>
            <a:r>
              <a:rPr lang="en-US" altLang="cs-CZ" sz="1980" b="1" dirty="0">
                <a:solidFill>
                  <a:srgbClr val="3333CC"/>
                </a:solidFill>
                <a:latin typeface="Arial" panose="020B0604020202020204" pitchFamily="34" charset="0"/>
              </a:rPr>
              <a:t>Chat</a:t>
            </a:r>
            <a:r>
              <a:rPr lang="en-US" altLang="cs-CZ" sz="1980" b="1" dirty="0">
                <a:latin typeface="Arial" panose="020B0604020202020204" pitchFamily="34" charset="0"/>
              </a:rPr>
              <a:t> </a:t>
            </a:r>
            <a:r>
              <a:rPr lang="en-US" altLang="cs-CZ" sz="1980" dirty="0">
                <a:latin typeface="Arial" panose="020B0604020202020204" pitchFamily="34" charset="0"/>
              </a:rPr>
              <a:t>– ICQ, Skype, chatroom. </a:t>
            </a:r>
            <a:r>
              <a:rPr lang="en-US" altLang="cs-CZ" sz="1980" dirty="0" err="1">
                <a:latin typeface="Arial" panose="020B0604020202020204" pitchFamily="34" charset="0"/>
              </a:rPr>
              <a:t>Možnost</a:t>
            </a:r>
            <a:r>
              <a:rPr lang="en-US" altLang="cs-CZ" sz="1980" dirty="0">
                <a:latin typeface="Arial" panose="020B0604020202020204" pitchFamily="34" charset="0"/>
              </a:rPr>
              <a:t> </a:t>
            </a:r>
            <a:r>
              <a:rPr lang="en-US" altLang="cs-CZ" sz="1980" dirty="0" err="1">
                <a:latin typeface="Arial" panose="020B0604020202020204" pitchFamily="34" charset="0"/>
              </a:rPr>
              <a:t>komunikace</a:t>
            </a:r>
            <a:r>
              <a:rPr lang="en-US" altLang="cs-CZ" sz="1980" dirty="0">
                <a:latin typeface="Arial" panose="020B0604020202020204" pitchFamily="34" charset="0"/>
              </a:rPr>
              <a:t> </a:t>
            </a:r>
            <a:r>
              <a:rPr lang="en-US" altLang="cs-CZ" sz="1980" dirty="0" err="1">
                <a:latin typeface="Arial" panose="020B0604020202020204" pitchFamily="34" charset="0"/>
              </a:rPr>
              <a:t>tady</a:t>
            </a:r>
            <a:r>
              <a:rPr lang="en-US" altLang="cs-CZ" sz="1980" dirty="0">
                <a:latin typeface="Arial" panose="020B0604020202020204" pitchFamily="34" charset="0"/>
              </a:rPr>
              <a:t> a </a:t>
            </a:r>
            <a:r>
              <a:rPr lang="en-US" altLang="cs-CZ" sz="1980" dirty="0" err="1">
                <a:latin typeface="Arial" panose="020B0604020202020204" pitchFamily="34" charset="0"/>
              </a:rPr>
              <a:t>teď</a:t>
            </a:r>
            <a:r>
              <a:rPr lang="en-US" altLang="cs-CZ" sz="1980" dirty="0">
                <a:latin typeface="Arial" panose="020B0604020202020204" pitchFamily="34" charset="0"/>
              </a:rPr>
              <a:t>. </a:t>
            </a:r>
            <a:r>
              <a:rPr lang="en-US" altLang="cs-CZ" sz="1980" dirty="0" err="1">
                <a:latin typeface="Arial" panose="020B0604020202020204" pitchFamily="34" charset="0"/>
              </a:rPr>
              <a:t>Nutnost</a:t>
            </a:r>
            <a:r>
              <a:rPr lang="en-US" altLang="cs-CZ" sz="1980" dirty="0">
                <a:latin typeface="Arial" panose="020B0604020202020204" pitchFamily="34" charset="0"/>
              </a:rPr>
              <a:t> </a:t>
            </a:r>
            <a:r>
              <a:rPr lang="en-US" altLang="cs-CZ" sz="1980" dirty="0" err="1">
                <a:latin typeface="Arial" panose="020B0604020202020204" pitchFamily="34" charset="0"/>
              </a:rPr>
              <a:t>nastavení</a:t>
            </a:r>
            <a:r>
              <a:rPr lang="en-US" altLang="cs-CZ" sz="1980" dirty="0">
                <a:latin typeface="Arial" panose="020B0604020202020204" pitchFamily="34" charset="0"/>
              </a:rPr>
              <a:t> </a:t>
            </a:r>
            <a:r>
              <a:rPr lang="en-US" altLang="cs-CZ" sz="1980" dirty="0" err="1">
                <a:latin typeface="Arial" panose="020B0604020202020204" pitchFamily="34" charset="0"/>
              </a:rPr>
              <a:t>limitů</a:t>
            </a:r>
            <a:r>
              <a:rPr lang="en-US" altLang="cs-CZ" sz="1980" dirty="0">
                <a:latin typeface="Arial" panose="020B0604020202020204" pitchFamily="34" charset="0"/>
              </a:rPr>
              <a:t> (</a:t>
            </a:r>
            <a:r>
              <a:rPr lang="en-US" altLang="cs-CZ" sz="1980" dirty="0" err="1">
                <a:latin typeface="Arial" panose="020B0604020202020204" pitchFamily="34" charset="0"/>
              </a:rPr>
              <a:t>jak</a:t>
            </a:r>
            <a:r>
              <a:rPr lang="en-US" altLang="cs-CZ" sz="1980" dirty="0">
                <a:latin typeface="Arial" panose="020B0604020202020204" pitchFamily="34" charset="0"/>
              </a:rPr>
              <a:t> </a:t>
            </a:r>
            <a:r>
              <a:rPr lang="en-US" altLang="cs-CZ" sz="1980" dirty="0" err="1">
                <a:latin typeface="Arial" panose="020B0604020202020204" pitchFamily="34" charset="0"/>
              </a:rPr>
              <a:t>dlouho</a:t>
            </a:r>
            <a:r>
              <a:rPr lang="en-US" altLang="cs-CZ" sz="1980" dirty="0">
                <a:latin typeface="Arial" panose="020B0604020202020204" pitchFamily="34" charset="0"/>
              </a:rPr>
              <a:t> </a:t>
            </a:r>
            <a:r>
              <a:rPr lang="en-US" altLang="cs-CZ" sz="1980" dirty="0" err="1">
                <a:latin typeface="Arial" panose="020B0604020202020204" pitchFamily="34" charset="0"/>
              </a:rPr>
              <a:t>může</a:t>
            </a:r>
            <a:r>
              <a:rPr lang="en-US" altLang="cs-CZ" sz="1980" dirty="0">
                <a:latin typeface="Arial" panose="020B0604020202020204" pitchFamily="34" charset="0"/>
              </a:rPr>
              <a:t> </a:t>
            </a:r>
            <a:r>
              <a:rPr lang="en-US" altLang="cs-CZ" sz="1980" dirty="0" err="1">
                <a:latin typeface="Arial" panose="020B0604020202020204" pitchFamily="34" charset="0"/>
              </a:rPr>
              <a:t>jeden</a:t>
            </a:r>
            <a:r>
              <a:rPr lang="en-US" altLang="cs-CZ" sz="1980" dirty="0">
                <a:latin typeface="Arial" panose="020B0604020202020204" pitchFamily="34" charset="0"/>
              </a:rPr>
              <a:t> </a:t>
            </a:r>
            <a:r>
              <a:rPr lang="en-US" altLang="cs-CZ" sz="1980" dirty="0" err="1">
                <a:latin typeface="Arial" panose="020B0604020202020204" pitchFamily="34" charset="0"/>
              </a:rPr>
              <a:t>klient</a:t>
            </a:r>
            <a:r>
              <a:rPr lang="en-US" altLang="cs-CZ" sz="1980" dirty="0">
                <a:latin typeface="Arial" panose="020B0604020202020204" pitchFamily="34" charset="0"/>
              </a:rPr>
              <a:t> </a:t>
            </a:r>
            <a:r>
              <a:rPr lang="en-US" altLang="cs-CZ" sz="1980" dirty="0" err="1">
                <a:latin typeface="Arial" panose="020B0604020202020204" pitchFamily="34" charset="0"/>
              </a:rPr>
              <a:t>komunikovat</a:t>
            </a:r>
            <a:r>
              <a:rPr lang="en-US" altLang="cs-CZ" sz="1980" dirty="0">
                <a:latin typeface="Arial" panose="020B0604020202020204" pitchFamily="34" charset="0"/>
              </a:rPr>
              <a:t>). V ČR </a:t>
            </a:r>
            <a:r>
              <a:rPr lang="en-US" altLang="cs-CZ" sz="1980" dirty="0" err="1">
                <a:latin typeface="Arial" panose="020B0604020202020204" pitchFamily="34" charset="0"/>
              </a:rPr>
              <a:t>např</a:t>
            </a:r>
            <a:r>
              <a:rPr lang="en-US" altLang="cs-CZ" sz="1980" dirty="0">
                <a:latin typeface="Arial" panose="020B0604020202020204" pitchFamily="34" charset="0"/>
              </a:rPr>
              <a:t>. </a:t>
            </a:r>
            <a:r>
              <a:rPr lang="en-US" altLang="cs-CZ" sz="1980" dirty="0" err="1">
                <a:latin typeface="Arial" panose="020B0604020202020204" pitchFamily="34" charset="0"/>
              </a:rPr>
              <a:t>Linka</a:t>
            </a:r>
            <a:r>
              <a:rPr lang="en-US" altLang="cs-CZ" sz="1980" dirty="0">
                <a:latin typeface="Arial" panose="020B0604020202020204" pitchFamily="34" charset="0"/>
              </a:rPr>
              <a:t> </a:t>
            </a:r>
            <a:r>
              <a:rPr lang="en-US" altLang="cs-CZ" sz="1980" dirty="0" err="1">
                <a:latin typeface="Arial" panose="020B0604020202020204" pitchFamily="34" charset="0"/>
              </a:rPr>
              <a:t>Důvěry</a:t>
            </a:r>
            <a:endParaRPr lang="en-US" altLang="cs-CZ" sz="1980" dirty="0">
              <a:latin typeface="Arial" panose="020B0604020202020204" pitchFamily="34" charset="0"/>
            </a:endParaRPr>
          </a:p>
          <a:p>
            <a:pPr lvl="1">
              <a:lnSpc>
                <a:spcPct val="95000"/>
              </a:lnSpc>
              <a:spcBef>
                <a:spcPts val="1080"/>
              </a:spcBef>
              <a:buClr>
                <a:srgbClr val="C00000"/>
              </a:buClr>
              <a:buFont typeface="Arial" panose="020B0604020202020204" pitchFamily="34" charset="0"/>
              <a:buAutoNum type="arabicParenR"/>
            </a:pPr>
            <a:r>
              <a:rPr lang="en-US" altLang="cs-CZ" sz="1980" b="1" dirty="0">
                <a:solidFill>
                  <a:srgbClr val="7030A0"/>
                </a:solidFill>
                <a:latin typeface="Arial" panose="020B0604020202020204" pitchFamily="34" charset="0"/>
              </a:rPr>
              <a:t>VOIP</a:t>
            </a:r>
            <a:r>
              <a:rPr lang="en-US" altLang="cs-CZ" sz="1980" dirty="0">
                <a:latin typeface="Arial" panose="020B0604020202020204" pitchFamily="34" charset="0"/>
              </a:rPr>
              <a:t> (</a:t>
            </a:r>
            <a:r>
              <a:rPr lang="en-US" altLang="cs-CZ" sz="1980" dirty="0" err="1">
                <a:latin typeface="Arial" panose="020B0604020202020204" pitchFamily="34" charset="0"/>
              </a:rPr>
              <a:t>voic</a:t>
            </a:r>
            <a:r>
              <a:rPr lang="en-US" altLang="cs-CZ" sz="1980" dirty="0">
                <a:latin typeface="Arial" panose="020B0604020202020204" pitchFamily="34" charset="0"/>
              </a:rPr>
              <a:t> over internet protocol) – </a:t>
            </a:r>
            <a:r>
              <a:rPr lang="en-US" altLang="cs-CZ" sz="1980" dirty="0" err="1">
                <a:latin typeface="Arial" panose="020B0604020202020204" pitchFamily="34" charset="0"/>
              </a:rPr>
              <a:t>připomíná</a:t>
            </a:r>
            <a:r>
              <a:rPr lang="en-US" altLang="cs-CZ" sz="1980" dirty="0">
                <a:latin typeface="Arial" panose="020B0604020202020204" pitchFamily="34" charset="0"/>
              </a:rPr>
              <a:t> </a:t>
            </a:r>
            <a:r>
              <a:rPr lang="en-US" altLang="cs-CZ" sz="1980" dirty="0" err="1">
                <a:latin typeface="Arial" panose="020B0604020202020204" pitchFamily="34" charset="0"/>
              </a:rPr>
              <a:t>telefonické</a:t>
            </a:r>
            <a:endParaRPr lang="en-US" altLang="cs-CZ" sz="1980" dirty="0">
              <a:latin typeface="Arial" panose="020B0604020202020204" pitchFamily="34" charset="0"/>
            </a:endParaRPr>
          </a:p>
          <a:p>
            <a:pPr lvl="1">
              <a:lnSpc>
                <a:spcPct val="95000"/>
              </a:lnSpc>
              <a:spcBef>
                <a:spcPts val="1080"/>
              </a:spcBef>
              <a:buClr>
                <a:srgbClr val="C00000"/>
              </a:buClr>
              <a:buFont typeface="Arial" panose="020B0604020202020204" pitchFamily="34" charset="0"/>
              <a:buAutoNum type="arabicParenR"/>
            </a:pPr>
            <a:r>
              <a:rPr lang="en-US" altLang="cs-CZ" sz="1980" b="1" dirty="0" err="1">
                <a:latin typeface="Arial" panose="020B0604020202020204" pitchFamily="34" charset="0"/>
              </a:rPr>
              <a:t>Videokonference</a:t>
            </a:r>
            <a:endParaRPr lang="en-US" altLang="cs-CZ" sz="1980" b="1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972941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1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1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1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1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1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1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1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1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ext Box 1"/>
          <p:cNvSpPr txBox="1">
            <a:spLocks noChangeArrowheads="1"/>
          </p:cNvSpPr>
          <p:nvPr/>
        </p:nvSpPr>
        <p:spPr bwMode="auto">
          <a:xfrm>
            <a:off x="2211324" y="608520"/>
            <a:ext cx="7770781" cy="11441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9pPr>
          </a:lstStyle>
          <a:p>
            <a:pPr>
              <a:lnSpc>
                <a:spcPct val="95000"/>
              </a:lnSpc>
              <a:buClrTx/>
              <a:buFontTx/>
              <a:buNone/>
            </a:pPr>
            <a:r>
              <a:rPr lang="cs-CZ" altLang="cs-CZ" sz="3869">
                <a:solidFill>
                  <a:srgbClr val="0B5394"/>
                </a:solidFill>
              </a:rPr>
              <a:t>Benefity</a:t>
            </a:r>
            <a:r>
              <a:rPr lang="en-US" altLang="cs-CZ" sz="3869">
                <a:solidFill>
                  <a:srgbClr val="0B5394"/>
                </a:solidFill>
              </a:rPr>
              <a:t> a </a:t>
            </a:r>
            <a:r>
              <a:rPr lang="cs-CZ" altLang="cs-CZ" sz="3869">
                <a:solidFill>
                  <a:srgbClr val="0B5394"/>
                </a:solidFill>
              </a:rPr>
              <a:t>negativa (výzvy?)</a:t>
            </a:r>
            <a:r>
              <a:rPr lang="en-US" altLang="cs-CZ" sz="3869">
                <a:solidFill>
                  <a:srgbClr val="0B5394"/>
                </a:solidFill>
              </a:rPr>
              <a:t> IP</a:t>
            </a:r>
          </a:p>
        </p:txBody>
      </p:sp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2211324" y="1484162"/>
            <a:ext cx="7770781" cy="46110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1pPr>
            <a:lvl2pPr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2pPr>
            <a:lvl3pPr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3pPr>
            <a:lvl4pPr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4pPr>
            <a:lvl5pPr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9pPr>
          </a:lstStyle>
          <a:p>
            <a:pPr>
              <a:lnSpc>
                <a:spcPct val="95000"/>
              </a:lnSpc>
              <a:buClrTx/>
              <a:buFontTx/>
              <a:buNone/>
            </a:pPr>
            <a:r>
              <a:rPr lang="cs-CZ" altLang="cs-CZ" sz="2429" dirty="0">
                <a:latin typeface="Arial" panose="020B0604020202020204" pitchFamily="34" charset="0"/>
              </a:rPr>
              <a:t>Benefity: </a:t>
            </a:r>
          </a:p>
          <a:p>
            <a:pPr>
              <a:lnSpc>
                <a:spcPct val="95000"/>
              </a:lnSpc>
              <a:buClrTx/>
              <a:buFontTx/>
              <a:buNone/>
            </a:pPr>
            <a:endParaRPr lang="cs-CZ" altLang="cs-CZ" sz="2429" dirty="0">
              <a:latin typeface="Arial" panose="020B0604020202020204" pitchFamily="34" charset="0"/>
            </a:endParaRPr>
          </a:p>
          <a:p>
            <a:pPr>
              <a:lnSpc>
                <a:spcPct val="95000"/>
              </a:lnSpc>
              <a:buClr>
                <a:srgbClr val="FF0000"/>
              </a:buClr>
              <a:buFont typeface="Arial" panose="020B0604020202020204" pitchFamily="34" charset="0"/>
              <a:buChar char="-"/>
            </a:pPr>
            <a:r>
              <a:rPr lang="cs-CZ" altLang="cs-CZ" sz="1800" dirty="0">
                <a:solidFill>
                  <a:srgbClr val="FF0000"/>
                </a:solidFill>
                <a:latin typeface="Arial" panose="020B0604020202020204" pitchFamily="34" charset="0"/>
              </a:rPr>
              <a:t>Zvýšená dostupnost </a:t>
            </a:r>
            <a:r>
              <a:rPr lang="cs-CZ" altLang="cs-CZ" sz="1800" dirty="0">
                <a:latin typeface="Arial" panose="020B0604020202020204" pitchFamily="34" charset="0"/>
              </a:rPr>
              <a:t>– v případě izolace, imobility, cestování, jazyková bariéra, stud</a:t>
            </a:r>
          </a:p>
          <a:p>
            <a:pPr>
              <a:lnSpc>
                <a:spcPct val="95000"/>
              </a:lnSpc>
              <a:buFont typeface="Arial" panose="020B0604020202020204" pitchFamily="34" charset="0"/>
              <a:buNone/>
            </a:pPr>
            <a:endParaRPr lang="cs-CZ" altLang="cs-CZ" sz="1800" dirty="0">
              <a:latin typeface="Arial" panose="020B0604020202020204" pitchFamily="34" charset="0"/>
            </a:endParaRPr>
          </a:p>
          <a:p>
            <a:pPr>
              <a:lnSpc>
                <a:spcPct val="95000"/>
              </a:lnSpc>
              <a:buClr>
                <a:srgbClr val="00B050"/>
              </a:buClr>
              <a:buFont typeface="Arial" panose="020B0604020202020204" pitchFamily="34" charset="0"/>
              <a:buChar char="-"/>
            </a:pPr>
            <a:r>
              <a:rPr lang="cs-CZ" altLang="cs-CZ" sz="1800" dirty="0" err="1">
                <a:solidFill>
                  <a:srgbClr val="00B050"/>
                </a:solidFill>
                <a:latin typeface="Arial" panose="020B0604020202020204" pitchFamily="34" charset="0"/>
              </a:rPr>
              <a:t>Disinhibice</a:t>
            </a:r>
            <a:r>
              <a:rPr lang="cs-CZ" altLang="cs-CZ" sz="1800" dirty="0">
                <a:solidFill>
                  <a:srgbClr val="00B050"/>
                </a:solidFill>
                <a:latin typeface="Arial" panose="020B0604020202020204" pitchFamily="34" charset="0"/>
              </a:rPr>
              <a:t> , internalizace</a:t>
            </a:r>
            <a:r>
              <a:rPr lang="cs-CZ" altLang="cs-CZ" sz="1800" dirty="0">
                <a:latin typeface="Arial" panose="020B0604020202020204" pitchFamily="34" charset="0"/>
              </a:rPr>
              <a:t> – rychlejší odkrytí, sebereflexe – </a:t>
            </a:r>
            <a:r>
              <a:rPr lang="cs-CZ" altLang="cs-CZ" sz="1800" dirty="0" err="1">
                <a:latin typeface="Arial" panose="020B0604020202020204" pitchFamily="34" charset="0"/>
              </a:rPr>
              <a:t>externalizace</a:t>
            </a:r>
            <a:r>
              <a:rPr lang="cs-CZ" altLang="cs-CZ" sz="1800" dirty="0">
                <a:latin typeface="Arial" panose="020B0604020202020204" pitchFamily="34" charset="0"/>
              </a:rPr>
              <a:t> problému v textu a internalizace pomáhající/dekonstruktivní role</a:t>
            </a:r>
          </a:p>
          <a:p>
            <a:pPr>
              <a:lnSpc>
                <a:spcPct val="95000"/>
              </a:lnSpc>
              <a:buFont typeface="Arial" panose="020B0604020202020204" pitchFamily="34" charset="0"/>
              <a:buNone/>
            </a:pPr>
            <a:endParaRPr lang="cs-CZ" altLang="cs-CZ" sz="1800" dirty="0">
              <a:latin typeface="Arial" panose="020B0604020202020204" pitchFamily="34" charset="0"/>
            </a:endParaRPr>
          </a:p>
          <a:p>
            <a:pPr>
              <a:lnSpc>
                <a:spcPct val="95000"/>
              </a:lnSpc>
              <a:buClr>
                <a:srgbClr val="C00000"/>
              </a:buClr>
              <a:buFont typeface="Arial" panose="020B0604020202020204" pitchFamily="34" charset="0"/>
              <a:buChar char="-"/>
            </a:pPr>
            <a:r>
              <a:rPr lang="cs-CZ" altLang="cs-CZ" sz="1800" dirty="0">
                <a:solidFill>
                  <a:srgbClr val="C00000"/>
                </a:solidFill>
                <a:latin typeface="Arial" panose="020B0604020202020204" pitchFamily="34" charset="0"/>
              </a:rPr>
              <a:t> Psaní samo o sobě je terapeutické:</a:t>
            </a:r>
            <a:r>
              <a:rPr lang="cs-CZ" altLang="cs-CZ" sz="1800" dirty="0">
                <a:latin typeface="Arial" panose="020B0604020202020204" pitchFamily="34" charset="0"/>
              </a:rPr>
              <a:t> formulace problému, vypsání se..  („</a:t>
            </a:r>
            <a:r>
              <a:rPr lang="cs-CZ" altLang="cs-CZ" sz="1800" i="1" dirty="0">
                <a:latin typeface="Arial" panose="020B0604020202020204" pitchFamily="34" charset="0"/>
              </a:rPr>
              <a:t>Už jen to, že jsem vám napsal, mě pomohlo</a:t>
            </a:r>
            <a:r>
              <a:rPr lang="cs-CZ" altLang="cs-CZ" sz="1800" dirty="0">
                <a:latin typeface="Arial" panose="020B0604020202020204" pitchFamily="34" charset="0"/>
              </a:rPr>
              <a:t>“)</a:t>
            </a:r>
          </a:p>
          <a:p>
            <a:pPr>
              <a:lnSpc>
                <a:spcPct val="95000"/>
              </a:lnSpc>
              <a:buFont typeface="Arial" panose="020B0604020202020204" pitchFamily="34" charset="0"/>
              <a:buNone/>
            </a:pPr>
            <a:endParaRPr lang="cs-CZ" altLang="cs-CZ" sz="1800" dirty="0">
              <a:latin typeface="Arial" panose="020B0604020202020204" pitchFamily="34" charset="0"/>
            </a:endParaRPr>
          </a:p>
          <a:p>
            <a:pPr>
              <a:lnSpc>
                <a:spcPct val="95000"/>
              </a:lnSpc>
              <a:buFont typeface="Arial" panose="020B0604020202020204" pitchFamily="34" charset="0"/>
              <a:buChar char="-"/>
            </a:pPr>
            <a:r>
              <a:rPr lang="cs-CZ" altLang="cs-CZ" sz="1800" dirty="0">
                <a:latin typeface="Arial" panose="020B0604020202020204" pitchFamily="34" charset="0"/>
              </a:rPr>
              <a:t> </a:t>
            </a:r>
            <a:r>
              <a:rPr lang="cs-CZ" altLang="cs-CZ" sz="1800" dirty="0">
                <a:solidFill>
                  <a:srgbClr val="3333CC"/>
                </a:solidFill>
                <a:latin typeface="Arial" panose="020B0604020202020204" pitchFamily="34" charset="0"/>
              </a:rPr>
              <a:t>Využití </a:t>
            </a:r>
            <a:r>
              <a:rPr lang="cs-CZ" altLang="cs-CZ" sz="1800" dirty="0" err="1">
                <a:solidFill>
                  <a:srgbClr val="3333CC"/>
                </a:solidFill>
                <a:latin typeface="Arial" panose="020B0604020202020204" pitchFamily="34" charset="0"/>
              </a:rPr>
              <a:t>hypertextuality</a:t>
            </a:r>
            <a:r>
              <a:rPr lang="cs-CZ" altLang="cs-CZ" sz="1800" dirty="0">
                <a:solidFill>
                  <a:srgbClr val="3333CC"/>
                </a:solidFill>
                <a:latin typeface="Arial" panose="020B0604020202020204" pitchFamily="34" charset="0"/>
              </a:rPr>
              <a:t> a multimédií: </a:t>
            </a:r>
            <a:r>
              <a:rPr lang="cs-CZ" altLang="cs-CZ" sz="1800" dirty="0">
                <a:latin typeface="Arial" panose="020B0604020202020204" pitchFamily="34" charset="0"/>
              </a:rPr>
              <a:t>odkazy na relevantní články, vida atd. </a:t>
            </a:r>
          </a:p>
          <a:p>
            <a:pPr>
              <a:lnSpc>
                <a:spcPct val="95000"/>
              </a:lnSpc>
              <a:buClrTx/>
              <a:buFontTx/>
              <a:buNone/>
            </a:pPr>
            <a:endParaRPr lang="cs-CZ" altLang="cs-CZ" sz="2429" dirty="0">
              <a:latin typeface="Arial" panose="020B0604020202020204" pitchFamily="34" charset="0"/>
            </a:endParaRPr>
          </a:p>
          <a:p>
            <a:pPr>
              <a:lnSpc>
                <a:spcPct val="95000"/>
              </a:lnSpc>
              <a:buClrTx/>
              <a:buFontTx/>
              <a:buNone/>
            </a:pPr>
            <a:endParaRPr lang="cs-CZ" altLang="cs-CZ" sz="2429" dirty="0">
              <a:latin typeface="Arial" panose="020B0604020202020204" pitchFamily="34" charset="0"/>
            </a:endParaRPr>
          </a:p>
          <a:p>
            <a:pPr>
              <a:lnSpc>
                <a:spcPct val="95000"/>
              </a:lnSpc>
              <a:buClrTx/>
              <a:buFontTx/>
              <a:buNone/>
            </a:pPr>
            <a:endParaRPr lang="cs-CZ" altLang="cs-CZ" sz="2429" dirty="0">
              <a:latin typeface="Arial" panose="020B0604020202020204" pitchFamily="34" charset="0"/>
            </a:endParaRPr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6540963" y="5922363"/>
            <a:ext cx="4125371" cy="7027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1pPr>
            <a:lvl2pPr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2pPr>
            <a:lvl3pPr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3pPr>
            <a:lvl4pPr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4pPr>
            <a:lvl5pPr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9pPr>
          </a:lstStyle>
          <a:p>
            <a:pPr>
              <a:lnSpc>
                <a:spcPct val="95000"/>
              </a:lnSpc>
              <a:buClrTx/>
              <a:buFontTx/>
              <a:buNone/>
            </a:pPr>
            <a:endParaRPr lang="cs-CZ" altLang="cs-CZ" sz="2429">
              <a:latin typeface="Arial" panose="020B0604020202020204" pitchFamily="34" charset="0"/>
            </a:endParaRPr>
          </a:p>
          <a:p>
            <a:pPr>
              <a:lnSpc>
                <a:spcPct val="95000"/>
              </a:lnSpc>
              <a:buClrTx/>
              <a:buFontTx/>
              <a:buNone/>
            </a:pPr>
            <a:endParaRPr lang="cs-CZ" altLang="cs-CZ" sz="2429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345367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1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14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14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Text Box 1"/>
          <p:cNvSpPr txBox="1">
            <a:spLocks noChangeArrowheads="1"/>
          </p:cNvSpPr>
          <p:nvPr/>
        </p:nvSpPr>
        <p:spPr bwMode="auto">
          <a:xfrm>
            <a:off x="2211324" y="608520"/>
            <a:ext cx="7770781" cy="11441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9pPr>
          </a:lstStyle>
          <a:p>
            <a:pPr algn="ctr">
              <a:buClrTx/>
              <a:buFontTx/>
              <a:buNone/>
            </a:pPr>
            <a:r>
              <a:rPr lang="cs-CZ" altLang="cs-CZ" sz="3959">
                <a:solidFill>
                  <a:srgbClr val="0B5394"/>
                </a:solidFill>
              </a:rPr>
              <a:t>Benefity</a:t>
            </a:r>
            <a:r>
              <a:rPr lang="en-US" altLang="cs-CZ" sz="3959">
                <a:solidFill>
                  <a:srgbClr val="0B5394"/>
                </a:solidFill>
              </a:rPr>
              <a:t> a </a:t>
            </a:r>
            <a:r>
              <a:rPr lang="cs-CZ" altLang="cs-CZ" sz="3959">
                <a:solidFill>
                  <a:srgbClr val="0B5394"/>
                </a:solidFill>
              </a:rPr>
              <a:t>negativa (výzvy?)</a:t>
            </a:r>
            <a:r>
              <a:rPr lang="en-US" altLang="cs-CZ" sz="3959">
                <a:solidFill>
                  <a:srgbClr val="0B5394"/>
                </a:solidFill>
              </a:rPr>
              <a:t> IP</a:t>
            </a:r>
          </a:p>
        </p:txBody>
      </p:sp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2079906" y="2002690"/>
            <a:ext cx="7770781" cy="52167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1313" indent="-341313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1pPr>
            <a:lvl2pPr marL="741363" indent="-284163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2pPr>
            <a:lvl3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3pPr>
            <a:lvl4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4pPr>
            <a:lvl5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9pPr>
          </a:lstStyle>
          <a:p>
            <a:pPr>
              <a:spcBef>
                <a:spcPts val="630"/>
              </a:spcBef>
              <a:buFont typeface="Times New Roman" panose="02020603050405020304" pitchFamily="18" charset="0"/>
              <a:buChar char="•"/>
            </a:pPr>
            <a:r>
              <a:rPr lang="cs-CZ" altLang="cs-CZ" sz="2519" dirty="0"/>
              <a:t>Výzvy a negativa:</a:t>
            </a:r>
          </a:p>
          <a:p>
            <a:pPr lvl="1">
              <a:spcBef>
                <a:spcPts val="450"/>
              </a:spcBef>
              <a:buClr>
                <a:srgbClr val="3333CC"/>
              </a:buClr>
              <a:buFont typeface="Times New Roman" panose="02020603050405020304" pitchFamily="18" charset="0"/>
              <a:buChar char="–"/>
            </a:pPr>
            <a:r>
              <a:rPr lang="cs-CZ" altLang="cs-CZ" sz="2160" dirty="0">
                <a:solidFill>
                  <a:srgbClr val="3333CC"/>
                </a:solidFill>
              </a:rPr>
              <a:t>Chybějící nonverbální vodítka </a:t>
            </a:r>
            <a:r>
              <a:rPr lang="cs-CZ" altLang="cs-CZ" sz="2160" dirty="0"/>
              <a:t>– </a:t>
            </a:r>
            <a:r>
              <a:rPr lang="cs-CZ" altLang="cs-CZ" sz="1800" dirty="0"/>
              <a:t>jak se asi tváří? Jak vypadá? </a:t>
            </a:r>
          </a:p>
          <a:p>
            <a:pPr lvl="1">
              <a:spcBef>
                <a:spcPts val="450"/>
              </a:spcBef>
              <a:buClr>
                <a:srgbClr val="FF0000"/>
              </a:buClr>
              <a:buFont typeface="Times New Roman" panose="02020603050405020304" pitchFamily="18" charset="0"/>
              <a:buChar char="–"/>
            </a:pPr>
            <a:r>
              <a:rPr lang="cs-CZ" altLang="cs-CZ" sz="2160" dirty="0">
                <a:solidFill>
                  <a:srgbClr val="FF0000"/>
                </a:solidFill>
              </a:rPr>
              <a:t>Nedorozumění: </a:t>
            </a:r>
            <a:r>
              <a:rPr lang="cs-CZ" altLang="cs-CZ" sz="1800" dirty="0"/>
              <a:t>nelze si ujasnit spontánně význam. Klient může číst mezi řádky, nerozumět odborným výrazům </a:t>
            </a:r>
          </a:p>
          <a:p>
            <a:pPr lvl="1">
              <a:spcBef>
                <a:spcPts val="450"/>
              </a:spcBef>
              <a:buClr>
                <a:srgbClr val="C00000"/>
              </a:buClr>
              <a:buFont typeface="Times New Roman" panose="02020603050405020304" pitchFamily="18" charset="0"/>
              <a:buChar char="–"/>
            </a:pPr>
            <a:r>
              <a:rPr lang="cs-CZ" altLang="cs-CZ" sz="2160" dirty="0">
                <a:solidFill>
                  <a:srgbClr val="C00000"/>
                </a:solidFill>
              </a:rPr>
              <a:t>Časové zpoždění</a:t>
            </a:r>
            <a:r>
              <a:rPr lang="cs-CZ" altLang="cs-CZ" sz="2160" dirty="0"/>
              <a:t>:  </a:t>
            </a:r>
            <a:r>
              <a:rPr lang="cs-CZ" altLang="cs-CZ" sz="1800" dirty="0"/>
              <a:t>výhoda i nevýhoda. Můžu si otázku rozmyslet, napsat to, jak potřebuji. Může zvyšovat úzkost (proč mi neodpovídá? To je to se mnou tak špatné?)</a:t>
            </a:r>
          </a:p>
          <a:p>
            <a:pPr lvl="1">
              <a:spcBef>
                <a:spcPts val="450"/>
              </a:spcBef>
              <a:buClr>
                <a:srgbClr val="00B050"/>
              </a:buClr>
              <a:buFont typeface="Times New Roman" panose="02020603050405020304" pitchFamily="18" charset="0"/>
              <a:buChar char="–"/>
            </a:pPr>
            <a:r>
              <a:rPr lang="cs-CZ" altLang="cs-CZ" sz="2160" dirty="0">
                <a:solidFill>
                  <a:srgbClr val="00B050"/>
                </a:solidFill>
              </a:rPr>
              <a:t>Schopnost se vyjadřovat psaným textem:  </a:t>
            </a:r>
            <a:r>
              <a:rPr lang="cs-CZ" altLang="cs-CZ" sz="1800" dirty="0"/>
              <a:t>to může vylučovat některé klienty i poradce.</a:t>
            </a:r>
          </a:p>
          <a:p>
            <a:pPr lvl="1">
              <a:spcBef>
                <a:spcPts val="450"/>
              </a:spcBef>
              <a:buClr>
                <a:srgbClr val="606060"/>
              </a:buClr>
              <a:buFont typeface="Times New Roman" panose="02020603050405020304" pitchFamily="18" charset="0"/>
              <a:buChar char="–"/>
            </a:pPr>
            <a:r>
              <a:rPr lang="cs-CZ" altLang="cs-CZ" sz="2160" dirty="0">
                <a:solidFill>
                  <a:srgbClr val="606060"/>
                </a:solidFill>
              </a:rPr>
              <a:t>Krizová intervence: </a:t>
            </a:r>
            <a:r>
              <a:rPr lang="cs-CZ" altLang="cs-CZ" sz="1800" dirty="0">
                <a:solidFill>
                  <a:srgbClr val="606060"/>
                </a:solidFill>
              </a:rPr>
              <a:t> </a:t>
            </a:r>
            <a:r>
              <a:rPr lang="cs-CZ" altLang="cs-CZ" sz="1800" dirty="0"/>
              <a:t>sebevražedné náznaky, co můžu po internetu?</a:t>
            </a:r>
          </a:p>
          <a:p>
            <a:pPr lvl="1">
              <a:spcBef>
                <a:spcPts val="540"/>
              </a:spcBef>
              <a:buClr>
                <a:srgbClr val="FF0000"/>
              </a:buClr>
              <a:buFont typeface="Times New Roman" panose="02020603050405020304" pitchFamily="18" charset="0"/>
              <a:buChar char="–"/>
            </a:pPr>
            <a:r>
              <a:rPr lang="cs-CZ" altLang="cs-CZ" sz="2160" dirty="0">
                <a:solidFill>
                  <a:srgbClr val="FF0000"/>
                </a:solidFill>
              </a:rPr>
              <a:t>Kulturní rozdíly: </a:t>
            </a:r>
          </a:p>
          <a:p>
            <a:pPr lvl="1">
              <a:spcBef>
                <a:spcPts val="540"/>
              </a:spcBef>
              <a:buClr>
                <a:srgbClr val="32946A"/>
              </a:buClr>
              <a:buFont typeface="Times New Roman" panose="02020603050405020304" pitchFamily="18" charset="0"/>
              <a:buChar char="–"/>
            </a:pPr>
            <a:r>
              <a:rPr lang="cs-CZ" altLang="cs-CZ" sz="2160" dirty="0">
                <a:solidFill>
                  <a:srgbClr val="32946A"/>
                </a:solidFill>
              </a:rPr>
              <a:t>Soukromí, citlivé informace:</a:t>
            </a:r>
          </a:p>
          <a:p>
            <a:pPr lvl="1">
              <a:spcBef>
                <a:spcPts val="630"/>
              </a:spcBef>
            </a:pPr>
            <a:endParaRPr lang="cs-CZ" altLang="cs-CZ" sz="2519" dirty="0"/>
          </a:p>
          <a:p>
            <a:pPr lvl="1">
              <a:spcBef>
                <a:spcPts val="630"/>
              </a:spcBef>
            </a:pPr>
            <a:endParaRPr lang="cs-CZ" altLang="cs-CZ" sz="2519" dirty="0"/>
          </a:p>
        </p:txBody>
      </p:sp>
    </p:spTree>
    <p:extLst>
      <p:ext uri="{BB962C8B-B14F-4D97-AF65-F5344CB8AC3E}">
        <p14:creationId xmlns:p14="http://schemas.microsoft.com/office/powerpoint/2010/main" val="320462172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1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1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1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1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1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1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1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1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17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17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Text Box 1"/>
          <p:cNvSpPr txBox="1">
            <a:spLocks noChangeArrowheads="1"/>
          </p:cNvSpPr>
          <p:nvPr/>
        </p:nvSpPr>
        <p:spPr bwMode="auto">
          <a:xfrm>
            <a:off x="1931347" y="545668"/>
            <a:ext cx="8330734" cy="1302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9pPr>
          </a:lstStyle>
          <a:p>
            <a:pPr>
              <a:lnSpc>
                <a:spcPct val="95000"/>
              </a:lnSpc>
              <a:buClrTx/>
              <a:buFontTx/>
              <a:buNone/>
            </a:pPr>
            <a:r>
              <a:rPr lang="en-US" altLang="cs-CZ" sz="4499">
                <a:solidFill>
                  <a:srgbClr val="04617B"/>
                </a:solidFill>
                <a:latin typeface="Arial" panose="020B0604020202020204" pitchFamily="34" charset="0"/>
              </a:rPr>
              <a:t>Specifika internetové komunikace</a:t>
            </a:r>
          </a:p>
        </p:txBody>
      </p:sp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1977058" y="1854131"/>
            <a:ext cx="4051091" cy="6613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9pPr>
          </a:lstStyle>
          <a:p>
            <a:pPr>
              <a:lnSpc>
                <a:spcPct val="95000"/>
              </a:lnSpc>
              <a:buClrTx/>
              <a:buFontTx/>
              <a:buNone/>
            </a:pPr>
            <a:r>
              <a:rPr lang="en-US" altLang="cs-CZ" sz="2429" b="1" u="sng">
                <a:solidFill>
                  <a:srgbClr val="04617B"/>
                </a:solidFill>
                <a:latin typeface="Arial" panose="020B0604020202020204" pitchFamily="34" charset="0"/>
              </a:rPr>
              <a:t>Disinhibi</a:t>
            </a:r>
            <a:r>
              <a:rPr lang="cs-CZ" altLang="cs-CZ" sz="2429" b="1" u="sng">
                <a:solidFill>
                  <a:srgbClr val="04617B"/>
                </a:solidFill>
                <a:latin typeface="Arial" panose="020B0604020202020204" pitchFamily="34" charset="0"/>
              </a:rPr>
              <a:t>ční efekt</a:t>
            </a: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2022768" y="2514077"/>
            <a:ext cx="3959670" cy="4421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1pPr>
            <a:lvl2pPr marL="457200" indent="-342900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2pPr>
            <a:lvl3pPr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3pPr>
            <a:lvl4pPr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4pPr>
            <a:lvl5pPr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9pPr>
          </a:lstStyle>
          <a:p>
            <a:pPr lvl="1">
              <a:lnSpc>
                <a:spcPct val="95000"/>
              </a:lnSpc>
              <a:buFont typeface="Arial" panose="020B0604020202020204" pitchFamily="34" charset="0"/>
              <a:buChar char="•"/>
            </a:pPr>
            <a:r>
              <a:rPr lang="en-US" altLang="cs-CZ" sz="2160">
                <a:latin typeface="Arial" panose="020B0604020202020204" pitchFamily="34" charset="0"/>
              </a:rPr>
              <a:t>Suler (2000) . Psychology of cyberspace.</a:t>
            </a:r>
          </a:p>
          <a:p>
            <a:pPr lvl="1">
              <a:lnSpc>
                <a:spcPct val="95000"/>
              </a:lnSpc>
              <a:buFont typeface="Arial" panose="020B0604020202020204" pitchFamily="34" charset="0"/>
              <a:buNone/>
            </a:pPr>
            <a:endParaRPr lang="en-US" altLang="cs-CZ" sz="2160">
              <a:latin typeface="Arial" panose="020B0604020202020204" pitchFamily="34" charset="0"/>
            </a:endParaRPr>
          </a:p>
          <a:p>
            <a:pPr lvl="1">
              <a:lnSpc>
                <a:spcPct val="95000"/>
              </a:lnSpc>
              <a:buFont typeface="Arial" panose="020B0604020202020204" pitchFamily="34" charset="0"/>
              <a:buChar char="•"/>
            </a:pPr>
            <a:r>
              <a:rPr lang="en-US" altLang="cs-CZ" sz="2160">
                <a:latin typeface="Arial" panose="020B0604020202020204" pitchFamily="34" charset="0"/>
              </a:rPr>
              <a:t>Větší uvolněnost, smělost komunikujících, ztrát rozpaků, pochyb, zábran, které by se jinak objevily při F2F komunikaci</a:t>
            </a:r>
          </a:p>
          <a:p>
            <a:pPr lvl="1">
              <a:lnSpc>
                <a:spcPct val="95000"/>
              </a:lnSpc>
              <a:buFont typeface="Arial" panose="020B0604020202020204" pitchFamily="34" charset="0"/>
              <a:buNone/>
            </a:pPr>
            <a:endParaRPr lang="cs-CZ" altLang="cs-CZ" sz="2160">
              <a:latin typeface="Arial" panose="020B0604020202020204" pitchFamily="34" charset="0"/>
            </a:endParaRPr>
          </a:p>
          <a:p>
            <a:pPr lvl="1">
              <a:lnSpc>
                <a:spcPct val="95000"/>
              </a:lnSpc>
              <a:buFont typeface="Arial" panose="020B0604020202020204" pitchFamily="34" charset="0"/>
              <a:buChar char="•"/>
            </a:pPr>
            <a:r>
              <a:rPr lang="cs-CZ" altLang="cs-CZ" sz="2160">
                <a:latin typeface="Arial" panose="020B0604020202020204" pitchFamily="34" charset="0"/>
              </a:rPr>
              <a:t>Může mít pozitivní i negativní projevy…</a:t>
            </a:r>
          </a:p>
          <a:p>
            <a:pPr>
              <a:lnSpc>
                <a:spcPct val="95000"/>
              </a:lnSpc>
              <a:buClrTx/>
              <a:buFontTx/>
              <a:buNone/>
            </a:pPr>
            <a:endParaRPr lang="en-US" altLang="cs-CZ" sz="2160">
              <a:latin typeface="Arial" panose="020B0604020202020204" pitchFamily="34" charset="0"/>
            </a:endParaRPr>
          </a:p>
          <a:p>
            <a:pPr>
              <a:lnSpc>
                <a:spcPct val="95000"/>
              </a:lnSpc>
              <a:buClrTx/>
              <a:buFontTx/>
              <a:buNone/>
            </a:pPr>
            <a:endParaRPr lang="en-US" altLang="cs-CZ" sz="2160">
              <a:latin typeface="Arial" panose="020B0604020202020204" pitchFamily="34" charset="0"/>
            </a:endParaRPr>
          </a:p>
          <a:p>
            <a:pPr>
              <a:lnSpc>
                <a:spcPct val="95000"/>
              </a:lnSpc>
              <a:buClrTx/>
              <a:buFontTx/>
              <a:buNone/>
            </a:pPr>
            <a:endParaRPr lang="en-US" altLang="cs-CZ" sz="2160">
              <a:latin typeface="Arial" panose="020B0604020202020204" pitchFamily="34" charset="0"/>
            </a:endParaRPr>
          </a:p>
        </p:txBody>
      </p:sp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2405" y="1771281"/>
            <a:ext cx="3695407" cy="41239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9961853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Text Box 1"/>
          <p:cNvSpPr txBox="1">
            <a:spLocks noChangeArrowheads="1"/>
          </p:cNvSpPr>
          <p:nvPr/>
        </p:nvSpPr>
        <p:spPr bwMode="auto">
          <a:xfrm>
            <a:off x="1931347" y="545668"/>
            <a:ext cx="8330734" cy="1302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9pPr>
          </a:lstStyle>
          <a:p>
            <a:pPr>
              <a:lnSpc>
                <a:spcPct val="95000"/>
              </a:lnSpc>
              <a:buClrTx/>
              <a:buFontTx/>
              <a:buNone/>
            </a:pPr>
            <a:r>
              <a:rPr lang="en-US" altLang="cs-CZ" sz="4499">
                <a:solidFill>
                  <a:srgbClr val="04617B"/>
                </a:solidFill>
                <a:latin typeface="Arial" panose="020B0604020202020204" pitchFamily="34" charset="0"/>
              </a:rPr>
              <a:t>Co se na disinhibičním efektu může podílet?</a:t>
            </a:r>
          </a:p>
        </p:txBody>
      </p:sp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2022768" y="1979835"/>
            <a:ext cx="8147893" cy="47368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1pPr>
            <a:lvl2pPr marL="457200" indent="-342900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2pPr>
            <a:lvl3pPr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3pPr>
            <a:lvl4pPr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4pPr>
            <a:lvl5pPr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9pPr>
          </a:lstStyle>
          <a:p>
            <a:pPr lvl="1">
              <a:lnSpc>
                <a:spcPct val="95000"/>
              </a:lnSpc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altLang="cs-CZ" sz="2160">
                <a:solidFill>
                  <a:srgbClr val="FF0000"/>
                </a:solidFill>
                <a:latin typeface="Arial" panose="020B0604020202020204" pitchFamily="34" charset="0"/>
              </a:rPr>
              <a:t>„you don‘t know me“ </a:t>
            </a:r>
            <a:r>
              <a:rPr lang="en-US" altLang="cs-CZ" sz="2160">
                <a:latin typeface="Arial" panose="020B0604020202020204" pitchFamily="34" charset="0"/>
              </a:rPr>
              <a:t>( anonymita)</a:t>
            </a:r>
            <a:r>
              <a:rPr lang="cs-CZ" altLang="cs-CZ" sz="2160">
                <a:latin typeface="Arial" panose="020B0604020202020204" pitchFamily="34" charset="0"/>
              </a:rPr>
              <a:t> – možnost experimentování s identitami</a:t>
            </a:r>
          </a:p>
          <a:p>
            <a:pPr lvl="1">
              <a:lnSpc>
                <a:spcPct val="95000"/>
              </a:lnSpc>
              <a:buFont typeface="Arial" panose="020B0604020202020204" pitchFamily="34" charset="0"/>
              <a:buNone/>
            </a:pPr>
            <a:endParaRPr lang="en-US" altLang="cs-CZ" sz="2160">
              <a:latin typeface="Arial" panose="020B0604020202020204" pitchFamily="34" charset="0"/>
            </a:endParaRPr>
          </a:p>
          <a:p>
            <a:pPr lvl="1">
              <a:lnSpc>
                <a:spcPct val="95000"/>
              </a:lnSpc>
              <a:buClr>
                <a:srgbClr val="00B050"/>
              </a:buClr>
              <a:buFont typeface="Arial" panose="020B0604020202020204" pitchFamily="34" charset="0"/>
              <a:buChar char="•"/>
            </a:pPr>
            <a:r>
              <a:rPr lang="en-US" altLang="cs-CZ" sz="2160">
                <a:solidFill>
                  <a:srgbClr val="00B050"/>
                </a:solidFill>
                <a:latin typeface="Arial" panose="020B0604020202020204" pitchFamily="34" charset="0"/>
              </a:rPr>
              <a:t>„you don‘t see me“ </a:t>
            </a:r>
            <a:r>
              <a:rPr lang="en-US" altLang="cs-CZ" sz="2160">
                <a:latin typeface="Arial" panose="020B0604020202020204" pitchFamily="34" charset="0"/>
              </a:rPr>
              <a:t>(neviditelnost komunikujících)</a:t>
            </a:r>
            <a:r>
              <a:rPr lang="cs-CZ" altLang="cs-CZ" sz="2160">
                <a:latin typeface="Arial" panose="020B0604020202020204" pitchFamily="34" charset="0"/>
              </a:rPr>
              <a:t> – jazyk je zdůrazněn ve své textové podobě</a:t>
            </a:r>
          </a:p>
          <a:p>
            <a:pPr lvl="1">
              <a:lnSpc>
                <a:spcPct val="95000"/>
              </a:lnSpc>
              <a:buFont typeface="Arial" panose="020B0604020202020204" pitchFamily="34" charset="0"/>
              <a:buNone/>
            </a:pPr>
            <a:endParaRPr lang="en-US" altLang="cs-CZ" sz="2160">
              <a:latin typeface="Arial" panose="020B0604020202020204" pitchFamily="34" charset="0"/>
            </a:endParaRPr>
          </a:p>
          <a:p>
            <a:pPr lvl="1">
              <a:lnSpc>
                <a:spcPct val="95000"/>
              </a:lnSpc>
              <a:buClr>
                <a:srgbClr val="0076A3"/>
              </a:buClr>
              <a:buFont typeface="Arial" panose="020B0604020202020204" pitchFamily="34" charset="0"/>
              <a:buChar char="•"/>
            </a:pPr>
            <a:r>
              <a:rPr lang="en-US" altLang="cs-CZ" sz="2160">
                <a:solidFill>
                  <a:srgbClr val="0076A3"/>
                </a:solidFill>
                <a:latin typeface="Arial" panose="020B0604020202020204" pitchFamily="34" charset="0"/>
              </a:rPr>
              <a:t>„see you later“ </a:t>
            </a:r>
            <a:r>
              <a:rPr lang="en-US" altLang="cs-CZ" sz="2160">
                <a:latin typeface="Arial" panose="020B0604020202020204" pitchFamily="34" charset="0"/>
              </a:rPr>
              <a:t>(možnost odložit reakce – asynchronicita)</a:t>
            </a:r>
          </a:p>
          <a:p>
            <a:pPr lvl="1">
              <a:lnSpc>
                <a:spcPct val="95000"/>
              </a:lnSpc>
              <a:buFont typeface="Arial" panose="020B0604020202020204" pitchFamily="34" charset="0"/>
              <a:buNone/>
            </a:pPr>
            <a:endParaRPr lang="en-US" altLang="cs-CZ" sz="2160">
              <a:latin typeface="Arial" panose="020B0604020202020204" pitchFamily="34" charset="0"/>
            </a:endParaRPr>
          </a:p>
          <a:p>
            <a:pPr lvl="1">
              <a:lnSpc>
                <a:spcPct val="95000"/>
              </a:lnSpc>
              <a:buClr>
                <a:srgbClr val="02303E"/>
              </a:buClr>
              <a:buFont typeface="Arial" panose="020B0604020202020204" pitchFamily="34" charset="0"/>
              <a:buChar char="•"/>
            </a:pPr>
            <a:r>
              <a:rPr lang="en-US" altLang="cs-CZ" sz="2160">
                <a:solidFill>
                  <a:srgbClr val="02303E"/>
                </a:solidFill>
                <a:latin typeface="Arial" panose="020B0604020202020204" pitchFamily="34" charset="0"/>
              </a:rPr>
              <a:t>„it‘s all in my head“ </a:t>
            </a:r>
            <a:r>
              <a:rPr lang="en-US" altLang="cs-CZ" sz="2160">
                <a:latin typeface="Arial" panose="020B0604020202020204" pitchFamily="34" charset="0"/>
              </a:rPr>
              <a:t>( dojem, že ke komunikace probíhá v nějakém fantazijním světě, přisuzování různých vlastností druhé straně)</a:t>
            </a:r>
          </a:p>
          <a:p>
            <a:pPr lvl="1">
              <a:lnSpc>
                <a:spcPct val="95000"/>
              </a:lnSpc>
              <a:buFont typeface="Arial" panose="020B0604020202020204" pitchFamily="34" charset="0"/>
              <a:buNone/>
            </a:pPr>
            <a:endParaRPr lang="en-US" altLang="cs-CZ" sz="2160">
              <a:latin typeface="Arial" panose="020B0604020202020204" pitchFamily="34" charset="0"/>
            </a:endParaRPr>
          </a:p>
          <a:p>
            <a:pPr lvl="1">
              <a:lnSpc>
                <a:spcPct val="95000"/>
              </a:lnSpc>
              <a:buClr>
                <a:srgbClr val="7E9632"/>
              </a:buClr>
              <a:buFont typeface="Arial" panose="020B0604020202020204" pitchFamily="34" charset="0"/>
              <a:buChar char="•"/>
            </a:pPr>
            <a:r>
              <a:rPr lang="en-US" altLang="cs-CZ" sz="2160">
                <a:solidFill>
                  <a:srgbClr val="7E9632"/>
                </a:solidFill>
                <a:latin typeface="Arial" panose="020B0604020202020204" pitchFamily="34" charset="0"/>
              </a:rPr>
              <a:t>„we‘re equals“ </a:t>
            </a:r>
            <a:r>
              <a:rPr lang="en-US" altLang="cs-CZ" sz="2160">
                <a:latin typeface="Arial" panose="020B0604020202020204" pitchFamily="34" charset="0"/>
              </a:rPr>
              <a:t>( rovnostářský princip mezi komunikujícími)</a:t>
            </a:r>
          </a:p>
          <a:p>
            <a:pPr lvl="1">
              <a:lnSpc>
                <a:spcPct val="95000"/>
              </a:lnSpc>
              <a:buFont typeface="Arial" panose="020B0604020202020204" pitchFamily="34" charset="0"/>
              <a:buChar char="•"/>
            </a:pPr>
            <a:r>
              <a:rPr lang="en-US" altLang="cs-CZ" sz="2160">
                <a:latin typeface="Arial" panose="020B0604020202020204" pitchFamily="34" charset="0"/>
              </a:rPr>
              <a:t>…….</a:t>
            </a:r>
          </a:p>
          <a:p>
            <a:pPr>
              <a:lnSpc>
                <a:spcPct val="95000"/>
              </a:lnSpc>
              <a:buClrTx/>
              <a:buFontTx/>
              <a:buNone/>
            </a:pPr>
            <a:endParaRPr lang="en-US" altLang="cs-CZ" sz="216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785903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Text Box 1"/>
          <p:cNvSpPr txBox="1">
            <a:spLocks noChangeArrowheads="1"/>
          </p:cNvSpPr>
          <p:nvPr/>
        </p:nvSpPr>
        <p:spPr bwMode="auto">
          <a:xfrm>
            <a:off x="1748505" y="274262"/>
            <a:ext cx="8696418" cy="8227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9pPr>
          </a:lstStyle>
          <a:p>
            <a:pPr>
              <a:lnSpc>
                <a:spcPct val="95000"/>
              </a:lnSpc>
              <a:buClrTx/>
              <a:buFontTx/>
              <a:buNone/>
            </a:pPr>
            <a:r>
              <a:rPr lang="en-US" altLang="cs-CZ" sz="5039" dirty="0">
                <a:solidFill>
                  <a:srgbClr val="0B5394"/>
                </a:solidFill>
                <a:latin typeface="Arial" panose="020B0604020202020204" pitchFamily="34" charset="0"/>
              </a:rPr>
              <a:t>IP v ČR a </a:t>
            </a:r>
            <a:r>
              <a:rPr lang="en-US" altLang="cs-CZ" sz="5039" dirty="0" err="1">
                <a:solidFill>
                  <a:srgbClr val="0B5394"/>
                </a:solidFill>
                <a:latin typeface="Arial" panose="020B0604020202020204" pitchFamily="34" charset="0"/>
              </a:rPr>
              <a:t>ve</a:t>
            </a:r>
            <a:r>
              <a:rPr lang="en-US" altLang="cs-CZ" sz="5039" dirty="0">
                <a:solidFill>
                  <a:srgbClr val="0B5394"/>
                </a:solidFill>
                <a:latin typeface="Arial" panose="020B0604020202020204" pitchFamily="34" charset="0"/>
              </a:rPr>
              <a:t> </a:t>
            </a:r>
            <a:r>
              <a:rPr lang="en-US" altLang="cs-CZ" sz="5039" dirty="0" err="1">
                <a:solidFill>
                  <a:srgbClr val="0B5394"/>
                </a:solidFill>
                <a:latin typeface="Arial" panose="020B0604020202020204" pitchFamily="34" charset="0"/>
              </a:rPr>
              <a:t>světě</a:t>
            </a:r>
            <a:endParaRPr lang="en-US" altLang="cs-CZ" sz="5039" dirty="0">
              <a:solidFill>
                <a:srgbClr val="0B5394"/>
              </a:solidFill>
              <a:latin typeface="Arial" panose="020B0604020202020204" pitchFamily="34" charset="0"/>
            </a:endParaRPr>
          </a:p>
        </p:txBody>
      </p:sp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2138797" y="1681888"/>
            <a:ext cx="8696418" cy="4949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tabLst>
                <a:tab pos="627063" algn="l"/>
                <a:tab pos="1541463" algn="l"/>
                <a:tab pos="2455863" algn="l"/>
                <a:tab pos="3370263" algn="l"/>
                <a:tab pos="4284663" algn="l"/>
                <a:tab pos="5199063" algn="l"/>
                <a:tab pos="6113463" algn="l"/>
                <a:tab pos="7027863" algn="l"/>
                <a:tab pos="7942263" algn="l"/>
                <a:tab pos="8856663" algn="l"/>
                <a:tab pos="97710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1pPr>
            <a:lvl2pPr marL="457200" indent="-342900">
              <a:tabLst>
                <a:tab pos="627063" algn="l"/>
                <a:tab pos="1541463" algn="l"/>
                <a:tab pos="2455863" algn="l"/>
                <a:tab pos="3370263" algn="l"/>
                <a:tab pos="4284663" algn="l"/>
                <a:tab pos="5199063" algn="l"/>
                <a:tab pos="6113463" algn="l"/>
                <a:tab pos="7027863" algn="l"/>
                <a:tab pos="7942263" algn="l"/>
                <a:tab pos="8856663" algn="l"/>
                <a:tab pos="97710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2pPr>
            <a:lvl3pPr marL="855663" indent="-285750">
              <a:tabLst>
                <a:tab pos="627063" algn="l"/>
                <a:tab pos="1541463" algn="l"/>
                <a:tab pos="2455863" algn="l"/>
                <a:tab pos="3370263" algn="l"/>
                <a:tab pos="4284663" algn="l"/>
                <a:tab pos="5199063" algn="l"/>
                <a:tab pos="6113463" algn="l"/>
                <a:tab pos="7027863" algn="l"/>
                <a:tab pos="7942263" algn="l"/>
                <a:tab pos="8856663" algn="l"/>
                <a:tab pos="97710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3pPr>
            <a:lvl4pPr>
              <a:tabLst>
                <a:tab pos="627063" algn="l"/>
                <a:tab pos="1541463" algn="l"/>
                <a:tab pos="2455863" algn="l"/>
                <a:tab pos="3370263" algn="l"/>
                <a:tab pos="4284663" algn="l"/>
                <a:tab pos="5199063" algn="l"/>
                <a:tab pos="6113463" algn="l"/>
                <a:tab pos="7027863" algn="l"/>
                <a:tab pos="7942263" algn="l"/>
                <a:tab pos="8856663" algn="l"/>
                <a:tab pos="97710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4pPr>
            <a:lvl5pPr>
              <a:tabLst>
                <a:tab pos="627063" algn="l"/>
                <a:tab pos="1541463" algn="l"/>
                <a:tab pos="2455863" algn="l"/>
                <a:tab pos="3370263" algn="l"/>
                <a:tab pos="4284663" algn="l"/>
                <a:tab pos="5199063" algn="l"/>
                <a:tab pos="6113463" algn="l"/>
                <a:tab pos="7027863" algn="l"/>
                <a:tab pos="7942263" algn="l"/>
                <a:tab pos="8856663" algn="l"/>
                <a:tab pos="97710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27063" algn="l"/>
                <a:tab pos="1541463" algn="l"/>
                <a:tab pos="2455863" algn="l"/>
                <a:tab pos="3370263" algn="l"/>
                <a:tab pos="4284663" algn="l"/>
                <a:tab pos="5199063" algn="l"/>
                <a:tab pos="6113463" algn="l"/>
                <a:tab pos="7027863" algn="l"/>
                <a:tab pos="7942263" algn="l"/>
                <a:tab pos="8856663" algn="l"/>
                <a:tab pos="97710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27063" algn="l"/>
                <a:tab pos="1541463" algn="l"/>
                <a:tab pos="2455863" algn="l"/>
                <a:tab pos="3370263" algn="l"/>
                <a:tab pos="4284663" algn="l"/>
                <a:tab pos="5199063" algn="l"/>
                <a:tab pos="6113463" algn="l"/>
                <a:tab pos="7027863" algn="l"/>
                <a:tab pos="7942263" algn="l"/>
                <a:tab pos="8856663" algn="l"/>
                <a:tab pos="97710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27063" algn="l"/>
                <a:tab pos="1541463" algn="l"/>
                <a:tab pos="2455863" algn="l"/>
                <a:tab pos="3370263" algn="l"/>
                <a:tab pos="4284663" algn="l"/>
                <a:tab pos="5199063" algn="l"/>
                <a:tab pos="6113463" algn="l"/>
                <a:tab pos="7027863" algn="l"/>
                <a:tab pos="7942263" algn="l"/>
                <a:tab pos="8856663" algn="l"/>
                <a:tab pos="97710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27063" algn="l"/>
                <a:tab pos="1541463" algn="l"/>
                <a:tab pos="2455863" algn="l"/>
                <a:tab pos="3370263" algn="l"/>
                <a:tab pos="4284663" algn="l"/>
                <a:tab pos="5199063" algn="l"/>
                <a:tab pos="6113463" algn="l"/>
                <a:tab pos="7027863" algn="l"/>
                <a:tab pos="7942263" algn="l"/>
                <a:tab pos="8856663" algn="l"/>
                <a:tab pos="97710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9pPr>
          </a:lstStyle>
          <a:p>
            <a:pPr marL="114300" lvl="1" indent="0">
              <a:lnSpc>
                <a:spcPct val="95000"/>
              </a:lnSpc>
            </a:pPr>
            <a:r>
              <a:rPr lang="sk-SK" altLang="cs-CZ" sz="3149" dirty="0" smtClean="0">
                <a:latin typeface="Arial" panose="020B0604020202020204" pitchFamily="34" charset="0"/>
              </a:rPr>
              <a:t>ČR</a:t>
            </a:r>
          </a:p>
          <a:p>
            <a:pPr lvl="1">
              <a:lnSpc>
                <a:spcPct val="95000"/>
              </a:lnSpc>
              <a:buFont typeface="Arial" panose="020B0604020202020204" pitchFamily="34" charset="0"/>
              <a:buChar char="•"/>
            </a:pPr>
            <a:r>
              <a:rPr lang="en-US" altLang="cs-CZ" sz="1710" dirty="0">
                <a:latin typeface="Arial" panose="020B0604020202020204" pitchFamily="34" charset="0"/>
              </a:rPr>
              <a:t>ČAPLD -2005 </a:t>
            </a:r>
            <a:r>
              <a:rPr lang="en-US" altLang="cs-CZ" sz="1710" dirty="0" err="1">
                <a:latin typeface="Arial" panose="020B0604020202020204" pitchFamily="34" charset="0"/>
              </a:rPr>
              <a:t>etický</a:t>
            </a:r>
            <a:r>
              <a:rPr lang="en-US" altLang="cs-CZ" sz="1710" dirty="0">
                <a:latin typeface="Arial" panose="020B0604020202020204" pitchFamily="34" charset="0"/>
              </a:rPr>
              <a:t> </a:t>
            </a:r>
            <a:r>
              <a:rPr lang="en-US" altLang="cs-CZ" sz="1710" dirty="0" err="1">
                <a:latin typeface="Arial" panose="020B0604020202020204" pitchFamily="34" charset="0"/>
              </a:rPr>
              <a:t>kodex</a:t>
            </a:r>
            <a:r>
              <a:rPr lang="en-US" altLang="cs-CZ" sz="1710" dirty="0">
                <a:latin typeface="Arial" panose="020B0604020202020204" pitchFamily="34" charset="0"/>
              </a:rPr>
              <a:t> </a:t>
            </a:r>
            <a:r>
              <a:rPr lang="en-US" altLang="cs-CZ" sz="1710" dirty="0" err="1">
                <a:latin typeface="Arial" panose="020B0604020202020204" pitchFamily="34" charset="0"/>
              </a:rPr>
              <a:t>internetového</a:t>
            </a:r>
            <a:r>
              <a:rPr lang="en-US" altLang="cs-CZ" sz="1710" dirty="0">
                <a:latin typeface="Arial" panose="020B0604020202020204" pitchFamily="34" charset="0"/>
              </a:rPr>
              <a:t> </a:t>
            </a:r>
            <a:r>
              <a:rPr lang="en-US" altLang="cs-CZ" sz="1710" dirty="0" err="1" smtClean="0">
                <a:latin typeface="Arial" panose="020B0604020202020204" pitchFamily="34" charset="0"/>
              </a:rPr>
              <a:t>poradenství</a:t>
            </a:r>
            <a:endParaRPr lang="en-US" altLang="cs-CZ" sz="1710" dirty="0">
              <a:latin typeface="Arial" panose="020B0604020202020204" pitchFamily="34" charset="0"/>
            </a:endParaRPr>
          </a:p>
          <a:p>
            <a:pPr lvl="2">
              <a:lnSpc>
                <a:spcPct val="95000"/>
              </a:lnSpc>
              <a:buSzPct val="80000"/>
              <a:buFont typeface="Courier New" panose="02070309020205020404" pitchFamily="49" charset="0"/>
              <a:buChar char="o"/>
            </a:pPr>
            <a:r>
              <a:rPr lang="en-US" altLang="cs-CZ" sz="2160" dirty="0" err="1">
                <a:latin typeface="Arial" panose="020B0604020202020204" pitchFamily="34" charset="0"/>
              </a:rPr>
              <a:t>internetové</a:t>
            </a:r>
            <a:r>
              <a:rPr lang="en-US" altLang="cs-CZ" sz="2160" dirty="0">
                <a:latin typeface="Arial" panose="020B0604020202020204" pitchFamily="34" charset="0"/>
              </a:rPr>
              <a:t> </a:t>
            </a:r>
            <a:r>
              <a:rPr lang="en-US" altLang="cs-CZ" sz="2160" dirty="0" err="1">
                <a:latin typeface="Arial" panose="020B0604020202020204" pitchFamily="34" charset="0"/>
              </a:rPr>
              <a:t>poradenství</a:t>
            </a:r>
            <a:r>
              <a:rPr lang="en-US" altLang="cs-CZ" sz="2160" dirty="0">
                <a:latin typeface="Arial" panose="020B0604020202020204" pitchFamily="34" charset="0"/>
              </a:rPr>
              <a:t> </a:t>
            </a:r>
            <a:r>
              <a:rPr lang="en-US" altLang="cs-CZ" sz="2160" dirty="0" err="1">
                <a:latin typeface="Arial" panose="020B0604020202020204" pitchFamily="34" charset="0"/>
              </a:rPr>
              <a:t>linek</a:t>
            </a:r>
            <a:r>
              <a:rPr lang="en-US" altLang="cs-CZ" sz="2160" dirty="0">
                <a:latin typeface="Arial" panose="020B0604020202020204" pitchFamily="34" charset="0"/>
              </a:rPr>
              <a:t> </a:t>
            </a:r>
            <a:r>
              <a:rPr lang="en-US" altLang="cs-CZ" sz="2160" dirty="0" err="1">
                <a:latin typeface="Arial" panose="020B0604020202020204" pitchFamily="34" charset="0"/>
              </a:rPr>
              <a:t>důvěry</a:t>
            </a:r>
            <a:r>
              <a:rPr lang="en-US" altLang="cs-CZ" sz="1710" dirty="0">
                <a:latin typeface="Arial" panose="020B0604020202020204" pitchFamily="34" charset="0"/>
              </a:rPr>
              <a:t> (</a:t>
            </a:r>
            <a:r>
              <a:rPr lang="en-US" altLang="cs-CZ" sz="1440" dirty="0">
                <a:latin typeface="Arial" panose="020B0604020202020204" pitchFamily="34" charset="0"/>
              </a:rPr>
              <a:t>www.linkabezpeci.cz</a:t>
            </a:r>
            <a:r>
              <a:rPr lang="en-US" altLang="cs-CZ" sz="1710" dirty="0">
                <a:latin typeface="Arial" panose="020B0604020202020204" pitchFamily="34" charset="0"/>
              </a:rPr>
              <a:t>, </a:t>
            </a:r>
            <a:r>
              <a:rPr lang="en-US" altLang="cs-CZ" sz="1440" dirty="0">
                <a:latin typeface="Arial" panose="020B0604020202020204" pitchFamily="34" charset="0"/>
              </a:rPr>
              <a:t>www.modralinka.cz)</a:t>
            </a:r>
          </a:p>
          <a:p>
            <a:pPr lvl="2">
              <a:lnSpc>
                <a:spcPct val="95000"/>
              </a:lnSpc>
              <a:buSzPct val="80000"/>
              <a:buFont typeface="Courier New" panose="02070309020205020404" pitchFamily="49" charset="0"/>
              <a:buChar char="o"/>
            </a:pPr>
            <a:r>
              <a:rPr lang="en-US" altLang="cs-CZ" sz="2160" dirty="0" err="1">
                <a:latin typeface="Arial" panose="020B0604020202020204" pitchFamily="34" charset="0"/>
              </a:rPr>
              <a:t>internetové</a:t>
            </a:r>
            <a:r>
              <a:rPr lang="en-US" altLang="cs-CZ" sz="2160" dirty="0">
                <a:latin typeface="Arial" panose="020B0604020202020204" pitchFamily="34" charset="0"/>
              </a:rPr>
              <a:t> </a:t>
            </a:r>
            <a:r>
              <a:rPr lang="en-US" altLang="cs-CZ" sz="2160" dirty="0" err="1">
                <a:latin typeface="Arial" panose="020B0604020202020204" pitchFamily="34" charset="0"/>
              </a:rPr>
              <a:t>poradny</a:t>
            </a:r>
            <a:r>
              <a:rPr lang="en-US" altLang="cs-CZ" sz="2160" dirty="0">
                <a:latin typeface="Arial" panose="020B0604020202020204" pitchFamily="34" charset="0"/>
              </a:rPr>
              <a:t> </a:t>
            </a:r>
            <a:r>
              <a:rPr lang="en-US" altLang="cs-CZ" sz="1440" dirty="0">
                <a:latin typeface="Arial" panose="020B0604020202020204" pitchFamily="34" charset="0"/>
              </a:rPr>
              <a:t>(www.drogovaporadna.cz, www.extc.cz, www.umirani.cz, www.anabell.cz, www.iporadna.cz)</a:t>
            </a:r>
          </a:p>
          <a:p>
            <a:pPr lvl="2">
              <a:lnSpc>
                <a:spcPct val="95000"/>
              </a:lnSpc>
              <a:buSzPct val="80000"/>
              <a:buFont typeface="Courier New" panose="02070309020205020404" pitchFamily="49" charset="0"/>
              <a:buChar char="o"/>
            </a:pPr>
            <a:r>
              <a:rPr lang="en-US" altLang="cs-CZ" sz="2160" dirty="0" err="1">
                <a:latin typeface="Arial" panose="020B0604020202020204" pitchFamily="34" charset="0"/>
              </a:rPr>
              <a:t>individuální</a:t>
            </a:r>
            <a:r>
              <a:rPr lang="en-US" altLang="cs-CZ" sz="2160" dirty="0">
                <a:latin typeface="Arial" panose="020B0604020202020204" pitchFamily="34" charset="0"/>
              </a:rPr>
              <a:t> </a:t>
            </a:r>
            <a:r>
              <a:rPr lang="en-US" altLang="cs-CZ" sz="2160" dirty="0" err="1">
                <a:latin typeface="Arial" panose="020B0604020202020204" pitchFamily="34" charset="0"/>
              </a:rPr>
              <a:t>poradenství</a:t>
            </a:r>
            <a:r>
              <a:rPr lang="en-US" altLang="cs-CZ" sz="2160" dirty="0">
                <a:latin typeface="Arial" panose="020B0604020202020204" pitchFamily="34" charset="0"/>
              </a:rPr>
              <a:t> </a:t>
            </a:r>
          </a:p>
          <a:p>
            <a:pPr lvl="2">
              <a:lnSpc>
                <a:spcPct val="95000"/>
              </a:lnSpc>
              <a:buSzPct val="80000"/>
              <a:buFont typeface="Courier New" panose="02070309020205020404" pitchFamily="49" charset="0"/>
              <a:buChar char="o"/>
            </a:pPr>
            <a:r>
              <a:rPr lang="en-US" altLang="cs-CZ" sz="2160" dirty="0" err="1">
                <a:latin typeface="Arial" panose="020B0604020202020204" pitchFamily="34" charset="0"/>
              </a:rPr>
              <a:t>pseudoporadny</a:t>
            </a:r>
            <a:r>
              <a:rPr lang="en-US" altLang="cs-CZ" sz="2160" dirty="0">
                <a:latin typeface="Arial" panose="020B0604020202020204" pitchFamily="34" charset="0"/>
              </a:rPr>
              <a:t> a </a:t>
            </a:r>
            <a:r>
              <a:rPr lang="en-US" altLang="cs-CZ" sz="2160" dirty="0" err="1">
                <a:latin typeface="Arial" panose="020B0604020202020204" pitchFamily="34" charset="0"/>
              </a:rPr>
              <a:t>komunitní</a:t>
            </a:r>
            <a:r>
              <a:rPr lang="en-US" altLang="cs-CZ" sz="2160" dirty="0">
                <a:latin typeface="Arial" panose="020B0604020202020204" pitchFamily="34" charset="0"/>
              </a:rPr>
              <a:t> </a:t>
            </a:r>
            <a:r>
              <a:rPr lang="en-US" altLang="cs-CZ" sz="2160" dirty="0" err="1">
                <a:latin typeface="Arial" panose="020B0604020202020204" pitchFamily="34" charset="0"/>
              </a:rPr>
              <a:t>servery</a:t>
            </a:r>
            <a:endParaRPr lang="en-US" altLang="cs-CZ" sz="2160" dirty="0">
              <a:latin typeface="Arial" panose="020B0604020202020204" pitchFamily="34" charset="0"/>
            </a:endParaRPr>
          </a:p>
          <a:p>
            <a:pPr>
              <a:lnSpc>
                <a:spcPct val="95000"/>
              </a:lnSpc>
              <a:buClrTx/>
              <a:buFontTx/>
              <a:buNone/>
            </a:pPr>
            <a:r>
              <a:rPr lang="sk-SK" altLang="cs-CZ" sz="3149" dirty="0">
                <a:latin typeface="Arial" panose="020B0604020202020204" pitchFamily="34" charset="0"/>
              </a:rPr>
              <a:t>Zahraničí</a:t>
            </a:r>
            <a:endParaRPr lang="en-US" altLang="cs-CZ" sz="3149" dirty="0">
              <a:latin typeface="Arial" panose="020B0604020202020204" pitchFamily="34" charset="0"/>
            </a:endParaRPr>
          </a:p>
          <a:p>
            <a:pPr lvl="1">
              <a:lnSpc>
                <a:spcPct val="95000"/>
              </a:lnSpc>
              <a:buFont typeface="Arial" panose="020B0604020202020204" pitchFamily="34" charset="0"/>
              <a:buChar char="•"/>
            </a:pPr>
            <a:r>
              <a:rPr lang="en-US" altLang="cs-CZ" sz="1800" dirty="0" err="1" smtClean="0">
                <a:latin typeface="Arial" panose="020B0604020202020204" pitchFamily="34" charset="0"/>
              </a:rPr>
              <a:t>podobné</a:t>
            </a:r>
            <a:r>
              <a:rPr lang="en-US" altLang="cs-CZ" sz="1800" dirty="0" smtClean="0">
                <a:latin typeface="Arial" panose="020B0604020202020204" pitchFamily="34" charset="0"/>
              </a:rPr>
              <a:t> </a:t>
            </a:r>
            <a:r>
              <a:rPr lang="en-US" altLang="cs-CZ" sz="1800" dirty="0">
                <a:latin typeface="Arial" panose="020B0604020202020204" pitchFamily="34" charset="0"/>
              </a:rPr>
              <a:t>+ </a:t>
            </a:r>
            <a:r>
              <a:rPr lang="en-US" altLang="cs-CZ" sz="1800" dirty="0" err="1">
                <a:latin typeface="Arial" panose="020B0604020202020204" pitchFamily="34" charset="0"/>
              </a:rPr>
              <a:t>rozvoj</a:t>
            </a:r>
            <a:r>
              <a:rPr lang="en-US" altLang="cs-CZ" sz="1800" dirty="0">
                <a:latin typeface="Arial" panose="020B0604020202020204" pitchFamily="34" charset="0"/>
              </a:rPr>
              <a:t> e-</a:t>
            </a:r>
            <a:r>
              <a:rPr lang="en-US" altLang="cs-CZ" sz="1800" dirty="0" err="1">
                <a:latin typeface="Arial" panose="020B0604020202020204" pitchFamily="34" charset="0"/>
              </a:rPr>
              <a:t>terapie</a:t>
            </a:r>
            <a:r>
              <a:rPr lang="en-US" altLang="cs-CZ" sz="1800" dirty="0">
                <a:latin typeface="Arial" panose="020B0604020202020204" pitchFamily="34" charset="0"/>
              </a:rPr>
              <a:t>, "telepsychology"  </a:t>
            </a:r>
          </a:p>
          <a:p>
            <a:pPr marL="742950" lvl="1" indent="-285750">
              <a:lnSpc>
                <a:spcPct val="95000"/>
              </a:lnSpc>
              <a:buFont typeface="Courier New" panose="02070309020205020404" pitchFamily="49" charset="0"/>
              <a:buChar char="o"/>
            </a:pPr>
            <a:r>
              <a:rPr lang="en-US" altLang="cs-CZ" sz="2160" dirty="0">
                <a:solidFill>
                  <a:schemeClr val="tx1"/>
                </a:solidFill>
                <a:latin typeface="Arial" panose="020B0604020202020204" pitchFamily="34" charset="0"/>
                <a:hlinkClick r:id="rId3"/>
              </a:rPr>
              <a:t>http://www.ifotes.org/</a:t>
            </a:r>
            <a:r>
              <a:rPr lang="sk-SK" altLang="cs-CZ" sz="2160" dirty="0">
                <a:solidFill>
                  <a:schemeClr val="tx1"/>
                </a:solidFill>
                <a:latin typeface="Arial" panose="020B0604020202020204" pitchFamily="34" charset="0"/>
              </a:rPr>
              <a:t> - </a:t>
            </a:r>
            <a:r>
              <a:rPr lang="en-US" sz="1440" dirty="0">
                <a:solidFill>
                  <a:schemeClr val="tx1"/>
                </a:solidFill>
                <a:latin typeface="Arial" panose="020B0604020202020204" pitchFamily="34" charset="0"/>
              </a:rPr>
              <a:t>24/7 hours EMOTIONAL SUPPORT offered by trained volunteers</a:t>
            </a:r>
            <a:endParaRPr lang="sk-SK" altLang="cs-CZ" sz="1440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marL="742950" lvl="1" indent="-285750">
              <a:lnSpc>
                <a:spcPct val="95000"/>
              </a:lnSpc>
              <a:buFont typeface="Courier New" panose="02070309020205020404" pitchFamily="49" charset="0"/>
              <a:buChar char="o"/>
            </a:pPr>
            <a:r>
              <a:rPr lang="en-US" altLang="cs-CZ" sz="2160" dirty="0">
                <a:solidFill>
                  <a:schemeClr val="tx1"/>
                </a:solidFill>
                <a:latin typeface="Arial" panose="020B0604020202020204" pitchFamily="34" charset="0"/>
                <a:hlinkClick r:id="rId4"/>
              </a:rPr>
              <a:t>http://fesat.org/en/</a:t>
            </a:r>
            <a:r>
              <a:rPr lang="sk-SK" altLang="cs-CZ" sz="2160" dirty="0">
                <a:solidFill>
                  <a:schemeClr val="tx1"/>
                </a:solidFill>
                <a:latin typeface="Arial" panose="020B0604020202020204" pitchFamily="34" charset="0"/>
              </a:rPr>
              <a:t> - </a:t>
            </a:r>
            <a:r>
              <a:rPr lang="en-US" sz="2160" dirty="0">
                <a:solidFill>
                  <a:schemeClr val="tx1"/>
                </a:solidFill>
                <a:latin typeface="Arial" panose="020B0604020202020204" pitchFamily="34" charset="0"/>
              </a:rPr>
              <a:t> </a:t>
            </a:r>
            <a:r>
              <a:rPr lang="en-US" sz="1440" dirty="0">
                <a:solidFill>
                  <a:schemeClr val="tx1"/>
                </a:solidFill>
                <a:latin typeface="Arial" panose="020B0604020202020204" pitchFamily="34" charset="0"/>
                <a:hlinkClick r:id="rId5"/>
              </a:rPr>
              <a:t>network</a:t>
            </a:r>
            <a:r>
              <a:rPr lang="en-US" sz="1440" dirty="0">
                <a:solidFill>
                  <a:schemeClr val="tx1"/>
                </a:solidFill>
                <a:latin typeface="Arial" panose="020B0604020202020204" pitchFamily="34" charset="0"/>
              </a:rPr>
              <a:t>  which currently joins together about 50 European drug helpline services</a:t>
            </a:r>
            <a:endParaRPr lang="sk-SK" altLang="cs-CZ" sz="1440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marL="742950" lvl="1" indent="-285750">
              <a:lnSpc>
                <a:spcPct val="95000"/>
              </a:lnSpc>
              <a:buFont typeface="Courier New" panose="02070309020205020404" pitchFamily="49" charset="0"/>
              <a:buChar char="o"/>
            </a:pPr>
            <a:r>
              <a:rPr lang="en-US" altLang="cs-CZ" sz="2160" dirty="0">
                <a:solidFill>
                  <a:schemeClr val="tx1"/>
                </a:solidFill>
                <a:latin typeface="Arial" panose="020B0604020202020204" pitchFamily="34" charset="0"/>
              </a:rPr>
              <a:t> http://www.telementalhea</a:t>
            </a:r>
            <a:r>
              <a:rPr lang="en-US" altLang="cs-CZ" sz="2160" dirty="0">
                <a:latin typeface="Arial" panose="020B0604020202020204" pitchFamily="34" charset="0"/>
              </a:rPr>
              <a:t>lthcomparisons.com/</a:t>
            </a:r>
            <a:r>
              <a:rPr lang="sk-SK" altLang="cs-CZ" sz="2160" dirty="0">
                <a:latin typeface="Arial" panose="020B0604020202020204" pitchFamily="34" charset="0"/>
              </a:rPr>
              <a:t> - </a:t>
            </a:r>
            <a:r>
              <a:rPr lang="sk-SK" sz="1440" dirty="0" smtClean="0">
                <a:latin typeface="Arial" panose="020B0604020202020204" pitchFamily="34" charset="0"/>
              </a:rPr>
              <a:t>In</a:t>
            </a:r>
            <a:r>
              <a:rPr lang="en-US" sz="1440" dirty="0" smtClean="0">
                <a:latin typeface="Arial" panose="020B0604020202020204" pitchFamily="34" charset="0"/>
              </a:rPr>
              <a:t>dependent</a:t>
            </a:r>
            <a:r>
              <a:rPr lang="en-US" sz="1440" dirty="0">
                <a:latin typeface="Arial" panose="020B0604020202020204" pitchFamily="34" charset="0"/>
              </a:rPr>
              <a:t> </a:t>
            </a:r>
            <a:r>
              <a:rPr lang="en-US" sz="1440" dirty="0" err="1">
                <a:latin typeface="Arial" panose="020B0604020202020204" pitchFamily="34" charset="0"/>
              </a:rPr>
              <a:t>telemental</a:t>
            </a:r>
            <a:r>
              <a:rPr lang="en-US" sz="1440" dirty="0">
                <a:latin typeface="Arial" panose="020B0604020202020204" pitchFamily="34" charset="0"/>
              </a:rPr>
              <a:t> health technology comparison site was created to help mental health providers quickly identify the best technology for their online therapy practice or network</a:t>
            </a:r>
            <a:endParaRPr lang="en-US" altLang="cs-CZ" sz="1440" dirty="0">
              <a:latin typeface="Arial" panose="020B0604020202020204" pitchFamily="34" charset="0"/>
            </a:endParaRPr>
          </a:p>
          <a:p>
            <a:pPr>
              <a:lnSpc>
                <a:spcPct val="95000"/>
              </a:lnSpc>
              <a:buClrTx/>
              <a:buFontTx/>
              <a:buNone/>
            </a:pPr>
            <a:endParaRPr lang="en-US" altLang="cs-CZ" sz="216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86777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75325" y="624110"/>
            <a:ext cx="8911687" cy="1280890"/>
          </a:xfrm>
        </p:spPr>
        <p:txBody>
          <a:bodyPr/>
          <a:lstStyle/>
          <a:p>
            <a:r>
              <a:rPr lang="sk-SK" sz="5039" dirty="0" err="1">
                <a:solidFill>
                  <a:srgbClr val="0B5394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+mn-cs"/>
              </a:rPr>
              <a:t>iKodex</a:t>
            </a:r>
            <a:endParaRPr lang="cs-CZ" sz="5039" dirty="0">
              <a:solidFill>
                <a:srgbClr val="0B5394"/>
              </a:solidFill>
              <a:latin typeface="Arial" panose="020B0604020202020204" pitchFamily="34" charset="0"/>
              <a:ea typeface="Microsoft YaHei" panose="020B0503020204020204" pitchFamily="34" charset="-122"/>
              <a:cs typeface="+mn-cs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41829" y="1905000"/>
            <a:ext cx="10662783" cy="4006222"/>
          </a:xfrm>
        </p:spPr>
        <p:txBody>
          <a:bodyPr>
            <a:noAutofit/>
          </a:bodyPr>
          <a:lstStyle/>
          <a:p>
            <a:r>
              <a:rPr lang="cs-CZ" sz="1600" dirty="0"/>
              <a:t> Internetová poradna ( </a:t>
            </a:r>
            <a:r>
              <a:rPr lang="cs-CZ" sz="1600" dirty="0" err="1"/>
              <a:t>iP</a:t>
            </a:r>
            <a:r>
              <a:rPr lang="cs-CZ" sz="1600" dirty="0"/>
              <a:t> )  umožňuje informační kontakt s klienty a  kvalifikovanou pomoc klientům v tísni pomocí internetových technologií.</a:t>
            </a:r>
          </a:p>
          <a:p>
            <a:r>
              <a:rPr lang="cs-CZ" sz="1600" dirty="0"/>
              <a:t>Na klienta nebude  vykonáván jakýkoli nátlak, který se týká jeho přesvědčení, náboženství, rasy,  politiky , ideologie nebo sexuální orientace.</a:t>
            </a:r>
          </a:p>
          <a:p>
            <a:r>
              <a:rPr lang="cs-CZ" sz="1600" dirty="0" err="1"/>
              <a:t>iP</a:t>
            </a:r>
            <a:r>
              <a:rPr lang="cs-CZ" sz="1600" dirty="0"/>
              <a:t> je služba u které musí být  současně a viditelně jednoznačně definováno, kdo je jejím poskytovatelem a zřizovatelem a jaké jsou jejich cíle a poslání. </a:t>
            </a:r>
          </a:p>
          <a:p>
            <a:r>
              <a:rPr lang="cs-CZ" sz="1600" dirty="0"/>
              <a:t>Internetová nabídka poradenských služeb musí obsahovat jednoznačný časový závazek, dokdy může klient očekávat odpověď.</a:t>
            </a:r>
          </a:p>
          <a:p>
            <a:r>
              <a:rPr lang="cs-CZ" sz="1600" dirty="0"/>
              <a:t>Odpověď nebo jiná internetová reakce </a:t>
            </a:r>
            <a:r>
              <a:rPr lang="cs-CZ" sz="1600" dirty="0" err="1"/>
              <a:t>iP</a:t>
            </a:r>
            <a:r>
              <a:rPr lang="cs-CZ" sz="1600" dirty="0"/>
              <a:t> není vázána na vytvoření ekonomického nebo jiného  spojení mezi klientem a </a:t>
            </a:r>
            <a:r>
              <a:rPr lang="cs-CZ" sz="1600" dirty="0" err="1"/>
              <a:t>iP</a:t>
            </a:r>
            <a:r>
              <a:rPr lang="cs-CZ" sz="1600" dirty="0"/>
              <a:t>.</a:t>
            </a:r>
          </a:p>
          <a:p>
            <a:r>
              <a:rPr lang="cs-CZ" sz="1600" dirty="0"/>
              <a:t>Pracovník </a:t>
            </a:r>
            <a:r>
              <a:rPr lang="cs-CZ" sz="1600" dirty="0" err="1"/>
              <a:t>iP</a:t>
            </a:r>
            <a:r>
              <a:rPr lang="cs-CZ" sz="1600" dirty="0"/>
              <a:t> nesmí používat </a:t>
            </a:r>
            <a:r>
              <a:rPr lang="cs-CZ" sz="1600" dirty="0" err="1"/>
              <a:t>iP</a:t>
            </a:r>
            <a:r>
              <a:rPr lang="cs-CZ" sz="1600" dirty="0"/>
              <a:t> k uspokojování svých obchodních,  sexuálních, emocionálních, náboženských aj. potřeb či přání.</a:t>
            </a:r>
          </a:p>
          <a:p>
            <a:r>
              <a:rPr lang="cs-CZ" sz="1600" dirty="0"/>
              <a:t>Všechny informace sdělené klientem jsou považovány za důvěrné, pokud to neodporuje  zákonům ČR.</a:t>
            </a:r>
          </a:p>
          <a:p>
            <a:r>
              <a:rPr lang="cs-CZ" sz="1600" dirty="0"/>
              <a:t>Aktivita  </a:t>
            </a:r>
            <a:r>
              <a:rPr lang="cs-CZ" sz="1600" dirty="0" err="1"/>
              <a:t>iP</a:t>
            </a:r>
            <a:r>
              <a:rPr lang="cs-CZ" sz="1600" dirty="0"/>
              <a:t> vůči klientovi není jen dílem jedince ­- je výsledkem spolupráce týmu.</a:t>
            </a:r>
          </a:p>
          <a:p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1011970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ébla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219</TotalTime>
  <Words>665</Words>
  <Application>Microsoft Office PowerPoint</Application>
  <PresentationFormat>Custom</PresentationFormat>
  <Paragraphs>156</Paragraphs>
  <Slides>15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Stébla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iKodex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Sarka Licehammerova</dc:creator>
  <cp:lastModifiedBy>Eliška Horská</cp:lastModifiedBy>
  <cp:revision>7</cp:revision>
  <dcterms:created xsi:type="dcterms:W3CDTF">2015-03-05T16:38:38Z</dcterms:created>
  <dcterms:modified xsi:type="dcterms:W3CDTF">2016-02-26T11:25:28Z</dcterms:modified>
</cp:coreProperties>
</file>