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70" r:id="rId5"/>
    <p:sldId id="268" r:id="rId6"/>
    <p:sldId id="261" r:id="rId7"/>
    <p:sldId id="264" r:id="rId8"/>
    <p:sldId id="260" r:id="rId9"/>
    <p:sldId id="262" r:id="rId10"/>
    <p:sldId id="265" r:id="rId11"/>
    <p:sldId id="266" r:id="rId12"/>
    <p:sldId id="263" r:id="rId13"/>
    <p:sldId id="271" r:id="rId14"/>
  </p:sldIdLst>
  <p:sldSz cx="12192000" cy="6858000"/>
  <p:notesSz cx="6667500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64900" autoAdjust="0"/>
  </p:normalViewPr>
  <p:slideViewPr>
    <p:cSldViewPr snapToGrid="0">
      <p:cViewPr varScale="1">
        <p:scale>
          <a:sx n="86" d="100"/>
          <a:sy n="86" d="100"/>
        </p:scale>
        <p:origin x="13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361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6707" y="0"/>
            <a:ext cx="2889250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EE2B-1604-4AC0-827F-6A6A2046C8B4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7958"/>
            <a:ext cx="533400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250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6707" y="9430091"/>
            <a:ext cx="2889250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6C9C2-0C1A-4900-8390-465D24269A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59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130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55700" y="176213"/>
            <a:ext cx="4356100" cy="2451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66750" y="2709578"/>
            <a:ext cx="5334000" cy="7011809"/>
          </a:xfrm>
        </p:spPr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811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170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66750" y="217180"/>
            <a:ext cx="5334000" cy="930771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4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818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627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366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541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139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01927" y="248205"/>
            <a:ext cx="5334000" cy="9431815"/>
          </a:xfrm>
        </p:spPr>
        <p:txBody>
          <a:bodyPr/>
          <a:lstStyle/>
          <a:p>
            <a:pPr marL="171450" indent="-171450">
              <a:buFontTx/>
              <a:buChar char="-"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430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66750" y="268891"/>
            <a:ext cx="5334000" cy="93801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99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55600" y="288925"/>
            <a:ext cx="5956300" cy="33512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66750" y="3940265"/>
            <a:ext cx="5334000" cy="474693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378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33363" y="228600"/>
            <a:ext cx="5956300" cy="33512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66750" y="3795478"/>
            <a:ext cx="5334000" cy="5936250"/>
          </a:xfrm>
        </p:spPr>
        <p:txBody>
          <a:bodyPr/>
          <a:lstStyle/>
          <a:p>
            <a:pPr marL="171450" indent="-171450">
              <a:buFontTx/>
              <a:buChar char="-"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6C9C2-0C1A-4900-8390-465D24269A8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9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34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9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8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01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39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60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19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30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1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8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7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5702-C65A-4424-BFC9-55FD6DA60C7E}" type="datetimeFigureOut">
              <a:rPr lang="cs-CZ" smtClean="0"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C3DA8-87B6-43B3-84E1-295741A9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82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SAN 280 ANTROPOLOGIE DĚTSTVÍ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Jarní </a:t>
            </a:r>
            <a:r>
              <a:rPr lang="cs-CZ" b="1" dirty="0" smtClean="0"/>
              <a:t>semestr </a:t>
            </a:r>
            <a:r>
              <a:rPr lang="cs-CZ" b="1" dirty="0"/>
              <a:t>2016</a:t>
            </a:r>
            <a:endParaRPr lang="cs-CZ" dirty="0"/>
          </a:p>
          <a:p>
            <a:r>
              <a:rPr lang="cs-CZ" b="1" dirty="0"/>
              <a:t>Vyučující:</a:t>
            </a:r>
            <a:endParaRPr lang="cs-CZ" dirty="0"/>
          </a:p>
          <a:p>
            <a:r>
              <a:rPr lang="cs-CZ" b="1" dirty="0"/>
              <a:t>Radka Klvaňová </a:t>
            </a:r>
            <a:endParaRPr lang="cs-CZ" dirty="0"/>
          </a:p>
          <a:p>
            <a:r>
              <a:rPr lang="cs-CZ" dirty="0"/>
              <a:t>Konzultační hodiny: úterý 15,30 – 16,30, místnost 3.48</a:t>
            </a:r>
          </a:p>
          <a:p>
            <a:r>
              <a:rPr lang="cs-CZ" dirty="0"/>
              <a:t>E-mail: </a:t>
            </a:r>
            <a:r>
              <a:rPr lang="cs-CZ" u="sng" dirty="0"/>
              <a:t>klvanova@fss.muni.cz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56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Lloyd</a:t>
            </a:r>
            <a:r>
              <a:rPr lang="cs-CZ" b="1" dirty="0" smtClean="0"/>
              <a:t> </a:t>
            </a:r>
            <a:r>
              <a:rPr lang="cs-CZ" b="1" dirty="0" err="1" smtClean="0"/>
              <a:t>DeMause</a:t>
            </a:r>
            <a:r>
              <a:rPr lang="cs-CZ" b="1" dirty="0" smtClean="0"/>
              <a:t> – </a:t>
            </a:r>
            <a:r>
              <a:rPr lang="cs-CZ" b="1" dirty="0" err="1" smtClean="0"/>
              <a:t>psychogenická</a:t>
            </a:r>
            <a:r>
              <a:rPr lang="cs-CZ" b="1" dirty="0" smtClean="0"/>
              <a:t> teorie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Psychogenní teorie dětství – historický vývoj vztahů mezi rodiči a dětmi </a:t>
            </a:r>
          </a:p>
          <a:p>
            <a:r>
              <a:rPr lang="cs-CZ" dirty="0" smtClean="0"/>
              <a:t>Zacházení s dětmi klíčové pro pochopení stavu společnosti v různých fázích historického vývoje</a:t>
            </a:r>
          </a:p>
          <a:p>
            <a:r>
              <a:rPr lang="cs-CZ" dirty="0" smtClean="0"/>
              <a:t>Zneužívání dětí</a:t>
            </a:r>
            <a:endParaRPr lang="cs-CZ" dirty="0"/>
          </a:p>
          <a:p>
            <a:r>
              <a:rPr lang="cs-CZ" dirty="0" smtClean="0"/>
              <a:t>Vývoj vztahů mezi dětmi a rodiči v modernitě:</a:t>
            </a:r>
          </a:p>
          <a:p>
            <a:pPr marL="514350" indent="-514350">
              <a:buAutoNum type="arabicParenR"/>
            </a:pPr>
            <a:r>
              <a:rPr lang="cs-CZ" dirty="0" smtClean="0"/>
              <a:t>Přemáhající mód  (poč. 19. stol.) (tresty za masturbaci, výhružky, bití, nucení na nočník, dospělí si nehrají s dětmi)</a:t>
            </a:r>
          </a:p>
          <a:p>
            <a:pPr marL="514350" indent="-514350">
              <a:buAutoNum type="arabicParenR"/>
            </a:pPr>
            <a:r>
              <a:rPr lang="cs-CZ" dirty="0" smtClean="0"/>
              <a:t>Socializační mód (19./20. stol.) (vedení dítěte na správnou cestu, učení přizpůsobivosti, trénování dítěte, vstup otce do výchovy dětí)</a:t>
            </a:r>
          </a:p>
          <a:p>
            <a:pPr marL="514350" indent="-514350">
              <a:buAutoNum type="arabicParenR"/>
            </a:pPr>
            <a:r>
              <a:rPr lang="cs-CZ" dirty="0" smtClean="0"/>
              <a:t>Pomáhající mód (2. pol. 20. stol.) (dítě vede, není učeno, co má dělat, rodiče pouze pomáhají naplňovat jeho potřeby, silná empatie vůči dítěti)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65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PERIODIZATION OF MODES OF PARENT-CHILD RELATIONS</a:t>
            </a:r>
            <a:r>
              <a:rPr lang="cs-CZ" dirty="0" smtClean="0"/>
              <a:t> (</a:t>
            </a:r>
            <a:r>
              <a:rPr lang="cs-CZ" dirty="0" err="1" smtClean="0"/>
              <a:t>DeMause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20" descr="https://web.archive.org/web/20130906093708/http:/www.psychohistory.com/images/pgm.gif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1" y="1815921"/>
            <a:ext cx="10515600" cy="4018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1564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Moderní diskurzy dětství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Různá pojetí dětství ve vývoji moderního západního myšlení:</a:t>
            </a:r>
          </a:p>
          <a:p>
            <a:pPr marL="514350" indent="-514350">
              <a:buAutoNum type="arabicPeriod"/>
            </a:pPr>
            <a:r>
              <a:rPr lang="cs-CZ" dirty="0" smtClean="0"/>
              <a:t>Zlé dítě (</a:t>
            </a:r>
            <a:r>
              <a:rPr lang="cs-CZ" dirty="0" err="1" smtClean="0"/>
              <a:t>evil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dirty="0" smtClean="0"/>
              <a:t>Nevinné dítě (</a:t>
            </a:r>
            <a:r>
              <a:rPr lang="cs-CZ" dirty="0" err="1" smtClean="0"/>
              <a:t>innocent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dirty="0" smtClean="0"/>
              <a:t>Imanentní dítě (</a:t>
            </a:r>
            <a:r>
              <a:rPr lang="cs-CZ" dirty="0" err="1" smtClean="0"/>
              <a:t>immanent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dirty="0" smtClean="0"/>
              <a:t>Přirozeně se vyvíjející dítě (</a:t>
            </a:r>
            <a:r>
              <a:rPr lang="cs-CZ" dirty="0" err="1" smtClean="0"/>
              <a:t>naturally</a:t>
            </a:r>
            <a:r>
              <a:rPr lang="cs-CZ" dirty="0" smtClean="0"/>
              <a:t> </a:t>
            </a:r>
            <a:r>
              <a:rPr lang="cs-CZ" dirty="0" err="1" smtClean="0"/>
              <a:t>developing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dirty="0" smtClean="0"/>
              <a:t>Nevědomé dítě (</a:t>
            </a:r>
            <a:r>
              <a:rPr lang="cs-CZ" dirty="0" err="1" smtClean="0"/>
              <a:t>unconscious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(Zdroj: </a:t>
            </a:r>
            <a:r>
              <a:rPr lang="cs-CZ" dirty="0"/>
              <a:t>James, </a:t>
            </a:r>
            <a:r>
              <a:rPr lang="cs-CZ" dirty="0" err="1"/>
              <a:t>Jenks</a:t>
            </a:r>
            <a:r>
              <a:rPr lang="cs-CZ" dirty="0"/>
              <a:t> a </a:t>
            </a:r>
            <a:r>
              <a:rPr lang="cs-CZ" dirty="0" err="1"/>
              <a:t>Prout</a:t>
            </a:r>
            <a:r>
              <a:rPr lang="cs-CZ" dirty="0"/>
              <a:t> </a:t>
            </a:r>
            <a:r>
              <a:rPr lang="cs-CZ" dirty="0" smtClean="0"/>
              <a:t>1998, </a:t>
            </a:r>
            <a:r>
              <a:rPr lang="cs-CZ" dirty="0" err="1"/>
              <a:t>Theorizing</a:t>
            </a:r>
            <a:r>
              <a:rPr lang="cs-CZ" dirty="0"/>
              <a:t> </a:t>
            </a:r>
            <a:r>
              <a:rPr lang="cs-CZ" dirty="0" err="1" smtClean="0"/>
              <a:t>Childhood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048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Koncept  dětství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Historicky specifický – pevně spjatý s modernitou</a:t>
            </a:r>
          </a:p>
          <a:p>
            <a:r>
              <a:rPr lang="cs-CZ" dirty="0" smtClean="0"/>
              <a:t>Nevinnost a závislost</a:t>
            </a:r>
          </a:p>
          <a:p>
            <a:r>
              <a:rPr lang="cs-CZ" dirty="0" smtClean="0"/>
              <a:t>Třídně a </a:t>
            </a:r>
            <a:r>
              <a:rPr lang="cs-CZ" dirty="0" err="1" smtClean="0"/>
              <a:t>genderově</a:t>
            </a:r>
            <a:r>
              <a:rPr lang="cs-CZ" dirty="0" smtClean="0"/>
              <a:t> specifický</a:t>
            </a:r>
          </a:p>
          <a:p>
            <a:r>
              <a:rPr lang="cs-CZ" dirty="0" smtClean="0"/>
              <a:t>Neoddělitelně spjato s dospělostí – binární opozice</a:t>
            </a:r>
          </a:p>
          <a:p>
            <a:r>
              <a:rPr lang="cs-CZ" dirty="0" smtClean="0"/>
              <a:t>Dítě vs. dětství</a:t>
            </a:r>
          </a:p>
        </p:txBody>
      </p:sp>
    </p:spTree>
    <p:extLst>
      <p:ext uri="{BB962C8B-B14F-4D97-AF65-F5344CB8AC3E}">
        <p14:creationId xmlns:p14="http://schemas.microsoft.com/office/powerpoint/2010/main" val="218316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	týden 8.3.  </a:t>
            </a:r>
            <a:br>
              <a:rPr lang="cs-CZ" dirty="0"/>
            </a:br>
            <a:r>
              <a:rPr lang="cs-CZ" b="1" dirty="0"/>
              <a:t>Dětství v historické perspektivě I</a:t>
            </a:r>
            <a:r>
              <a:rPr lang="cs-CZ" dirty="0"/>
              <a:t>: Objevené dětství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72" y="1634540"/>
            <a:ext cx="5715000" cy="3362325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972" y="3176337"/>
            <a:ext cx="4902954" cy="282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5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Zpětná vazba k reflexím</a:t>
            </a:r>
          </a:p>
          <a:p>
            <a:r>
              <a:rPr lang="cs-CZ" dirty="0" smtClean="0"/>
              <a:t>Skupinová diskuze nad textem od </a:t>
            </a:r>
            <a:r>
              <a:rPr lang="cs-CZ" dirty="0" err="1" smtClean="0"/>
              <a:t>Ari</a:t>
            </a:r>
            <a:r>
              <a:rPr lang="cs-CZ" dirty="0" err="1"/>
              <a:t>é</a:t>
            </a:r>
            <a:r>
              <a:rPr lang="cs-CZ" dirty="0" err="1" smtClean="0"/>
              <a:t>se</a:t>
            </a:r>
            <a:endParaRPr lang="cs-CZ" dirty="0" smtClean="0"/>
          </a:p>
          <a:p>
            <a:r>
              <a:rPr lang="cs-CZ" dirty="0" smtClean="0"/>
              <a:t>Přednáška</a:t>
            </a:r>
          </a:p>
          <a:p>
            <a:r>
              <a:rPr lang="cs-CZ" dirty="0" smtClean="0"/>
              <a:t>Rozdělení referátů (nebo na začátku?)</a:t>
            </a:r>
          </a:p>
          <a:p>
            <a:r>
              <a:rPr lang="cs-CZ" dirty="0" smtClean="0"/>
              <a:t>Závěrečná 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95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 dětství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8507"/>
            <a:ext cx="10515600" cy="5062654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Bezstarostnost, bez zodpovědnosti, nevinnost, naivita, upřímnost, radost</a:t>
            </a:r>
          </a:p>
          <a:p>
            <a:r>
              <a:rPr lang="cs-CZ" dirty="0" smtClean="0"/>
              <a:t>„Užívat si dětství“</a:t>
            </a:r>
          </a:p>
          <a:p>
            <a:r>
              <a:rPr lang="cs-CZ" dirty="0" smtClean="0"/>
              <a:t>Bez povinností (i práv), hlavní povinnost školní docházka a příprava na dospělost (méně čirého dětství)</a:t>
            </a:r>
          </a:p>
          <a:p>
            <a:r>
              <a:rPr lang="cs-CZ" dirty="0" smtClean="0"/>
              <a:t>Závislost, nesvéprávnost, podřízenost</a:t>
            </a:r>
          </a:p>
          <a:p>
            <a:r>
              <a:rPr lang="cs-CZ" dirty="0" smtClean="0"/>
              <a:t>Snění (vs. Realita), hra, emoce</a:t>
            </a:r>
          </a:p>
          <a:p>
            <a:r>
              <a:rPr lang="cs-CZ" dirty="0" smtClean="0"/>
              <a:t>Nejasná hranice mezi dětstvím a dospělostí</a:t>
            </a:r>
          </a:p>
          <a:p>
            <a:r>
              <a:rPr lang="cs-CZ" dirty="0"/>
              <a:t>Přechodové rituály?</a:t>
            </a:r>
          </a:p>
          <a:p>
            <a:r>
              <a:rPr lang="cs-CZ" dirty="0" smtClean="0"/>
              <a:t>Právo na dětství</a:t>
            </a:r>
          </a:p>
          <a:p>
            <a:r>
              <a:rPr lang="cs-CZ" dirty="0" smtClean="0"/>
              <a:t>Zkracování dětství</a:t>
            </a:r>
          </a:p>
          <a:p>
            <a:r>
              <a:rPr lang="cs-CZ" dirty="0" smtClean="0"/>
              <a:t>Proměna charakteru dětství v průběhu života dítěte</a:t>
            </a:r>
          </a:p>
          <a:p>
            <a:r>
              <a:rPr lang="cs-CZ" dirty="0" smtClean="0"/>
              <a:t>Dětství vs. realita různých dětí (ne-dětství, předčasná dospělost)</a:t>
            </a:r>
            <a:endParaRPr lang="cs-CZ" dirty="0"/>
          </a:p>
          <a:p>
            <a:r>
              <a:rPr lang="cs-CZ" dirty="0" smtClean="0"/>
              <a:t>Formální dospělost vs. Psychická dospělost</a:t>
            </a:r>
          </a:p>
          <a:p>
            <a:r>
              <a:rPr lang="cs-CZ" dirty="0" smtClean="0"/>
              <a:t>Společenský vliv na dětství – proměny v čase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20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ve středověku – malí dospělí?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877139"/>
            <a:ext cx="5077261" cy="4695831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826" y="1877140"/>
            <a:ext cx="5318974" cy="469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91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Philippe </a:t>
            </a:r>
            <a:r>
              <a:rPr lang="cs-CZ" dirty="0" err="1" smtClean="0"/>
              <a:t>Ariés</a:t>
            </a:r>
            <a:r>
              <a:rPr lang="cs-CZ" dirty="0" smtClean="0"/>
              <a:t> (1914-1984)– Objevení dětství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Kategorie dětství ve středověku – fluidnější než v modernitě, neexistovala pevně věkově vymezená moderní kategorie dětství</a:t>
            </a:r>
          </a:p>
          <a:p>
            <a:r>
              <a:rPr lang="cs-CZ" dirty="0" smtClean="0"/>
              <a:t>Postupné vydělování dětství od 15.-16. století jako zvláštní etapy života a sociální kategorie hodné zvláštního zacházení</a:t>
            </a:r>
          </a:p>
          <a:p>
            <a:r>
              <a:rPr lang="cs-CZ" dirty="0" smtClean="0"/>
              <a:t>Dětství začalo být od 16. století vymezováno též stylem oblékání (zejména chlapci ze střední třídy)</a:t>
            </a:r>
          </a:p>
          <a:p>
            <a:r>
              <a:rPr lang="cs-CZ" dirty="0" smtClean="0"/>
              <a:t>Zájem o kulturu dětství – dětské hry, způsoby řeči</a:t>
            </a:r>
          </a:p>
          <a:p>
            <a:r>
              <a:rPr lang="cs-CZ" dirty="0" smtClean="0"/>
              <a:t>Oddělení dětských her a her dospělých </a:t>
            </a:r>
          </a:p>
          <a:p>
            <a:r>
              <a:rPr lang="cs-CZ" dirty="0" smtClean="0"/>
              <a:t>Sexuální indiference =&gt; Sexuální nevinnost dětí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494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Ariés</a:t>
            </a:r>
            <a:r>
              <a:rPr lang="cs-CZ" dirty="0" smtClean="0"/>
              <a:t> – školský systém a nukleární 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Děti musí být kultivovány, potřebují dohled – vznik školského systému</a:t>
            </a:r>
          </a:p>
          <a:p>
            <a:r>
              <a:rPr lang="cs-CZ" dirty="0" smtClean="0"/>
              <a:t>Věkově oddělené skupiny studentů </a:t>
            </a:r>
          </a:p>
          <a:p>
            <a:r>
              <a:rPr lang="cs-CZ" dirty="0" smtClean="0"/>
              <a:t>Hierarchické vztahy mezi dětmi a dospělými, </a:t>
            </a:r>
            <a:r>
              <a:rPr lang="cs-CZ" dirty="0" err="1" smtClean="0"/>
              <a:t>disciplinace</a:t>
            </a:r>
            <a:r>
              <a:rPr lang="cs-CZ" dirty="0" smtClean="0"/>
              <a:t> ve škole</a:t>
            </a:r>
          </a:p>
          <a:p>
            <a:r>
              <a:rPr lang="cs-CZ" dirty="0" smtClean="0"/>
              <a:t>Škola vyjmula dítě z dospělé společnosti</a:t>
            </a:r>
          </a:p>
          <a:p>
            <a:r>
              <a:rPr lang="cs-CZ" dirty="0" smtClean="0"/>
              <a:t>Rodina a třída – středostavovský koncept rodiny a dítěte</a:t>
            </a:r>
          </a:p>
          <a:p>
            <a:r>
              <a:rPr lang="cs-CZ" dirty="0" smtClean="0"/>
              <a:t>Třídní rozdělení dětství</a:t>
            </a:r>
          </a:p>
          <a:p>
            <a:r>
              <a:rPr lang="cs-CZ" dirty="0" smtClean="0"/>
              <a:t>Vznik ideje moderní rodiny – oddělení veřejné a privátní sféry</a:t>
            </a:r>
          </a:p>
          <a:p>
            <a:r>
              <a:rPr lang="cs-CZ" dirty="0" smtClean="0"/>
              <a:t>Organizace rodiny okolo dítěte</a:t>
            </a:r>
          </a:p>
          <a:p>
            <a:r>
              <a:rPr lang="cs-CZ" dirty="0" smtClean="0"/>
              <a:t>Individualizace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232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Ariés</a:t>
            </a:r>
            <a:r>
              <a:rPr lang="cs-CZ" dirty="0" smtClean="0"/>
              <a:t>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Dětství jako moderní kategorie, životní etapa hodna zvláštní pozornosti, oddělení života dětí a dospělých</a:t>
            </a:r>
          </a:p>
          <a:p>
            <a:r>
              <a:rPr lang="cs-CZ" dirty="0" smtClean="0"/>
              <a:t>Kulturní konstruovanost zdánlivě přirozených kategorií (láska k dětem)</a:t>
            </a:r>
          </a:p>
          <a:p>
            <a:r>
              <a:rPr lang="cs-CZ" dirty="0" smtClean="0"/>
              <a:t>Koncept „nevinného dětství“ - musí být chráněno před světem dospělých (sexualita, práce, války atd.)</a:t>
            </a:r>
          </a:p>
          <a:p>
            <a:r>
              <a:rPr lang="cs-CZ" dirty="0" smtClean="0"/>
              <a:t>Vývojový model lidského života – postupné stávání se dospělým (dětství jako typ nedostatečnosti)</a:t>
            </a:r>
          </a:p>
          <a:p>
            <a:r>
              <a:rPr lang="cs-CZ" dirty="0" smtClean="0"/>
              <a:t>Dítě se stává ústředním bodem rodinného života – zejména péče o jeho vzdělání, výchovu, zdraví (vyšší a střední třídy), </a:t>
            </a:r>
            <a:r>
              <a:rPr lang="cs-CZ" dirty="0" err="1" smtClean="0"/>
              <a:t>sentimentalizace</a:t>
            </a:r>
            <a:r>
              <a:rPr lang="cs-CZ" dirty="0" smtClean="0"/>
              <a:t> dětství</a:t>
            </a:r>
          </a:p>
          <a:p>
            <a:r>
              <a:rPr lang="cs-CZ" dirty="0" smtClean="0"/>
              <a:t>Význam: sociální a kulturní konstruovanost dětství, vzbudil zájem o studium dětství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10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Ariés</a:t>
            </a:r>
            <a:r>
              <a:rPr lang="cs-CZ" dirty="0" smtClean="0"/>
              <a:t> -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– vychází především ze středověkých obrazů, selektivita, nebere v úvahu další materiály vypovídající o existenci dětství</a:t>
            </a:r>
          </a:p>
          <a:p>
            <a:r>
              <a:rPr lang="cs-CZ" dirty="0" smtClean="0"/>
              <a:t>Selektivnost ve výběru důkazů pro svá tvrzení</a:t>
            </a:r>
          </a:p>
          <a:p>
            <a:r>
              <a:rPr lang="cs-CZ" dirty="0" smtClean="0"/>
              <a:t>Zaměření na současnost – hodnotí minulost optikou současnosti</a:t>
            </a:r>
          </a:p>
          <a:p>
            <a:r>
              <a:rPr lang="cs-CZ" dirty="0" smtClean="0"/>
              <a:t>Romantizace středověkého dětství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6269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682</Words>
  <Application>Microsoft Office PowerPoint</Application>
  <PresentationFormat>Širokoúhlá obrazovka</PresentationFormat>
  <Paragraphs>94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SAN 280 ANTROPOLOGIE DĚTSTVÍ</vt:lpstr>
      <vt:lpstr>3. týden 8.3.   Dětství v historické perspektivě I: Objevené dětství</vt:lpstr>
      <vt:lpstr>Struktura hodiny</vt:lpstr>
      <vt:lpstr>Čas dětství</vt:lpstr>
      <vt:lpstr>Děti ve středověku – malí dospělí?</vt:lpstr>
      <vt:lpstr>Philippe Ariés (1914-1984)– Objevení dětství </vt:lpstr>
      <vt:lpstr>Ariés – školský systém a nukleární rodina</vt:lpstr>
      <vt:lpstr>Ariés - shrnutí</vt:lpstr>
      <vt:lpstr>Ariés - kritika</vt:lpstr>
      <vt:lpstr>Lloyd DeMause – psychogenická teorie vývoje</vt:lpstr>
      <vt:lpstr>PERIODIZATION OF MODES OF PARENT-CHILD RELATIONS (DeMause)</vt:lpstr>
      <vt:lpstr>Moderní diskurzy dětství </vt:lpstr>
      <vt:lpstr>Koncept  dětství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 280 ANTROPOLOGIE DĚTSTVÍ</dc:title>
  <dc:creator>Klvanova</dc:creator>
  <cp:lastModifiedBy>Radka Klvaňová</cp:lastModifiedBy>
  <cp:revision>44</cp:revision>
  <cp:lastPrinted>2016-03-08T12:03:14Z</cp:lastPrinted>
  <dcterms:created xsi:type="dcterms:W3CDTF">2016-03-07T07:42:29Z</dcterms:created>
  <dcterms:modified xsi:type="dcterms:W3CDTF">2016-03-08T15:11:30Z</dcterms:modified>
</cp:coreProperties>
</file>