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63" r:id="rId10"/>
    <p:sldId id="272" r:id="rId11"/>
    <p:sldId id="273" r:id="rId12"/>
    <p:sldId id="264" r:id="rId13"/>
    <p:sldId id="274" r:id="rId14"/>
    <p:sldId id="265" r:id="rId15"/>
    <p:sldId id="275" r:id="rId16"/>
    <p:sldId id="276" r:id="rId17"/>
    <p:sldId id="280" r:id="rId18"/>
    <p:sldId id="266" r:id="rId19"/>
    <p:sldId id="267" r:id="rId20"/>
    <p:sldId id="277" r:id="rId21"/>
    <p:sldId id="268" r:id="rId22"/>
    <p:sldId id="278" r:id="rId23"/>
    <p:sldId id="269" r:id="rId24"/>
    <p:sldId id="270" r:id="rId25"/>
    <p:sldId id="279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BE70C980-DA95-4809-B0A7-82304BCC0751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71"/>
            <p14:sldId id="263"/>
            <p14:sldId id="272"/>
            <p14:sldId id="273"/>
            <p14:sldId id="264"/>
            <p14:sldId id="274"/>
            <p14:sldId id="265"/>
            <p14:sldId id="275"/>
            <p14:sldId id="276"/>
            <p14:sldId id="280"/>
            <p14:sldId id="266"/>
            <p14:sldId id="267"/>
            <p14:sldId id="277"/>
            <p14:sldId id="268"/>
            <p14:sldId id="278"/>
            <p14:sldId id="269"/>
            <p14:sldId id="270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Hodnoty osy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List1!$A$2:$A$11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List1!$B$2:$B$11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1.5</c:v>
                </c:pt>
                <c:pt idx="3">
                  <c:v>2.5</c:v>
                </c:pt>
                <c:pt idx="4">
                  <c:v>2</c:v>
                </c:pt>
                <c:pt idx="5">
                  <c:v>3</c:v>
                </c:pt>
                <c:pt idx="6">
                  <c:v>2.5</c:v>
                </c:pt>
                <c:pt idx="7">
                  <c:v>3.5</c:v>
                </c:pt>
                <c:pt idx="8">
                  <c:v>3</c:v>
                </c:pt>
                <c:pt idx="9">
                  <c:v>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494352"/>
        <c:axId val="333494744"/>
      </c:scatterChart>
      <c:valAx>
        <c:axId val="3334943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33494744"/>
        <c:crosses val="autoZero"/>
        <c:crossBetween val="midCat"/>
      </c:valAx>
      <c:valAx>
        <c:axId val="333494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334943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Hodnoty osy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38100" cap="rnd">
                <a:solidFill>
                  <a:schemeClr val="tx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List1!$A$2:$A$11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List1!$B$2:$B$11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1.5</c:v>
                </c:pt>
                <c:pt idx="3">
                  <c:v>2.5</c:v>
                </c:pt>
                <c:pt idx="4">
                  <c:v>2</c:v>
                </c:pt>
                <c:pt idx="5">
                  <c:v>3</c:v>
                </c:pt>
                <c:pt idx="6">
                  <c:v>2.5</c:v>
                </c:pt>
                <c:pt idx="7">
                  <c:v>3.5</c:v>
                </c:pt>
                <c:pt idx="8">
                  <c:v>3</c:v>
                </c:pt>
                <c:pt idx="9">
                  <c:v>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492784"/>
        <c:axId val="364378664"/>
      </c:scatterChart>
      <c:valAx>
        <c:axId val="3334927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4378664"/>
        <c:crosses val="autoZero"/>
        <c:crossBetween val="midCat"/>
      </c:valAx>
      <c:valAx>
        <c:axId val="364378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334927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498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082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76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877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94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885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14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0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243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826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724CC-816B-4021-A3D1-BD9A4BF3038D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539F1-7DC2-462A-B62E-41133287D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74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724CC-816B-4021-A3D1-BD9A4BF3038D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539F1-7DC2-462A-B62E-41133287D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95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otomas@mail.muni.cz" TargetMode="External"/><Relationship Id="rId2" Type="http://schemas.openxmlformats.org/officeDocument/2006/relationships/hyperlink" Target="mailto:katrnak@fss.muni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62769"/>
            <a:ext cx="7772400" cy="2387600"/>
          </a:xfrm>
        </p:spPr>
        <p:txBody>
          <a:bodyPr/>
          <a:lstStyle/>
          <a:p>
            <a:r>
              <a:rPr lang="cs-CZ" dirty="0" smtClean="0"/>
              <a:t>Úvod do programu STATA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6150" y="4578725"/>
            <a:ext cx="2171700" cy="21717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219095" y="3533714"/>
            <a:ext cx="6705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Týden 1 – Zopakování základních statistických pojmů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652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Proměnné a jejich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proměnná?</a:t>
            </a:r>
          </a:p>
          <a:p>
            <a:r>
              <a:rPr lang="cs-CZ" dirty="0" smtClean="0"/>
              <a:t>Typy proměnných</a:t>
            </a:r>
          </a:p>
          <a:p>
            <a:pPr lvl="1"/>
            <a:r>
              <a:rPr lang="cs-CZ" dirty="0" smtClean="0"/>
              <a:t>nominální</a:t>
            </a:r>
          </a:p>
        </p:txBody>
      </p:sp>
    </p:spTree>
    <p:extLst>
      <p:ext uri="{BB962C8B-B14F-4D97-AF65-F5344CB8AC3E}">
        <p14:creationId xmlns:p14="http://schemas.microsoft.com/office/powerpoint/2010/main" val="233595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Proměnné a jejich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proměnná?</a:t>
            </a:r>
          </a:p>
          <a:p>
            <a:r>
              <a:rPr lang="cs-CZ" dirty="0" smtClean="0"/>
              <a:t>Typy proměnných</a:t>
            </a:r>
          </a:p>
          <a:p>
            <a:pPr lvl="1"/>
            <a:r>
              <a:rPr lang="cs-CZ" dirty="0" smtClean="0"/>
              <a:t>nominální</a:t>
            </a:r>
          </a:p>
          <a:p>
            <a:pPr marL="457200" lvl="1" indent="0">
              <a:buNone/>
            </a:pPr>
            <a:r>
              <a:rPr lang="cs-CZ" dirty="0" smtClean="0"/>
              <a:t>jméno		barva		pohlaví		povolání</a:t>
            </a:r>
          </a:p>
          <a:p>
            <a:pPr marL="457200" lvl="1" indent="0">
              <a:buNone/>
            </a:pPr>
            <a:r>
              <a:rPr lang="cs-CZ" dirty="0" smtClean="0"/>
              <a:t>„</a:t>
            </a:r>
            <a:r>
              <a:rPr lang="cs-CZ" dirty="0" smtClean="0"/>
              <a:t>po</a:t>
            </a:r>
            <a:r>
              <a:rPr lang="cs-CZ" dirty="0" smtClean="0"/>
              <a:t>jmenovává </a:t>
            </a:r>
            <a:r>
              <a:rPr lang="cs-CZ" dirty="0" smtClean="0"/>
              <a:t>různé vlastnosti bez možnosti seřazení“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6080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Proměnné a jejich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proměnná?</a:t>
            </a:r>
          </a:p>
          <a:p>
            <a:r>
              <a:rPr lang="cs-CZ" dirty="0" smtClean="0"/>
              <a:t>Typy proměnných</a:t>
            </a:r>
          </a:p>
          <a:p>
            <a:pPr lvl="1"/>
            <a:r>
              <a:rPr lang="cs-CZ" dirty="0" smtClean="0"/>
              <a:t>nominální</a:t>
            </a:r>
          </a:p>
          <a:p>
            <a:pPr lvl="1"/>
            <a:r>
              <a:rPr lang="cs-CZ" dirty="0" smtClean="0"/>
              <a:t>ordinální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2409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Proměnné a jejich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proměnná?</a:t>
            </a:r>
          </a:p>
          <a:p>
            <a:r>
              <a:rPr lang="cs-CZ" dirty="0" smtClean="0"/>
              <a:t>Typy proměnných</a:t>
            </a:r>
          </a:p>
          <a:p>
            <a:pPr lvl="1"/>
            <a:r>
              <a:rPr lang="cs-CZ" dirty="0" smtClean="0"/>
              <a:t>nominální</a:t>
            </a:r>
          </a:p>
          <a:p>
            <a:pPr lvl="1"/>
            <a:r>
              <a:rPr lang="cs-CZ" dirty="0" smtClean="0"/>
              <a:t>ordinální</a:t>
            </a:r>
          </a:p>
          <a:p>
            <a:pPr marL="457200" lvl="1" indent="0">
              <a:buNone/>
            </a:pPr>
            <a:r>
              <a:rPr lang="cs-CZ" dirty="0" smtClean="0"/>
              <a:t>stupeň vzdělání</a:t>
            </a:r>
            <a:r>
              <a:rPr lang="cs-CZ" dirty="0" smtClean="0"/>
              <a:t>	</a:t>
            </a:r>
            <a:r>
              <a:rPr lang="cs-CZ" dirty="0" smtClean="0"/>
              <a:t>umístění sportovce	</a:t>
            </a:r>
            <a:r>
              <a:rPr lang="cs-CZ" dirty="0" smtClean="0"/>
              <a:t>pořadí ve frontě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„hodnoty můžeme seřadit, nedokážeme ale rozhodnout, jak jsou od sebe vzdálené“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3955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Proměnné a jejich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proměnná?</a:t>
            </a:r>
          </a:p>
          <a:p>
            <a:r>
              <a:rPr lang="cs-CZ" dirty="0" smtClean="0"/>
              <a:t>Typy proměnných</a:t>
            </a:r>
          </a:p>
          <a:p>
            <a:pPr lvl="1"/>
            <a:r>
              <a:rPr lang="cs-CZ" dirty="0" smtClean="0"/>
              <a:t>nominální</a:t>
            </a:r>
          </a:p>
          <a:p>
            <a:pPr lvl="1"/>
            <a:r>
              <a:rPr lang="cs-CZ" dirty="0" smtClean="0"/>
              <a:t>ordinální</a:t>
            </a:r>
          </a:p>
          <a:p>
            <a:pPr lvl="1"/>
            <a:r>
              <a:rPr lang="cs-CZ" dirty="0" smtClean="0"/>
              <a:t>kardinální/spojité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4679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Proměnné a jejich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proměnná?</a:t>
            </a:r>
          </a:p>
          <a:p>
            <a:r>
              <a:rPr lang="cs-CZ" dirty="0" smtClean="0"/>
              <a:t>Typy proměnných</a:t>
            </a:r>
          </a:p>
          <a:p>
            <a:pPr lvl="1"/>
            <a:r>
              <a:rPr lang="cs-CZ" dirty="0" smtClean="0"/>
              <a:t>nominální</a:t>
            </a:r>
          </a:p>
          <a:p>
            <a:pPr lvl="1"/>
            <a:r>
              <a:rPr lang="cs-CZ" dirty="0" smtClean="0"/>
              <a:t>ordinální</a:t>
            </a:r>
          </a:p>
          <a:p>
            <a:pPr lvl="1"/>
            <a:r>
              <a:rPr lang="cs-CZ" dirty="0" smtClean="0"/>
              <a:t>kardinální/spojité</a:t>
            </a:r>
          </a:p>
          <a:p>
            <a:pPr marL="457200" lvl="1" indent="0">
              <a:buNone/>
            </a:pPr>
            <a:r>
              <a:rPr lang="cs-CZ" dirty="0" smtClean="0"/>
              <a:t>výška	příjem		počet let strávených ve škole	</a:t>
            </a:r>
          </a:p>
          <a:p>
            <a:pPr marL="457200" lvl="1" indent="0">
              <a:buNone/>
            </a:pPr>
            <a:r>
              <a:rPr lang="cs-CZ" dirty="0" smtClean="0"/>
              <a:t>„hodnoty můžeme seřadit a současně rozhodnout, jak jsou od sebe vzdálené“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intervalové/poměrové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4682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Matice 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965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Matice dat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322959"/>
              </p:ext>
            </p:extLst>
          </p:nvPr>
        </p:nvGraphicFramePr>
        <p:xfrm>
          <a:off x="628650" y="1825625"/>
          <a:ext cx="78867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340"/>
                <a:gridCol w="1577340"/>
                <a:gridCol w="1577340"/>
                <a:gridCol w="1577340"/>
                <a:gridCol w="157734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Pohlaví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Vzdělání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…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Muž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Žena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Muž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Žena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35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Matice dat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322959"/>
              </p:ext>
            </p:extLst>
          </p:nvPr>
        </p:nvGraphicFramePr>
        <p:xfrm>
          <a:off x="628650" y="1825625"/>
          <a:ext cx="78867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340"/>
                <a:gridCol w="1577340"/>
                <a:gridCol w="1577340"/>
                <a:gridCol w="1577340"/>
                <a:gridCol w="157734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Pohlaví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Vzdělání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…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Muž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Žena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Muž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Žena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4153646"/>
              </p:ext>
            </p:extLst>
          </p:nvPr>
        </p:nvGraphicFramePr>
        <p:xfrm>
          <a:off x="628650" y="4105834"/>
          <a:ext cx="78867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340"/>
                <a:gridCol w="1577340"/>
                <a:gridCol w="1577340"/>
                <a:gridCol w="1577340"/>
                <a:gridCol w="1577340"/>
              </a:tblGrid>
              <a:tr h="313877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Pohlaví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Vzdělání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…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64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02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Vyučující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Tomáš Katrňák</a:t>
            </a:r>
          </a:p>
          <a:p>
            <a:pPr lvl="1"/>
            <a:r>
              <a:rPr lang="cs-CZ" dirty="0" smtClean="0">
                <a:hlinkClick r:id="rId2"/>
              </a:rPr>
              <a:t>katrnak@fss.muni.cz</a:t>
            </a:r>
            <a:endParaRPr lang="cs-CZ" dirty="0" smtClean="0"/>
          </a:p>
          <a:p>
            <a:pPr lvl="1"/>
            <a:r>
              <a:rPr lang="cs-CZ" dirty="0" smtClean="0"/>
              <a:t>konzultační hodiny: středa 11.15-12.30</a:t>
            </a:r>
          </a:p>
          <a:p>
            <a:r>
              <a:rPr lang="cs-CZ" dirty="0" smtClean="0"/>
              <a:t>Tomáš Doseděl</a:t>
            </a:r>
          </a:p>
          <a:p>
            <a:pPr lvl="1"/>
            <a:r>
              <a:rPr lang="cs-CZ" dirty="0" smtClean="0">
                <a:hlinkClick r:id="rId3"/>
              </a:rPr>
              <a:t>dotomas@mail.muni.cz</a:t>
            </a:r>
            <a:endParaRPr lang="cs-CZ" dirty="0" smtClean="0"/>
          </a:p>
          <a:p>
            <a:pPr lvl="1"/>
            <a:r>
              <a:rPr lang="cs-CZ" dirty="0" smtClean="0"/>
              <a:t>konzultační hodiny: po domluvě e-mailem kdykoliv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65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Síla vztahu mezi dvěma proměnnými</a:t>
            </a:r>
          </a:p>
          <a:p>
            <a:r>
              <a:rPr lang="cs-CZ" dirty="0" smtClean="0"/>
              <a:t>Obě proměnné jsou v relaci (souvisí) + když se změní jedna, změní se i druhá (</a:t>
            </a:r>
            <a:r>
              <a:rPr lang="cs-CZ" dirty="0" err="1" smtClean="0"/>
              <a:t>ko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Neznamená kauzalitu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596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Lineární regrese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309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Lineární regrese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270771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988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Lineární regrese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066138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44332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Lineární regrese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y = a + </a:t>
            </a:r>
            <a:r>
              <a:rPr lang="cs-CZ" dirty="0" err="1" smtClean="0"/>
              <a:t>bx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a – průsečík, </a:t>
            </a:r>
            <a:r>
              <a:rPr lang="cs-CZ" dirty="0" err="1" smtClean="0"/>
              <a:t>intercept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 – směrnice, sklon, tangens úhlu s osou x, </a:t>
            </a:r>
            <a:r>
              <a:rPr lang="cs-CZ" dirty="0" err="1" smtClean="0"/>
              <a:t>slope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6415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Lineární regrese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6085" y="1414937"/>
            <a:ext cx="7886700" cy="181404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Metoda nejmenších čtverců, </a:t>
            </a:r>
            <a:r>
              <a:rPr lang="cs-CZ" dirty="0" err="1" smtClean="0"/>
              <a:t>ordinary</a:t>
            </a:r>
            <a:r>
              <a:rPr lang="cs-CZ" dirty="0" smtClean="0"/>
              <a:t> least square (OLS </a:t>
            </a:r>
            <a:r>
              <a:rPr lang="cs-CZ" dirty="0" err="1" smtClean="0"/>
              <a:t>regression</a:t>
            </a:r>
            <a:r>
              <a:rPr lang="cs-CZ" dirty="0" smtClean="0"/>
              <a:t>) – hledá takovou přímku, pro kterou platí, že součet druhých mocnin (čtverců) vzdáleností všech bodů od přímky je minimální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409" y="3350849"/>
            <a:ext cx="7186052" cy="3323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00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povinnosti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Odevzdání seminární práce: do </a:t>
            </a:r>
            <a:r>
              <a:rPr lang="cs-CZ" dirty="0" smtClean="0"/>
              <a:t>konce </a:t>
            </a:r>
            <a:r>
              <a:rPr lang="cs-CZ" dirty="0" smtClean="0"/>
              <a:t>zkouškového</a:t>
            </a:r>
          </a:p>
          <a:p>
            <a:pPr lvl="1"/>
            <a:r>
              <a:rPr lang="cs-CZ" dirty="0" smtClean="0"/>
              <a:t>Návrh tématu, hypotézy, data: do 3. týdne</a:t>
            </a:r>
          </a:p>
          <a:p>
            <a:pPr lvl="1"/>
            <a:r>
              <a:rPr lang="cs-CZ" dirty="0" smtClean="0"/>
              <a:t>Deskriptivní analýza: do 8. týdne</a:t>
            </a:r>
          </a:p>
          <a:p>
            <a:pPr lvl="1"/>
            <a:r>
              <a:rPr lang="cs-CZ" dirty="0" err="1" smtClean="0"/>
              <a:t>Multivariační</a:t>
            </a:r>
            <a:r>
              <a:rPr lang="cs-CZ" dirty="0" smtClean="0"/>
              <a:t> analýza: do 11. týdne</a:t>
            </a:r>
          </a:p>
          <a:p>
            <a:r>
              <a:rPr lang="cs-CZ" dirty="0" smtClean="0"/>
              <a:t>Veřejná prezentace seminární práce: 13. týden</a:t>
            </a:r>
          </a:p>
          <a:p>
            <a:r>
              <a:rPr lang="cs-CZ" dirty="0" smtClean="0"/>
              <a:t>Docházka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42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Odevzdání seminární práce: 26 bodů</a:t>
            </a:r>
          </a:p>
          <a:p>
            <a:pPr lvl="1"/>
            <a:r>
              <a:rPr lang="cs-CZ" dirty="0" smtClean="0"/>
              <a:t>Návrh tématu, hypotézy, data: 10 bodů</a:t>
            </a:r>
          </a:p>
          <a:p>
            <a:pPr lvl="1"/>
            <a:r>
              <a:rPr lang="cs-CZ" dirty="0" smtClean="0"/>
              <a:t>Deskriptivní analýza: 10 bodů</a:t>
            </a:r>
          </a:p>
          <a:p>
            <a:pPr lvl="1"/>
            <a:r>
              <a:rPr lang="cs-CZ" dirty="0" err="1" smtClean="0"/>
              <a:t>Multivariační</a:t>
            </a:r>
            <a:r>
              <a:rPr lang="cs-CZ" dirty="0" smtClean="0"/>
              <a:t> analýza: 10 bodů</a:t>
            </a:r>
            <a:endParaRPr lang="cs-CZ" dirty="0"/>
          </a:p>
          <a:p>
            <a:r>
              <a:rPr lang="cs-CZ" dirty="0" smtClean="0"/>
              <a:t>Veřejná prezentace seminární práce: 20 bodů</a:t>
            </a:r>
          </a:p>
          <a:p>
            <a:r>
              <a:rPr lang="cs-CZ" dirty="0" smtClean="0"/>
              <a:t>Docházka: 24 bodů</a:t>
            </a:r>
          </a:p>
          <a:p>
            <a:endParaRPr lang="cs-CZ" dirty="0"/>
          </a:p>
          <a:p>
            <a:pPr marL="0" lvl="0" indent="0" algn="ctr">
              <a:buNone/>
            </a:pPr>
            <a:r>
              <a:rPr lang="cs-CZ" dirty="0"/>
              <a:t>90-100 bodů: A </a:t>
            </a:r>
            <a:r>
              <a:rPr lang="en-US" dirty="0"/>
              <a:t>|</a:t>
            </a:r>
            <a:r>
              <a:rPr lang="cs-CZ" dirty="0" smtClean="0"/>
              <a:t> 80-89 </a:t>
            </a:r>
            <a:r>
              <a:rPr lang="cs-CZ" dirty="0"/>
              <a:t>bodů B </a:t>
            </a:r>
            <a:r>
              <a:rPr lang="en-US" dirty="0"/>
              <a:t>|</a:t>
            </a:r>
            <a:r>
              <a:rPr lang="cs-CZ" dirty="0" smtClean="0"/>
              <a:t> 70-79 </a:t>
            </a:r>
            <a:r>
              <a:rPr lang="cs-CZ" dirty="0"/>
              <a:t>bodů: </a:t>
            </a:r>
            <a:r>
              <a:rPr lang="cs-CZ" dirty="0" smtClean="0"/>
              <a:t>C</a:t>
            </a:r>
            <a:endParaRPr lang="en-US" dirty="0" smtClean="0"/>
          </a:p>
          <a:p>
            <a:pPr marL="0" lvl="0" indent="0" algn="ctr">
              <a:buNone/>
            </a:pPr>
            <a:r>
              <a:rPr lang="cs-CZ" dirty="0" smtClean="0"/>
              <a:t>60-69 </a:t>
            </a:r>
            <a:r>
              <a:rPr lang="cs-CZ" dirty="0"/>
              <a:t>bodů: D </a:t>
            </a:r>
            <a:r>
              <a:rPr lang="en-US" dirty="0" smtClean="0"/>
              <a:t>|</a:t>
            </a:r>
            <a:r>
              <a:rPr lang="cs-CZ" dirty="0" smtClean="0"/>
              <a:t> 50-59 </a:t>
            </a:r>
            <a:r>
              <a:rPr lang="cs-CZ" dirty="0"/>
              <a:t>bodů: </a:t>
            </a:r>
            <a:r>
              <a:rPr lang="cs-CZ" dirty="0" smtClean="0"/>
              <a:t>E </a:t>
            </a:r>
            <a:r>
              <a:rPr lang="en-US" dirty="0" smtClean="0"/>
              <a:t>|</a:t>
            </a:r>
            <a:r>
              <a:rPr lang="cs-CZ" dirty="0" smtClean="0"/>
              <a:t> 0-49 </a:t>
            </a:r>
            <a:r>
              <a:rPr lang="cs-CZ" dirty="0"/>
              <a:t>bodů: </a:t>
            </a:r>
            <a:r>
              <a:rPr lang="cs-CZ" dirty="0" smtClean="0"/>
              <a:t>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12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Základy práce v programu STATA</a:t>
            </a:r>
          </a:p>
          <a:p>
            <a:r>
              <a:rPr lang="cs-CZ" dirty="0" smtClean="0"/>
              <a:t>Transformace proměnných</a:t>
            </a:r>
          </a:p>
          <a:p>
            <a:r>
              <a:rPr lang="cs-CZ" dirty="0" smtClean="0"/>
              <a:t>Deskriptivní analýza dat</a:t>
            </a:r>
          </a:p>
          <a:p>
            <a:r>
              <a:rPr lang="cs-CZ" dirty="0" err="1" smtClean="0"/>
              <a:t>Multivariační</a:t>
            </a:r>
            <a:r>
              <a:rPr lang="cs-CZ" dirty="0" smtClean="0"/>
              <a:t> analýza dat</a:t>
            </a:r>
          </a:p>
          <a:p>
            <a:r>
              <a:rPr lang="cs-CZ" dirty="0" smtClean="0"/>
              <a:t>Pokročilé techniky analýzy 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32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552511"/>
            <a:ext cx="7886700" cy="1705721"/>
          </a:xfrm>
        </p:spPr>
        <p:txBody>
          <a:bodyPr/>
          <a:lstStyle/>
          <a:p>
            <a:pPr algn="ctr"/>
            <a:r>
              <a:rPr lang="cs-CZ" dirty="0" smtClean="0"/>
              <a:t>Zopakování základních statistických pojmů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90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Proměnné a jejich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proměnná?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998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Proměnné a jejich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proměnná?</a:t>
            </a:r>
          </a:p>
          <a:p>
            <a:pPr marL="457200" lvl="1" indent="0">
              <a:buNone/>
            </a:pPr>
            <a:r>
              <a:rPr lang="cs-CZ" dirty="0"/>
              <a:t>věk		pohlaví		výška		příjem</a:t>
            </a:r>
          </a:p>
          <a:p>
            <a:pPr marL="457200" lvl="1" indent="0">
              <a:buNone/>
            </a:pPr>
            <a:r>
              <a:rPr lang="cs-CZ" dirty="0"/>
              <a:t>„zastupuje libovolný myslitelný objekt dané třídy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604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Proměnné a jejich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proměnná?</a:t>
            </a:r>
          </a:p>
          <a:p>
            <a:r>
              <a:rPr lang="cs-CZ" dirty="0" smtClean="0"/>
              <a:t>Typy proměnných</a:t>
            </a:r>
          </a:p>
        </p:txBody>
      </p:sp>
    </p:spTree>
    <p:extLst>
      <p:ext uri="{BB962C8B-B14F-4D97-AF65-F5344CB8AC3E}">
        <p14:creationId xmlns:p14="http://schemas.microsoft.com/office/powerpoint/2010/main" val="211639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512</TotalTime>
  <Words>443</Words>
  <Application>Microsoft Office PowerPoint</Application>
  <PresentationFormat>Předvádění na obrazovce (4:3)</PresentationFormat>
  <Paragraphs>163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Motiv Office</vt:lpstr>
      <vt:lpstr>Úvod do programu STATA</vt:lpstr>
      <vt:lpstr>Vyučující</vt:lpstr>
      <vt:lpstr>Studijní povinnosti</vt:lpstr>
      <vt:lpstr>Hodnocení</vt:lpstr>
      <vt:lpstr>Osnova</vt:lpstr>
      <vt:lpstr>Zopakování základních statistických pojmů</vt:lpstr>
      <vt:lpstr>Proměnné a jejich typy</vt:lpstr>
      <vt:lpstr>Proměnné a jejich typy</vt:lpstr>
      <vt:lpstr>Proměnné a jejich typy</vt:lpstr>
      <vt:lpstr>Proměnné a jejich typy</vt:lpstr>
      <vt:lpstr>Proměnné a jejich typy</vt:lpstr>
      <vt:lpstr>Proměnné a jejich typy</vt:lpstr>
      <vt:lpstr>Proměnné a jejich typy</vt:lpstr>
      <vt:lpstr>Proměnné a jejich typy</vt:lpstr>
      <vt:lpstr>Proměnné a jejich typy</vt:lpstr>
      <vt:lpstr>Matice dat</vt:lpstr>
      <vt:lpstr>Matice dat</vt:lpstr>
      <vt:lpstr>Matice dat</vt:lpstr>
      <vt:lpstr>Korelace</vt:lpstr>
      <vt:lpstr>Korelace</vt:lpstr>
      <vt:lpstr>Lineární regrese</vt:lpstr>
      <vt:lpstr>Lineární regrese</vt:lpstr>
      <vt:lpstr>Lineární regrese</vt:lpstr>
      <vt:lpstr>Lineární regrese</vt:lpstr>
      <vt:lpstr>Lineární regrese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Ing. Tomáš Doseděl</dc:creator>
  <cp:lastModifiedBy>Tomáš Doseděl</cp:lastModifiedBy>
  <cp:revision>31</cp:revision>
  <dcterms:created xsi:type="dcterms:W3CDTF">2015-10-04T17:41:51Z</dcterms:created>
  <dcterms:modified xsi:type="dcterms:W3CDTF">2016-02-23T20:20:40Z</dcterms:modified>
</cp:coreProperties>
</file>