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2EBED-F522-4E9E-9DEA-7B1B4F27A4C7}" type="datetimeFigureOut">
              <a:rPr lang="cs-CZ" smtClean="0"/>
              <a:pPr/>
              <a:t>22.3.2016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B6354-C437-4252-8A38-8BEDB60E3B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Sousedství, nebo komunita?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Sociologie FSS MU</a:t>
            </a:r>
          </a:p>
          <a:p>
            <a:r>
              <a:rPr lang="cs-CZ" dirty="0" smtClean="0"/>
              <a:t>SOC 260 Sociologie sousedství</a:t>
            </a:r>
          </a:p>
          <a:p>
            <a:r>
              <a:rPr lang="cs-CZ" dirty="0" smtClean="0"/>
              <a:t>Kateřina </a:t>
            </a:r>
            <a:r>
              <a:rPr lang="cs-CZ" dirty="0" err="1" smtClean="0"/>
              <a:t>Sidiropulu</a:t>
            </a:r>
            <a:r>
              <a:rPr lang="cs-CZ" dirty="0" smtClean="0"/>
              <a:t> Janků, </a:t>
            </a:r>
            <a:r>
              <a:rPr lang="cs-CZ" dirty="0" err="1" smtClean="0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Barry</a:t>
            </a:r>
            <a:r>
              <a:rPr lang="cs-CZ" dirty="0" smtClean="0"/>
              <a:t> </a:t>
            </a:r>
            <a:r>
              <a:rPr lang="cs-CZ" dirty="0" err="1" smtClean="0"/>
              <a:t>Wellman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University </a:t>
            </a:r>
            <a:r>
              <a:rPr lang="cs-CZ" dirty="0" err="1" smtClean="0"/>
              <a:t>of</a:t>
            </a:r>
            <a:r>
              <a:rPr lang="cs-CZ" dirty="0" smtClean="0"/>
              <a:t> Toronto</a:t>
            </a:r>
          </a:p>
          <a:p>
            <a:pPr>
              <a:buNone/>
            </a:pPr>
            <a:r>
              <a:rPr lang="cs-CZ" dirty="0" smtClean="0"/>
              <a:t>	studium sociálních sítí</a:t>
            </a:r>
          </a:p>
          <a:p>
            <a:endParaRPr lang="cs-CZ" dirty="0" smtClean="0"/>
          </a:p>
          <a:p>
            <a:r>
              <a:rPr lang="cs-CZ" dirty="0" err="1" smtClean="0"/>
              <a:t>Barry</a:t>
            </a:r>
            <a:r>
              <a:rPr lang="cs-CZ" dirty="0" smtClean="0"/>
              <a:t> </a:t>
            </a:r>
            <a:r>
              <a:rPr lang="cs-CZ" dirty="0" err="1" smtClean="0"/>
              <a:t>Leighton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Carleton</a:t>
            </a:r>
            <a:r>
              <a:rPr lang="cs-CZ" dirty="0" smtClean="0"/>
              <a:t> University Toronto</a:t>
            </a:r>
          </a:p>
          <a:p>
            <a:pPr>
              <a:buNone/>
            </a:pPr>
            <a:r>
              <a:rPr lang="cs-CZ" dirty="0" smtClean="0"/>
              <a:t>	kriminologie, právo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Wellman</a:t>
            </a:r>
            <a:r>
              <a:rPr lang="cs-CZ" dirty="0" smtClean="0"/>
              <a:t> - </a:t>
            </a:r>
            <a:r>
              <a:rPr lang="cs-CZ" dirty="0" err="1" smtClean="0"/>
              <a:t>Leighton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Urbánní sociologie měla tendenci být sociologií sousedství</a:t>
            </a:r>
          </a:p>
          <a:p>
            <a:pPr lvl="1"/>
            <a:r>
              <a:rPr lang="cs-CZ" dirty="0" smtClean="0"/>
              <a:t>Robert  Park symbolické komunity</a:t>
            </a:r>
          </a:p>
          <a:p>
            <a:r>
              <a:rPr lang="cs-CZ" dirty="0" smtClean="0"/>
              <a:t>S tím přišlo zaměňování komunity za sousedství: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Snadnost pro nastavení zkoumané oblasti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Sousedství bylo považováno za městský mikrokosmos, městu v širším měřítku se akademici tolik nevěnovali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Administrativní členění města (ZSJ) začalo být vnímáno jako přirozené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Prostorová distribuce sociálních fenoménů začala být dominantním vysvětlujícím měřítkem (zvýrazňování lokality nad solidaritou)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Sousedství bylo upřednostňováno coby prostor normativní solidarity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Manuell</a:t>
            </a:r>
            <a:r>
              <a:rPr lang="cs-CZ" dirty="0" smtClean="0"/>
              <a:t> </a:t>
            </a:r>
            <a:r>
              <a:rPr lang="cs-CZ" dirty="0" err="1" smtClean="0"/>
              <a:t>Castells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Network society 2000</a:t>
            </a:r>
          </a:p>
          <a:p>
            <a:pPr lvl="1"/>
            <a:r>
              <a:rPr lang="cs-CZ" dirty="0" smtClean="0"/>
              <a:t>Struktura různě silných vztahů</a:t>
            </a:r>
          </a:p>
          <a:p>
            <a:pPr lvl="1"/>
            <a:r>
              <a:rPr lang="cs-CZ" dirty="0" smtClean="0"/>
              <a:t>Zájmy, spíše než solidarita či struktura</a:t>
            </a:r>
          </a:p>
          <a:p>
            <a:pPr lvl="1"/>
            <a:r>
              <a:rPr lang="cs-CZ" dirty="0" smtClean="0"/>
              <a:t>Různé překrývající se </a:t>
            </a:r>
            <a:r>
              <a:rPr lang="cs-CZ" dirty="0" err="1" smtClean="0"/>
              <a:t>clustry</a:t>
            </a:r>
            <a:endParaRPr lang="cs-CZ" dirty="0" smtClean="0"/>
          </a:p>
          <a:p>
            <a:pPr lvl="1"/>
            <a:r>
              <a:rPr lang="cs-CZ" dirty="0" err="1" smtClean="0"/>
              <a:t>Heterarchie</a:t>
            </a:r>
            <a:r>
              <a:rPr lang="cs-CZ" dirty="0" smtClean="0"/>
              <a:t> namísto hierarchie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Důsledky různého vidění komunit </a:t>
            </a:r>
            <a:br>
              <a:rPr lang="cs-CZ" dirty="0" smtClean="0"/>
            </a:br>
            <a:r>
              <a:rPr lang="cs-CZ" dirty="0" smtClean="0"/>
              <a:t>pro městské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Lost</a:t>
            </a:r>
            <a:r>
              <a:rPr lang="cs-CZ" dirty="0" smtClean="0"/>
              <a:t>: nedůvěra k lidem vede k nastolení represe, pokud se nedaří komunitní programy a v krajním případě následné fyzické likvidaci komunit</a:t>
            </a:r>
          </a:p>
          <a:p>
            <a:r>
              <a:rPr lang="cs-CZ" dirty="0" err="1" smtClean="0"/>
              <a:t>Saved</a:t>
            </a:r>
            <a:r>
              <a:rPr lang="cs-CZ" dirty="0" smtClean="0"/>
              <a:t>: důvěra v sílu mezilidských vztahů vede k podpoře malých komunitních projektů, včetně zdánlivě nefunkčních komunitních dějů v problematických lokalitách. Takové zaměření se prosazuje také jako levnější.</a:t>
            </a:r>
          </a:p>
          <a:p>
            <a:r>
              <a:rPr lang="cs-CZ" dirty="0" err="1" smtClean="0"/>
              <a:t>Liberated</a:t>
            </a:r>
            <a:r>
              <a:rPr lang="cs-CZ" dirty="0" smtClean="0"/>
              <a:t>: funkční sociální sítě mohou být v případě potřeby vytvořeny, v potaz se bere zahrnutí (auto)mobility a (tele)komunikace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lost</a:t>
            </a:r>
            <a:r>
              <a:rPr lang="cs-CZ" dirty="0" smtClean="0"/>
              <a:t>, </a:t>
            </a:r>
            <a:r>
              <a:rPr lang="cs-CZ" dirty="0" err="1" smtClean="0"/>
              <a:t>saved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liberated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Komunity W</a:t>
            </a:r>
            <a:r>
              <a:rPr lang="cs-CZ" dirty="0" smtClean="0">
                <a:latin typeface="Calibri"/>
                <a:cs typeface="Calibri"/>
              </a:rPr>
              <a:t>&amp;L vnímají spíše jako různé typy sítí, kterým odpovídají různé typy prostředí</a:t>
            </a:r>
          </a:p>
          <a:p>
            <a:pPr lvl="1"/>
            <a:r>
              <a:rPr lang="cs-CZ" dirty="0" smtClean="0">
                <a:latin typeface="Calibri"/>
                <a:cs typeface="Calibri"/>
              </a:rPr>
              <a:t>CS: rodina, jedinci s omezeným sociálním kapitálem</a:t>
            </a:r>
          </a:p>
          <a:p>
            <a:pPr lvl="1"/>
            <a:r>
              <a:rPr lang="cs-CZ" dirty="0" err="1" smtClean="0">
                <a:latin typeface="Calibri"/>
                <a:cs typeface="Calibri"/>
              </a:rPr>
              <a:t>CLo</a:t>
            </a:r>
            <a:r>
              <a:rPr lang="cs-CZ" dirty="0" smtClean="0">
                <a:latin typeface="Calibri"/>
                <a:cs typeface="Calibri"/>
              </a:rPr>
              <a:t>: postindustriální variabilní méně sociabilní vztahy</a:t>
            </a:r>
          </a:p>
          <a:p>
            <a:pPr lvl="1"/>
            <a:r>
              <a:rPr lang="cs-CZ" dirty="0" err="1" smtClean="0">
                <a:latin typeface="Calibri"/>
                <a:cs typeface="Calibri"/>
              </a:rPr>
              <a:t>CLi</a:t>
            </a:r>
            <a:r>
              <a:rPr lang="cs-CZ" dirty="0" smtClean="0">
                <a:latin typeface="Calibri"/>
                <a:cs typeface="Calibri"/>
              </a:rPr>
              <a:t>: kombinování slabých a silných vazeb podle potřeb aktérů a situačně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W</a:t>
            </a:r>
            <a:r>
              <a:rPr lang="cs-CZ" dirty="0" smtClean="0">
                <a:latin typeface="Calibri"/>
                <a:cs typeface="Calibri"/>
              </a:rPr>
              <a:t>&amp;L v </a:t>
            </a:r>
            <a:r>
              <a:rPr lang="cs-CZ" dirty="0" err="1" smtClean="0">
                <a:latin typeface="Calibri"/>
                <a:cs typeface="Calibri"/>
              </a:rPr>
              <a:t>Borrough</a:t>
            </a:r>
            <a:r>
              <a:rPr lang="cs-CZ" dirty="0" smtClean="0">
                <a:latin typeface="Calibri"/>
                <a:cs typeface="Calibri"/>
              </a:rPr>
              <a:t> ukázal, že primární vazby stále existují, ale zřídka jsou soustředěny na malém prostoru</a:t>
            </a:r>
          </a:p>
          <a:p>
            <a:r>
              <a:rPr lang="cs-CZ" dirty="0" err="1" smtClean="0">
                <a:latin typeface="Calibri"/>
                <a:cs typeface="Calibri"/>
              </a:rPr>
              <a:t>Neighborhood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cs-CZ" dirty="0" err="1" smtClean="0">
                <a:latin typeface="Calibri"/>
                <a:cs typeface="Calibri"/>
              </a:rPr>
              <a:t>based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cs-CZ" dirty="0" err="1" smtClean="0">
                <a:latin typeface="Calibri"/>
                <a:cs typeface="Calibri"/>
              </a:rPr>
              <a:t>networks</a:t>
            </a:r>
            <a:r>
              <a:rPr lang="cs-CZ" dirty="0" smtClean="0">
                <a:latin typeface="Calibri"/>
                <a:cs typeface="Calibri"/>
              </a:rPr>
              <a:t> skoro neexistují</a:t>
            </a:r>
          </a:p>
          <a:p>
            <a:r>
              <a:rPr lang="cs-CZ" dirty="0" smtClean="0">
                <a:latin typeface="Calibri"/>
                <a:cs typeface="Calibri"/>
              </a:rPr>
              <a:t>Sousedské vztahy stále existují, ale pouze jako specializované komponenty v rámci všech primárních sítí.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291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Sousedství, nebo komunita?</vt:lpstr>
      <vt:lpstr>Prezentace aplikace PowerPoint</vt:lpstr>
      <vt:lpstr>Wellman - Leighton</vt:lpstr>
      <vt:lpstr>Manuell Castells</vt:lpstr>
      <vt:lpstr>Důsledky různého vidění komunit  pro městské politiky</vt:lpstr>
      <vt:lpstr>Community lost, saved or liberated?</vt:lpstr>
      <vt:lpstr>Závěr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KaterinaSJ</dc:creator>
  <cp:lastModifiedBy>User</cp:lastModifiedBy>
  <cp:revision>42</cp:revision>
  <dcterms:created xsi:type="dcterms:W3CDTF">2011-09-17T14:23:02Z</dcterms:created>
  <dcterms:modified xsi:type="dcterms:W3CDTF">2016-03-22T12:05:08Z</dcterms:modified>
</cp:coreProperties>
</file>