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61" r:id="rId3"/>
    <p:sldId id="263" r:id="rId4"/>
    <p:sldId id="257" r:id="rId5"/>
    <p:sldId id="264" r:id="rId6"/>
    <p:sldId id="265" r:id="rId7"/>
    <p:sldId id="260" r:id="rId8"/>
    <p:sldId id="268" r:id="rId9"/>
    <p:sldId id="259" r:id="rId10"/>
    <p:sldId id="258" r:id="rId11"/>
    <p:sldId id="262" r:id="rId12"/>
    <p:sldId id="266" r:id="rId13"/>
    <p:sldId id="267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D3394E9-D219-4C1A-BE07-BBEE0E4054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95793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FED7C1-601A-48A3-BC32-2B77A664A9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7860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E9A981-AE31-43A2-B617-40007FB6381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60847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E26ACA-63CA-4B95-8DD3-C61C85EB1F9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7683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E46EFF-BCD0-466D-B0AC-7C8EB9C2163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6569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5E307E-D49E-45B5-A02A-15E606CDF65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16643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B2A46E-6232-49A9-BF6D-3FB963C5F28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666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68B294-C19E-42A1-9EFD-F526D8DE1F8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83123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493D09-F9F6-4126-9FC0-78383E13A22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69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F8A43-552B-4B32-90E0-0109A5D6779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2744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257C60-27E2-4280-8097-0FA2E8D1CF7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9606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42DEFD-6702-45CA-880D-ED3E6E9ECCE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4739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928E190-9C28-4424-8CE1-694EE813194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/>
              <a:t>Zaměřeno na suburbie - diskuse s Louisem Wirthem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/>
              <a:t>SOC 260 Sociologie sousedství</a:t>
            </a:r>
          </a:p>
          <a:p>
            <a:r>
              <a:rPr lang="cs-CZ" altLang="cs-CZ"/>
              <a:t>FSS MU</a:t>
            </a:r>
          </a:p>
          <a:p>
            <a:r>
              <a:rPr lang="cs-CZ" altLang="cs-CZ"/>
              <a:t>Kateřina Sidiropulu Janků,Ph.D.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Závěr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/>
              <a:t>Analýza, kterou HG provedl je historicky podmíněná, stejně jako analýza LW.</a:t>
            </a:r>
          </a:p>
          <a:p>
            <a:pPr lvl="1"/>
            <a:r>
              <a:rPr lang="cs-CZ" altLang="cs-CZ" sz="2400"/>
              <a:t>LW: období akulturace přistěhovalců, decentralizace průmyslu, odchodu majoritní/bílé střední třídy z center měst, období malého prostoru životních voleb obyvatel</a:t>
            </a:r>
          </a:p>
          <a:p>
            <a:r>
              <a:rPr lang="cs-CZ" altLang="cs-CZ" sz="2800"/>
              <a:t>HG upozornil na relevanci jiného analytického úhlu pohledu na město a představil argumenty pro zkoumání sousedství jako relevantní prostorové jednotky pro sociologickou analýzu.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/>
              <a:t>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cs-CZ" altLang="cs-CZ"/>
              <a:t>Je Wirth zastáncem teorie </a:t>
            </a:r>
          </a:p>
          <a:p>
            <a:pPr lvl="1"/>
            <a:r>
              <a:rPr lang="cs-CZ" altLang="cs-CZ"/>
              <a:t>Community</a:t>
            </a:r>
          </a:p>
          <a:p>
            <a:pPr lvl="2"/>
            <a:r>
              <a:rPr lang="cs-CZ" altLang="cs-CZ"/>
              <a:t>Lost</a:t>
            </a:r>
          </a:p>
          <a:p>
            <a:pPr lvl="2"/>
            <a:r>
              <a:rPr lang="cs-CZ" altLang="cs-CZ"/>
              <a:t>Saved</a:t>
            </a:r>
          </a:p>
          <a:p>
            <a:pPr lvl="2"/>
            <a:r>
              <a:rPr lang="cs-CZ" altLang="cs-CZ"/>
              <a:t>Liberated?</a:t>
            </a:r>
          </a:p>
          <a:p>
            <a:endParaRPr lang="cs-CZ" altLang="cs-CZ"/>
          </a:p>
          <a:p>
            <a:r>
              <a:rPr lang="cs-CZ" altLang="cs-CZ"/>
              <a:t>Proč?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altLang="cs-CZ"/>
              <a:t>Je Gans zastáncem teorie</a:t>
            </a:r>
          </a:p>
          <a:p>
            <a:pPr lvl="1"/>
            <a:r>
              <a:rPr lang="cs-CZ" altLang="cs-CZ"/>
              <a:t>Community</a:t>
            </a:r>
          </a:p>
          <a:p>
            <a:pPr lvl="2"/>
            <a:r>
              <a:rPr lang="cs-CZ" altLang="cs-CZ"/>
              <a:t>Lost</a:t>
            </a:r>
          </a:p>
          <a:p>
            <a:pPr lvl="2"/>
            <a:r>
              <a:rPr lang="cs-CZ" altLang="cs-CZ"/>
              <a:t>Saved</a:t>
            </a:r>
          </a:p>
          <a:p>
            <a:pPr lvl="2"/>
            <a:r>
              <a:rPr lang="cs-CZ" altLang="cs-CZ"/>
              <a:t>Liberated?</a:t>
            </a:r>
          </a:p>
          <a:p>
            <a:endParaRPr lang="cs-CZ" altLang="cs-CZ"/>
          </a:p>
          <a:p>
            <a:r>
              <a:rPr lang="cs-CZ" altLang="cs-CZ"/>
              <a:t>Proč?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/>
              <a:t>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200"/>
              <a:t>Napište si všechny mezilidské interakce a realizované vztahy, jejíchž jste byli součástí minulou sobotu (nebo neděli).</a:t>
            </a:r>
          </a:p>
          <a:p>
            <a:pPr>
              <a:lnSpc>
                <a:spcPct val="80000"/>
              </a:lnSpc>
            </a:pPr>
            <a:r>
              <a:rPr lang="cs-CZ" altLang="cs-CZ" sz="2200"/>
              <a:t>Rozdělte je na primární, kvaziprimární a sekundární</a:t>
            </a:r>
          </a:p>
          <a:p>
            <a:pPr>
              <a:lnSpc>
                <a:spcPct val="80000"/>
              </a:lnSpc>
            </a:pPr>
            <a:r>
              <a:rPr lang="cs-CZ" altLang="cs-CZ" sz="2200"/>
              <a:t>Přiřaďte k nim prostory</a:t>
            </a:r>
          </a:p>
          <a:p>
            <a:pPr>
              <a:lnSpc>
                <a:spcPct val="80000"/>
              </a:lnSpc>
            </a:pPr>
            <a:endParaRPr lang="cs-CZ" altLang="cs-CZ" sz="2200"/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altLang="cs-CZ" sz="1800"/>
              <a:t>	Vztah	typ	prostor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2200"/>
              <a:t>Jak vás ovlivňuje prostor městské čtvrti, v níž bydlíte?</a:t>
            </a:r>
          </a:p>
          <a:p>
            <a:pPr lvl="1">
              <a:lnSpc>
                <a:spcPct val="80000"/>
              </a:lnSpc>
            </a:pPr>
            <a:r>
              <a:rPr lang="cs-CZ" altLang="cs-CZ" sz="2200"/>
              <a:t>Jaké zde realizujete </a:t>
            </a:r>
          </a:p>
          <a:p>
            <a:pPr lvl="2">
              <a:lnSpc>
                <a:spcPct val="80000"/>
              </a:lnSpc>
            </a:pPr>
            <a:r>
              <a:rPr lang="cs-CZ" altLang="cs-CZ" sz="2200"/>
              <a:t>Primární</a:t>
            </a:r>
          </a:p>
          <a:p>
            <a:pPr lvl="2">
              <a:lnSpc>
                <a:spcPct val="80000"/>
              </a:lnSpc>
            </a:pPr>
            <a:r>
              <a:rPr lang="cs-CZ" altLang="cs-CZ" sz="2200"/>
              <a:t>Kvazi-primární</a:t>
            </a:r>
          </a:p>
          <a:p>
            <a:pPr lvl="2">
              <a:lnSpc>
                <a:spcPct val="80000"/>
              </a:lnSpc>
            </a:pPr>
            <a:r>
              <a:rPr lang="cs-CZ" altLang="cs-CZ" sz="2200"/>
              <a:t>Sekundární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200"/>
              <a:t>vztahy?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/>
              <a:t>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Zamyslete se nad tím, jaké znáte oblasti rezidenční nestability v současných městech a vesnicích.</a:t>
            </a:r>
          </a:p>
          <a:p>
            <a:r>
              <a:rPr lang="cs-CZ" altLang="cs-CZ"/>
              <a:t>Dají se na ně aplikovat závěry Louise Wirtha o oslabení primárních vazeb?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Wirthova definice městského života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1938 „Urbanism as a Way of Life“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cs typeface="Arial" charset="0"/>
              </a:rPr>
              <a:t>Minimální sociologická definice města „relativně velká, hustá a stálá usedlost sociálně heterogenních osob“</a:t>
            </a:r>
          </a:p>
          <a:p>
            <a:pPr lvl="2">
              <a:lnSpc>
                <a:spcPct val="90000"/>
              </a:lnSpc>
            </a:pPr>
            <a:r>
              <a:rPr lang="cs-CZ" altLang="cs-CZ">
                <a:cs typeface="Arial" charset="0"/>
              </a:rPr>
              <a:t>Počet</a:t>
            </a:r>
          </a:p>
          <a:p>
            <a:pPr lvl="2">
              <a:lnSpc>
                <a:spcPct val="90000"/>
              </a:lnSpc>
            </a:pPr>
            <a:r>
              <a:rPr lang="cs-CZ" altLang="cs-CZ">
                <a:cs typeface="Arial" charset="0"/>
              </a:rPr>
              <a:t>Hustota</a:t>
            </a:r>
          </a:p>
          <a:p>
            <a:pPr lvl="2">
              <a:lnSpc>
                <a:spcPct val="90000"/>
              </a:lnSpc>
            </a:pPr>
            <a:r>
              <a:rPr lang="cs-CZ" altLang="cs-CZ">
                <a:cs typeface="Arial" charset="0"/>
              </a:rPr>
              <a:t>Heterogenita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cs typeface="Arial" charset="0"/>
              </a:rPr>
              <a:t>Vztahy ve městě byly díky těmto charakteristikám nahrazeny sekundárními vazbami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Gansova kritika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cs-CZ" altLang="cs-CZ"/>
              <a:t>Prostorovým/ekologickým charakteristikám je dáván nepřiměřený vysvětlující prostor nad charakteristikami sociálními</a:t>
            </a:r>
          </a:p>
          <a:p>
            <a:pPr marL="609600" indent="-609600">
              <a:buFontTx/>
              <a:buAutoNum type="arabicPeriod"/>
            </a:pPr>
            <a:r>
              <a:rPr lang="cs-CZ" altLang="cs-CZ"/>
              <a:t>LW srovnává život ve vnitřním městě s historicky mladším rurálním životem, ne s jinými formami sociálního života téže doby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Co určuje způsob života / typy realizovaných sociálních vazeb (ve městě)?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/>
              <a:t>Louis Wirth (1938)</a:t>
            </a:r>
          </a:p>
          <a:p>
            <a:pPr>
              <a:buFontTx/>
              <a:buNone/>
            </a:pPr>
            <a:r>
              <a:rPr lang="cs-CZ" altLang="cs-CZ" u="sng"/>
              <a:t>Lokalita</a:t>
            </a:r>
            <a:r>
              <a:rPr lang="cs-CZ" altLang="cs-CZ"/>
              <a:t>, a to skrze:</a:t>
            </a:r>
          </a:p>
          <a:p>
            <a:r>
              <a:rPr lang="cs-CZ" altLang="cs-CZ"/>
              <a:t>Počet (obyvatel v lokalitě/městské čtvrti)</a:t>
            </a:r>
          </a:p>
          <a:p>
            <a:r>
              <a:rPr lang="cs-CZ" altLang="cs-CZ"/>
              <a:t>Hustota</a:t>
            </a:r>
          </a:p>
          <a:p>
            <a:r>
              <a:rPr lang="cs-CZ" altLang="cs-CZ"/>
              <a:t>Heterogenita</a:t>
            </a:r>
          </a:p>
          <a:p>
            <a:pPr>
              <a:buFontTx/>
              <a:buNone/>
            </a:pPr>
            <a:endParaRPr lang="cs-CZ" alt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/>
              <a:t>Herbert Gans (1968)</a:t>
            </a:r>
          </a:p>
          <a:p>
            <a:pPr>
              <a:buFontTx/>
              <a:buNone/>
            </a:pPr>
            <a:r>
              <a:rPr lang="cs-CZ" altLang="cs-CZ" u="sng"/>
              <a:t>Obyvatelé</a:t>
            </a:r>
            <a:r>
              <a:rPr lang="cs-CZ" altLang="cs-CZ"/>
              <a:t>, a to skrze:</a:t>
            </a:r>
          </a:p>
          <a:p>
            <a:pPr>
              <a:buFontTx/>
              <a:buNone/>
            </a:pPr>
            <a:r>
              <a:rPr lang="cs-CZ" altLang="cs-CZ"/>
              <a:t>Třída (do níž obyvatelé spadají)</a:t>
            </a:r>
          </a:p>
          <a:p>
            <a:pPr>
              <a:buFontTx/>
              <a:buNone/>
            </a:pPr>
            <a:r>
              <a:rPr lang="cs-CZ" altLang="cs-CZ"/>
              <a:t>Vlastnosti týkající se životního běhu (obyvatel)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Obyvatelé vnitřního města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cs-CZ" altLang="cs-CZ"/>
              <a:t>Kosmopolitní</a:t>
            </a:r>
          </a:p>
          <a:p>
            <a:pPr marL="609600" indent="-609600">
              <a:buFontTx/>
              <a:buAutoNum type="arabicPeriod"/>
            </a:pPr>
            <a:r>
              <a:rPr lang="cs-CZ" altLang="cs-CZ"/>
              <a:t>Bezdětní</a:t>
            </a:r>
          </a:p>
          <a:p>
            <a:pPr marL="609600" indent="-609600">
              <a:buFontTx/>
              <a:buAutoNum type="arabicPeriod"/>
            </a:pPr>
            <a:r>
              <a:rPr lang="cs-CZ" altLang="cs-CZ"/>
              <a:t>Etničtí vesničané</a:t>
            </a:r>
          </a:p>
          <a:p>
            <a:pPr marL="609600" indent="-609600">
              <a:buFontTx/>
              <a:buAutoNum type="arabicPeriod"/>
            </a:pPr>
            <a:r>
              <a:rPr lang="cs-CZ" altLang="cs-CZ"/>
              <a:t>Deprivovaní</a:t>
            </a:r>
          </a:p>
          <a:p>
            <a:pPr marL="609600" indent="-609600">
              <a:buFontTx/>
              <a:buAutoNum type="arabicPeriod"/>
            </a:pPr>
            <a:r>
              <a:rPr lang="cs-CZ" altLang="cs-CZ"/>
              <a:t>Uvěznění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r>
              <a:rPr lang="cs-CZ" altLang="cs-CZ"/>
              <a:t>Jsou ve vnitřním městě, protože nemají jinou volbu a tudíž se na ně může vztahovat Wirthovská analýza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395288" y="3141663"/>
            <a:ext cx="8208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/>
              <a:t>Wirthovo město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HG: Wirthova analýza odpovídá prostorům, které procházejí proměnou. Rezidenční nestabilita je pak zdrojem arytmie pobytu a pohybu lidí v oblasti a  nedůvěry, což oslabuje navazované mezilidské vztahy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Sousedství a kvazi-primární vztahy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Sousedství je rezidenční oblast (bez ohledu na umístění ve městě), kde jsou realizovány kvazi-primární vztahy</a:t>
            </a:r>
          </a:p>
          <a:p>
            <a:pPr lvl="1"/>
            <a:r>
              <a:rPr lang="cs-CZ" altLang="cs-CZ"/>
              <a:t>Bez ohledu na intenzitu a frekvenci, tyto vztahy jsou intimnější, než sekundární vztahy, ale opatrnější, než vztahy primární</a:t>
            </a:r>
          </a:p>
          <a:p>
            <a:r>
              <a:rPr lang="cs-CZ" altLang="cs-CZ"/>
              <a:t>Americká města jsou souborem takových to malých vesnic/sousedství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sz="4000"/>
              <a:t>Předměstí jako specifický rezidenční a sociální útvar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Předměstí jsou homogennější, než vnitřní města, ale méně homogenní, než oblasti mimo město</a:t>
            </a:r>
          </a:p>
          <a:p>
            <a:pPr>
              <a:lnSpc>
                <a:spcPct val="90000"/>
              </a:lnSpc>
            </a:pPr>
            <a:r>
              <a:rPr lang="cs-CZ" altLang="cs-CZ"/>
              <a:t>48: „lidé nežijí ve městech, nebo předměstích, ale ve specifických sousedstvích“</a:t>
            </a:r>
          </a:p>
          <a:p>
            <a:pPr>
              <a:lnSpc>
                <a:spcPct val="90000"/>
              </a:lnSpc>
            </a:pPr>
            <a:r>
              <a:rPr lang="cs-CZ" altLang="cs-CZ"/>
              <a:t>Homogenita obyvatel sousedství je určována životním stylem a statusem a ne rezidenční blízkostí a polohou.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Přínos pro sociologii města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altLang="cs-CZ"/>
              <a:t>Při zkoumání vnitřního města (inner-city) musíme vždy vzít v úvahu komparativní vlastnosti předměstí (suburbia) a lokalit vně města (outer-city)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altLang="cs-CZ"/>
              <a:t>Sociologie město definovat nemůže, neboť prostor sám o sobě (byť je možné mezi prostory definovat fyzické a demografické rozdíly) neovlivňuje způsoby života lidí.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520</Words>
  <Application>Microsoft Office PowerPoint</Application>
  <PresentationFormat>Předvádění na obrazovce (4:3)</PresentationFormat>
  <Paragraphs>82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Arial</vt:lpstr>
      <vt:lpstr>Výchozí návrh</vt:lpstr>
      <vt:lpstr>Zaměřeno na suburbie - diskuse s Louisem Wirthem</vt:lpstr>
      <vt:lpstr>Wirthova definice městského života</vt:lpstr>
      <vt:lpstr>Gansova kritika</vt:lpstr>
      <vt:lpstr>Co určuje způsob života / typy realizovaných sociálních vazeb (ve městě)?</vt:lpstr>
      <vt:lpstr>Obyvatelé vnitřního města</vt:lpstr>
      <vt:lpstr>Wirthovo město</vt:lpstr>
      <vt:lpstr>Sousedství a kvazi-primární vztahy</vt:lpstr>
      <vt:lpstr>Předměstí jako specifický rezidenční a sociální útvar</vt:lpstr>
      <vt:lpstr>Přínos pro sociologii města</vt:lpstr>
      <vt:lpstr>Závěr</vt:lpstr>
      <vt:lpstr>?</vt:lpstr>
      <vt:lpstr>?</vt:lpstr>
      <vt:lpstr>?</vt:lpstr>
    </vt:vector>
  </TitlesOfParts>
  <Company>Masarykova Univerzita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CIKT FSS</dc:creator>
  <cp:lastModifiedBy>User</cp:lastModifiedBy>
  <cp:revision>6</cp:revision>
  <dcterms:created xsi:type="dcterms:W3CDTF">2011-09-27T09:28:28Z</dcterms:created>
  <dcterms:modified xsi:type="dcterms:W3CDTF">2016-03-22T12:05:39Z</dcterms:modified>
</cp:coreProperties>
</file>