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12"/>
  </p:notesMasterIdLst>
  <p:handoutMasterIdLst>
    <p:handoutMasterId r:id="rId13"/>
  </p:handoutMasterIdLst>
  <p:sldIdLst>
    <p:sldId id="257" r:id="rId2"/>
    <p:sldId id="381" r:id="rId3"/>
    <p:sldId id="382" r:id="rId4"/>
    <p:sldId id="362" r:id="rId5"/>
    <p:sldId id="363" r:id="rId6"/>
    <p:sldId id="377" r:id="rId7"/>
    <p:sldId id="364" r:id="rId8"/>
    <p:sldId id="369" r:id="rId9"/>
    <p:sldId id="380" r:id="rId10"/>
    <p:sldId id="379" r:id="rId1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74" d="100"/>
          <a:sy n="74" d="100"/>
        </p:scale>
        <p:origin x="-103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7817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7818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7818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2369CA7-9C46-4536-BB7D-8C4D35DFA8DA}" type="slidenum">
              <a:rPr lang="cs-CZ" altLang="cs-CZ"/>
              <a:pPr/>
              <a:t>‹#›</a:t>
            </a:fld>
            <a:endParaRPr lang="cs-CZ" altLang="cs-CZ"/>
          </a:p>
        </p:txBody>
      </p:sp>
    </p:spTree>
    <p:extLst>
      <p:ext uri="{BB962C8B-B14F-4D97-AF65-F5344CB8AC3E}">
        <p14:creationId xmlns:p14="http://schemas.microsoft.com/office/powerpoint/2010/main" val="15523261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41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3C3B69A-C6A0-442D-BC8F-4D68BFACBE24}" type="slidenum">
              <a:rPr lang="cs-CZ" altLang="cs-CZ"/>
              <a:pPr/>
              <a:t>‹#›</a:t>
            </a:fld>
            <a:endParaRPr lang="cs-CZ" altLang="cs-CZ"/>
          </a:p>
        </p:txBody>
      </p:sp>
    </p:spTree>
    <p:extLst>
      <p:ext uri="{BB962C8B-B14F-4D97-AF65-F5344CB8AC3E}">
        <p14:creationId xmlns:p14="http://schemas.microsoft.com/office/powerpoint/2010/main" val="7937855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76B396-4D06-4BD9-8AC4-5236439A5391}" type="slidenum">
              <a:rPr lang="cs-CZ" altLang="cs-CZ"/>
              <a:pPr/>
              <a:t>1</a:t>
            </a:fld>
            <a:endParaRPr lang="cs-CZ" altLang="cs-CZ"/>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4CF91CCA-E0C1-4AB6-A76F-94EB016A2A73}" type="slidenum">
              <a:rPr lang="cs-CZ" altLang="cs-CZ"/>
              <a:pPr/>
              <a:t>‹#›</a:t>
            </a:fld>
            <a:endParaRPr lang="cs-CZ" altLang="cs-CZ"/>
          </a:p>
        </p:txBody>
      </p:sp>
    </p:spTree>
    <p:extLst>
      <p:ext uri="{BB962C8B-B14F-4D97-AF65-F5344CB8AC3E}">
        <p14:creationId xmlns:p14="http://schemas.microsoft.com/office/powerpoint/2010/main" val="696240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EF6C50B9-5CF6-4D10-BB5C-CFC606BA7994}" type="slidenum">
              <a:rPr lang="cs-CZ" altLang="cs-CZ"/>
              <a:pPr/>
              <a:t>‹#›</a:t>
            </a:fld>
            <a:endParaRPr lang="cs-CZ" altLang="cs-CZ"/>
          </a:p>
        </p:txBody>
      </p:sp>
    </p:spTree>
    <p:extLst>
      <p:ext uri="{BB962C8B-B14F-4D97-AF65-F5344CB8AC3E}">
        <p14:creationId xmlns:p14="http://schemas.microsoft.com/office/powerpoint/2010/main" val="127732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EC76BD54-ED72-4D26-A148-09D198F4EEDD}" type="slidenum">
              <a:rPr lang="cs-CZ" altLang="cs-CZ"/>
              <a:pPr/>
              <a:t>‹#›</a:t>
            </a:fld>
            <a:endParaRPr lang="cs-CZ" altLang="cs-CZ"/>
          </a:p>
        </p:txBody>
      </p:sp>
    </p:spTree>
    <p:extLst>
      <p:ext uri="{BB962C8B-B14F-4D97-AF65-F5344CB8AC3E}">
        <p14:creationId xmlns:p14="http://schemas.microsoft.com/office/powerpoint/2010/main" val="3173621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648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datum 5"/>
          <p:cNvSpPr>
            <a:spLocks noGrp="1"/>
          </p:cNvSpPr>
          <p:nvPr>
            <p:ph type="dt" sz="half" idx="10"/>
          </p:nvPr>
        </p:nvSpPr>
        <p:spPr>
          <a:xfrm>
            <a:off x="457200" y="6245225"/>
            <a:ext cx="2133600" cy="476250"/>
          </a:xfrm>
        </p:spPr>
        <p:txBody>
          <a:bodyPr/>
          <a:lstStyle>
            <a:lvl1pPr>
              <a:defRPr/>
            </a:lvl1pPr>
          </a:lstStyle>
          <a:p>
            <a:endParaRPr lang="cs-CZ" altLang="cs-CZ"/>
          </a:p>
        </p:txBody>
      </p:sp>
      <p:sp>
        <p:nvSpPr>
          <p:cNvPr id="7" name="Zástupný symbol pro zápatí 6"/>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8" name="Zástupný symbol pro číslo snímku 7"/>
          <p:cNvSpPr>
            <a:spLocks noGrp="1"/>
          </p:cNvSpPr>
          <p:nvPr>
            <p:ph type="sldNum" sz="quarter" idx="12"/>
          </p:nvPr>
        </p:nvSpPr>
        <p:spPr>
          <a:xfrm>
            <a:off x="6553200" y="6245225"/>
            <a:ext cx="2133600" cy="476250"/>
          </a:xfrm>
        </p:spPr>
        <p:txBody>
          <a:bodyPr/>
          <a:lstStyle>
            <a:lvl1pPr>
              <a:defRPr/>
            </a:lvl1pPr>
          </a:lstStyle>
          <a:p>
            <a:fld id="{0770C91C-C69F-4072-A5BB-071505C52DCC}" type="slidenum">
              <a:rPr lang="cs-CZ" altLang="cs-CZ"/>
              <a:pPr/>
              <a:t>‹#›</a:t>
            </a:fld>
            <a:endParaRPr lang="cs-CZ" altLang="cs-CZ"/>
          </a:p>
        </p:txBody>
      </p:sp>
    </p:spTree>
    <p:extLst>
      <p:ext uri="{BB962C8B-B14F-4D97-AF65-F5344CB8AC3E}">
        <p14:creationId xmlns:p14="http://schemas.microsoft.com/office/powerpoint/2010/main" val="27005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274638"/>
            <a:ext cx="8229600" cy="1143000"/>
          </a:xfrm>
        </p:spPr>
        <p:txBody>
          <a:bodyPr/>
          <a:lstStyle/>
          <a:p>
            <a:r>
              <a:rPr lang="cs-CZ" smtClean="0"/>
              <a:t>Kliknutím lze upravit styl.</a:t>
            </a:r>
            <a:endParaRPr lang="cs-CZ"/>
          </a:p>
        </p:txBody>
      </p:sp>
      <p:sp>
        <p:nvSpPr>
          <p:cNvPr id="3" name="Zástupný symbol pro obsah 2"/>
          <p:cNvSpPr>
            <a:spLocks noGrp="1"/>
          </p:cNvSpPr>
          <p:nvPr>
            <p:ph sz="quarter" idx="1"/>
          </p:nvPr>
        </p:nvSpPr>
        <p:spPr>
          <a:xfrm>
            <a:off x="457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600200"/>
            <a:ext cx="4038600" cy="21859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3938588"/>
            <a:ext cx="4038600" cy="218757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a:xfrm>
            <a:off x="457200" y="6245225"/>
            <a:ext cx="2133600" cy="476250"/>
          </a:xfrm>
        </p:spPr>
        <p:txBody>
          <a:bodyPr/>
          <a:lstStyle>
            <a:lvl1pPr>
              <a:defRPr/>
            </a:lvl1pPr>
          </a:lstStyle>
          <a:p>
            <a:endParaRPr lang="cs-CZ" altLang="cs-CZ"/>
          </a:p>
        </p:txBody>
      </p:sp>
      <p:sp>
        <p:nvSpPr>
          <p:cNvPr id="8" name="Zástupný symbol pro zápatí 7"/>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9" name="Zástupný symbol pro číslo snímku 8"/>
          <p:cNvSpPr>
            <a:spLocks noGrp="1"/>
          </p:cNvSpPr>
          <p:nvPr>
            <p:ph type="sldNum" sz="quarter" idx="12"/>
          </p:nvPr>
        </p:nvSpPr>
        <p:spPr>
          <a:xfrm>
            <a:off x="6553200" y="6245225"/>
            <a:ext cx="2133600" cy="476250"/>
          </a:xfrm>
        </p:spPr>
        <p:txBody>
          <a:bodyPr/>
          <a:lstStyle>
            <a:lvl1pPr>
              <a:defRPr/>
            </a:lvl1pPr>
          </a:lstStyle>
          <a:p>
            <a:fld id="{4B061345-23E5-4BD5-9F7D-D28C0A4510D8}" type="slidenum">
              <a:rPr lang="cs-CZ" altLang="cs-CZ"/>
              <a:pPr/>
              <a:t>‹#›</a:t>
            </a:fld>
            <a:endParaRPr lang="cs-CZ" altLang="cs-CZ"/>
          </a:p>
        </p:txBody>
      </p:sp>
    </p:spTree>
    <p:extLst>
      <p:ext uri="{BB962C8B-B14F-4D97-AF65-F5344CB8AC3E}">
        <p14:creationId xmlns:p14="http://schemas.microsoft.com/office/powerpoint/2010/main" val="380913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B3D10870-F560-4EF8-89DF-CCF6D9BFE6F8}" type="slidenum">
              <a:rPr lang="cs-CZ" altLang="cs-CZ"/>
              <a:pPr/>
              <a:t>‹#›</a:t>
            </a:fld>
            <a:endParaRPr lang="cs-CZ" altLang="cs-CZ"/>
          </a:p>
        </p:txBody>
      </p:sp>
    </p:spTree>
    <p:extLst>
      <p:ext uri="{BB962C8B-B14F-4D97-AF65-F5344CB8AC3E}">
        <p14:creationId xmlns:p14="http://schemas.microsoft.com/office/powerpoint/2010/main" val="297085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ltLang="cs-CZ"/>
          </a:p>
        </p:txBody>
      </p:sp>
      <p:sp>
        <p:nvSpPr>
          <p:cNvPr id="5" name="Zástupný symbol pro zápatí 4"/>
          <p:cNvSpPr>
            <a:spLocks noGrp="1"/>
          </p:cNvSpPr>
          <p:nvPr>
            <p:ph type="ftr" sz="quarter" idx="11"/>
          </p:nvPr>
        </p:nvSpPr>
        <p:spPr/>
        <p:txBody>
          <a:bodyPr/>
          <a:lstStyle>
            <a:lvl1pPr>
              <a:defRPr/>
            </a:lvl1pPr>
          </a:lstStyle>
          <a:p>
            <a:endParaRPr lang="cs-CZ" altLang="cs-CZ"/>
          </a:p>
        </p:txBody>
      </p:sp>
      <p:sp>
        <p:nvSpPr>
          <p:cNvPr id="6" name="Zástupný symbol pro číslo snímku 5"/>
          <p:cNvSpPr>
            <a:spLocks noGrp="1"/>
          </p:cNvSpPr>
          <p:nvPr>
            <p:ph type="sldNum" sz="quarter" idx="12"/>
          </p:nvPr>
        </p:nvSpPr>
        <p:spPr/>
        <p:txBody>
          <a:bodyPr/>
          <a:lstStyle>
            <a:lvl1pPr>
              <a:defRPr/>
            </a:lvl1pPr>
          </a:lstStyle>
          <a:p>
            <a:fld id="{1F7EE45D-2F7A-4E6B-B8F9-5BD9774E9948}" type="slidenum">
              <a:rPr lang="cs-CZ" altLang="cs-CZ"/>
              <a:pPr/>
              <a:t>‹#›</a:t>
            </a:fld>
            <a:endParaRPr lang="cs-CZ" altLang="cs-CZ"/>
          </a:p>
        </p:txBody>
      </p:sp>
    </p:spTree>
    <p:extLst>
      <p:ext uri="{BB962C8B-B14F-4D97-AF65-F5344CB8AC3E}">
        <p14:creationId xmlns:p14="http://schemas.microsoft.com/office/powerpoint/2010/main" val="275942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EA085FD9-B70A-4758-8E75-C70065AB8572}" type="slidenum">
              <a:rPr lang="cs-CZ" altLang="cs-CZ"/>
              <a:pPr/>
              <a:t>‹#›</a:t>
            </a:fld>
            <a:endParaRPr lang="cs-CZ" altLang="cs-CZ"/>
          </a:p>
        </p:txBody>
      </p:sp>
    </p:spTree>
    <p:extLst>
      <p:ext uri="{BB962C8B-B14F-4D97-AF65-F5344CB8AC3E}">
        <p14:creationId xmlns:p14="http://schemas.microsoft.com/office/powerpoint/2010/main" val="171623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ltLang="cs-CZ"/>
          </a:p>
        </p:txBody>
      </p:sp>
      <p:sp>
        <p:nvSpPr>
          <p:cNvPr id="8" name="Zástupný symbol pro zápatí 7"/>
          <p:cNvSpPr>
            <a:spLocks noGrp="1"/>
          </p:cNvSpPr>
          <p:nvPr>
            <p:ph type="ftr" sz="quarter" idx="11"/>
          </p:nvPr>
        </p:nvSpPr>
        <p:spPr/>
        <p:txBody>
          <a:bodyPr/>
          <a:lstStyle>
            <a:lvl1pPr>
              <a:defRPr/>
            </a:lvl1pPr>
          </a:lstStyle>
          <a:p>
            <a:endParaRPr lang="cs-CZ" altLang="cs-CZ"/>
          </a:p>
        </p:txBody>
      </p:sp>
      <p:sp>
        <p:nvSpPr>
          <p:cNvPr id="9" name="Zástupný symbol pro číslo snímku 8"/>
          <p:cNvSpPr>
            <a:spLocks noGrp="1"/>
          </p:cNvSpPr>
          <p:nvPr>
            <p:ph type="sldNum" sz="quarter" idx="12"/>
          </p:nvPr>
        </p:nvSpPr>
        <p:spPr/>
        <p:txBody>
          <a:bodyPr/>
          <a:lstStyle>
            <a:lvl1pPr>
              <a:defRPr/>
            </a:lvl1pPr>
          </a:lstStyle>
          <a:p>
            <a:fld id="{DE64C97E-03F9-4E9F-8D58-B335DEF24FF7}" type="slidenum">
              <a:rPr lang="cs-CZ" altLang="cs-CZ"/>
              <a:pPr/>
              <a:t>‹#›</a:t>
            </a:fld>
            <a:endParaRPr lang="cs-CZ" altLang="cs-CZ"/>
          </a:p>
        </p:txBody>
      </p:sp>
    </p:spTree>
    <p:extLst>
      <p:ext uri="{BB962C8B-B14F-4D97-AF65-F5344CB8AC3E}">
        <p14:creationId xmlns:p14="http://schemas.microsoft.com/office/powerpoint/2010/main" val="3649032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lvl1pPr>
              <a:defRPr/>
            </a:lvl1pPr>
          </a:lstStyle>
          <a:p>
            <a:endParaRPr lang="cs-CZ" altLang="cs-CZ"/>
          </a:p>
        </p:txBody>
      </p:sp>
      <p:sp>
        <p:nvSpPr>
          <p:cNvPr id="4" name="Zástupný symbol pro zápatí 3"/>
          <p:cNvSpPr>
            <a:spLocks noGrp="1"/>
          </p:cNvSpPr>
          <p:nvPr>
            <p:ph type="ftr" sz="quarter" idx="11"/>
          </p:nvPr>
        </p:nvSpPr>
        <p:spPr/>
        <p:txBody>
          <a:bodyPr/>
          <a:lstStyle>
            <a:lvl1pPr>
              <a:defRPr/>
            </a:lvl1pPr>
          </a:lstStyle>
          <a:p>
            <a:endParaRPr lang="cs-CZ" altLang="cs-CZ"/>
          </a:p>
        </p:txBody>
      </p:sp>
      <p:sp>
        <p:nvSpPr>
          <p:cNvPr id="5" name="Zástupný symbol pro číslo snímku 4"/>
          <p:cNvSpPr>
            <a:spLocks noGrp="1"/>
          </p:cNvSpPr>
          <p:nvPr>
            <p:ph type="sldNum" sz="quarter" idx="12"/>
          </p:nvPr>
        </p:nvSpPr>
        <p:spPr/>
        <p:txBody>
          <a:bodyPr/>
          <a:lstStyle>
            <a:lvl1pPr>
              <a:defRPr/>
            </a:lvl1pPr>
          </a:lstStyle>
          <a:p>
            <a:fld id="{CEF9C74A-92F7-4BFB-AF31-DB5D3D4F477A}" type="slidenum">
              <a:rPr lang="cs-CZ" altLang="cs-CZ"/>
              <a:pPr/>
              <a:t>‹#›</a:t>
            </a:fld>
            <a:endParaRPr lang="cs-CZ" altLang="cs-CZ"/>
          </a:p>
        </p:txBody>
      </p:sp>
    </p:spTree>
    <p:extLst>
      <p:ext uri="{BB962C8B-B14F-4D97-AF65-F5344CB8AC3E}">
        <p14:creationId xmlns:p14="http://schemas.microsoft.com/office/powerpoint/2010/main" val="30747080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ltLang="cs-CZ"/>
          </a:p>
        </p:txBody>
      </p:sp>
      <p:sp>
        <p:nvSpPr>
          <p:cNvPr id="3" name="Zástupný symbol pro zápatí 2"/>
          <p:cNvSpPr>
            <a:spLocks noGrp="1"/>
          </p:cNvSpPr>
          <p:nvPr>
            <p:ph type="ftr" sz="quarter" idx="11"/>
          </p:nvPr>
        </p:nvSpPr>
        <p:spPr/>
        <p:txBody>
          <a:bodyPr/>
          <a:lstStyle>
            <a:lvl1pPr>
              <a:defRPr/>
            </a:lvl1pPr>
          </a:lstStyle>
          <a:p>
            <a:endParaRPr lang="cs-CZ" altLang="cs-CZ"/>
          </a:p>
        </p:txBody>
      </p:sp>
      <p:sp>
        <p:nvSpPr>
          <p:cNvPr id="4" name="Zástupný symbol pro číslo snímku 3"/>
          <p:cNvSpPr>
            <a:spLocks noGrp="1"/>
          </p:cNvSpPr>
          <p:nvPr>
            <p:ph type="sldNum" sz="quarter" idx="12"/>
          </p:nvPr>
        </p:nvSpPr>
        <p:spPr/>
        <p:txBody>
          <a:bodyPr/>
          <a:lstStyle>
            <a:lvl1pPr>
              <a:defRPr/>
            </a:lvl1pPr>
          </a:lstStyle>
          <a:p>
            <a:fld id="{90DD7092-F465-4E22-9497-8632F7C2E6DE}" type="slidenum">
              <a:rPr lang="cs-CZ" altLang="cs-CZ"/>
              <a:pPr/>
              <a:t>‹#›</a:t>
            </a:fld>
            <a:endParaRPr lang="cs-CZ" altLang="cs-CZ"/>
          </a:p>
        </p:txBody>
      </p:sp>
    </p:spTree>
    <p:extLst>
      <p:ext uri="{BB962C8B-B14F-4D97-AF65-F5344CB8AC3E}">
        <p14:creationId xmlns:p14="http://schemas.microsoft.com/office/powerpoint/2010/main" val="2364834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8DB7A883-67B2-46E9-94F9-09AE10662A11}" type="slidenum">
              <a:rPr lang="cs-CZ" altLang="cs-CZ"/>
              <a:pPr/>
              <a:t>‹#›</a:t>
            </a:fld>
            <a:endParaRPr lang="cs-CZ" altLang="cs-CZ"/>
          </a:p>
        </p:txBody>
      </p:sp>
    </p:spTree>
    <p:extLst>
      <p:ext uri="{BB962C8B-B14F-4D97-AF65-F5344CB8AC3E}">
        <p14:creationId xmlns:p14="http://schemas.microsoft.com/office/powerpoint/2010/main" val="526972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ltLang="cs-CZ"/>
          </a:p>
        </p:txBody>
      </p:sp>
      <p:sp>
        <p:nvSpPr>
          <p:cNvPr id="6" name="Zástupný symbol pro zápatí 5"/>
          <p:cNvSpPr>
            <a:spLocks noGrp="1"/>
          </p:cNvSpPr>
          <p:nvPr>
            <p:ph type="ftr" sz="quarter" idx="11"/>
          </p:nvPr>
        </p:nvSpPr>
        <p:spPr/>
        <p:txBody>
          <a:bodyPr/>
          <a:lstStyle>
            <a:lvl1pPr>
              <a:defRPr/>
            </a:lvl1pPr>
          </a:lstStyle>
          <a:p>
            <a:endParaRPr lang="cs-CZ" altLang="cs-CZ"/>
          </a:p>
        </p:txBody>
      </p:sp>
      <p:sp>
        <p:nvSpPr>
          <p:cNvPr id="7" name="Zástupný symbol pro číslo snímku 6"/>
          <p:cNvSpPr>
            <a:spLocks noGrp="1"/>
          </p:cNvSpPr>
          <p:nvPr>
            <p:ph type="sldNum" sz="quarter" idx="12"/>
          </p:nvPr>
        </p:nvSpPr>
        <p:spPr/>
        <p:txBody>
          <a:bodyPr/>
          <a:lstStyle>
            <a:lvl1pPr>
              <a:defRPr/>
            </a:lvl1pPr>
          </a:lstStyle>
          <a:p>
            <a:fld id="{192CE99E-5300-4162-AB76-F2E3B08C9BB9}" type="slidenum">
              <a:rPr lang="cs-CZ" altLang="cs-CZ"/>
              <a:pPr/>
              <a:t>‹#›</a:t>
            </a:fld>
            <a:endParaRPr lang="cs-CZ" altLang="cs-CZ"/>
          </a:p>
        </p:txBody>
      </p:sp>
    </p:spTree>
    <p:extLst>
      <p:ext uri="{BB962C8B-B14F-4D97-AF65-F5344CB8AC3E}">
        <p14:creationId xmlns:p14="http://schemas.microsoft.com/office/powerpoint/2010/main" val="22258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389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389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cs-CZ" altLang="cs-CZ"/>
          </a:p>
        </p:txBody>
      </p:sp>
      <p:sp>
        <p:nvSpPr>
          <p:cNvPr id="389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cs-CZ" altLang="cs-CZ"/>
          </a:p>
        </p:txBody>
      </p:sp>
      <p:sp>
        <p:nvSpPr>
          <p:cNvPr id="389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8C5DDA1-317A-4BC3-8C63-1EA56050AD27}" type="slidenum">
              <a:rPr lang="cs-CZ" altLang="cs-CZ"/>
              <a:pPr/>
              <a:t>‹#›</a:t>
            </a:fld>
            <a:endParaRPr lang="cs-CZ" altLang="cs-CZ"/>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981075"/>
            <a:ext cx="8229600" cy="1905000"/>
          </a:xfrm>
        </p:spPr>
        <p:txBody>
          <a:bodyPr/>
          <a:lstStyle/>
          <a:p>
            <a:r>
              <a:rPr lang="cs-CZ" altLang="cs-CZ" sz="4000"/>
              <a:t>Komunitní vztahy v kyberprostoru</a:t>
            </a:r>
          </a:p>
        </p:txBody>
      </p:sp>
      <p:sp>
        <p:nvSpPr>
          <p:cNvPr id="3075" name="Rectangle 3"/>
          <p:cNvSpPr>
            <a:spLocks noGrp="1" noChangeArrowheads="1"/>
          </p:cNvSpPr>
          <p:nvPr>
            <p:ph type="subTitle" idx="1"/>
          </p:nvPr>
        </p:nvSpPr>
        <p:spPr>
          <a:xfrm>
            <a:off x="1403350" y="3262313"/>
            <a:ext cx="7253288" cy="1822450"/>
          </a:xfrm>
        </p:spPr>
        <p:txBody>
          <a:bodyPr/>
          <a:lstStyle/>
          <a:p>
            <a:r>
              <a:rPr lang="cs-CZ" altLang="cs-CZ"/>
              <a:t>SOC 260 Sociologie sousedství</a:t>
            </a:r>
          </a:p>
          <a:p>
            <a:r>
              <a:rPr lang="cs-CZ" altLang="cs-CZ"/>
              <a:t>FSS MU</a:t>
            </a:r>
          </a:p>
          <a:p>
            <a:r>
              <a:rPr lang="cs-CZ" altLang="cs-CZ"/>
              <a:t>Kateřina Sidiropulu Janků,Ph.D.</a:t>
            </a:r>
          </a:p>
          <a:p>
            <a:endParaRPr lang="cs-CZ" altLang="cs-CZ"/>
          </a:p>
          <a:p>
            <a:endParaRPr lang="cs-CZ" altLang="cs-CZ"/>
          </a:p>
          <a:p>
            <a:endParaRPr lang="cs-CZ" altLang="cs-CZ"/>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cs-CZ" altLang="cs-CZ"/>
              <a:t>Virtualita a sociální nerovnost</a:t>
            </a:r>
          </a:p>
        </p:txBody>
      </p:sp>
      <p:sp>
        <p:nvSpPr>
          <p:cNvPr id="385027" name="Rectangle 3"/>
          <p:cNvSpPr>
            <a:spLocks noGrp="1" noChangeArrowheads="1"/>
          </p:cNvSpPr>
          <p:nvPr>
            <p:ph type="body" sz="half" idx="1"/>
          </p:nvPr>
        </p:nvSpPr>
        <p:spPr>
          <a:xfrm>
            <a:off x="457200" y="1600200"/>
            <a:ext cx="4033838" cy="4525963"/>
          </a:xfrm>
        </p:spPr>
        <p:txBody>
          <a:bodyPr/>
          <a:lstStyle/>
          <a:p>
            <a:pPr>
              <a:lnSpc>
                <a:spcPct val="80000"/>
              </a:lnSpc>
            </a:pPr>
            <a:r>
              <a:rPr lang="cs-CZ" altLang="cs-CZ" sz="2100"/>
              <a:t>„systémy klasifikace používané ve virtuálních prostředích často reprodukují kulturní normy svázané s tělesností ve světě offline“</a:t>
            </a:r>
            <a:br>
              <a:rPr lang="cs-CZ" altLang="cs-CZ" sz="2100"/>
            </a:br>
            <a:r>
              <a:rPr lang="cs-CZ" altLang="cs-CZ" sz="1900"/>
              <a:t>Deborah Lupton The embodied computer/user in Featherstone et al. 1995 in Robinson in Biograf 40</a:t>
            </a:r>
          </a:p>
          <a:p>
            <a:pPr>
              <a:lnSpc>
                <a:spcPct val="80000"/>
              </a:lnSpc>
            </a:pPr>
            <a:r>
              <a:rPr lang="cs-CZ" altLang="cs-CZ" sz="2100"/>
              <a:t>Přehánění tělesných charakteristik v kyberprostoru, včetně MUD </a:t>
            </a:r>
          </a:p>
          <a:p>
            <a:pPr>
              <a:lnSpc>
                <a:spcPct val="80000"/>
              </a:lnSpc>
              <a:buFontTx/>
              <a:buNone/>
            </a:pPr>
            <a:r>
              <a:rPr lang="cs-CZ" altLang="cs-CZ" sz="2100"/>
              <a:t>	</a:t>
            </a:r>
            <a:r>
              <a:rPr lang="cs-CZ" altLang="cs-CZ" sz="1900"/>
              <a:t>N. Clark in Featherstone et al. 1995:127 in Robinson in Biograf 40</a:t>
            </a:r>
          </a:p>
          <a:p>
            <a:pPr>
              <a:lnSpc>
                <a:spcPct val="80000"/>
              </a:lnSpc>
            </a:pPr>
            <a:r>
              <a:rPr lang="cs-CZ" altLang="cs-CZ" sz="2100"/>
              <a:t>Digital divide</a:t>
            </a:r>
          </a:p>
        </p:txBody>
      </p:sp>
      <p:sp>
        <p:nvSpPr>
          <p:cNvPr id="385028" name="Rectangle 4"/>
          <p:cNvSpPr>
            <a:spLocks noGrp="1" noChangeArrowheads="1"/>
          </p:cNvSpPr>
          <p:nvPr>
            <p:ph type="body" sz="half" idx="2"/>
          </p:nvPr>
        </p:nvSpPr>
        <p:spPr>
          <a:xfrm>
            <a:off x="4760913" y="2362200"/>
            <a:ext cx="3770312" cy="3946525"/>
          </a:xfrm>
        </p:spPr>
        <p:txBody>
          <a:bodyPr/>
          <a:lstStyle/>
          <a:p>
            <a:pPr>
              <a:lnSpc>
                <a:spcPct val="80000"/>
              </a:lnSpc>
            </a:pPr>
            <a:endParaRPr lang="cs-CZ" altLang="cs-CZ" sz="1600"/>
          </a:p>
          <a:p>
            <a:pPr>
              <a:lnSpc>
                <a:spcPct val="80000"/>
              </a:lnSpc>
            </a:pPr>
            <a:endParaRPr lang="cs-CZ" altLang="cs-CZ" sz="1600"/>
          </a:p>
          <a:p>
            <a:pPr>
              <a:lnSpc>
                <a:spcPct val="80000"/>
              </a:lnSpc>
            </a:pPr>
            <a:endParaRPr lang="cs-CZ" altLang="cs-CZ" sz="1600"/>
          </a:p>
          <a:p>
            <a:pPr>
              <a:lnSpc>
                <a:spcPct val="80000"/>
              </a:lnSpc>
            </a:pPr>
            <a:endParaRPr lang="cs-CZ" altLang="cs-CZ" sz="1600"/>
          </a:p>
          <a:p>
            <a:pPr>
              <a:lnSpc>
                <a:spcPct val="80000"/>
              </a:lnSpc>
            </a:pPr>
            <a:endParaRPr lang="cs-CZ" altLang="cs-CZ" sz="1600"/>
          </a:p>
          <a:p>
            <a:pPr>
              <a:lnSpc>
                <a:spcPct val="80000"/>
              </a:lnSpc>
            </a:pPr>
            <a:endParaRPr lang="cs-CZ" altLang="cs-CZ" sz="1600"/>
          </a:p>
          <a:p>
            <a:pPr>
              <a:lnSpc>
                <a:spcPct val="80000"/>
              </a:lnSpc>
            </a:pPr>
            <a:endParaRPr lang="cs-CZ" altLang="cs-CZ" sz="1600"/>
          </a:p>
          <a:p>
            <a:pPr>
              <a:lnSpc>
                <a:spcPct val="80000"/>
              </a:lnSpc>
            </a:pPr>
            <a:endParaRPr lang="cs-CZ" altLang="cs-CZ" sz="1600"/>
          </a:p>
          <a:p>
            <a:pPr>
              <a:lnSpc>
                <a:spcPct val="80000"/>
              </a:lnSpc>
            </a:pPr>
            <a:endParaRPr lang="cs-CZ" altLang="cs-CZ" sz="1600"/>
          </a:p>
          <a:p>
            <a:pPr>
              <a:lnSpc>
                <a:spcPct val="80000"/>
              </a:lnSpc>
            </a:pPr>
            <a:endParaRPr lang="cs-CZ" altLang="cs-CZ" sz="1600"/>
          </a:p>
          <a:p>
            <a:pPr>
              <a:lnSpc>
                <a:spcPct val="80000"/>
              </a:lnSpc>
            </a:pPr>
            <a:endParaRPr lang="cs-CZ" altLang="cs-CZ" sz="1600"/>
          </a:p>
          <a:p>
            <a:pPr>
              <a:lnSpc>
                <a:spcPct val="80000"/>
              </a:lnSpc>
            </a:pPr>
            <a:endParaRPr lang="cs-CZ" altLang="cs-CZ" sz="1600"/>
          </a:p>
          <a:p>
            <a:pPr>
              <a:lnSpc>
                <a:spcPct val="80000"/>
              </a:lnSpc>
            </a:pPr>
            <a:endParaRPr lang="cs-CZ" altLang="cs-CZ" sz="1600"/>
          </a:p>
          <a:p>
            <a:pPr algn="r">
              <a:lnSpc>
                <a:spcPct val="80000"/>
              </a:lnSpc>
              <a:buFontTx/>
              <a:buNone/>
            </a:pPr>
            <a:endParaRPr lang="cs-CZ" altLang="cs-CZ" sz="1600"/>
          </a:p>
          <a:p>
            <a:pPr algn="r">
              <a:lnSpc>
                <a:spcPct val="80000"/>
              </a:lnSpc>
              <a:buFontTx/>
              <a:buNone/>
            </a:pPr>
            <a:endParaRPr lang="cs-CZ" altLang="cs-CZ" sz="1600"/>
          </a:p>
          <a:p>
            <a:pPr algn="r">
              <a:lnSpc>
                <a:spcPct val="80000"/>
              </a:lnSpc>
              <a:buFontTx/>
              <a:buNone/>
            </a:pPr>
            <a:endParaRPr lang="cs-CZ" altLang="cs-CZ" sz="1600"/>
          </a:p>
          <a:p>
            <a:pPr algn="r">
              <a:lnSpc>
                <a:spcPct val="80000"/>
              </a:lnSpc>
              <a:buFontTx/>
              <a:buNone/>
            </a:pPr>
            <a:r>
              <a:rPr lang="cs-CZ" altLang="cs-CZ" sz="1900"/>
              <a:t>Gamer 2009</a:t>
            </a:r>
          </a:p>
        </p:txBody>
      </p:sp>
      <p:pic>
        <p:nvPicPr>
          <p:cNvPr id="385029" name="Picture 5"/>
          <p:cNvPicPr>
            <a:picLocks noChangeAspect="1" noChangeArrowheads="1"/>
          </p:cNvPicPr>
          <p:nvPr/>
        </p:nvPicPr>
        <p:blipFill>
          <a:blip r:embed="rId2">
            <a:extLst>
              <a:ext uri="{28A0092B-C50C-407E-A947-70E740481C1C}">
                <a14:useLocalDpi xmlns:a14="http://schemas.microsoft.com/office/drawing/2010/main" val="0"/>
              </a:ext>
            </a:extLst>
          </a:blip>
          <a:srcRect l="17935" t="22307" r="28400" b="20511"/>
          <a:stretch>
            <a:fillRect/>
          </a:stretch>
        </p:blipFill>
        <p:spPr bwMode="auto">
          <a:xfrm>
            <a:off x="4787900" y="3284538"/>
            <a:ext cx="3770313"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cs-CZ" altLang="cs-CZ"/>
              <a:t>Berry Wellman</a:t>
            </a:r>
          </a:p>
        </p:txBody>
      </p:sp>
      <p:sp>
        <p:nvSpPr>
          <p:cNvPr id="388099" name="Rectangle 3"/>
          <p:cNvSpPr>
            <a:spLocks noGrp="1" noChangeArrowheads="1"/>
          </p:cNvSpPr>
          <p:nvPr>
            <p:ph type="body" idx="1"/>
          </p:nvPr>
        </p:nvSpPr>
        <p:spPr/>
        <p:txBody>
          <a:bodyPr/>
          <a:lstStyle/>
          <a:p>
            <a:r>
              <a:rPr lang="cs-CZ" altLang="cs-CZ"/>
              <a:t>Door-to-door</a:t>
            </a:r>
          </a:p>
          <a:p>
            <a:r>
              <a:rPr lang="cs-CZ" altLang="cs-CZ"/>
              <a:t>Place-to-place (contextual vacuum)</a:t>
            </a:r>
          </a:p>
          <a:p>
            <a:r>
              <a:rPr lang="cs-CZ" altLang="cs-CZ"/>
              <a:t>Person-to-person (gendered re-segregation of the community)</a:t>
            </a:r>
          </a:p>
          <a:p>
            <a:r>
              <a:rPr lang="cs-CZ" altLang="cs-CZ"/>
              <a:t>Role-to-role (who,besides spouses, will worry about the whole person?)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cs-CZ" altLang="cs-CZ"/>
              <a:t>Berry Wellman</a:t>
            </a:r>
          </a:p>
        </p:txBody>
      </p:sp>
      <p:sp>
        <p:nvSpPr>
          <p:cNvPr id="391171" name="Rectangle 3"/>
          <p:cNvSpPr>
            <a:spLocks noGrp="1" noChangeArrowheads="1"/>
          </p:cNvSpPr>
          <p:nvPr>
            <p:ph type="body" idx="1"/>
          </p:nvPr>
        </p:nvSpPr>
        <p:spPr/>
        <p:txBody>
          <a:bodyPr/>
          <a:lstStyle/>
          <a:p>
            <a:pPr marL="609600" indent="-609600">
              <a:lnSpc>
                <a:spcPct val="80000"/>
              </a:lnSpc>
              <a:buFontTx/>
              <a:buNone/>
            </a:pPr>
            <a:r>
              <a:rPr lang="cs-CZ" altLang="cs-CZ" sz="2800"/>
              <a:t>247: „Although physical place continues to be important, cyberspace has become cyberplace, affecting the ways in which people find and maintain community:“</a:t>
            </a:r>
          </a:p>
          <a:p>
            <a:pPr marL="990600" lvl="1" indent="-533400">
              <a:lnSpc>
                <a:spcPct val="80000"/>
              </a:lnSpc>
              <a:buFontTx/>
              <a:buAutoNum type="arabicPeriod"/>
            </a:pPr>
            <a:r>
              <a:rPr lang="cs-CZ" altLang="cs-CZ" sz="2400"/>
              <a:t>Důležitost domácností</a:t>
            </a:r>
          </a:p>
          <a:p>
            <a:pPr marL="990600" lvl="1" indent="-533400">
              <a:lnSpc>
                <a:spcPct val="80000"/>
              </a:lnSpc>
              <a:buFontTx/>
              <a:buAutoNum type="arabicPeriod"/>
            </a:pPr>
            <a:r>
              <a:rPr lang="cs-CZ" altLang="cs-CZ" sz="2400"/>
              <a:t>Oslabení domácích vztahů</a:t>
            </a:r>
          </a:p>
          <a:p>
            <a:pPr marL="990600" lvl="1" indent="-533400">
              <a:lnSpc>
                <a:spcPct val="80000"/>
              </a:lnSpc>
              <a:buFontTx/>
              <a:buAutoNum type="arabicPeriod"/>
            </a:pPr>
            <a:r>
              <a:rPr lang="cs-CZ" altLang="cs-CZ" sz="2400"/>
              <a:t>Posílení individuální autonomie a agency</a:t>
            </a:r>
          </a:p>
          <a:p>
            <a:pPr marL="990600" lvl="1" indent="-533400">
              <a:lnSpc>
                <a:spcPct val="80000"/>
              </a:lnSpc>
              <a:buFontTx/>
              <a:buAutoNum type="arabicPeriod"/>
            </a:pPr>
            <a:r>
              <a:rPr lang="cs-CZ" altLang="cs-CZ" sz="2400"/>
              <a:t>Posílení komunit postavených na společných zájmech</a:t>
            </a:r>
          </a:p>
          <a:p>
            <a:pPr marL="990600" lvl="1" indent="-533400">
              <a:lnSpc>
                <a:spcPct val="80000"/>
              </a:lnSpc>
              <a:buFontTx/>
              <a:buAutoNum type="arabicPeriod"/>
            </a:pPr>
            <a:r>
              <a:rPr lang="cs-CZ" altLang="cs-CZ" sz="2400"/>
              <a:t>Větší propojenost komunit</a:t>
            </a:r>
          </a:p>
          <a:p>
            <a:pPr marL="990600" lvl="1" indent="-533400">
              <a:lnSpc>
                <a:spcPct val="80000"/>
              </a:lnSpc>
              <a:buFontTx/>
              <a:buAutoNum type="arabicPeriod"/>
            </a:pPr>
            <a:r>
              <a:rPr lang="cs-CZ" altLang="cs-CZ" sz="2400"/>
              <a:t>Nová (identitotvorná) dynamika virtuálních komunit/kybermíst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p:txBody>
          <a:bodyPr/>
          <a:lstStyle/>
          <a:p>
            <a:r>
              <a:rPr lang="cs-CZ" altLang="cs-CZ" sz="4000"/>
              <a:t>BIOGRAF č. 50, prosinec 2009</a:t>
            </a:r>
            <a:br>
              <a:rPr lang="cs-CZ" altLang="cs-CZ" sz="4000"/>
            </a:br>
            <a:r>
              <a:rPr lang="cs-CZ" altLang="cs-CZ" sz="4000"/>
              <a:t>www.biograf.org</a:t>
            </a:r>
          </a:p>
        </p:txBody>
      </p:sp>
      <p:sp>
        <p:nvSpPr>
          <p:cNvPr id="332803" name="Rectangle 3"/>
          <p:cNvSpPr>
            <a:spLocks noGrp="1" noChangeArrowheads="1"/>
          </p:cNvSpPr>
          <p:nvPr>
            <p:ph type="body" idx="1"/>
          </p:nvPr>
        </p:nvSpPr>
        <p:spPr/>
        <p:txBody>
          <a:bodyPr/>
          <a:lstStyle/>
          <a:p>
            <a:pPr>
              <a:lnSpc>
                <a:spcPct val="80000"/>
              </a:lnSpc>
              <a:buFontTx/>
              <a:buNone/>
            </a:pPr>
            <a:r>
              <a:rPr lang="cs-CZ" altLang="cs-CZ" sz="2800" dirty="0"/>
              <a:t>Monotématické číslo</a:t>
            </a:r>
          </a:p>
          <a:p>
            <a:pPr>
              <a:lnSpc>
                <a:spcPct val="80000"/>
              </a:lnSpc>
              <a:buFontTx/>
              <a:buNone/>
            </a:pPr>
            <a:r>
              <a:rPr lang="cs-CZ" altLang="cs-CZ" sz="2800" dirty="0"/>
              <a:t>SOCIÁLNÍ ŽIVOT NA INTERNETU</a:t>
            </a:r>
          </a:p>
          <a:p>
            <a:pPr>
              <a:lnSpc>
                <a:spcPct val="80000"/>
              </a:lnSpc>
              <a:buFontTx/>
              <a:buNone/>
            </a:pPr>
            <a:r>
              <a:rPr lang="cs-CZ" altLang="cs-CZ" sz="2800" dirty="0"/>
              <a:t>Garant čísla Josef Alan</a:t>
            </a:r>
          </a:p>
          <a:p>
            <a:pPr>
              <a:lnSpc>
                <a:spcPct val="80000"/>
              </a:lnSpc>
              <a:buFontTx/>
              <a:buNone/>
            </a:pPr>
            <a:endParaRPr lang="cs-CZ" altLang="cs-CZ" sz="2800" dirty="0"/>
          </a:p>
          <a:p>
            <a:pPr>
              <a:lnSpc>
                <a:spcPct val="80000"/>
              </a:lnSpc>
            </a:pPr>
            <a:r>
              <a:rPr lang="cs-CZ" altLang="cs-CZ" sz="2400" dirty="0"/>
              <a:t>Laura Robinson: Virtuální Já. Sebe-utváření online: O symbolické interakci v digitální éře</a:t>
            </a:r>
          </a:p>
          <a:p>
            <a:pPr>
              <a:lnSpc>
                <a:spcPct val="80000"/>
              </a:lnSpc>
            </a:pPr>
            <a:r>
              <a:rPr lang="cs-CZ" altLang="cs-CZ" sz="2400" dirty="0"/>
              <a:t>Jakub Macek: Poznámky k teorii virtuálních komunit</a:t>
            </a:r>
          </a:p>
          <a:p>
            <a:pPr>
              <a:lnSpc>
                <a:spcPct val="80000"/>
              </a:lnSpc>
            </a:pPr>
            <a:endParaRPr lang="cs-CZ" altLang="cs-CZ" sz="2400" dirty="0"/>
          </a:p>
          <a:p>
            <a:pPr>
              <a:lnSpc>
                <a:spcPct val="80000"/>
              </a:lnSpc>
            </a:pPr>
            <a:r>
              <a:rPr lang="cs-CZ" altLang="cs-CZ" sz="2400" dirty="0" err="1"/>
              <a:t>Feathersone</a:t>
            </a:r>
            <a:r>
              <a:rPr lang="cs-CZ" altLang="cs-CZ" sz="2400" dirty="0"/>
              <a:t>, M. </a:t>
            </a:r>
            <a:r>
              <a:rPr lang="en-US" altLang="cs-CZ" sz="2400" dirty="0"/>
              <a:t>&amp;</a:t>
            </a:r>
            <a:r>
              <a:rPr lang="cs-CZ" altLang="cs-CZ" sz="2400" dirty="0"/>
              <a:t> R. </a:t>
            </a:r>
            <a:r>
              <a:rPr lang="cs-CZ" altLang="cs-CZ" sz="2400" dirty="0" err="1"/>
              <a:t>Burrows</a:t>
            </a:r>
            <a:r>
              <a:rPr lang="cs-CZ" altLang="cs-CZ" sz="2400" dirty="0"/>
              <a:t>, </a:t>
            </a:r>
            <a:r>
              <a:rPr lang="cs-CZ" altLang="cs-CZ" sz="2400" dirty="0" err="1"/>
              <a:t>eds</a:t>
            </a:r>
            <a:r>
              <a:rPr lang="cs-CZ" altLang="cs-CZ" sz="2400" dirty="0"/>
              <a:t>. </a:t>
            </a:r>
            <a:r>
              <a:rPr lang="cs-CZ" altLang="cs-CZ" sz="2400" dirty="0" err="1"/>
              <a:t>Cyberspace</a:t>
            </a:r>
            <a:r>
              <a:rPr lang="cs-CZ" altLang="cs-CZ" sz="2400" dirty="0"/>
              <a:t>, </a:t>
            </a:r>
            <a:r>
              <a:rPr lang="cs-CZ" altLang="cs-CZ" sz="2400" dirty="0" err="1"/>
              <a:t>cyberbodies</a:t>
            </a:r>
            <a:r>
              <a:rPr lang="cs-CZ" altLang="cs-CZ" sz="2400" dirty="0"/>
              <a:t>, </a:t>
            </a:r>
            <a:r>
              <a:rPr lang="cs-CZ" altLang="cs-CZ" sz="2400" dirty="0" err="1"/>
              <a:t>cyberpunk</a:t>
            </a:r>
            <a:r>
              <a:rPr lang="cs-CZ" altLang="cs-CZ" sz="2400" dirty="0"/>
              <a:t>: </a:t>
            </a:r>
            <a:r>
              <a:rPr lang="cs-CZ" altLang="cs-CZ" sz="2400" dirty="0" err="1"/>
              <a:t>Cultures</a:t>
            </a:r>
            <a:r>
              <a:rPr lang="cs-CZ" altLang="cs-CZ" sz="2400" dirty="0"/>
              <a:t> </a:t>
            </a:r>
            <a:r>
              <a:rPr lang="cs-CZ" altLang="cs-CZ" sz="2400" dirty="0" err="1"/>
              <a:t>of</a:t>
            </a:r>
            <a:r>
              <a:rPr lang="cs-CZ" altLang="cs-CZ" sz="2400" dirty="0"/>
              <a:t> </a:t>
            </a:r>
            <a:r>
              <a:rPr lang="cs-CZ" altLang="cs-CZ" sz="2400" dirty="0" err="1"/>
              <a:t>technological</a:t>
            </a:r>
            <a:r>
              <a:rPr lang="cs-CZ" altLang="cs-CZ" sz="2400" dirty="0"/>
              <a:t> </a:t>
            </a:r>
            <a:r>
              <a:rPr lang="cs-CZ" altLang="cs-CZ" sz="2400" dirty="0" err="1"/>
              <a:t>embodiment.Thousand</a:t>
            </a:r>
            <a:r>
              <a:rPr lang="cs-CZ" altLang="cs-CZ" sz="2400" dirty="0"/>
              <a:t> </a:t>
            </a:r>
            <a:r>
              <a:rPr lang="cs-CZ" altLang="cs-CZ" sz="2400" dirty="0" err="1"/>
              <a:t>Oaks</a:t>
            </a:r>
            <a:r>
              <a:rPr lang="cs-CZ" altLang="cs-CZ" sz="2400" dirty="0"/>
              <a:t>, CA: </a:t>
            </a:r>
            <a:r>
              <a:rPr lang="cs-CZ" altLang="cs-CZ" sz="2400" dirty="0" err="1"/>
              <a:t>Sage</a:t>
            </a:r>
            <a:r>
              <a:rPr lang="cs-CZ" altLang="cs-CZ" sz="2400" dirty="0"/>
              <a:t> 1995.</a:t>
            </a:r>
          </a:p>
        </p:txBody>
      </p:sp>
      <p:pic>
        <p:nvPicPr>
          <p:cNvPr id="332806" name="Picture 6"/>
          <p:cNvPicPr>
            <a:picLocks noChangeAspect="1" noChangeArrowheads="1"/>
          </p:cNvPicPr>
          <p:nvPr/>
        </p:nvPicPr>
        <p:blipFill>
          <a:blip r:embed="rId2">
            <a:extLst>
              <a:ext uri="{28A0092B-C50C-407E-A947-70E740481C1C}">
                <a14:useLocalDpi xmlns:a14="http://schemas.microsoft.com/office/drawing/2010/main" val="0"/>
              </a:ext>
            </a:extLst>
          </a:blip>
          <a:srcRect r="3722"/>
          <a:stretch>
            <a:fillRect/>
          </a:stretch>
        </p:blipFill>
        <p:spPr bwMode="auto">
          <a:xfrm>
            <a:off x="5795963" y="2328862"/>
            <a:ext cx="944562"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2807" name="Picture 7"/>
          <p:cNvPicPr>
            <a:picLocks noChangeAspect="1" noChangeArrowheads="1"/>
          </p:cNvPicPr>
          <p:nvPr/>
        </p:nvPicPr>
        <p:blipFill>
          <a:blip r:embed="rId3">
            <a:extLst>
              <a:ext uri="{28A0092B-C50C-407E-A947-70E740481C1C}">
                <a14:useLocalDpi xmlns:a14="http://schemas.microsoft.com/office/drawing/2010/main" val="0"/>
              </a:ext>
            </a:extLst>
          </a:blip>
          <a:srcRect t="551" r="5658"/>
          <a:stretch>
            <a:fillRect/>
          </a:stretch>
        </p:blipFill>
        <p:spPr bwMode="auto">
          <a:xfrm>
            <a:off x="6955684" y="1065213"/>
            <a:ext cx="1377103" cy="216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cs-CZ" altLang="cs-CZ" sz="3200" dirty="0"/>
              <a:t>Laura Robinson: Virtuální Já. Sebe-utváření online: O symbolické interakci v digitální éře</a:t>
            </a:r>
          </a:p>
        </p:txBody>
      </p:sp>
      <p:sp>
        <p:nvSpPr>
          <p:cNvPr id="350213" name="Rectangle 5"/>
          <p:cNvSpPr>
            <a:spLocks noGrp="1" noChangeArrowheads="1"/>
          </p:cNvSpPr>
          <p:nvPr>
            <p:ph sz="half" idx="1"/>
          </p:nvPr>
        </p:nvSpPr>
        <p:spPr>
          <a:xfrm>
            <a:off x="457200" y="1600200"/>
            <a:ext cx="4033838" cy="4525963"/>
          </a:xfrm>
        </p:spPr>
        <p:txBody>
          <a:bodyPr/>
          <a:lstStyle/>
          <a:p>
            <a:pPr>
              <a:buFontTx/>
              <a:buNone/>
            </a:pPr>
            <a:r>
              <a:rPr lang="cs-CZ" altLang="cs-CZ" sz="2800" dirty="0"/>
              <a:t>	Současný způsob užívání internetu a sociální spektrum jeho uživatelů </a:t>
            </a:r>
            <a:r>
              <a:rPr lang="en-US" altLang="cs-CZ" sz="2800" dirty="0"/>
              <a:t>=</a:t>
            </a:r>
            <a:endParaRPr lang="cs-CZ" altLang="cs-CZ" sz="2800" dirty="0"/>
          </a:p>
          <a:p>
            <a:pPr>
              <a:buFontTx/>
              <a:buNone/>
            </a:pPr>
            <a:r>
              <a:rPr lang="en-US" altLang="cs-CZ" sz="2800" dirty="0"/>
              <a:t>	</a:t>
            </a:r>
            <a:r>
              <a:rPr lang="cs-CZ" altLang="cs-CZ" sz="2800" dirty="0"/>
              <a:t>platnost teze sociálního</a:t>
            </a:r>
            <a:r>
              <a:rPr lang="en-US" altLang="cs-CZ" sz="2800" dirty="0"/>
              <a:t> </a:t>
            </a:r>
            <a:r>
              <a:rPr lang="cs-CZ" altLang="cs-CZ" sz="2800" dirty="0" err="1"/>
              <a:t>interakcionismu</a:t>
            </a:r>
            <a:r>
              <a:rPr lang="cs-CZ" altLang="cs-CZ" sz="2800" dirty="0"/>
              <a:t> ve virtuálním světě, resp. s ohledem na virtuální rozměr sociálního života.</a:t>
            </a:r>
          </a:p>
          <a:p>
            <a:pPr>
              <a:buFontTx/>
              <a:buNone/>
            </a:pPr>
            <a:endParaRPr lang="cs-CZ" altLang="cs-CZ" sz="2800" dirty="0"/>
          </a:p>
        </p:txBody>
      </p:sp>
      <p:pic>
        <p:nvPicPr>
          <p:cNvPr id="350216" name="Picture 8"/>
          <p:cNvPicPr>
            <a:picLocks noChangeAspect="1" noChangeArrowheads="1"/>
          </p:cNvPicPr>
          <p:nvPr>
            <p:ph sz="quarter" idx="2"/>
          </p:nvPr>
        </p:nvPicPr>
        <p:blipFill>
          <a:blip r:embed="rId2" cstate="print">
            <a:extLst>
              <a:ext uri="{28A0092B-C50C-407E-A947-70E740481C1C}">
                <a14:useLocalDpi xmlns:a14="http://schemas.microsoft.com/office/drawing/2010/main" val="0"/>
              </a:ext>
            </a:extLst>
          </a:blip>
          <a:srcRect l="17285" t="28494" r="28400" b="13615"/>
          <a:stretch>
            <a:fillRect/>
          </a:stretch>
        </p:blipFill>
        <p:spPr>
          <a:xfrm>
            <a:off x="5004048" y="1983622"/>
            <a:ext cx="2374652" cy="18581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0217" name="Picture 9"/>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l="58353" t="34808" r="6267" b="15594"/>
          <a:stretch>
            <a:fillRect/>
          </a:stretch>
        </p:blipFill>
        <p:spPr>
          <a:xfrm>
            <a:off x="5991225" y="3946525"/>
            <a:ext cx="2470150" cy="2170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lstStyle/>
          <a:p>
            <a:r>
              <a:rPr lang="cs-CZ" altLang="cs-CZ" sz="3600"/>
              <a:t>Master self a tělo vs. virtualita</a:t>
            </a:r>
          </a:p>
        </p:txBody>
      </p:sp>
      <p:sp>
        <p:nvSpPr>
          <p:cNvPr id="368643" name="Rectangle 3"/>
          <p:cNvSpPr>
            <a:spLocks noGrp="1" noChangeArrowheads="1"/>
          </p:cNvSpPr>
          <p:nvPr>
            <p:ph type="body" idx="1"/>
          </p:nvPr>
        </p:nvSpPr>
        <p:spPr/>
        <p:txBody>
          <a:bodyPr/>
          <a:lstStyle/>
          <a:p>
            <a:pPr>
              <a:lnSpc>
                <a:spcPct val="80000"/>
              </a:lnSpc>
            </a:pPr>
            <a:r>
              <a:rPr lang="cs-CZ" altLang="cs-CZ" sz="2400" dirty="0"/>
              <a:t>Reflexivní identita člověka je stabilizována skrze „master </a:t>
            </a:r>
            <a:r>
              <a:rPr lang="cs-CZ" altLang="cs-CZ" sz="2400" dirty="0" err="1"/>
              <a:t>self</a:t>
            </a:r>
            <a:r>
              <a:rPr lang="cs-CZ" altLang="cs-CZ" sz="2400" dirty="0"/>
              <a:t>“</a:t>
            </a:r>
          </a:p>
          <a:p>
            <a:pPr lvl="1">
              <a:lnSpc>
                <a:spcPct val="80000"/>
              </a:lnSpc>
            </a:pPr>
            <a:r>
              <a:rPr lang="cs-CZ" altLang="cs-CZ" sz="2000" dirty="0"/>
              <a:t>„master </a:t>
            </a:r>
            <a:r>
              <a:rPr lang="cs-CZ" altLang="cs-CZ" sz="2000" dirty="0" err="1"/>
              <a:t>self</a:t>
            </a:r>
            <a:r>
              <a:rPr lang="cs-CZ" altLang="cs-CZ" sz="2000" dirty="0"/>
              <a:t>“ je tradičně vnímáno jako vtělené</a:t>
            </a:r>
            <a:r>
              <a:rPr lang="en-US" altLang="cs-CZ" sz="2000" dirty="0"/>
              <a:t>, ted</a:t>
            </a:r>
            <a:r>
              <a:rPr lang="cs-CZ" altLang="cs-CZ" sz="2000" dirty="0"/>
              <a:t>y existující v aktuálním</a:t>
            </a:r>
            <a:r>
              <a:rPr lang="en-US" altLang="cs-CZ" sz="2000" dirty="0"/>
              <a:t>*</a:t>
            </a:r>
            <a:r>
              <a:rPr lang="cs-CZ" altLang="cs-CZ" sz="2000" dirty="0"/>
              <a:t> světě</a:t>
            </a:r>
          </a:p>
          <a:p>
            <a:pPr lvl="1">
              <a:lnSpc>
                <a:spcPct val="80000"/>
              </a:lnSpc>
            </a:pPr>
            <a:r>
              <a:rPr lang="cs-CZ" altLang="cs-CZ" sz="2000" dirty="0"/>
              <a:t>virtuální složky „master </a:t>
            </a:r>
            <a:r>
              <a:rPr lang="cs-CZ" altLang="cs-CZ" sz="2000" dirty="0" err="1"/>
              <a:t>self</a:t>
            </a:r>
            <a:r>
              <a:rPr lang="cs-CZ" altLang="cs-CZ" sz="2000" dirty="0"/>
              <a:t>“ s tou vtělenou koexistují a spolupracují</a:t>
            </a:r>
          </a:p>
          <a:p>
            <a:pPr>
              <a:lnSpc>
                <a:spcPct val="80000"/>
              </a:lnSpc>
              <a:buFontTx/>
              <a:buNone/>
            </a:pPr>
            <a:r>
              <a:rPr lang="en-US" altLang="cs-CZ" sz="2000" dirty="0"/>
              <a:t>*</a:t>
            </a:r>
            <a:r>
              <a:rPr lang="cs-CZ" altLang="cs-CZ" sz="2000" dirty="0"/>
              <a:t> nikoliv „reálném“</a:t>
            </a:r>
          </a:p>
          <a:p>
            <a:pPr>
              <a:lnSpc>
                <a:spcPct val="80000"/>
              </a:lnSpc>
            </a:pPr>
            <a:r>
              <a:rPr lang="cs-CZ" altLang="cs-CZ" sz="2400" dirty="0"/>
              <a:t>Virtuální část sociálních interakcí nepředstavuje odtělesnění myšlení, ale jiný způsob chápání vztahu k tělu. Toto tělo nazývá Stone „</a:t>
            </a:r>
            <a:r>
              <a:rPr lang="cs-CZ" altLang="cs-CZ" sz="2400" b="1" dirty="0"/>
              <a:t>čitelné tělo</a:t>
            </a:r>
            <a:r>
              <a:rPr lang="cs-CZ" altLang="cs-CZ" sz="2400" dirty="0"/>
              <a:t>“, které je spíše diskurzivní, než fyzické. </a:t>
            </a:r>
            <a:r>
              <a:rPr lang="cs-CZ" altLang="cs-CZ" sz="2400" dirty="0" err="1"/>
              <a:t>Allucquere</a:t>
            </a:r>
            <a:r>
              <a:rPr lang="cs-CZ" altLang="cs-CZ" sz="2400" dirty="0"/>
              <a:t> </a:t>
            </a:r>
            <a:r>
              <a:rPr lang="cs-CZ" altLang="cs-CZ" sz="2400" dirty="0" err="1"/>
              <a:t>Rosanne</a:t>
            </a:r>
            <a:r>
              <a:rPr lang="cs-CZ" altLang="cs-CZ" sz="2400" dirty="0"/>
              <a:t> Stone, </a:t>
            </a:r>
            <a:r>
              <a:rPr lang="cs-CZ" altLang="cs-CZ" sz="2400" dirty="0" err="1"/>
              <a:t>The</a:t>
            </a:r>
            <a:r>
              <a:rPr lang="cs-CZ" altLang="cs-CZ" sz="2400" dirty="0"/>
              <a:t> </a:t>
            </a:r>
            <a:r>
              <a:rPr lang="cs-CZ" altLang="cs-CZ" sz="2400" dirty="0" err="1"/>
              <a:t>war</a:t>
            </a:r>
            <a:r>
              <a:rPr lang="cs-CZ" altLang="cs-CZ" sz="2400" dirty="0"/>
              <a:t> </a:t>
            </a:r>
            <a:r>
              <a:rPr lang="cs-CZ" altLang="cs-CZ" sz="2400" dirty="0" err="1"/>
              <a:t>of</a:t>
            </a:r>
            <a:r>
              <a:rPr lang="cs-CZ" altLang="cs-CZ" sz="2400" dirty="0"/>
              <a:t> </a:t>
            </a:r>
            <a:r>
              <a:rPr lang="cs-CZ" altLang="cs-CZ" sz="2400" dirty="0" err="1"/>
              <a:t>desire</a:t>
            </a:r>
            <a:r>
              <a:rPr lang="cs-CZ" altLang="cs-CZ" sz="2400" dirty="0"/>
              <a:t> and technology (1995)</a:t>
            </a:r>
          </a:p>
          <a:p>
            <a:pPr>
              <a:lnSpc>
                <a:spcPct val="80000"/>
              </a:lnSpc>
            </a:pPr>
            <a:r>
              <a:rPr lang="cs-CZ" altLang="cs-CZ" sz="2400"/>
              <a:t>„Spíše než osvobodit se od těla, chce se online Já znovu-vtělit, a tím signalizovat své identity a zprostředkovávat interakci“ Robinson in Biograf 2009:40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8642"/>
                                        </p:tgtEl>
                                        <p:attrNameLst>
                                          <p:attrName>style.visibility</p:attrName>
                                        </p:attrNameLst>
                                      </p:cBhvr>
                                      <p:to>
                                        <p:strVal val="visible"/>
                                      </p:to>
                                    </p:set>
                                    <p:animEffect transition="in" filter="fade">
                                      <p:cBhvr>
                                        <p:cTn id="7" dur="2000"/>
                                        <p:tgtEl>
                                          <p:spTgt spid="3686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643">
                                            <p:txEl>
                                              <p:pRg st="0" end="0"/>
                                            </p:txEl>
                                          </p:spTgt>
                                        </p:tgtEl>
                                        <p:attrNameLst>
                                          <p:attrName>style.visibility</p:attrName>
                                        </p:attrNameLst>
                                      </p:cBhvr>
                                      <p:to>
                                        <p:strVal val="visible"/>
                                      </p:to>
                                    </p:set>
                                    <p:animEffect transition="in" filter="fade">
                                      <p:cBhvr>
                                        <p:cTn id="12" dur="2000"/>
                                        <p:tgtEl>
                                          <p:spTgt spid="36864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68643">
                                            <p:txEl>
                                              <p:pRg st="1" end="1"/>
                                            </p:txEl>
                                          </p:spTgt>
                                        </p:tgtEl>
                                        <p:attrNameLst>
                                          <p:attrName>style.visibility</p:attrName>
                                        </p:attrNameLst>
                                      </p:cBhvr>
                                      <p:to>
                                        <p:strVal val="visible"/>
                                      </p:to>
                                    </p:set>
                                    <p:animEffect transition="in" filter="fade">
                                      <p:cBhvr>
                                        <p:cTn id="15" dur="2000"/>
                                        <p:tgtEl>
                                          <p:spTgt spid="36864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8643">
                                            <p:txEl>
                                              <p:pRg st="2" end="2"/>
                                            </p:txEl>
                                          </p:spTgt>
                                        </p:tgtEl>
                                        <p:attrNameLst>
                                          <p:attrName>style.visibility</p:attrName>
                                        </p:attrNameLst>
                                      </p:cBhvr>
                                      <p:to>
                                        <p:strVal val="visible"/>
                                      </p:to>
                                    </p:set>
                                    <p:animEffect transition="in" filter="fade">
                                      <p:cBhvr>
                                        <p:cTn id="18" dur="2000"/>
                                        <p:tgtEl>
                                          <p:spTgt spid="368643">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68643">
                                            <p:txEl>
                                              <p:pRg st="3" end="3"/>
                                            </p:txEl>
                                          </p:spTgt>
                                        </p:tgtEl>
                                        <p:attrNameLst>
                                          <p:attrName>style.visibility</p:attrName>
                                        </p:attrNameLst>
                                      </p:cBhvr>
                                      <p:to>
                                        <p:strVal val="visible"/>
                                      </p:to>
                                    </p:set>
                                    <p:animEffect transition="in" filter="fade">
                                      <p:cBhvr>
                                        <p:cTn id="23" dur="2000"/>
                                        <p:tgtEl>
                                          <p:spTgt spid="36864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68643">
                                            <p:txEl>
                                              <p:pRg st="4" end="4"/>
                                            </p:txEl>
                                          </p:spTgt>
                                        </p:tgtEl>
                                        <p:attrNameLst>
                                          <p:attrName>style.visibility</p:attrName>
                                        </p:attrNameLst>
                                      </p:cBhvr>
                                      <p:to>
                                        <p:strVal val="visible"/>
                                      </p:to>
                                    </p:set>
                                    <p:animEffect transition="in" filter="fade">
                                      <p:cBhvr>
                                        <p:cTn id="28" dur="2000"/>
                                        <p:tgtEl>
                                          <p:spTgt spid="368643">
                                            <p:txEl>
                                              <p:pRg st="4" end="4"/>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8643">
                                            <p:txEl>
                                              <p:pRg st="5" end="5"/>
                                            </p:txEl>
                                          </p:spTgt>
                                        </p:tgtEl>
                                        <p:attrNameLst>
                                          <p:attrName>style.visibility</p:attrName>
                                        </p:attrNameLst>
                                      </p:cBhvr>
                                      <p:to>
                                        <p:strVal val="visible"/>
                                      </p:to>
                                    </p:set>
                                    <p:animEffect transition="in" filter="fade">
                                      <p:cBhvr>
                                        <p:cTn id="33" dur="2000"/>
                                        <p:tgtEl>
                                          <p:spTgt spid="368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42" grpId="0"/>
      <p:bldP spid="3686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lstStyle/>
          <a:p>
            <a:r>
              <a:rPr lang="cs-CZ" altLang="cs-CZ" sz="3200" dirty="0"/>
              <a:t>Laura Robinson: Virtuální Já. Sebe-utváření online: O symbolické interakci v digitální éře</a:t>
            </a:r>
          </a:p>
        </p:txBody>
      </p:sp>
      <p:sp>
        <p:nvSpPr>
          <p:cNvPr id="351235" name="Rectangle 3"/>
          <p:cNvSpPr>
            <a:spLocks noGrp="1" noChangeArrowheads="1"/>
          </p:cNvSpPr>
          <p:nvPr>
            <p:ph type="body" idx="1"/>
          </p:nvPr>
        </p:nvSpPr>
        <p:spPr/>
        <p:txBody>
          <a:bodyPr/>
          <a:lstStyle/>
          <a:p>
            <a:pPr>
              <a:lnSpc>
                <a:spcPct val="80000"/>
              </a:lnSpc>
            </a:pPr>
            <a:r>
              <a:rPr lang="cs-CZ" altLang="cs-CZ" sz="2400"/>
              <a:t>Robinson podporuje popření postmoderních koncepcí, které pracovali s fenoménem rozšíření internetu jako s ohrožením existence „master self“</a:t>
            </a:r>
          </a:p>
          <a:p>
            <a:pPr lvl="1">
              <a:lnSpc>
                <a:spcPct val="80000"/>
              </a:lnSpc>
            </a:pPr>
            <a:r>
              <a:rPr lang="cs-CZ" altLang="cs-CZ" sz="2000"/>
              <a:t>Ken Hillis, 1991 Digital Sensations: zmizení self</a:t>
            </a:r>
          </a:p>
          <a:p>
            <a:pPr lvl="1">
              <a:lnSpc>
                <a:spcPct val="80000"/>
              </a:lnSpc>
            </a:pPr>
            <a:r>
              <a:rPr lang="cs-CZ" altLang="cs-CZ" sz="2000"/>
              <a:t>Francis Jauréguiberry, Le Moi, le soi et internet: virtuální prostor slouží jako únik před reflexivním já (2000)</a:t>
            </a:r>
          </a:p>
          <a:p>
            <a:pPr>
              <a:lnSpc>
                <a:spcPct val="80000"/>
              </a:lnSpc>
            </a:pPr>
            <a:r>
              <a:rPr lang="cs-CZ" altLang="cs-CZ" sz="2400"/>
              <a:t>„Protože fakt, že se někdo oddává online postavě, neznamená neschopnost udržovat si své offline Já jako osobitou entitu. Spíše to ukazuje na napětí vytvářené „společenským imperativem“, který chce mít „jednu hlavní osobnost nebo pravou identitu“, která se váže k „jednomu fyzickému tělu“ v offline světě“ </a:t>
            </a:r>
          </a:p>
          <a:p>
            <a:pPr algn="r">
              <a:lnSpc>
                <a:spcPct val="80000"/>
              </a:lnSpc>
              <a:buFontTx/>
              <a:buNone/>
            </a:pPr>
            <a:r>
              <a:rPr lang="cs-CZ" altLang="cs-CZ" sz="2400"/>
              <a:t>Allucquere Rosanne Stone, The war of desire and technology (1995:73) in Robinson in Biograf 39-40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cs-CZ" altLang="cs-CZ"/>
              <a:t>Vznik kyber-já</a:t>
            </a:r>
          </a:p>
        </p:txBody>
      </p:sp>
      <p:sp>
        <p:nvSpPr>
          <p:cNvPr id="358403" name="Rectangle 3"/>
          <p:cNvSpPr>
            <a:spLocks noGrp="1" noChangeArrowheads="1"/>
          </p:cNvSpPr>
          <p:nvPr>
            <p:ph type="body" idx="1"/>
          </p:nvPr>
        </p:nvSpPr>
        <p:spPr/>
        <p:txBody>
          <a:bodyPr/>
          <a:lstStyle/>
          <a:p>
            <a:pPr>
              <a:lnSpc>
                <a:spcPct val="80000"/>
              </a:lnSpc>
              <a:buFontTx/>
              <a:buNone/>
            </a:pPr>
            <a:r>
              <a:rPr lang="cs-CZ" altLang="cs-CZ" sz="2000" dirty="0"/>
              <a:t>	Online Já je výsledkem sociální interakce, ve které má jedinec schopnost být zároveň subjektem i objektem interakce. Takto vytváří sebe-utváření online dvojici prožívaného já a reflexivního já. Domovská stránka na internetu umožňuje prožívanému já, aby se představilo ostatním uživatelům kyberprostoru</a:t>
            </a:r>
            <a:r>
              <a:rPr lang="en-US" altLang="cs-CZ" sz="2000" dirty="0"/>
              <a:t>;</a:t>
            </a:r>
            <a:r>
              <a:rPr lang="cs-CZ" altLang="cs-CZ" sz="2000" dirty="0"/>
              <a:t> samotné vytvoření takové stránky ovšem předpokládá existenci virtuálního „zobecnělého druhého“. </a:t>
            </a:r>
            <a:r>
              <a:rPr lang="cs-CZ" altLang="cs-CZ" sz="2000" dirty="0" err="1"/>
              <a:t>Goffmanovsky</a:t>
            </a:r>
            <a:r>
              <a:rPr lang="cs-CZ" altLang="cs-CZ" sz="2000" dirty="0"/>
              <a:t> řečeno, prožívané já vytváří svou domovskou stránku se záměrně použitými znaky ve formě textu, fotografií a </a:t>
            </a:r>
            <a:r>
              <a:rPr lang="cs-CZ" altLang="cs-CZ" sz="2000" dirty="0" err="1"/>
              <a:t>fromátování</a:t>
            </a:r>
            <a:r>
              <a:rPr lang="cs-CZ" altLang="cs-CZ" sz="2000" dirty="0"/>
              <a:t>, přičemž má na paměti reakci ostatních. Toto prožívané já svádí pozornost ostatních užitím odkazů na email, políček pro zanechání vzkazů, počítadel přístupů či členství v internetových komunitách. Každý z těchto prvků vypovídá o očekávání prožívaného já vzhledem k přítomnosti ostatních a jejich případnému hodnocení. Když prožívané já zaznamená reakci ostatních v kyberprostoru, tato reflexivní výměna vyústí v „</a:t>
            </a:r>
            <a:r>
              <a:rPr lang="cs-CZ" altLang="cs-CZ" sz="2000" dirty="0" err="1"/>
              <a:t>kyber</a:t>
            </a:r>
            <a:r>
              <a:rPr lang="cs-CZ" altLang="cs-CZ" sz="2000" dirty="0"/>
              <a:t>-já“.</a:t>
            </a:r>
            <a:br>
              <a:rPr lang="cs-CZ" altLang="cs-CZ" sz="2000" dirty="0"/>
            </a:br>
            <a:r>
              <a:rPr lang="cs-CZ" altLang="cs-CZ" sz="2000" dirty="0"/>
              <a:t>Robinson in Biograf 44-45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58402"/>
                                        </p:tgtEl>
                                        <p:attrNameLst>
                                          <p:attrName>style.visibility</p:attrName>
                                        </p:attrNameLst>
                                      </p:cBhvr>
                                      <p:to>
                                        <p:strVal val="visible"/>
                                      </p:to>
                                    </p:set>
                                    <p:animEffect transition="in" filter="fade">
                                      <p:cBhvr>
                                        <p:cTn id="7" dur="1000">
                                          <p:stCondLst>
                                            <p:cond delay="0"/>
                                          </p:stCondLst>
                                        </p:cTn>
                                        <p:tgtEl>
                                          <p:spTgt spid="3584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58403">
                                            <p:txEl>
                                              <p:pRg st="0" end="0"/>
                                            </p:txEl>
                                          </p:spTgt>
                                        </p:tgtEl>
                                        <p:attrNameLst>
                                          <p:attrName>style.visibility</p:attrName>
                                        </p:attrNameLst>
                                      </p:cBhvr>
                                      <p:to>
                                        <p:strVal val="visible"/>
                                      </p:to>
                                    </p:set>
                                    <p:animEffect transition="in" filter="fade">
                                      <p:cBhvr>
                                        <p:cTn id="12" dur="500">
                                          <p:stCondLst>
                                            <p:cond delay="0"/>
                                          </p:stCondLst>
                                        </p:cTn>
                                        <p:tgtEl>
                                          <p:spTgt spid="358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p:bldP spid="35840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sz="quarter"/>
          </p:nvPr>
        </p:nvSpPr>
        <p:spPr/>
        <p:txBody>
          <a:bodyPr/>
          <a:lstStyle/>
          <a:p>
            <a:r>
              <a:rPr lang="cs-CZ" altLang="cs-CZ" sz="4000"/>
              <a:t>Diskurzivní tělo v popkultuře</a:t>
            </a:r>
            <a:br>
              <a:rPr lang="cs-CZ" altLang="cs-CZ" sz="4000"/>
            </a:br>
            <a:r>
              <a:rPr lang="cs-CZ" altLang="cs-CZ" sz="4000"/>
              <a:t>od Matrixu k náhradníkům</a:t>
            </a:r>
          </a:p>
        </p:txBody>
      </p:sp>
      <p:sp>
        <p:nvSpPr>
          <p:cNvPr id="386051" name="Rectangle 3"/>
          <p:cNvSpPr>
            <a:spLocks noGrp="1" noChangeArrowheads="1"/>
          </p:cNvSpPr>
          <p:nvPr>
            <p:ph sz="quarter" idx="1"/>
          </p:nvPr>
        </p:nvSpPr>
        <p:spPr>
          <a:xfrm>
            <a:off x="457200" y="1600200"/>
            <a:ext cx="4033838" cy="2170113"/>
          </a:xfrm>
        </p:spPr>
        <p:txBody>
          <a:bodyPr/>
          <a:lstStyle/>
          <a:p>
            <a:r>
              <a:rPr lang="cs-CZ" altLang="cs-CZ" sz="2400"/>
              <a:t>MATRIX, 1999</a:t>
            </a:r>
          </a:p>
          <a:p>
            <a:r>
              <a:rPr lang="cs-CZ" altLang="cs-CZ" sz="2400"/>
              <a:t>Reálné/aktuální vs. virtuální</a:t>
            </a:r>
          </a:p>
        </p:txBody>
      </p:sp>
      <p:sp>
        <p:nvSpPr>
          <p:cNvPr id="386052" name="Rectangle 4"/>
          <p:cNvSpPr>
            <a:spLocks noGrp="1" noChangeArrowheads="1"/>
          </p:cNvSpPr>
          <p:nvPr>
            <p:ph sz="quarter" idx="2"/>
          </p:nvPr>
        </p:nvSpPr>
        <p:spPr>
          <a:xfrm>
            <a:off x="4652963" y="1600200"/>
            <a:ext cx="4033837" cy="2170113"/>
          </a:xfrm>
        </p:spPr>
        <p:txBody>
          <a:bodyPr/>
          <a:lstStyle/>
          <a:p>
            <a:r>
              <a:rPr lang="cs-CZ" altLang="cs-CZ" sz="2400"/>
              <a:t>Surrogates, 2009</a:t>
            </a:r>
          </a:p>
          <a:p>
            <a:r>
              <a:rPr lang="cs-CZ" altLang="cs-CZ" sz="2400"/>
              <a:t>Prolnutí reality a virtuality ne jako falešné vědomí, ale jako subjekty řízený projekt.</a:t>
            </a:r>
          </a:p>
        </p:txBody>
      </p:sp>
      <p:sp>
        <p:nvSpPr>
          <p:cNvPr id="386053" name="Rectangle 5"/>
          <p:cNvSpPr>
            <a:spLocks noGrp="1" noChangeArrowheads="1"/>
          </p:cNvSpPr>
          <p:nvPr>
            <p:ph sz="quarter" idx="3"/>
          </p:nvPr>
        </p:nvSpPr>
        <p:spPr>
          <a:xfrm>
            <a:off x="900113" y="5589588"/>
            <a:ext cx="7632700" cy="993775"/>
          </a:xfrm>
        </p:spPr>
        <p:txBody>
          <a:bodyPr/>
          <a:lstStyle/>
          <a:p>
            <a:r>
              <a:rPr lang="cs-CZ" altLang="cs-CZ" sz="2400"/>
              <a:t>Virtualita jako únik před reálným světem, zvláště ve smyslu traumatických prožitků a těžkostí všedního dne.</a:t>
            </a:r>
          </a:p>
        </p:txBody>
      </p:sp>
      <p:sp>
        <p:nvSpPr>
          <p:cNvPr id="386054" name="Rectangle 6"/>
          <p:cNvSpPr>
            <a:spLocks noGrp="1" noChangeArrowheads="1"/>
          </p:cNvSpPr>
          <p:nvPr>
            <p:ph sz="quarter" idx="4"/>
          </p:nvPr>
        </p:nvSpPr>
        <p:spPr>
          <a:xfrm>
            <a:off x="4652963" y="3956050"/>
            <a:ext cx="4033837" cy="2170113"/>
          </a:xfrm>
        </p:spPr>
        <p:txBody>
          <a:bodyPr/>
          <a:lstStyle/>
          <a:p>
            <a:endParaRPr lang="cs-CZ" altLang="cs-CZ" sz="2400"/>
          </a:p>
        </p:txBody>
      </p:sp>
      <p:pic>
        <p:nvPicPr>
          <p:cNvPr id="386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813" y="3141663"/>
            <a:ext cx="2160587"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605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17935" t="25291" r="28400" b="11252"/>
          <a:stretch>
            <a:fillRect/>
          </a:stretch>
        </p:blipFill>
        <p:spPr bwMode="auto">
          <a:xfrm>
            <a:off x="4716463" y="3789363"/>
            <a:ext cx="2289175"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6924</TotalTime>
  <Words>516</Words>
  <Application>Microsoft Office PowerPoint</Application>
  <PresentationFormat>Předvádění na obrazovce (4:3)</PresentationFormat>
  <Paragraphs>74</Paragraphs>
  <Slides>10</Slides>
  <Notes>1</Notes>
  <HiddenSlides>0</HiddenSlides>
  <MMClips>0</MMClips>
  <ScaleCrop>false</ScaleCrop>
  <HeadingPairs>
    <vt:vector size="6" baseType="variant">
      <vt:variant>
        <vt:lpstr>Použitá písma</vt:lpstr>
      </vt:variant>
      <vt:variant>
        <vt:i4>1</vt:i4>
      </vt:variant>
      <vt:variant>
        <vt:lpstr>Motiv</vt:lpstr>
      </vt:variant>
      <vt:variant>
        <vt:i4>1</vt:i4>
      </vt:variant>
      <vt:variant>
        <vt:lpstr>Nadpisy snímků</vt:lpstr>
      </vt:variant>
      <vt:variant>
        <vt:i4>10</vt:i4>
      </vt:variant>
    </vt:vector>
  </HeadingPairs>
  <TitlesOfParts>
    <vt:vector size="12" baseType="lpstr">
      <vt:lpstr>Arial</vt:lpstr>
      <vt:lpstr>Výchozí návrh</vt:lpstr>
      <vt:lpstr>Komunitní vztahy v kyberprostoru</vt:lpstr>
      <vt:lpstr>Berry Wellman</vt:lpstr>
      <vt:lpstr>Berry Wellman</vt:lpstr>
      <vt:lpstr>BIOGRAF č. 50, prosinec 2009 www.biograf.org</vt:lpstr>
      <vt:lpstr>Laura Robinson: Virtuální Já. Sebe-utváření online: O symbolické interakci v digitální éře</vt:lpstr>
      <vt:lpstr>Master self a tělo vs. virtualita</vt:lpstr>
      <vt:lpstr>Laura Robinson: Virtuální Já. Sebe-utváření online: O symbolické interakci v digitální éře</vt:lpstr>
      <vt:lpstr>Vznik kyber-já</vt:lpstr>
      <vt:lpstr>Diskurzivní tělo v popkultuře od Matrixu k náhradníkům</vt:lpstr>
      <vt:lpstr>Virtualita a sociální nerovnost</vt:lpstr>
    </vt:vector>
  </TitlesOfParts>
  <Company>ou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Povaha sociálně-vědného poznání</dc:title>
  <dc:creator>janku</dc:creator>
  <cp:lastModifiedBy>User</cp:lastModifiedBy>
  <cp:revision>75</cp:revision>
  <dcterms:created xsi:type="dcterms:W3CDTF">2005-09-20T08:11:56Z</dcterms:created>
  <dcterms:modified xsi:type="dcterms:W3CDTF">2016-03-22T12:14:01Z</dcterms:modified>
</cp:coreProperties>
</file>