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</p:sldMasterIdLst>
  <p:sldIdLst>
    <p:sldId id="259" r:id="rId6"/>
    <p:sldId id="260" r:id="rId7"/>
    <p:sldId id="261" r:id="rId8"/>
    <p:sldId id="272" r:id="rId9"/>
    <p:sldId id="257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58" r:id="rId20"/>
    <p:sldId id="271" r:id="rId21"/>
    <p:sldId id="273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A7582-22D9-47E9-BAE7-D447368545D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A7CF1-1EE6-4DD9-88F8-7B726E46762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297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75F0F-5B6C-40A9-8373-5116D0E0541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6C9534-D2F0-4FF0-99FE-8ED719AAFE4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448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B5708-D60C-48A6-BDAC-599EF9B2B2C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95242-4EC4-4894-A1B0-A8448218658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5858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A7582-22D9-47E9-BAE7-D447368545D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A7CF1-1EE6-4DD9-88F8-7B726E46762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584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503F8C-9A71-4E7F-AB41-D3F5441B47A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F3A2A-E808-41F3-A2AA-872FC93B197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3162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E4EF1-235B-44A3-8928-A5DBC358FE1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0986B-2266-44B0-98EC-DA9931B5011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3878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C5D7B-5899-491F-AB7B-A530746B418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2F156-197E-4957-BA49-5BACA420A0A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2746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E73BE-E031-49B7-9889-B23F824D89D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39C81-ED37-4A79-A114-765F99693D8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7488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DB847-EE2F-4DCB-9B80-E6F7DAB802C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EEB1F-27A4-4B19-94BD-08963571FF2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2670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2F2E3-9288-4F0B-B6CF-2B98A4C9642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F15B9-58AD-4E6F-A10A-6509E6E6634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137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68801-6E69-4DA2-A305-9A02AA33959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8543E-31BE-4FC7-A671-937661D2DE5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410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503F8C-9A71-4E7F-AB41-D3F5441B47A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F3A2A-E808-41F3-A2AA-872FC93B197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2501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F4CC0-AD59-405C-8FE5-45BDD04AEAF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89B50-823E-4A3F-922C-DF059BF0978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7858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75F0F-5B6C-40A9-8373-5116D0E0541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6C9534-D2F0-4FF0-99FE-8ED719AAFE4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527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B5708-D60C-48A6-BDAC-599EF9B2B2C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95242-4EC4-4894-A1B0-A8448218658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0622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E0A75-D535-4738-A0D8-8A597298740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B279D-5CB1-43DF-8BE0-9D10FCE7DA3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6516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13532-4F4B-4025-8798-79E2C253F38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52137-8DA4-4364-ADD9-401E6395BAC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18316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246ED-AF43-4F43-B495-DB7E29F5D5A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1C4F7-5825-4571-ACFB-DAB7F514D11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2733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DDDD1-C2EB-4900-9E76-CD33C182899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953E9-C68C-48F5-8C9E-B3D00BF924A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51422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E6EF2-E051-4529-877B-6E7E9A1D546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DE0DA-E6BC-438E-9A75-BB007CA2C96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00417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3B328-09BC-4640-A01F-006C48CFDB4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0CDA2-EF61-442F-A3E2-B3DE9412600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076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CF5FF-BB17-4069-8589-72F80EF8366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A4559-AF41-45D1-B35A-8488D0A48F2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613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E4EF1-235B-44A3-8928-A5DBC358FE1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0986B-2266-44B0-98EC-DA9931B5011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977481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3DCA8-9D51-4EDF-B82D-DDDA151E23D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C3BF2-5D03-48ED-B725-8E3929FF07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3263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CCF36-C4D1-4EB6-8CFE-9D77104B8CF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17C80-D359-4344-9885-956EAE0624C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47548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03341-184C-4D5B-B0F5-C63F0C9DB79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CF5BD-841D-4EA2-A7C8-E0B1942922A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49458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7F3AF-5E28-4671-880B-030ED57DA2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BC1E6-DAAE-42DD-AA82-E168E6DD7B7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503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E0A75-D535-4738-A0D8-8A597298740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B279D-5CB1-43DF-8BE0-9D10FCE7DA3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3124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13532-4F4B-4025-8798-79E2C253F38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52137-8DA4-4364-ADD9-401E6395BAC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36512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246ED-AF43-4F43-B495-DB7E29F5D5A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1C4F7-5825-4571-ACFB-DAB7F514D11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25964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DDDD1-C2EB-4900-9E76-CD33C182899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953E9-C68C-48F5-8C9E-B3D00BF924A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23321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E6EF2-E051-4529-877B-6E7E9A1D546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DE0DA-E6BC-438E-9A75-BB007CA2C96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91151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3B328-09BC-4640-A01F-006C48CFDB4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0CDA2-EF61-442F-A3E2-B3DE9412600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855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C5D7B-5899-491F-AB7B-A530746B418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2F156-197E-4957-BA49-5BACA420A0A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41650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CF5FF-BB17-4069-8589-72F80EF8366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A4559-AF41-45D1-B35A-8488D0A48F2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23593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3DCA8-9D51-4EDF-B82D-DDDA151E23D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C3BF2-5D03-48ED-B725-8E3929FF07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83715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CCF36-C4D1-4EB6-8CFE-9D77104B8CF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17C80-D359-4344-9885-956EAE0624C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677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03341-184C-4D5B-B0F5-C63F0C9DB79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CF5BD-841D-4EA2-A7C8-E0B1942922A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59122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7F3AF-5E28-4671-880B-030ED57DA2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BC1E6-DAAE-42DD-AA82-E168E6DD7B7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7286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E0A75-D535-4738-A0D8-8A597298740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B279D-5CB1-43DF-8BE0-9D10FCE7DA3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86152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13532-4F4B-4025-8798-79E2C253F38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52137-8DA4-4364-ADD9-401E6395BAC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80663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246ED-AF43-4F43-B495-DB7E29F5D5A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1C4F7-5825-4571-ACFB-DAB7F514D11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04720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DDDD1-C2EB-4900-9E76-CD33C182899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953E9-C68C-48F5-8C9E-B3D00BF924A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84652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E6EF2-E051-4529-877B-6E7E9A1D546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DE0DA-E6BC-438E-9A75-BB007CA2C96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77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E73BE-E031-49B7-9889-B23F824D89D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39C81-ED37-4A79-A114-765F99693D8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63608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3B328-09BC-4640-A01F-006C48CFDB4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0CDA2-EF61-442F-A3E2-B3DE9412600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22400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CF5FF-BB17-4069-8589-72F80EF8366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A4559-AF41-45D1-B35A-8488D0A48F2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82182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3DCA8-9D51-4EDF-B82D-DDDA151E23D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C3BF2-5D03-48ED-B725-8E3929FF07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98576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CCF36-C4D1-4EB6-8CFE-9D77104B8CF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17C80-D359-4344-9885-956EAE0624C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54812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03341-184C-4D5B-B0F5-C63F0C9DB79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CF5BD-841D-4EA2-A7C8-E0B1942922A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96736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7F3AF-5E28-4671-880B-030ED57DA2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BC1E6-DAAE-42DD-AA82-E168E6DD7B7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39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DB847-EE2F-4DCB-9B80-E6F7DAB802C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EEB1F-27A4-4B19-94BD-08963571FF2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387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2F2E3-9288-4F0B-B6CF-2B98A4C9642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F15B9-58AD-4E6F-A10A-6509E6E6634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646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68801-6E69-4DA2-A305-9A02AA33959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8543E-31BE-4FC7-A671-937661D2DE5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314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F4CC0-AD59-405C-8FE5-45BDD04AEAF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89B50-823E-4A3F-922C-DF059BF0978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035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654C495-810B-4DAA-A66B-1755A1B065F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EB01E39-5041-4621-B542-88472B0304F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609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654C495-810B-4DAA-A66B-1755A1B065F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EB01E39-5041-4621-B542-88472B0304F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783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AC4583F-BB9A-484E-8566-C67C69985EE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095D537-B4D0-4DD7-9B8F-E582583A39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820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AC4583F-BB9A-484E-8566-C67C69985EE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095D537-B4D0-4DD7-9B8F-E582583A39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483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AC4583F-BB9A-484E-8566-C67C69985EE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095D537-B4D0-4DD7-9B8F-E582583A39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844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sz="4800" b="1" smtClean="0"/>
              <a:t>SOC 776/978</a:t>
            </a:r>
            <a:br>
              <a:rPr lang="en-US" altLang="en-US" sz="4800" b="1" smtClean="0"/>
            </a:br>
            <a:r>
              <a:rPr lang="en-US" altLang="en-US" sz="4800" b="1" smtClean="0"/>
              <a:t>WRITING SOCIOLOGY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581400"/>
            <a:ext cx="6858000" cy="2286000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B. Nadya Jaworsky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Room 3.59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Consultation Hours</a:t>
            </a:r>
            <a:r>
              <a:rPr lang="en-US" sz="1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Tuesdays </a:t>
            </a:r>
            <a:r>
              <a:rPr lang="en-US" sz="128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14.00-15.00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28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or by appointment</a:t>
            </a:r>
            <a:endParaRPr lang="en-US" sz="1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295655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534400" cy="4525963"/>
          </a:xfrm>
        </p:spPr>
        <p:txBody>
          <a:bodyPr/>
          <a:lstStyle/>
          <a:p>
            <a:r>
              <a:rPr lang="en-US" sz="2500" b="1" dirty="0" smtClean="0"/>
              <a:t>Change </a:t>
            </a:r>
            <a:r>
              <a:rPr lang="en-US" sz="2500" dirty="0" smtClean="0"/>
              <a:t>– Jaworsky claims that ------------------is changing in a certain way, but I will show that it is really the same as it was.</a:t>
            </a:r>
          </a:p>
          <a:p>
            <a:r>
              <a:rPr lang="en-US" sz="2500" dirty="0" smtClean="0"/>
              <a:t>Jaworsky claims that ------------------is changing in a certain way, but I will show that it is really changing in a different way. </a:t>
            </a:r>
          </a:p>
          <a:p>
            <a:r>
              <a:rPr lang="en-US" sz="2500" dirty="0"/>
              <a:t>Jaworsky claims that ------------------is a stage/process in the development of -------------, but I will show that it is not.</a:t>
            </a:r>
          </a:p>
          <a:p>
            <a:r>
              <a:rPr lang="en-US" sz="2500" b="1" dirty="0"/>
              <a:t> </a:t>
            </a:r>
            <a:r>
              <a:rPr lang="en-US" sz="2500" b="1" dirty="0" smtClean="0"/>
              <a:t>Cause </a:t>
            </a:r>
            <a:r>
              <a:rPr lang="en-US" sz="2500" b="1" dirty="0"/>
              <a:t>and effect </a:t>
            </a:r>
            <a:r>
              <a:rPr lang="en-US" sz="2500" dirty="0"/>
              <a:t>Jaworsky claims that ----------- causes --------------, but I will show that it really causes </a:t>
            </a:r>
            <a:r>
              <a:rPr lang="en-US" sz="2500" dirty="0" smtClean="0"/>
              <a:t>---------.</a:t>
            </a:r>
            <a:endParaRPr lang="en-US" sz="2500" dirty="0"/>
          </a:p>
          <a:p>
            <a:r>
              <a:rPr lang="en-US" sz="2500" dirty="0"/>
              <a:t>Jaworsky claims that ----------- is caused by --------------, but I will show that it really is caused by -----------------.</a:t>
            </a:r>
          </a:p>
          <a:p>
            <a:r>
              <a:rPr lang="en-US" sz="2500" dirty="0" smtClean="0"/>
              <a:t>Jaworsky </a:t>
            </a:r>
            <a:r>
              <a:rPr lang="en-US" sz="2500" dirty="0"/>
              <a:t>claims that ----------------- is sufficient to cause-------------------, but I will show that ---------------- is also necessary.</a:t>
            </a:r>
          </a:p>
          <a:p>
            <a:pPr marL="0" indent="0">
              <a:buNone/>
            </a:pPr>
            <a:r>
              <a:rPr lang="en-US" sz="2500" b="1" dirty="0" smtClean="0"/>
              <a:t>Build </a:t>
            </a:r>
            <a:r>
              <a:rPr lang="en-US" sz="2500" b="1" dirty="0"/>
              <a:t>on Agreement</a:t>
            </a:r>
            <a:r>
              <a:rPr lang="en-US" sz="2500" dirty="0"/>
              <a:t>. Jaworsky claims---- about this and I will show this about that.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85123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1143000"/>
          </a:xfrm>
        </p:spPr>
        <p:txBody>
          <a:bodyPr/>
          <a:lstStyle/>
          <a:p>
            <a:r>
              <a:rPr lang="en-US" altLang="en-US" b="1" dirty="0" smtClean="0"/>
              <a:t>Look for surprises</a:t>
            </a:r>
            <a:br>
              <a:rPr lang="en-US" altLang="en-US" b="1" dirty="0" smtClean="0"/>
            </a:br>
            <a:r>
              <a:rPr lang="en-US" altLang="en-US" b="1" dirty="0" smtClean="0"/>
              <a:t>(Expected-Surprised-Problem)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/>
              <a:t>When I first read this text, I expected to find….So I was surprised when instead I found…I have a problem because my old understanding of this text/author/argument makes sense only with (what you expected) … not with (what you found).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4226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304800" y="13855"/>
            <a:ext cx="8229600" cy="1143000"/>
          </a:xfrm>
        </p:spPr>
        <p:txBody>
          <a:bodyPr/>
          <a:lstStyle/>
          <a:p>
            <a:r>
              <a:rPr lang="en-US" altLang="en-US" b="1" dirty="0" smtClean="0"/>
              <a:t>Four ways to create an argument: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610600" cy="4525963"/>
          </a:xfrm>
        </p:spPr>
        <p:txBody>
          <a:bodyPr/>
          <a:lstStyle/>
          <a:p>
            <a:pPr lvl="0"/>
            <a:r>
              <a:rPr lang="en-US" sz="2400" b="1" dirty="0"/>
              <a:t>Figure out how you have to change your understanding of the text</a:t>
            </a:r>
            <a:r>
              <a:rPr lang="en-US" sz="2400" dirty="0"/>
              <a:t>: At first, it made sense to understand the text (the way you </a:t>
            </a:r>
            <a:r>
              <a:rPr lang="en-US" sz="2400" dirty="0" smtClean="0"/>
              <a:t>did), </a:t>
            </a:r>
            <a:r>
              <a:rPr lang="en-US" sz="2400" dirty="0"/>
              <a:t>but I will show why we should really understand it in a different way.</a:t>
            </a:r>
          </a:p>
          <a:p>
            <a:pPr lvl="0"/>
            <a:r>
              <a:rPr lang="en-US" sz="2400" b="1" dirty="0"/>
              <a:t>How and why you were wrong</a:t>
            </a:r>
            <a:r>
              <a:rPr lang="en-US" sz="2400" dirty="0"/>
              <a:t>: At first, it made sense to expect the text to (what you expected) but I will show why that is based on a mistaken understanding of the text. </a:t>
            </a:r>
          </a:p>
          <a:p>
            <a:pPr lvl="0"/>
            <a:r>
              <a:rPr lang="en-US" sz="2400" b="1" dirty="0"/>
              <a:t>How and why what you found actually fits in</a:t>
            </a:r>
            <a:r>
              <a:rPr lang="en-US" sz="2400" dirty="0"/>
              <a:t>: When the text did not do (what you expected) I thought at first I was wrong to expect it. But I will show that (what you expected) would have fit perfectly</a:t>
            </a:r>
          </a:p>
          <a:p>
            <a:pPr lvl="0"/>
            <a:r>
              <a:rPr lang="en-US" sz="2400" b="1" dirty="0"/>
              <a:t>How it would have been better if author did what you expected rather than what you found:</a:t>
            </a:r>
            <a:r>
              <a:rPr lang="en-US" sz="2400" dirty="0"/>
              <a:t> At first, it seemed surprising that the text did not do (what you expected) but I will show that it would have been better if it had. 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2545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/>
          <a:lstStyle/>
          <a:p>
            <a:r>
              <a:rPr lang="en-US" altLang="en-US" b="1" dirty="0" smtClean="0"/>
              <a:t>Evaluating your questions: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10600" cy="4525963"/>
          </a:xfrm>
        </p:spPr>
        <p:txBody>
          <a:bodyPr/>
          <a:lstStyle/>
          <a:p>
            <a:pPr lvl="0"/>
            <a:r>
              <a:rPr lang="en-US" sz="3600" dirty="0"/>
              <a:t>You can answer too easily</a:t>
            </a:r>
          </a:p>
          <a:p>
            <a:pPr lvl="0"/>
            <a:r>
              <a:rPr lang="en-US" sz="3600" dirty="0"/>
              <a:t>No one could plausible disprove the answer because it seems self-evident</a:t>
            </a:r>
          </a:p>
          <a:p>
            <a:pPr lvl="0"/>
            <a:r>
              <a:rPr lang="en-US" sz="3600" dirty="0"/>
              <a:t>You can find the evidence to support the answer</a:t>
            </a:r>
          </a:p>
          <a:p>
            <a:pPr lvl="0"/>
            <a:r>
              <a:rPr lang="en-US" sz="3600" dirty="0"/>
              <a:t>You would find so many sources that you cannot look at all of them (Except for general theory)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9683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r>
              <a:rPr lang="en-US" altLang="en-US" b="1" dirty="0" smtClean="0"/>
              <a:t>Planning for an answer: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10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Propose some working answers (</a:t>
            </a:r>
            <a:r>
              <a:rPr lang="en-US" sz="2800" b="1" dirty="0"/>
              <a:t>WRITE</a:t>
            </a:r>
            <a:r>
              <a:rPr lang="en-US" sz="2800" dirty="0"/>
              <a:t> don’t just think them)</a:t>
            </a:r>
          </a:p>
          <a:p>
            <a:r>
              <a:rPr lang="en-US" sz="2800" dirty="0"/>
              <a:t> </a:t>
            </a:r>
            <a:r>
              <a:rPr lang="en-US" sz="2800" i="1" dirty="0" smtClean="0"/>
              <a:t>If </a:t>
            </a:r>
            <a:r>
              <a:rPr lang="en-US" sz="2800" i="1" dirty="0"/>
              <a:t>you can’t find an answer, argue for your question.</a:t>
            </a:r>
            <a:endParaRPr lang="en-US" sz="2800" dirty="0"/>
          </a:p>
          <a:p>
            <a:r>
              <a:rPr lang="en-US" sz="2800" dirty="0"/>
              <a:t> </a:t>
            </a:r>
            <a:r>
              <a:rPr lang="en-US" sz="2800" dirty="0" smtClean="0"/>
              <a:t>Build </a:t>
            </a:r>
            <a:r>
              <a:rPr lang="en-US" sz="2800" dirty="0"/>
              <a:t>a storyboard to plan and guide your work. </a:t>
            </a:r>
          </a:p>
          <a:p>
            <a:r>
              <a:rPr lang="en-US" sz="2800" dirty="0"/>
              <a:t> </a:t>
            </a:r>
            <a:r>
              <a:rPr lang="en-US" sz="2800" i="1" dirty="0" smtClean="0"/>
              <a:t>State </a:t>
            </a:r>
            <a:r>
              <a:rPr lang="en-US" sz="2800" i="1" dirty="0"/>
              <a:t>your question and your working hypothesis; state your reasons. </a:t>
            </a:r>
            <a:endParaRPr lang="en-US" sz="2800" dirty="0"/>
          </a:p>
          <a:p>
            <a:r>
              <a:rPr lang="en-US" sz="2800" dirty="0"/>
              <a:t> </a:t>
            </a:r>
            <a:r>
              <a:rPr lang="en-US" sz="2800" dirty="0" smtClean="0"/>
              <a:t>-</a:t>
            </a:r>
            <a:r>
              <a:rPr lang="en-US" sz="2800" dirty="0"/>
              <a:t>Different ways of organization – chronological, cause and effect, relative importance, complexity, length etc.</a:t>
            </a:r>
          </a:p>
          <a:p>
            <a:r>
              <a:rPr lang="en-US" sz="2800" i="1" dirty="0"/>
              <a:t> </a:t>
            </a:r>
            <a:r>
              <a:rPr lang="en-US" sz="2800" i="1" dirty="0" smtClean="0"/>
              <a:t>Sketch </a:t>
            </a:r>
            <a:r>
              <a:rPr lang="en-US" sz="2800" i="1" dirty="0"/>
              <a:t>in the kind of evidence you should look for.</a:t>
            </a:r>
            <a:r>
              <a:rPr lang="en-US" sz="2800" dirty="0"/>
              <a:t> 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3330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/>
              <a:t>My elevator story </a:t>
            </a:r>
            <a:br>
              <a:rPr lang="en-US" altLang="en-US" b="1" smtClean="0"/>
            </a:br>
            <a:r>
              <a:rPr lang="en-US" altLang="en-US" b="1" smtClean="0"/>
              <a:t>(90 seconds or less)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>
              <a:solidFill>
                <a:schemeClr val="bg1"/>
              </a:solidFill>
            </a:endParaRPr>
          </a:p>
          <a:p>
            <a:r>
              <a:rPr lang="en-US" altLang="en-US" smtClean="0">
                <a:solidFill>
                  <a:schemeClr val="bg1"/>
                </a:solidFill>
              </a:rPr>
              <a:t>I am working on the problem of (state your question).</a:t>
            </a:r>
          </a:p>
          <a:p>
            <a:r>
              <a:rPr lang="en-US" altLang="en-US" smtClean="0">
                <a:solidFill>
                  <a:schemeClr val="bg1"/>
                </a:solidFill>
              </a:rPr>
              <a:t>I think I can show that (state your hypothesis) because (state your reasons).</a:t>
            </a:r>
          </a:p>
          <a:p>
            <a:r>
              <a:rPr lang="en-US" altLang="en-US" smtClean="0">
                <a:solidFill>
                  <a:schemeClr val="bg1"/>
                </a:solidFill>
              </a:rPr>
              <a:t>My best evidence is (summarize your evidence). </a:t>
            </a:r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345826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NEXT WEEK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REQUIRED READING:</a:t>
            </a:r>
            <a:endParaRPr lang="en-US" dirty="0"/>
          </a:p>
          <a:p>
            <a:pPr lvl="0"/>
            <a:r>
              <a:rPr lang="en-US" dirty="0"/>
              <a:t>Turabian, Ch. 4-5, pp. 44-62 (18 pp.)</a:t>
            </a:r>
          </a:p>
          <a:p>
            <a:pPr lvl="0"/>
            <a:r>
              <a:rPr lang="en-US" dirty="0" err="1"/>
              <a:t>Somekh</a:t>
            </a:r>
            <a:r>
              <a:rPr lang="en-US" dirty="0"/>
              <a:t> &amp; Lewin – Chapter 2 “Working with Literatures” (8 pp.)</a:t>
            </a:r>
          </a:p>
          <a:p>
            <a:pPr lvl="0"/>
            <a:r>
              <a:rPr lang="en-US" i="1" dirty="0"/>
              <a:t>Becker, Writing for Social Scientists</a:t>
            </a:r>
            <a:r>
              <a:rPr lang="en-US" dirty="0"/>
              <a:t>, Ch. 8 (14 pp.)</a:t>
            </a:r>
          </a:p>
          <a:p>
            <a:pPr marL="0" indent="0">
              <a:buNone/>
            </a:pPr>
            <a:r>
              <a:rPr lang="en-US" b="1" dirty="0"/>
              <a:t>HOMEWORK DUE: Final version – book/article review due April 18 by 12 pm.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BRING LAPTOP TO CLASS!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2947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r>
              <a:rPr lang="en-US" altLang="en-US" b="1" dirty="0" smtClean="0"/>
              <a:t>Potential Topics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610600" cy="4525963"/>
          </a:xfrm>
        </p:spPr>
        <p:txBody>
          <a:bodyPr/>
          <a:lstStyle/>
          <a:p>
            <a:r>
              <a:rPr lang="en-US" dirty="0"/>
              <a:t>Gun control</a:t>
            </a:r>
          </a:p>
          <a:p>
            <a:r>
              <a:rPr lang="en-US" dirty="0"/>
              <a:t>Abortion rights</a:t>
            </a:r>
          </a:p>
          <a:p>
            <a:r>
              <a:rPr lang="en-US" dirty="0"/>
              <a:t>Freedom of Speech</a:t>
            </a:r>
          </a:p>
          <a:p>
            <a:r>
              <a:rPr lang="en-US" dirty="0"/>
              <a:t>Voting</a:t>
            </a:r>
          </a:p>
          <a:p>
            <a:r>
              <a:rPr lang="en-US" dirty="0"/>
              <a:t>Education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297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/>
              <a:t>Book/Article Review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534400" cy="4525963"/>
          </a:xfrm>
        </p:spPr>
        <p:txBody>
          <a:bodyPr/>
          <a:lstStyle/>
          <a:p>
            <a:r>
              <a:rPr lang="en-US" altLang="en-US" sz="4000" b="1" dirty="0" smtClean="0"/>
              <a:t>Book/Article Review </a:t>
            </a:r>
            <a:r>
              <a:rPr lang="en-US" altLang="en-US" sz="3600" dirty="0" smtClean="0"/>
              <a:t>– min. 600 words; max. 1000 words</a:t>
            </a:r>
          </a:p>
          <a:p>
            <a:endParaRPr lang="en-US" altLang="en-US" sz="3600" dirty="0" smtClean="0"/>
          </a:p>
          <a:p>
            <a:r>
              <a:rPr lang="en-US" altLang="en-US" sz="3600" b="1" dirty="0" smtClean="0"/>
              <a:t>Final Version </a:t>
            </a:r>
            <a:r>
              <a:rPr lang="en-US" altLang="en-US" sz="3600" dirty="0" smtClean="0"/>
              <a:t>– due April 18 by 12 pm.</a:t>
            </a:r>
          </a:p>
          <a:p>
            <a:endParaRPr lang="en-US" altLang="en-US" sz="3600" dirty="0"/>
          </a:p>
          <a:p>
            <a:r>
              <a:rPr lang="en-US" altLang="en-US" sz="3600" b="1" dirty="0" smtClean="0"/>
              <a:t>BRING LAPTOP TO CLASS</a:t>
            </a:r>
          </a:p>
        </p:txBody>
      </p:sp>
    </p:spTree>
    <p:extLst>
      <p:ext uri="{BB962C8B-B14F-4D97-AF65-F5344CB8AC3E}">
        <p14:creationId xmlns:p14="http://schemas.microsoft.com/office/powerpoint/2010/main" val="2592347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/>
          <a:lstStyle/>
          <a:p>
            <a:r>
              <a:rPr lang="en-US" altLang="en-US" b="1" dirty="0" smtClean="0"/>
              <a:t>SOME OBSERVATIONS ON THE BOOK REVIEWS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r>
              <a:rPr lang="en-US" altLang="en-US" dirty="0" smtClean="0"/>
              <a:t>Generally, need less description and more analysis/evaluation</a:t>
            </a:r>
          </a:p>
          <a:p>
            <a:r>
              <a:rPr lang="en-US" altLang="en-US" dirty="0" smtClean="0"/>
              <a:t>Are you reading them aloud?</a:t>
            </a:r>
          </a:p>
          <a:p>
            <a:r>
              <a:rPr lang="en-US" altLang="en-US" dirty="0" smtClean="0"/>
              <a:t>Eliminating wordiness – remember Becker and making sure each word is doing a job. Please cut at least 75-100 words from what you think is your final version. I’ll be specifically looking for that.</a:t>
            </a:r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535002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/>
          <a:lstStyle/>
          <a:p>
            <a:r>
              <a:rPr lang="en-US" altLang="en-US" b="1" dirty="0" smtClean="0"/>
              <a:t>The word “interesting”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 smtClean="0"/>
              <a:t>Don’t use it. Use a thesaurus and say what you really mean:</a:t>
            </a:r>
          </a:p>
          <a:p>
            <a:r>
              <a:rPr lang="en-US" altLang="en-US" dirty="0" smtClean="0"/>
              <a:t>engaging</a:t>
            </a:r>
          </a:p>
          <a:p>
            <a:r>
              <a:rPr lang="en-US" altLang="en-US" dirty="0"/>
              <a:t>a</a:t>
            </a:r>
            <a:r>
              <a:rPr lang="en-US" altLang="en-US" dirty="0" smtClean="0"/>
              <a:t>ppealing</a:t>
            </a:r>
          </a:p>
          <a:p>
            <a:r>
              <a:rPr lang="en-US" altLang="en-US" dirty="0" smtClean="0"/>
              <a:t>compelling</a:t>
            </a:r>
          </a:p>
          <a:p>
            <a:r>
              <a:rPr lang="en-US" altLang="en-US" dirty="0"/>
              <a:t>p</a:t>
            </a:r>
            <a:r>
              <a:rPr lang="en-US" altLang="en-US" dirty="0" smtClean="0"/>
              <a:t>rovocative</a:t>
            </a:r>
          </a:p>
          <a:p>
            <a:r>
              <a:rPr lang="en-US" altLang="en-US" dirty="0" smtClean="0"/>
              <a:t>pleasurable</a:t>
            </a:r>
          </a:p>
          <a:p>
            <a:r>
              <a:rPr lang="en-US" altLang="en-US" dirty="0" smtClean="0"/>
              <a:t>stimulating</a:t>
            </a:r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35559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/>
              <a:t>TQS</a:t>
            </a:r>
            <a:r>
              <a:rPr lang="en-US" altLang="en-US" smtClean="0"/>
              <a:t> shorthand: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 smtClean="0"/>
              <a:t>I am working on the TOPIC of… </a:t>
            </a:r>
          </a:p>
          <a:p>
            <a:pPr>
              <a:defRPr/>
            </a:pPr>
            <a:endParaRPr lang="en-US" sz="3600" dirty="0" smtClean="0"/>
          </a:p>
          <a:p>
            <a:pPr marL="341313" indent="-341313">
              <a:defRPr/>
            </a:pPr>
            <a:r>
              <a:rPr lang="en-US" sz="3600" dirty="0" smtClean="0"/>
              <a:t>…because I want to find out how or why... (QUESTION) </a:t>
            </a:r>
          </a:p>
          <a:p>
            <a:pPr marL="341313" indent="-341313">
              <a:buFont typeface="Arial" charset="0"/>
              <a:buNone/>
              <a:defRPr/>
            </a:pPr>
            <a:endParaRPr lang="en-US" sz="3600" dirty="0" smtClean="0"/>
          </a:p>
          <a:p>
            <a:pPr marL="341313" indent="-341313">
              <a:defRPr/>
            </a:pPr>
            <a:r>
              <a:rPr lang="en-US" sz="3600" dirty="0" smtClean="0"/>
              <a:t>…so that I can help others understand how or why.... (Significance/SO WHAT) </a:t>
            </a:r>
          </a:p>
          <a:p>
            <a:pPr marL="341313" indent="-341313">
              <a:defRPr/>
            </a:pPr>
            <a:endParaRPr lang="en-US" sz="3600" dirty="0" smtClean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542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4525963"/>
          </a:xfrm>
        </p:spPr>
        <p:txBody>
          <a:bodyPr/>
          <a:lstStyle/>
          <a:p>
            <a:r>
              <a:rPr lang="en-US" sz="3600" dirty="0"/>
              <a:t>Two types of research questions – </a:t>
            </a:r>
            <a:r>
              <a:rPr lang="en-US" sz="3600" b="1" dirty="0"/>
              <a:t>practical</a:t>
            </a:r>
            <a:r>
              <a:rPr lang="en-US" sz="3600" dirty="0"/>
              <a:t> (what we should do) and </a:t>
            </a:r>
            <a:r>
              <a:rPr lang="en-US" sz="3600" b="1" dirty="0" smtClean="0"/>
              <a:t>conceptual</a:t>
            </a:r>
            <a:r>
              <a:rPr lang="en-US" sz="3600" dirty="0" smtClean="0"/>
              <a:t> (what </a:t>
            </a:r>
            <a:r>
              <a:rPr lang="en-US" sz="3600" dirty="0"/>
              <a:t>should we think?)</a:t>
            </a:r>
            <a:endParaRPr lang="en-US" sz="3600" dirty="0" smtClean="0"/>
          </a:p>
          <a:p>
            <a:r>
              <a:rPr lang="en-US" sz="3600" dirty="0" smtClean="0"/>
              <a:t>Think </a:t>
            </a:r>
            <a:r>
              <a:rPr lang="en-US" sz="3600" dirty="0"/>
              <a:t>of your </a:t>
            </a:r>
            <a:r>
              <a:rPr lang="en-US" sz="3600" b="1" dirty="0"/>
              <a:t>argument</a:t>
            </a:r>
            <a:r>
              <a:rPr lang="en-US" sz="3600" dirty="0"/>
              <a:t> as the container for answers to readers’ questions.</a:t>
            </a:r>
          </a:p>
          <a:p>
            <a:pPr marL="0" indent="0" algn="ctr">
              <a:buNone/>
            </a:pPr>
            <a:r>
              <a:rPr lang="en-US" sz="3600" b="1" dirty="0" smtClean="0"/>
              <a:t>CLAIM </a:t>
            </a:r>
            <a:r>
              <a:rPr lang="en-US" sz="3600" b="1" dirty="0"/>
              <a:t>+ REASONS + EVIDENCE</a:t>
            </a:r>
            <a:endParaRPr lang="en-US" sz="3600" dirty="0"/>
          </a:p>
          <a:p>
            <a:r>
              <a:rPr lang="en-US" sz="3600" dirty="0" smtClean="0"/>
              <a:t>DON’T </a:t>
            </a:r>
            <a:r>
              <a:rPr lang="en-US" sz="3600" dirty="0"/>
              <a:t>FORGET </a:t>
            </a:r>
            <a:r>
              <a:rPr lang="en-US" sz="3600" b="1" dirty="0"/>
              <a:t>ALTERNATIVE ARGUMENTS </a:t>
            </a:r>
            <a:r>
              <a:rPr lang="en-US" sz="3600" dirty="0"/>
              <a:t>&amp; </a:t>
            </a:r>
            <a:r>
              <a:rPr lang="en-US" sz="3600" b="1" dirty="0"/>
              <a:t>COUNTERFACTUALS</a:t>
            </a:r>
            <a:r>
              <a:rPr lang="en-US" sz="3600" dirty="0"/>
              <a:t>! </a:t>
            </a:r>
          </a:p>
          <a:p>
            <a:r>
              <a:rPr lang="en-US" sz="3600" dirty="0"/>
              <a:t> </a:t>
            </a:r>
            <a:r>
              <a:rPr lang="en-US" sz="3600" dirty="0" smtClean="0"/>
              <a:t>But </a:t>
            </a:r>
            <a:r>
              <a:rPr lang="en-US" sz="3600" dirty="0"/>
              <a:t>what about this other view? Give </a:t>
            </a:r>
            <a:r>
              <a:rPr lang="en-US" sz="3600" b="1" dirty="0"/>
              <a:t>ACKNOWLEDGEMENT &amp; RESPONSE</a:t>
            </a:r>
            <a:r>
              <a:rPr lang="en-US" sz="3600" dirty="0"/>
              <a:t>.</a:t>
            </a:r>
          </a:p>
          <a:p>
            <a:r>
              <a:rPr lang="en-US" sz="3600" b="1" dirty="0"/>
              <a:t> </a:t>
            </a:r>
            <a:r>
              <a:rPr lang="en-US" sz="3600" b="1" dirty="0" smtClean="0"/>
              <a:t>WARRANT</a:t>
            </a:r>
            <a:r>
              <a:rPr lang="en-US" sz="3600" dirty="0" smtClean="0"/>
              <a:t> </a:t>
            </a:r>
            <a:r>
              <a:rPr lang="en-US" sz="3600" dirty="0"/>
              <a:t>– mosquito example</a:t>
            </a:r>
            <a:r>
              <a:rPr lang="en-US" sz="3600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586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/>
              <a:t>Use the parts of an argument to guide your research: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pPr lvl="0"/>
            <a:r>
              <a:rPr lang="en-US" sz="3600" dirty="0"/>
              <a:t>What’s the answer to your research question </a:t>
            </a:r>
            <a:r>
              <a:rPr lang="en-US" sz="3600" b="1" dirty="0"/>
              <a:t>(CLAIM)</a:t>
            </a:r>
            <a:endParaRPr lang="en-US" sz="3600" dirty="0"/>
          </a:p>
          <a:p>
            <a:pPr lvl="0"/>
            <a:r>
              <a:rPr lang="en-US" sz="3600" dirty="0"/>
              <a:t>Why should I believe that? </a:t>
            </a:r>
            <a:r>
              <a:rPr lang="en-US" sz="3600" b="1" dirty="0"/>
              <a:t>(REASONS)</a:t>
            </a:r>
            <a:endParaRPr lang="en-US" sz="3600" dirty="0"/>
          </a:p>
          <a:p>
            <a:pPr lvl="0"/>
            <a:r>
              <a:rPr lang="en-US" sz="3600" dirty="0"/>
              <a:t>How do you know that reason to be true </a:t>
            </a:r>
            <a:r>
              <a:rPr lang="en-US" sz="3600" b="1" dirty="0"/>
              <a:t>(EVIDENCE)</a:t>
            </a:r>
            <a:endParaRPr lang="en-US" sz="3600" dirty="0"/>
          </a:p>
          <a:p>
            <a:pPr lvl="0"/>
            <a:r>
              <a:rPr lang="en-US" sz="3600" dirty="0"/>
              <a:t>But have you considered this view</a:t>
            </a:r>
            <a:r>
              <a:rPr lang="en-US" sz="3600" b="1" dirty="0"/>
              <a:t>? (ACKNOWLEDGEMENT &amp; RESPONSE)</a:t>
            </a:r>
            <a:endParaRPr lang="en-US" sz="3600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877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4525963"/>
          </a:xfrm>
        </p:spPr>
        <p:txBody>
          <a:bodyPr/>
          <a:lstStyle/>
          <a:p>
            <a:r>
              <a:rPr lang="en-US" sz="3400" dirty="0"/>
              <a:t>Working with an </a:t>
            </a:r>
            <a:r>
              <a:rPr lang="en-US" sz="3400" b="1" dirty="0"/>
              <a:t>assigned topic </a:t>
            </a:r>
            <a:r>
              <a:rPr lang="en-US" sz="3400" dirty="0"/>
              <a:t>– assume it’s shorthand even if not phrased like a question. Explore X or analyze X or discuss X means, “Find an issue in X that raises a questions about a specific aspect of X, whose answer will help us understand some larger theme, feature or quality of X.”</a:t>
            </a:r>
          </a:p>
          <a:p>
            <a:r>
              <a:rPr lang="en-US" sz="3400" dirty="0"/>
              <a:t> </a:t>
            </a:r>
            <a:r>
              <a:rPr lang="en-US" sz="3400" dirty="0" smtClean="0"/>
              <a:t>Think </a:t>
            </a:r>
            <a:r>
              <a:rPr lang="en-US" sz="3400" dirty="0"/>
              <a:t>about your </a:t>
            </a:r>
            <a:r>
              <a:rPr lang="en-US" sz="3400" b="1" dirty="0"/>
              <a:t>personal interests. </a:t>
            </a:r>
            <a:r>
              <a:rPr lang="en-US" sz="3400" dirty="0"/>
              <a:t>These can often come out through free </a:t>
            </a:r>
            <a:r>
              <a:rPr lang="en-US" sz="3400" dirty="0" smtClean="0"/>
              <a:t>writing.</a:t>
            </a:r>
          </a:p>
          <a:p>
            <a:r>
              <a:rPr lang="en-US" sz="3400" dirty="0"/>
              <a:t> </a:t>
            </a:r>
            <a:r>
              <a:rPr lang="en-US" sz="3400" dirty="0" smtClean="0"/>
              <a:t>Keep </a:t>
            </a:r>
            <a:r>
              <a:rPr lang="en-US" sz="3400" dirty="0"/>
              <a:t>your topic </a:t>
            </a:r>
            <a:r>
              <a:rPr lang="en-US" sz="3400" b="1" dirty="0"/>
              <a:t>manageable. </a:t>
            </a:r>
          </a:p>
        </p:txBody>
      </p:sp>
    </p:spTree>
    <p:extLst>
      <p:ext uri="{BB962C8B-B14F-4D97-AF65-F5344CB8AC3E}">
        <p14:creationId xmlns:p14="http://schemas.microsoft.com/office/powerpoint/2010/main" val="3201382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5344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Creative Disagreements.</a:t>
            </a:r>
            <a:r>
              <a:rPr lang="en-US" sz="2800" dirty="0"/>
              <a:t> Jaworsky claims that … but I will show…</a:t>
            </a:r>
          </a:p>
          <a:p>
            <a:r>
              <a:rPr lang="en-US" sz="2800" dirty="0"/>
              <a:t> </a:t>
            </a:r>
            <a:r>
              <a:rPr lang="en-US" sz="2800" b="1" dirty="0" smtClean="0"/>
              <a:t>Kind</a:t>
            </a:r>
            <a:r>
              <a:rPr lang="en-US" sz="2800" dirty="0" smtClean="0"/>
              <a:t> </a:t>
            </a:r>
            <a:r>
              <a:rPr lang="en-US" sz="2800" dirty="0"/>
              <a:t>– Jaworsky claims that ----- belongs in category A, but I will show that it really belongs in category B.</a:t>
            </a:r>
          </a:p>
          <a:p>
            <a:r>
              <a:rPr lang="en-US" sz="2800" dirty="0"/>
              <a:t>Jaworsky claims that ---------------- is normal/good/significant/useful/moral, but I will show that it is really -------------.</a:t>
            </a:r>
          </a:p>
          <a:p>
            <a:r>
              <a:rPr lang="en-US" sz="2800" b="1" dirty="0"/>
              <a:t> </a:t>
            </a:r>
            <a:r>
              <a:rPr lang="en-US" sz="2800" b="1" dirty="0" smtClean="0"/>
              <a:t>Part-whole </a:t>
            </a:r>
            <a:r>
              <a:rPr lang="en-US" sz="2800" dirty="0"/>
              <a:t>Jaworsky claims that ---whole---------always </a:t>
            </a:r>
            <a:r>
              <a:rPr lang="en-US" sz="2800" dirty="0" smtClean="0"/>
              <a:t>has </a:t>
            </a:r>
            <a:r>
              <a:rPr lang="en-US" sz="2800" dirty="0"/>
              <a:t>----part---as one of its defining features/components/qualities, but I will show that ---part--- is not essential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9817478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832</Words>
  <Application>Microsoft Office PowerPoint</Application>
  <PresentationFormat>On-screen Show (4:3)</PresentationFormat>
  <Paragraphs>95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1_Office Theme</vt:lpstr>
      <vt:lpstr>2_Office Theme</vt:lpstr>
      <vt:lpstr>3_Office Theme</vt:lpstr>
      <vt:lpstr>4_Office Theme</vt:lpstr>
      <vt:lpstr>5_Office Theme</vt:lpstr>
      <vt:lpstr>SOC 776/978 WRITING SOCIOLOGY</vt:lpstr>
      <vt:lpstr>Book/Article Review</vt:lpstr>
      <vt:lpstr>SOME OBSERVATIONS ON THE BOOK REVIEWS</vt:lpstr>
      <vt:lpstr>The word “interesting”</vt:lpstr>
      <vt:lpstr>TQS shorthand:</vt:lpstr>
      <vt:lpstr>PowerPoint Presentation</vt:lpstr>
      <vt:lpstr>Use the parts of an argument to guide your research:</vt:lpstr>
      <vt:lpstr>PowerPoint Presentation</vt:lpstr>
      <vt:lpstr>PowerPoint Presentation</vt:lpstr>
      <vt:lpstr>PowerPoint Presentation</vt:lpstr>
      <vt:lpstr>Look for surprises (Expected-Surprised-Problem)</vt:lpstr>
      <vt:lpstr>Four ways to create an argument:</vt:lpstr>
      <vt:lpstr>Evaluating your questions:</vt:lpstr>
      <vt:lpstr>Planning for an answer:</vt:lpstr>
      <vt:lpstr>My elevator story  (90 seconds or less)</vt:lpstr>
      <vt:lpstr>NEXT WEEK</vt:lpstr>
      <vt:lpstr>Potential Topics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 776/978 WRITING SOCIOLOGY</dc:title>
  <dc:creator>Nadya Jaworsky</dc:creator>
  <cp:lastModifiedBy>Nadya Jaworsky</cp:lastModifiedBy>
  <cp:revision>16</cp:revision>
  <dcterms:created xsi:type="dcterms:W3CDTF">2016-04-11T08:33:43Z</dcterms:created>
  <dcterms:modified xsi:type="dcterms:W3CDTF">2016-04-12T07:47:27Z</dcterms:modified>
</cp:coreProperties>
</file>