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0"/>
  </p:notesMasterIdLst>
  <p:handoutMasterIdLst>
    <p:handoutMasterId r:id="rId101"/>
  </p:handoutMasterIdLst>
  <p:sldIdLst>
    <p:sldId id="538" r:id="rId3"/>
    <p:sldId id="540" r:id="rId4"/>
    <p:sldId id="541" r:id="rId5"/>
    <p:sldId id="591" r:id="rId6"/>
    <p:sldId id="612" r:id="rId7"/>
    <p:sldId id="593" r:id="rId8"/>
    <p:sldId id="613" r:id="rId9"/>
    <p:sldId id="500" r:id="rId10"/>
    <p:sldId id="614" r:id="rId11"/>
    <p:sldId id="543" r:id="rId12"/>
    <p:sldId id="501" r:id="rId13"/>
    <p:sldId id="536" r:id="rId14"/>
    <p:sldId id="545" r:id="rId15"/>
    <p:sldId id="546" r:id="rId16"/>
    <p:sldId id="547" r:id="rId17"/>
    <p:sldId id="608" r:id="rId18"/>
    <p:sldId id="596" r:id="rId19"/>
    <p:sldId id="597" r:id="rId20"/>
    <p:sldId id="600" r:id="rId21"/>
    <p:sldId id="599" r:id="rId22"/>
    <p:sldId id="601" r:id="rId23"/>
    <p:sldId id="602" r:id="rId24"/>
    <p:sldId id="604" r:id="rId25"/>
    <p:sldId id="603" r:id="rId26"/>
    <p:sldId id="605" r:id="rId27"/>
    <p:sldId id="606" r:id="rId28"/>
    <p:sldId id="607" r:id="rId29"/>
    <p:sldId id="544" r:id="rId30"/>
    <p:sldId id="504" r:id="rId31"/>
    <p:sldId id="505" r:id="rId32"/>
    <p:sldId id="548" r:id="rId33"/>
    <p:sldId id="527" r:id="rId34"/>
    <p:sldId id="551" r:id="rId35"/>
    <p:sldId id="554" r:id="rId36"/>
    <p:sldId id="559" r:id="rId37"/>
    <p:sldId id="560" r:id="rId38"/>
    <p:sldId id="561" r:id="rId39"/>
    <p:sldId id="624" r:id="rId40"/>
    <p:sldId id="555" r:id="rId41"/>
    <p:sldId id="623" r:id="rId42"/>
    <p:sldId id="553" r:id="rId43"/>
    <p:sldId id="562" r:id="rId44"/>
    <p:sldId id="563" r:id="rId45"/>
    <p:sldId id="625" r:id="rId46"/>
    <p:sldId id="556" r:id="rId47"/>
    <p:sldId id="611" r:id="rId48"/>
    <p:sldId id="564" r:id="rId49"/>
    <p:sldId id="533" r:id="rId50"/>
    <p:sldId id="610" r:id="rId51"/>
    <p:sldId id="567" r:id="rId52"/>
    <p:sldId id="398" r:id="rId53"/>
    <p:sldId id="473" r:id="rId54"/>
    <p:sldId id="568" r:id="rId55"/>
    <p:sldId id="453" r:id="rId56"/>
    <p:sldId id="478" r:id="rId57"/>
    <p:sldId id="455" r:id="rId58"/>
    <p:sldId id="528" r:id="rId59"/>
    <p:sldId id="621" r:id="rId60"/>
    <p:sldId id="461" r:id="rId61"/>
    <p:sldId id="618" r:id="rId62"/>
    <p:sldId id="457" r:id="rId63"/>
    <p:sldId id="475" r:id="rId64"/>
    <p:sldId id="582" r:id="rId65"/>
    <p:sldId id="465" r:id="rId66"/>
    <p:sldId id="619" r:id="rId67"/>
    <p:sldId id="463" r:id="rId68"/>
    <p:sldId id="492" r:id="rId69"/>
    <p:sldId id="494" r:id="rId70"/>
    <p:sldId id="530" r:id="rId71"/>
    <p:sldId id="617" r:id="rId72"/>
    <p:sldId id="472" r:id="rId73"/>
    <p:sldId id="620" r:id="rId74"/>
    <p:sldId id="583" r:id="rId75"/>
    <p:sldId id="480" r:id="rId76"/>
    <p:sldId id="529" r:id="rId77"/>
    <p:sldId id="482" r:id="rId78"/>
    <p:sldId id="485" r:id="rId79"/>
    <p:sldId id="486" r:id="rId80"/>
    <p:sldId id="586" r:id="rId81"/>
    <p:sldId id="579" r:id="rId82"/>
    <p:sldId id="578" r:id="rId83"/>
    <p:sldId id="581" r:id="rId84"/>
    <p:sldId id="580" r:id="rId85"/>
    <p:sldId id="616" r:id="rId86"/>
    <p:sldId id="574" r:id="rId87"/>
    <p:sldId id="508" r:id="rId88"/>
    <p:sldId id="569" r:id="rId89"/>
    <p:sldId id="537" r:id="rId90"/>
    <p:sldId id="571" r:id="rId91"/>
    <p:sldId id="572" r:id="rId92"/>
    <p:sldId id="509" r:id="rId93"/>
    <p:sldId id="573" r:id="rId94"/>
    <p:sldId id="576" r:id="rId95"/>
    <p:sldId id="498" r:id="rId96"/>
    <p:sldId id="532" r:id="rId97"/>
    <p:sldId id="539" r:id="rId98"/>
    <p:sldId id="609" r:id="rId99"/>
  </p:sldIdLst>
  <p:sldSz cx="9144000" cy="6858000" type="screen4x3"/>
  <p:notesSz cx="6797675" cy="9926638"/>
  <p:custDataLst>
    <p:tags r:id="rId102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09" d="100"/>
          <a:sy n="109" d="100"/>
        </p:scale>
        <p:origin x="1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dokumenty.php" TargetMode="Externa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e.citace.com/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1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aleph.muni.cz/F?func=find-b&amp;find_code=SYS&amp;local_base=MUB01&amp;request=000563876&amp;format=999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" TargetMode="External"/><Relationship Id="rId4" Type="http://schemas.openxmlformats.org/officeDocument/2006/relationships/hyperlink" Target="http://knihovna.vsb.cz/kurzy/citace/index.html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knihovna.fss.muni.cz/ckeditor/includes/files/OPVK/dokumenty/manual%20pro%20FSS%20120_nahledweb.pdf" TargetMode="External"/><Relationship Id="rId1" Type="http://schemas.openxmlformats.org/officeDocument/2006/relationships/slideLayout" Target="../slideLayouts/slideLayout2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SW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84571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</a:t>
            </a:r>
            <a:r>
              <a:rPr lang="cs-CZ" sz="2200" b="1" dirty="0" smtClean="0">
                <a:solidFill>
                  <a:schemeClr val="bg1"/>
                </a:solidFill>
              </a:rPr>
              <a:t>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21.3.2016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- ZUR163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0"/>
            <a:ext cx="8064896" cy="5184576"/>
          </a:xfrm>
        </p:spPr>
        <p:txBody>
          <a:bodyPr>
            <a:normAutofit fontScale="92500" lnSpcReduction="10000"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zákon – ochrana intelektuálního vlastnictví a autorských práv 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jednoznačná identifikace použitého zdroje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schopnost práce s literaturou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vydávání cizí myšlenky za vlastní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platné právo ČR (AZ)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převezmeme text nebo část textu jiného autora a vydáváme ho za svůj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nejběžnější, často spojeno s internetovými zdroji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drobné úpravy, zkopírujeme text a pouze: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nahradíme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některá slova jejich synonymy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vypustíme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nadbytečná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slova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změníme slovosled ve větě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přehodíme některé věty apod.</a:t>
            </a: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25544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Jeden zdroj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vycházíme pouze z jednoho zdroje, používáme stejnou strukturu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přebíráme pasáže 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vybereme si konkrétní věty nebo odstavce, které poté spojíme do vlastního textu bez jakýchkoliv významnějších úprav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je problematické také to, že vycházíme pouze z jednoho pramene a neověřujeme si informace z různých zdrojů</a:t>
            </a:r>
          </a:p>
        </p:txBody>
      </p:sp>
    </p:spTree>
    <p:extLst>
      <p:ext uri="{BB962C8B-B14F-4D97-AF65-F5344CB8AC3E}">
        <p14:creationId xmlns:p14="http://schemas.microsoft.com/office/powerpoint/2010/main" val="32613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79712" y="0"/>
            <a:ext cx="7283152" cy="11430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Mashups</a:t>
            </a:r>
            <a:r>
              <a:rPr lang="cs-CZ" b="1" dirty="0" smtClean="0">
                <a:solidFill>
                  <a:schemeClr val="bg1"/>
                </a:solidFill>
              </a:rPr>
              <a:t> (spojování textů)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spojíme více textů do jednoho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vybereme si konkrétní věty nebo odstavce z několika zdrojů, které pak poskládáme do vlastního textu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problematické je neuvedení zdroje a chybějící vlastní myšlenka, která dodá kompilaci přidanou hodnotu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spadají sem také texty, kde se kombinují správně odcitované pasáže s necitovanými pasážemi</a:t>
            </a:r>
          </a:p>
        </p:txBody>
      </p:sp>
    </p:spTree>
    <p:extLst>
      <p:ext uri="{BB962C8B-B14F-4D97-AF65-F5344CB8AC3E}">
        <p14:creationId xmlns:p14="http://schemas.microsoft.com/office/powerpoint/2010/main" val="31286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terminologie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soupisy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převezmeme text ve větší než odůvodněné míře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 odborné literatuře nenajdeme bližší vysvětlení „odůvodněné míry“, vždy záleží na konkrétním textu a druhu práce, u prací kompilačního charakteru lze očekávat větší počet citací než u původních výzkumů, nicméně nemusí to platit obecně</a:t>
            </a:r>
          </a:p>
        </p:txBody>
      </p:sp>
    </p:spTree>
    <p:extLst>
      <p:ext uri="{BB962C8B-B14F-4D97-AF65-F5344CB8AC3E}">
        <p14:creationId xmlns:p14="http://schemas.microsoft.com/office/powerpoint/2010/main" val="261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zdroje uvedeme v seznamu použité literatury, ale necitujeme v textu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nelze určit, co jsme převzali a z jakých zdrojů, což může být problematické např. při ověření informací 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vydáváme citát za parafrázi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nejčastěji se tak stává ve chvíli, kdy zapomeneme dát citát do uvozovek, čtenář pak neví, kde začíná převzatý text a co už je myšlenka autora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odkazujeme na neexistující zdroj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vymyslíme si zdroj nebo jej uvedeme špatně, čtenář pak nemůže původní dokument dohledat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problematické u elektronických dokumentů, které rychle zanikají, ideální je využívat trvalé identifikátory, dle nichž lze dokument kdykoliv dohledat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20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v textu (např. při použití Wikipedie nebo málo důvěryhodných zdrojů v odborné práci)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35866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použijeme vlastní dříve publikované texty nebo jejich části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ve chvíli, kdy použiji části ze svého dříve publikovaného článku v novém textu, měl bych jej opatřit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autocitací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11127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použijeme obrázky, grafy, tabulky nebo multimédia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Základní</a:t>
            </a:r>
          </a:p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terminologie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česká verze mezinárodní normy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9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Nová 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nahradila ČSN ISO 690 a 690-2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nová verze po 14-ti letech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uznávaná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interpretace normy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Skůpa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Odkazy (citace)</a:t>
            </a:r>
            <a:br>
              <a:rPr lang="cs-CZ" sz="8000" b="1" dirty="0" smtClean="0"/>
            </a:br>
            <a:r>
              <a:rPr lang="cs-CZ" sz="8000" b="1" dirty="0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r>
              <a:rPr lang="cs-CZ" sz="3800" b="1" dirty="0" smtClean="0">
                <a:solidFill>
                  <a:schemeClr val="bg1"/>
                </a:solidFill>
              </a:rPr>
              <a:t/>
            </a:r>
            <a:br>
              <a:rPr lang="cs-CZ" sz="3800" b="1" dirty="0" smtClean="0">
                <a:solidFill>
                  <a:schemeClr val="bg1"/>
                </a:solidFill>
              </a:rPr>
            </a:br>
            <a:r>
              <a:rPr lang="cs-CZ" sz="3000" b="1" dirty="0" smtClean="0">
                <a:solidFill>
                  <a:schemeClr val="bg1"/>
                </a:solidFill>
              </a:rPr>
              <a:t>(Harvardský styl)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latin typeface="Arial" panose="020B0604020202020204" pitchFamily="34" charset="0"/>
              </a:rPr>
              <a:t>příjmení prvního autora, rok, strana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2008, s. 125)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strana je volitelná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2008)</a:t>
            </a:r>
          </a:p>
          <a:p>
            <a:r>
              <a:rPr lang="cs-CZ" dirty="0">
                <a:latin typeface="Arial" panose="020B0604020202020204" pitchFamily="34" charset="0"/>
              </a:rPr>
              <a:t>j</a:t>
            </a:r>
            <a:r>
              <a:rPr lang="cs-CZ" dirty="0" smtClean="0">
                <a:latin typeface="Arial" panose="020B0604020202020204" pitchFamily="34" charset="0"/>
              </a:rPr>
              <a:t>e-li autorem organizace, uvádíme její název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(Adobe </a:t>
            </a:r>
            <a:r>
              <a:rPr lang="cs-CZ" dirty="0" err="1" smtClean="0">
                <a:latin typeface="Arial" panose="020B0604020202020204" pitchFamily="34" charset="0"/>
              </a:rPr>
              <a:t>Creative</a:t>
            </a:r>
            <a:r>
              <a:rPr lang="cs-CZ" dirty="0" smtClean="0">
                <a:latin typeface="Arial" panose="020B0604020202020204" pitchFamily="34" charset="0"/>
              </a:rPr>
              <a:t> Team, 2011)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chybí-li autor, pak první slova z názvu – název nepíšeme kurzívou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(Principy sazby, 1954,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68051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více děl stejného autora ze stejného roku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za rok se vkládá index (písmeno </a:t>
            </a:r>
            <a:r>
              <a:rPr lang="cs-CZ" sz="2600" dirty="0" err="1" smtClean="0">
                <a:latin typeface="Arial" panose="020B0604020202020204" pitchFamily="34" charset="0"/>
              </a:rPr>
              <a:t>a,b,c,d</a:t>
            </a:r>
            <a:r>
              <a:rPr lang="cs-CZ" sz="2600" dirty="0" smtClean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(Kafka, </a:t>
            </a:r>
            <a:r>
              <a:rPr lang="cs-CZ" sz="2600" dirty="0" err="1" smtClean="0">
                <a:latin typeface="Arial" panose="020B0604020202020204" pitchFamily="34" charset="0"/>
              </a:rPr>
              <a:t>2008b</a:t>
            </a:r>
            <a:r>
              <a:rPr lang="cs-CZ" sz="2600" dirty="0" smtClean="0">
                <a:latin typeface="Arial" panose="020B0604020202020204" pitchFamily="34" charset="0"/>
              </a:rPr>
              <a:t>, s. 54)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odkaz se může vkládat kamkoliv do věty, na konci věty se dává před tečku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odkazy použité hned za sebou spojujeme do jedné závorky, oddělujeme středníkem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pokud je ve větě příjmení citovaného autora, vypouštíme ho ze zkrácené citace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... a tento pojem definuje </a:t>
            </a:r>
            <a:r>
              <a:rPr lang="cs-CZ" dirty="0">
                <a:latin typeface="Arial" panose="020B0604020202020204" pitchFamily="34" charset="0"/>
              </a:rPr>
              <a:t>Kafka (2008, s. 34) takto,....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hranaté vs. kulaté závorky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cs-CZ" sz="2600" dirty="0" smtClean="0">
                <a:latin typeface="Arial" panose="020B0604020202020204" pitchFamily="34" charset="0"/>
              </a:rPr>
              <a:t>v seznamu použité literatury je rok hned za autorem (pokud není autor, tak za názvem), rok vydání se dále ve vydavatelských údajích neuvádí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KAFKA, Jan. 2008. </a:t>
            </a:r>
            <a:r>
              <a:rPr lang="cs-CZ" sz="22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200" dirty="0" smtClean="0">
                <a:latin typeface="Arial" panose="020B0604020202020204" pitchFamily="34" charset="0"/>
              </a:rPr>
              <a:t>. Praha: Mladá Fronta. </a:t>
            </a:r>
          </a:p>
          <a:p>
            <a:pPr lvl="1"/>
            <a:r>
              <a:rPr lang="cs-CZ" sz="2200" i="1" dirty="0" smtClean="0">
                <a:latin typeface="Arial" panose="020B0604020202020204" pitchFamily="34" charset="0"/>
              </a:rPr>
              <a:t>Principy sazby</a:t>
            </a:r>
            <a:r>
              <a:rPr lang="cs-CZ" sz="2200" dirty="0" smtClean="0">
                <a:latin typeface="Arial" panose="020B0604020202020204" pitchFamily="34" charset="0"/>
              </a:rPr>
              <a:t>. 1954. 2. vyd. Praha: Academia.</a:t>
            </a:r>
          </a:p>
          <a:p>
            <a:r>
              <a:rPr lang="cs-CZ" sz="2600" dirty="0" smtClean="0">
                <a:latin typeface="Arial" panose="020B0604020202020204" pitchFamily="34" charset="0"/>
              </a:rPr>
              <a:t>pokud je v citaci celé datum, pak celé datum uvádíme v nakladatelských údajích, za jméno autora píšeme pouze rok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SRBECKÁ, Gabriela. 2010. Rozvoj kompetencí studentů ve vzdělávání. </a:t>
            </a:r>
            <a:r>
              <a:rPr lang="cs-CZ" sz="2200" i="1" dirty="0" err="1" smtClean="0">
                <a:latin typeface="Arial" panose="020B0604020202020204" pitchFamily="34" charset="0"/>
              </a:rPr>
              <a:t>Inflow</a:t>
            </a:r>
            <a:r>
              <a:rPr lang="cs-CZ" sz="2200" i="1" dirty="0" smtClean="0">
                <a:latin typeface="Arial" panose="020B0604020202020204" pitchFamily="34" charset="0"/>
              </a:rPr>
              <a:t>: </a:t>
            </a:r>
            <a:r>
              <a:rPr lang="cs-CZ" sz="22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journal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</a:rPr>
              <a:t>[online]. 02/07/2010, roč. 3, č. 7 [cit. 2015-11-05]. </a:t>
            </a:r>
            <a:r>
              <a:rPr lang="cs-CZ" sz="2200" dirty="0">
                <a:latin typeface="Arial" panose="020B0604020202020204" pitchFamily="34" charset="0"/>
              </a:rPr>
              <a:t>Dostupné z : http://</a:t>
            </a:r>
            <a:r>
              <a:rPr lang="cs-CZ" sz="2200" dirty="0" smtClean="0">
                <a:latin typeface="Arial" panose="020B0604020202020204" pitchFamily="34" charset="0"/>
              </a:rPr>
              <a:t>www.inflow.cz/rozvoj-kompetenci-studentu-ve-vzdelavani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48" y="1125538"/>
            <a:ext cx="6875430" cy="5472112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každá citace má své jedinečné číslo v soupisu literatury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25. KRATOCHVÍL, Pavel.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dat …</a:t>
            </a:r>
            <a:b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48. NOVOTNÝ, Jan.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 statistického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textu, možno doplnit o údaj o lokaci v dokumentu (stránku)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 tyto metody lze aplikovat při vyhodnocování dat (25, s. 158).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..., což dle Novotného(48) je …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spojení více citací do jedné závorky</a:t>
            </a:r>
          </a:p>
          <a:p>
            <a:pPr lvl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pPr>
              <a:spcBef>
                <a:spcPts val="1200"/>
              </a:spcBef>
            </a:pPr>
            <a:r>
              <a:rPr lang="cs-CZ" dirty="0">
                <a:latin typeface="Arial" panose="020B0604020202020204" pitchFamily="34" charset="0"/>
              </a:rPr>
              <a:t>hranaté vs. kulaté </a:t>
            </a:r>
            <a:r>
              <a:rPr lang="cs-CZ" dirty="0" smtClean="0">
                <a:latin typeface="Arial" panose="020B0604020202020204" pitchFamily="34" charset="0"/>
              </a:rPr>
              <a:t>závorky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doslovně převzatý text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(řez, font)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více než 4 řádky (40 slov)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nevytrhovat z kontextu</a:t>
            </a:r>
          </a:p>
          <a:p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(citace v textu)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funkce vložit poznámku pod čarou ve Wordu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ve své knize </a:t>
            </a:r>
            <a:r>
              <a:rPr lang="cs-CZ" sz="2400" dirty="0" err="1" smtClean="0">
                <a:latin typeface="Arial" panose="020B0604020202020204" pitchFamily="34" charset="0"/>
              </a:rPr>
              <a:t>Kafka</a:t>
            </a:r>
            <a:r>
              <a:rPr lang="cs-CZ" sz="2400" baseline="30000" dirty="0" err="1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.... a také ve článku</a:t>
            </a:r>
            <a:r>
              <a:rPr lang="cs-CZ" sz="2400" baseline="30000" dirty="0" smtClean="0">
                <a:latin typeface="Arial" panose="020B0604020202020204" pitchFamily="34" charset="0"/>
              </a:rPr>
              <a:t>2 </a:t>
            </a:r>
            <a:r>
              <a:rPr lang="cs-CZ" sz="2400" dirty="0" smtClean="0">
                <a:latin typeface="Arial" panose="020B0604020202020204" pitchFamily="34" charset="0"/>
              </a:rPr>
              <a:t>zmiňuje …</a:t>
            </a:r>
            <a:endParaRPr lang="cs-CZ" sz="2400" baseline="30000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pod čarou jen zkrácená citace</a:t>
            </a:r>
          </a:p>
          <a:p>
            <a:pPr lvl="1"/>
            <a:r>
              <a:rPr lang="cs-CZ" b="1" dirty="0" smtClean="0">
                <a:latin typeface="Arial" panose="020B0604020202020204" pitchFamily="34" charset="0"/>
              </a:rPr>
              <a:t> </a:t>
            </a:r>
            <a:r>
              <a:rPr lang="cs-CZ" sz="2400" b="1" dirty="0" smtClean="0">
                <a:latin typeface="Arial" panose="020B0604020202020204" pitchFamily="34" charset="0"/>
              </a:rPr>
              <a:t>příjmení a jméno autora, název, strana</a:t>
            </a:r>
          </a:p>
          <a:p>
            <a:pPr lvl="1"/>
            <a:r>
              <a:rPr lang="cs-CZ" sz="2400" baseline="30000" dirty="0" smtClean="0">
                <a:latin typeface="Arial" panose="020B0604020202020204" pitchFamily="34" charset="0"/>
              </a:rPr>
              <a:t>1 </a:t>
            </a:r>
            <a:r>
              <a:rPr lang="cs-CZ" sz="2400" dirty="0" smtClean="0">
                <a:latin typeface="Arial" panose="020B0604020202020204" pitchFamily="34" charset="0"/>
              </a:rPr>
              <a:t>KAFKA, Petr. </a:t>
            </a:r>
            <a:r>
              <a:rPr lang="cs-CZ" sz="24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400" dirty="0" smtClean="0">
                <a:latin typeface="Arial" panose="020B0604020202020204" pitchFamily="34" charset="0"/>
              </a:rPr>
              <a:t>, s. 124.</a:t>
            </a:r>
          </a:p>
          <a:p>
            <a:pPr lvl="1"/>
            <a:r>
              <a:rPr lang="cs-CZ" sz="2400" baseline="30000" dirty="0" smtClean="0">
                <a:latin typeface="Arial" panose="020B0604020202020204" pitchFamily="34" charset="0"/>
              </a:rPr>
              <a:t>2</a:t>
            </a:r>
            <a:r>
              <a:rPr lang="cs-CZ" sz="2400" dirty="0" smtClean="0">
                <a:latin typeface="Arial" panose="020B0604020202020204" pitchFamily="34" charset="0"/>
              </a:rPr>
              <a:t> KAFKA, Petr. Digitalizace v knihovnách.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autor = korporace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Adobe </a:t>
            </a:r>
            <a:r>
              <a:rPr lang="cs-CZ" sz="2400" dirty="0" err="1" smtClean="0">
                <a:latin typeface="Arial" panose="020B0604020202020204" pitchFamily="34" charset="0"/>
              </a:rPr>
              <a:t>Creative</a:t>
            </a:r>
            <a:r>
              <a:rPr lang="cs-CZ" sz="2400" dirty="0" smtClean="0">
                <a:latin typeface="Arial" panose="020B0604020202020204" pitchFamily="34" charset="0"/>
              </a:rPr>
              <a:t> Team. </a:t>
            </a:r>
            <a:r>
              <a:rPr lang="cs-CZ" sz="2400" i="1" dirty="0" smtClean="0">
                <a:latin typeface="Arial" panose="020B0604020202020204" pitchFamily="34" charset="0"/>
              </a:rPr>
              <a:t>Adobe InDesign </a:t>
            </a:r>
            <a:r>
              <a:rPr lang="cs-CZ" sz="2400" i="1" dirty="0" err="1" smtClean="0">
                <a:latin typeface="Arial" panose="020B0604020202020204" pitchFamily="34" charset="0"/>
              </a:rPr>
              <a:t>CS5</a:t>
            </a:r>
            <a:r>
              <a:rPr lang="cs-CZ" sz="2400" i="1" dirty="0" smtClean="0">
                <a:latin typeface="Arial" panose="020B0604020202020204" pitchFamily="34" charset="0"/>
              </a:rPr>
              <a:t>,  s. 188.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sz="2600" i="1" dirty="0" smtClean="0">
                <a:latin typeface="Arial" panose="020B0604020202020204" pitchFamily="34" charset="0"/>
              </a:rPr>
              <a:t>Principy sazby</a:t>
            </a:r>
            <a:r>
              <a:rPr lang="cs-CZ" sz="2600" dirty="0" smtClean="0">
                <a:latin typeface="Arial" panose="020B0604020202020204" pitchFamily="34" charset="0"/>
              </a:rPr>
              <a:t>, s. 18</a:t>
            </a:r>
            <a:r>
              <a:rPr lang="cs-CZ" sz="2600" i="1" dirty="0" smtClean="0"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každý odkaz (poznámka) má vždy své číslo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odkaz lze vkládat kamkoliv do věty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odkazy na stejné zdroje pod sebou – tamtéž</a:t>
            </a:r>
          </a:p>
          <a:p>
            <a:pPr lvl="1"/>
            <a:r>
              <a:rPr lang="cs-CZ" sz="2400" i="1" dirty="0" smtClean="0">
                <a:latin typeface="Arial" panose="020B0604020202020204" pitchFamily="34" charset="0"/>
              </a:rPr>
              <a:t>Principy sazby</a:t>
            </a:r>
            <a:r>
              <a:rPr lang="cs-CZ" sz="2400" dirty="0" smtClean="0">
                <a:latin typeface="Arial" panose="020B0604020202020204" pitchFamily="34" charset="0"/>
              </a:rPr>
              <a:t>, s. 18</a:t>
            </a:r>
            <a:r>
              <a:rPr lang="cs-CZ" sz="2400" i="1" dirty="0" smtClean="0">
                <a:latin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tamtéž, s. 25.</a:t>
            </a:r>
          </a:p>
          <a:p>
            <a:pPr lvl="1"/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052736"/>
            <a:ext cx="6049116" cy="5544615"/>
          </a:xfrm>
        </p:spPr>
      </p:pic>
    </p:spTree>
    <p:extLst>
      <p:ext uri="{BB962C8B-B14F-4D97-AF65-F5344CB8AC3E}">
        <p14:creationId xmlns:p14="http://schemas.microsoft.com/office/powerpoint/2010/main" val="390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  <a:p>
            <a:pPr algn="ctr">
              <a:buFontTx/>
              <a:buNone/>
            </a:pPr>
            <a:r>
              <a:rPr lang="cs-CZ" sz="8000" b="1" dirty="0" smtClean="0"/>
              <a:t>v seznamu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1317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 tím než </a:t>
            </a:r>
            <a:r>
              <a:rPr lang="cs-CZ" smtClean="0">
                <a:latin typeface="Arial" panose="020B0604020202020204" pitchFamily="34" charset="0"/>
                <a:cs typeface="Arial" panose="020B0604020202020204" pitchFamily="34" charset="0"/>
              </a:rPr>
              <a:t>začneme vytvářet citaci: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uvědomit si, jaký druh dokumentu budu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nebo 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část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kniha, sborník, časopis, článek, příspěvek ve sborníku, web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352928" cy="54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 (tvůrci) části dokumentu</a:t>
            </a:r>
          </a:p>
          <a:p>
            <a:pPr>
              <a:lnSpc>
                <a:spcPct val="100000"/>
              </a:lnSpc>
            </a:pP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části dokumentu (nepíšeme kurzívou)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Tvůrci (autoři/korporace) – primární odpovědnost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prvního: PŘÍJMENÍ, Jméno et al.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NÁZEV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(jen u elektronických)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[CD], [online], 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se jedná o první vydání tak není nutné uvádět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04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Nakladatelské informace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místo vydání -  u více míst vydání uvádíme jen první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nakladatel – nezapisujeme zkratku obchodního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(s.r.o., Ltd., aj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nebo  2005, 12(3)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7999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na mediální organizaci je pohlíženo jako na </a:t>
            </a: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„firmu či organizaci, která se věnuje mediálním aktivitám – lhostejno, zda vydává noviny nebo časopis, produkuje televizní  nebo rozhlasové vysílání či vytváří internetový informační server“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Ruß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-Mohl, 2005, s. 151).   …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nutné uvést údaje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02-039-6920-0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vyd. Praha: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Edice: </a:t>
            </a:r>
            <a:r>
              <a:rPr lang="cs-CZ" sz="2400" dirty="0" err="1" smtClean="0">
                <a:latin typeface="Arial" panose="020B0604020202020204" pitchFamily="34" charset="0"/>
              </a:rPr>
              <a:t>Subedice</a:t>
            </a:r>
            <a:r>
              <a:rPr lang="cs-CZ" sz="24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vyd. Praha: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VÚPSV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26574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latin typeface="Arial" panose="020B0604020202020204" pitchFamily="34" charset="0"/>
              </a:rPr>
              <a:t>Název kapitoly. Primární odpovědnost </a:t>
            </a:r>
            <a:r>
              <a:rPr lang="cs-CZ" sz="2400" dirty="0" smtClean="0">
                <a:latin typeface="Arial" panose="020B0604020202020204" pitchFamily="34" charset="0"/>
              </a:rPr>
              <a:t>knihy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</a:rPr>
              <a:t>Název </a:t>
            </a:r>
            <a:r>
              <a:rPr lang="cs-CZ" sz="2400" i="1" dirty="0" smtClean="0">
                <a:latin typeface="Arial" panose="020B0604020202020204" pitchFamily="34" charset="0"/>
              </a:rPr>
              <a:t>knihy</a:t>
            </a:r>
            <a:r>
              <a:rPr lang="cs-CZ" sz="2400" i="1" dirty="0">
                <a:latin typeface="Arial" panose="020B0604020202020204" pitchFamily="34" charset="0"/>
              </a:rPr>
              <a:t>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[nosič]. 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4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2400" dirty="0">
                <a:latin typeface="Arial" panose="020B0604020202020204" pitchFamily="34" charset="0"/>
              </a:rPr>
              <a:t>, </a:t>
            </a:r>
            <a:r>
              <a:rPr lang="cs-CZ" sz="2400" dirty="0">
                <a:latin typeface="Arial" panose="020B0604020202020204" pitchFamily="34" charset="0"/>
              </a:rPr>
              <a:t>rozsah stran [datum citování]. 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Beeing</a:t>
            </a:r>
            <a:r>
              <a:rPr lang="cs-CZ" sz="2400" dirty="0" smtClean="0">
                <a:latin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</a:rPr>
              <a:t>teacher</a:t>
            </a:r>
            <a:r>
              <a:rPr lang="cs-CZ" sz="2400" dirty="0" smtClean="0">
                <a:latin typeface="Arial" panose="020B0604020202020204" pitchFamily="34" charset="0"/>
              </a:rPr>
              <a:t>. HENRY, Miriam et al.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18-39. ISBN 9780415008952.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>
                <a:latin typeface="Arial" panose="020B0604020202020204" pitchFamily="34" charset="0"/>
              </a:rPr>
              <a:t>Old</a:t>
            </a:r>
            <a:r>
              <a:rPr lang="cs-CZ" sz="2400" dirty="0">
                <a:latin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</a:rPr>
              <a:t>new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seeing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relationships</a:t>
            </a:r>
            <a:r>
              <a:rPr lang="cs-CZ" sz="2400" dirty="0">
                <a:latin typeface="Arial" panose="020B0604020202020204" pitchFamily="34" charset="0"/>
              </a:rPr>
              <a:t>. DUCK, </a:t>
            </a:r>
            <a:r>
              <a:rPr lang="cs-CZ" sz="2400" dirty="0" err="1">
                <a:latin typeface="Arial" panose="020B0604020202020204" pitchFamily="34" charset="0"/>
              </a:rPr>
              <a:t>Steve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Rethinking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Relationships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cs-CZ" sz="2400" i="1" dirty="0"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Los Angeles: SAGE, 2012, s. 1-29 [cit. 2016-01-14]. ISBN 9781452230405. Dostupné z: http://knowledge.sagepub.com/view/rethinking-relationships/n1.xml</a:t>
            </a:r>
          </a:p>
          <a:p>
            <a:pPr>
              <a:lnSpc>
                <a:spcPct val="11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2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2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</a:rPr>
              <a:t>Vydání.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2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200" dirty="0">
                <a:latin typeface="Arial" panose="020B0604020202020204" pitchFamily="34" charset="0"/>
              </a:rPr>
              <a:t>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edice. </a:t>
            </a:r>
            <a:r>
              <a:rPr lang="cs-CZ" sz="22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ŠTĚTKA (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Vyd. 1. Brno: Masarykova univerzita, 2003. Média, kultura, komunikace,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svazek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5. ISBN 80-210-3083-6.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2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2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200" dirty="0" smtClean="0">
                <a:latin typeface="Arial" panose="020B0604020202020204" pitchFamily="34" charset="0"/>
              </a:rPr>
              <a:t>[online]. </a:t>
            </a:r>
            <a:r>
              <a:rPr lang="cs-CZ" sz="2200" dirty="0">
                <a:latin typeface="Arial" panose="020B0604020202020204" pitchFamily="34" charset="0"/>
              </a:rPr>
              <a:t>Vydání.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200" dirty="0" smtClean="0">
                <a:latin typeface="Arial" panose="020B0604020202020204" pitchFamily="34" charset="0"/>
              </a:rPr>
              <a:t>Místo vydání: Nakladatelství, rok vydání [datum citování]. </a:t>
            </a:r>
            <a:r>
              <a:rPr lang="cs-CZ" sz="2200" dirty="0">
                <a:latin typeface="Arial" panose="020B0604020202020204" pitchFamily="34" charset="0"/>
              </a:rPr>
              <a:t>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edice. </a:t>
            </a:r>
            <a:r>
              <a:rPr lang="cs-CZ" sz="22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</a:rPr>
              <a:t>KUHN, Ra</a:t>
            </a:r>
            <a:r>
              <a:rPr lang="cs-CZ" sz="2400" dirty="0">
                <a:latin typeface="Arial" panose="020B0604020202020204" pitchFamily="34" charset="0"/>
              </a:rPr>
              <a:t>y</a:t>
            </a:r>
            <a:r>
              <a:rPr lang="en-US" sz="2400" dirty="0" err="1">
                <a:latin typeface="Arial" panose="020B0604020202020204" pitchFamily="34" charset="0"/>
              </a:rPr>
              <a:t>mond</a:t>
            </a:r>
            <a:r>
              <a:rPr lang="en-US" sz="2400" dirty="0">
                <a:latin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</a:rPr>
              <a:t>Rasmus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Kleis</a:t>
            </a:r>
            <a:r>
              <a:rPr lang="en-US" sz="2400" dirty="0">
                <a:latin typeface="Arial" panose="020B0604020202020204" pitchFamily="34" charset="0"/>
              </a:rPr>
              <a:t> NIELSEN</a:t>
            </a:r>
            <a:r>
              <a:rPr lang="cs-CZ" sz="2400" dirty="0">
                <a:latin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</a:rPr>
              <a:t>.). </a:t>
            </a:r>
            <a:r>
              <a:rPr lang="en-US" sz="2400" i="1" dirty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London</a:t>
            </a:r>
            <a:r>
              <a:rPr lang="cs-CZ" sz="2400" dirty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I. B. Tauris</a:t>
            </a:r>
            <a:r>
              <a:rPr lang="cs-CZ" sz="2400" dirty="0">
                <a:latin typeface="Arial" panose="020B0604020202020204" pitchFamily="34" charset="0"/>
              </a:rPr>
              <a:t>, 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978-0-</a:t>
            </a:r>
            <a:r>
              <a:rPr lang="en-US" sz="2400" dirty="0">
                <a:latin typeface="Arial" panose="020B0604020202020204" pitchFamily="34" charset="0"/>
              </a:rPr>
              <a:t>85773-479-2</a:t>
            </a:r>
            <a:r>
              <a:rPr lang="cs-CZ" sz="2400" dirty="0">
                <a:latin typeface="Arial" panose="020B0604020202020204" pitchFamily="34" charset="0"/>
              </a:rPr>
              <a:t>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EBSCO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0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0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0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000" dirty="0" smtClean="0">
                <a:latin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</a:rPr>
              <a:t>Vydání. 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0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000" dirty="0">
                <a:latin typeface="Arial" panose="020B0604020202020204" pitchFamily="34" charset="0"/>
              </a:rPr>
              <a:t>Edice: </a:t>
            </a:r>
            <a:r>
              <a:rPr lang="cs-CZ" sz="2000" dirty="0" err="1">
                <a:latin typeface="Arial" panose="020B0604020202020204" pitchFamily="34" charset="0"/>
              </a:rPr>
              <a:t>subedice</a:t>
            </a:r>
            <a:r>
              <a:rPr lang="cs-CZ" sz="2000" dirty="0">
                <a:latin typeface="Arial" panose="020B0604020202020204" pitchFamily="34" charset="0"/>
              </a:rPr>
              <a:t>, číslo edice</a:t>
            </a:r>
            <a:r>
              <a:rPr lang="cs-CZ" sz="20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000" dirty="0" smtClean="0">
                <a:latin typeface="Arial" panose="020B0604020202020204" pitchFamily="34" charset="0"/>
              </a:rPr>
              <a:t>MERGENTAL, Aleš. Zobrazování přírody v televizní reklamě. In: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ŠTĚTKA (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Vyd. 1. Brno: Masarykova univerzita,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2003, s. 57-80.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svazek 5. ISBN 80-210-3083-6.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 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myšlenku!!!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výtah – zkrácení textu, držíme originální myšlenky bez přidání 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(citace v textu)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0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0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0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000" dirty="0" smtClean="0">
                <a:latin typeface="Arial" panose="020B0604020202020204" pitchFamily="34" charset="0"/>
              </a:rPr>
              <a:t>[nosič]. </a:t>
            </a:r>
            <a:r>
              <a:rPr lang="cs-CZ" sz="2000" dirty="0">
                <a:latin typeface="Arial" panose="020B0604020202020204" pitchFamily="34" charset="0"/>
              </a:rPr>
              <a:t>Vydání. </a:t>
            </a: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000" dirty="0" smtClean="0">
                <a:latin typeface="Arial" panose="020B0604020202020204" pitchFamily="34" charset="0"/>
              </a:rPr>
              <a:t>Místo vydání: Nakladatelství, rok vydání, datum aktualizace, rozsah stran [datum citování]. </a:t>
            </a:r>
            <a:r>
              <a:rPr lang="cs-CZ" sz="2000" dirty="0">
                <a:latin typeface="Arial" panose="020B0604020202020204" pitchFamily="34" charset="0"/>
              </a:rPr>
              <a:t>Edice: </a:t>
            </a:r>
            <a:r>
              <a:rPr lang="cs-CZ" sz="2000" dirty="0" err="1">
                <a:latin typeface="Arial" panose="020B0604020202020204" pitchFamily="34" charset="0"/>
              </a:rPr>
              <a:t>subedice</a:t>
            </a:r>
            <a:r>
              <a:rPr lang="cs-CZ" sz="2000" dirty="0">
                <a:latin typeface="Arial" panose="020B0604020202020204" pitchFamily="34" charset="0"/>
              </a:rPr>
              <a:t>, číslo edice</a:t>
            </a:r>
            <a:r>
              <a:rPr lang="cs-CZ" sz="20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000" dirty="0" smtClean="0">
                <a:latin typeface="Arial" panose="020B0604020202020204" pitchFamily="34" charset="0"/>
              </a:rPr>
              <a:t>KUHN, Raymond. </a:t>
            </a:r>
            <a:r>
              <a:rPr lang="cs-CZ" sz="2000" dirty="0" err="1" smtClean="0">
                <a:latin typeface="Arial" panose="020B0604020202020204" pitchFamily="34" charset="0"/>
              </a:rPr>
              <a:t>What</a:t>
            </a:r>
            <a:r>
              <a:rPr lang="en-US" sz="2000" dirty="0" smtClean="0">
                <a:latin typeface="Arial" panose="020B0604020202020204" pitchFamily="34" charset="0"/>
              </a:rPr>
              <a:t>’s so French about French political journalism?</a:t>
            </a:r>
            <a:r>
              <a:rPr lang="cs-CZ" sz="2000" dirty="0" smtClean="0">
                <a:latin typeface="Arial" panose="020B0604020202020204" pitchFamily="34" charset="0"/>
              </a:rPr>
              <a:t>. In: </a:t>
            </a:r>
            <a:r>
              <a:rPr lang="en-US" sz="2000" dirty="0" smtClean="0">
                <a:latin typeface="Arial" panose="020B0604020202020204" pitchFamily="34" charset="0"/>
              </a:rPr>
              <a:t>KUHN, Ra</a:t>
            </a:r>
            <a:r>
              <a:rPr lang="cs-CZ" sz="2000" dirty="0" smtClean="0">
                <a:latin typeface="Arial" panose="020B0604020202020204" pitchFamily="34" charset="0"/>
              </a:rPr>
              <a:t>y</a:t>
            </a:r>
            <a:r>
              <a:rPr lang="en-US" sz="2000" dirty="0" err="1" smtClean="0">
                <a:latin typeface="Arial" panose="020B0604020202020204" pitchFamily="34" charset="0"/>
              </a:rPr>
              <a:t>mond</a:t>
            </a:r>
            <a:r>
              <a:rPr lang="en-US" sz="2000" dirty="0" smtClean="0">
                <a:latin typeface="Arial" panose="020B0604020202020204" pitchFamily="34" charset="0"/>
              </a:rPr>
              <a:t> a </a:t>
            </a:r>
            <a:r>
              <a:rPr lang="en-US" sz="2000" dirty="0" err="1" smtClean="0">
                <a:latin typeface="Arial" panose="020B0604020202020204" pitchFamily="34" charset="0"/>
              </a:rPr>
              <a:t>Rasmus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</a:rPr>
              <a:t>Kleis</a:t>
            </a:r>
            <a:r>
              <a:rPr lang="en-US" sz="2000" dirty="0" smtClean="0">
                <a:latin typeface="Arial" panose="020B0604020202020204" pitchFamily="34" charset="0"/>
              </a:rPr>
              <a:t> NIELSEN</a:t>
            </a:r>
            <a:r>
              <a:rPr lang="cs-CZ" sz="2000" dirty="0" smtClean="0">
                <a:latin typeface="Arial" panose="020B0604020202020204" pitchFamily="34" charset="0"/>
              </a:rPr>
              <a:t> (</a:t>
            </a:r>
            <a:r>
              <a:rPr lang="cs-CZ" sz="2000" dirty="0" err="1" smtClean="0">
                <a:latin typeface="Arial" panose="020B0604020202020204" pitchFamily="34" charset="0"/>
              </a:rPr>
              <a:t>ed</a:t>
            </a:r>
            <a:r>
              <a:rPr lang="cs-CZ" sz="2000" dirty="0" smtClean="0">
                <a:latin typeface="Arial" panose="020B0604020202020204" pitchFamily="34" charset="0"/>
              </a:rPr>
              <a:t>.). </a:t>
            </a:r>
            <a:r>
              <a:rPr lang="en-US" sz="2000" i="1" dirty="0" smtClean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000" dirty="0" smtClean="0">
                <a:latin typeface="Arial" panose="020B0604020202020204" pitchFamily="34" charset="0"/>
              </a:rPr>
              <a:t>[online]</a:t>
            </a:r>
            <a:r>
              <a:rPr lang="cs-CZ" sz="2000" dirty="0" smtClean="0">
                <a:latin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</a:rPr>
              <a:t>London</a:t>
            </a:r>
            <a:r>
              <a:rPr lang="cs-CZ" sz="2000" dirty="0" smtClean="0">
                <a:latin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</a:rPr>
              <a:t>I. B. Tauris</a:t>
            </a:r>
            <a:r>
              <a:rPr lang="cs-CZ" sz="2000" dirty="0" smtClean="0">
                <a:latin typeface="Arial" panose="020B0604020202020204" pitchFamily="34" charset="0"/>
              </a:rPr>
              <a:t>, 201</a:t>
            </a:r>
            <a:r>
              <a:rPr lang="en-US" sz="2000" dirty="0" smtClean="0">
                <a:latin typeface="Arial" panose="020B0604020202020204" pitchFamily="34" charset="0"/>
              </a:rPr>
              <a:t>4 [cit. 2016-01-14]</a:t>
            </a:r>
            <a:r>
              <a:rPr lang="cs-CZ" sz="2000" dirty="0" smtClean="0">
                <a:latin typeface="Arial" panose="020B0604020202020204" pitchFamily="34" charset="0"/>
              </a:rPr>
              <a:t>. ISBN 978-0-</a:t>
            </a:r>
            <a:r>
              <a:rPr lang="en-US" sz="2000" dirty="0" smtClean="0">
                <a:latin typeface="Arial" panose="020B0604020202020204" pitchFamily="34" charset="0"/>
              </a:rPr>
              <a:t>85773-479-2</a:t>
            </a:r>
            <a:r>
              <a:rPr lang="cs-CZ" sz="2000" dirty="0" smtClean="0">
                <a:latin typeface="Arial" panose="020B0604020202020204" pitchFamily="34" charset="0"/>
              </a:rPr>
              <a:t>. Dostupné z: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</a:rPr>
              <a:t>datab</a:t>
            </a:r>
            <a:r>
              <a:rPr lang="cs-CZ" sz="2000" dirty="0" err="1" smtClean="0">
                <a:latin typeface="Arial" panose="020B0604020202020204" pitchFamily="34" charset="0"/>
              </a:rPr>
              <a:t>áze</a:t>
            </a:r>
            <a:r>
              <a:rPr lang="cs-CZ" sz="2000" dirty="0" smtClean="0">
                <a:latin typeface="Arial" panose="020B0604020202020204" pitchFamily="34" charset="0"/>
              </a:rPr>
              <a:t> EBSCO </a:t>
            </a:r>
            <a:r>
              <a:rPr lang="cs-CZ" sz="2000" dirty="0" err="1" smtClean="0">
                <a:latin typeface="Arial" panose="020B0604020202020204" pitchFamily="34" charset="0"/>
              </a:rPr>
              <a:t>eBook</a:t>
            </a:r>
            <a:r>
              <a:rPr lang="cs-CZ" sz="2000" dirty="0" smtClean="0"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</a:rPr>
              <a:t>Academic</a:t>
            </a:r>
            <a:r>
              <a:rPr lang="cs-CZ" sz="2000" dirty="0" smtClean="0"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</a:rPr>
              <a:t>Collection</a:t>
            </a:r>
            <a:r>
              <a:rPr lang="cs-CZ" sz="2000" dirty="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článku.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Místo vydání: Nakladatelství</a:t>
            </a:r>
            <a:r>
              <a:rPr lang="cs-CZ" sz="2800" dirty="0" smtClean="0">
                <a:latin typeface="Arial" panose="020B0604020202020204" pitchFamily="34" charset="0"/>
              </a:rPr>
              <a:t>, rok vydání, ročník, číslo, rozsah stran.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roč. 7, č. 3, 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254-273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ISSN 1801-9978.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International TV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(3): 387-406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Dostupné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také z: http://www.tandfonline.com/doi/abs/10.1080/1461670X.2013.765636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Místo: nakladatelství</a:t>
            </a:r>
            <a:r>
              <a:rPr lang="cs-CZ" sz="2800" dirty="0" smtClean="0">
                <a:latin typeface="Arial" panose="020B0604020202020204" pitchFamily="34" charset="0"/>
              </a:rPr>
              <a:t>, rok/datum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SRBECKÁ</a:t>
            </a:r>
            <a:r>
              <a:rPr lang="cs-CZ" sz="2400" dirty="0" smtClean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 smtClean="0">
                <a:latin typeface="Arial" panose="020B0604020202020204" pitchFamily="34" charset="0"/>
              </a:rPr>
              <a:t>Inflow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journal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[online]. Brno: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Masarykova univerzita, Filozofická fakulta, </a:t>
            </a:r>
            <a:r>
              <a:rPr lang="cs-CZ" sz="2400" dirty="0" err="1" smtClean="0">
                <a:latin typeface="Arial" panose="020B0604020202020204" pitchFamily="34" charset="0"/>
              </a:rPr>
              <a:t>KISK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, 2.7.2010,  3(7) [cit. 2010-08-06].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www.inflow.cz</a:t>
            </a:r>
            <a:r>
              <a:rPr lang="cs-CZ" sz="2400" dirty="0" smtClean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 smtClean="0">
                <a:latin typeface="Arial" panose="020B0604020202020204" pitchFamily="34" charset="0"/>
              </a:rPr>
              <a:t>vzdelavani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69, no. 3, s. 327-328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Dostupné z: http://search.proquest.com/docview/1559860154?accountid=16531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>
                <a:latin typeface="Arial" panose="020B0604020202020204" pitchFamily="34" charset="0"/>
              </a:rPr>
              <a:t>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Místo vydání : vydavatel, </a:t>
            </a:r>
            <a:r>
              <a:rPr lang="cs-CZ" sz="2600" dirty="0">
                <a:latin typeface="Arial" panose="020B0604020202020204" pitchFamily="34" charset="0"/>
              </a:rPr>
              <a:t>celé 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</a:rPr>
              <a:t>Průměrné zdanění v USA. </a:t>
            </a:r>
            <a:r>
              <a:rPr lang="cs-CZ" sz="2200" i="1" dirty="0">
                <a:latin typeface="Arial" panose="020B0604020202020204" pitchFamily="34" charset="0"/>
              </a:rPr>
              <a:t>Lidové noviny</a:t>
            </a:r>
            <a:r>
              <a:rPr lang="en-US" sz="2200" dirty="0">
                <a:latin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</a:rPr>
              <a:t> 20.11.2012, roč. 25, č. 271, s. 16. Dostupné také z: Anopress.cz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 smtClean="0">
                <a:latin typeface="Arial" panose="020B0604020202020204" pitchFamily="34" charset="0"/>
              </a:rPr>
              <a:t>. Místo vydání: Nakladatelství, rok vydání, číslování. ISSN.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také z: http://medialnistudia.cz/archiv-cisel/medialni-studia-032013/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2400" dirty="0">
                <a:latin typeface="Arial" panose="020B0604020202020204" pitchFamily="34" charset="0"/>
              </a:rPr>
              <a:t>[online</a:t>
            </a:r>
            <a:r>
              <a:rPr lang="cs-CZ" sz="2400" dirty="0" smtClean="0">
                <a:latin typeface="Arial" panose="020B0604020202020204" pitchFamily="34" charset="0"/>
              </a:rPr>
              <a:t>].</a:t>
            </a:r>
            <a:r>
              <a:rPr lang="cs-CZ" sz="2600" dirty="0" smtClean="0">
                <a:latin typeface="Arial" panose="020B0604020202020204" pitchFamily="34" charset="0"/>
              </a:rPr>
              <a:t> Místo vydání: Nakladatelství, rok vydání, číslování. </a:t>
            </a:r>
            <a:r>
              <a:rPr lang="cs-CZ" sz="2400" dirty="0">
                <a:latin typeface="Arial" panose="020B0604020202020204" pitchFamily="34" charset="0"/>
              </a:rPr>
              <a:t>[datum citování].</a:t>
            </a:r>
            <a:r>
              <a:rPr lang="cs-CZ" sz="2600" dirty="0" smtClean="0">
                <a:latin typeface="Arial" panose="020B0604020202020204" pitchFamily="34" charset="0"/>
              </a:rPr>
              <a:t> ISSN.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40948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vydání: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Nakladatelství,</a:t>
            </a:r>
            <a:r>
              <a:rPr lang="cs-CZ" sz="2800" dirty="0" smtClean="0">
                <a:latin typeface="Arial" panose="020B0604020202020204" pitchFamily="34" charset="0"/>
              </a:rPr>
              <a:t> rok vydání [datum citování].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Standardní číslo. </a:t>
            </a:r>
            <a:r>
              <a:rPr lang="cs-CZ" sz="2800" dirty="0" smtClean="0">
                <a:latin typeface="Arial" panose="020B0604020202020204" pitchFamily="34" charset="0"/>
              </a:rPr>
              <a:t>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2003.  Diplomová práce, vedoucí David Kořínek. Masarykova univerzita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HEPNAROVÁ, Slávka. </a:t>
            </a:r>
            <a:r>
              <a:rPr lang="cs-CZ" sz="2600" i="1" dirty="0" smtClean="0">
                <a:latin typeface="Arial" panose="020B0604020202020204" pitchFamily="34" charset="0"/>
              </a:rPr>
              <a:t>Rodina v reklamě, reklama v rodině </a:t>
            </a:r>
            <a:r>
              <a:rPr lang="cs-CZ" sz="2600" dirty="0" smtClean="0">
                <a:latin typeface="Arial" panose="020B0604020202020204" pitchFamily="34" charset="0"/>
              </a:rPr>
              <a:t>[online]. Brno, 2013. [cit. 2015-11-04]. Dostupné z: http</a:t>
            </a:r>
            <a:r>
              <a:rPr lang="cs-CZ" sz="2600" dirty="0">
                <a:latin typeface="Arial" panose="020B0604020202020204" pitchFamily="34" charset="0"/>
              </a:rPr>
              <a:t>://is.muni.cz/th/397326/fss_m/</a:t>
            </a:r>
            <a:r>
              <a:rPr lang="en-US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1800" dirty="0" smtClean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18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 smtClean="0">
                <a:latin typeface="Arial" panose="020B0604020202020204" pitchFamily="34" charset="0"/>
              </a:rPr>
              <a:t>. In: Primární odpovědnost sbírky. </a:t>
            </a:r>
            <a:r>
              <a:rPr lang="cs-CZ" sz="2200" i="1" dirty="0" smtClean="0">
                <a:latin typeface="Arial" panose="020B0604020202020204" pitchFamily="34" charset="0"/>
              </a:rPr>
              <a:t>Název sbírky: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 smtClean="0">
                <a:latin typeface="Arial" panose="020B0604020202020204" pitchFamily="34" charset="0"/>
              </a:rPr>
              <a:t>.</a:t>
            </a:r>
            <a:r>
              <a:rPr lang="cs-CZ" sz="2200" dirty="0" smtClean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200" i="1" dirty="0" smtClean="0">
                <a:latin typeface="Arial" panose="020B0604020202020204" pitchFamily="34" charset="0"/>
              </a:rPr>
              <a:t>Sbírka zákonů České republiky</a:t>
            </a:r>
            <a:r>
              <a:rPr lang="cs-CZ" sz="2200" dirty="0" smtClean="0">
                <a:latin typeface="Arial" panose="020B0604020202020204" pitchFamily="34" charset="0"/>
              </a:rPr>
              <a:t>. 1998, částka 39, s. 5388-5419. Dostupné také z: http://</a:t>
            </a:r>
            <a:r>
              <a:rPr lang="cs-CZ" sz="2200" dirty="0" err="1" smtClean="0">
                <a:latin typeface="Arial" panose="020B0604020202020204" pitchFamily="34" charset="0"/>
              </a:rPr>
              <a:t>aplikace.mvcr.cz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archiv2008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sbirka</a:t>
            </a:r>
            <a:r>
              <a:rPr lang="cs-CZ" sz="2200" dirty="0" smtClean="0">
                <a:latin typeface="Arial" panose="020B0604020202020204" pitchFamily="34" charset="0"/>
              </a:rPr>
              <a:t>/1998/</a:t>
            </a:r>
            <a:r>
              <a:rPr lang="cs-CZ" sz="2200" dirty="0" err="1" smtClean="0">
                <a:latin typeface="Arial" panose="020B0604020202020204" pitchFamily="34" charset="0"/>
              </a:rPr>
              <a:t>sb039-98.pdf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i="1" dirty="0" smtClean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200" dirty="0" smtClean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200" dirty="0" smtClean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Označení.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</a:rPr>
              <a:t>ČSN EN 62270</a:t>
            </a:r>
            <a:r>
              <a:rPr lang="cs-CZ" sz="28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8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2008. 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 Organizaci, která se zabývá jednou nebo více mediálními aktivitami považujeme za mediální organizaci. Není důležité jakému typu média se věnuje. Může jít o televizi, rozhlas, vydávání novin nebo časopisů, příp. internetové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zpravodajství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Ruß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-Mohl, 2005, s. 151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).    …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301608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</a:rPr>
              <a:t>Automobil u staré radnice. In: ŘEPA, Milan, Karel LOCHMAN a František HAVÍŘ (</a:t>
            </a:r>
            <a:r>
              <a:rPr lang="cs-CZ" sz="2800" dirty="0" err="1" smtClean="0">
                <a:latin typeface="Arial" panose="020B0604020202020204" pitchFamily="34" charset="0"/>
              </a:rPr>
              <a:t>sest</a:t>
            </a:r>
            <a:r>
              <a:rPr lang="cs-CZ" sz="2800" dirty="0" smtClean="0">
                <a:latin typeface="Arial" panose="020B0604020202020204" pitchFamily="34" charset="0"/>
              </a:rPr>
              <a:t>.). </a:t>
            </a:r>
            <a:r>
              <a:rPr lang="cs-CZ" sz="28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800" dirty="0" smtClean="0">
                <a:latin typeface="Arial" panose="020B0604020202020204" pitchFamily="34" charset="0"/>
              </a:rPr>
              <a:t> Brno: </a:t>
            </a:r>
            <a:r>
              <a:rPr lang="cs-CZ" sz="2800" dirty="0" err="1" smtClean="0">
                <a:latin typeface="Arial" panose="020B0604020202020204" pitchFamily="34" charset="0"/>
              </a:rPr>
              <a:t>F.R.Z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</a:rPr>
              <a:t>agency</a:t>
            </a:r>
            <a:r>
              <a:rPr lang="cs-CZ" sz="28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400" dirty="0">
                <a:latin typeface="Arial" panose="020B0604020202020204" pitchFamily="34" charset="0"/>
              </a:rPr>
              <a:t>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4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2010. 71 s.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Interní publikace.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Součástky pro elektrotechniku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1998. 264 s.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 [datum citování]. Identifikátor. </a:t>
            </a:r>
            <a:r>
              <a:rPr lang="cs-CZ" sz="2400" dirty="0">
                <a:latin typeface="Arial" panose="020B0604020202020204" pitchFamily="34" charset="0"/>
              </a:rPr>
              <a:t>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4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Praha: </a:t>
            </a:r>
            <a:r>
              <a:rPr lang="cs-CZ" sz="2200" dirty="0" err="1" smtClean="0">
                <a:latin typeface="Arial" panose="020B0604020202020204" pitchFamily="34" charset="0"/>
              </a:rPr>
              <a:t>Transparency</a:t>
            </a:r>
            <a:r>
              <a:rPr lang="cs-CZ" sz="2200" dirty="0" smtClean="0">
                <a:latin typeface="Arial" panose="020B0604020202020204" pitchFamily="34" charset="0"/>
              </a:rPr>
              <a:t> International,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www.transparency.cz</a:t>
            </a:r>
            <a:r>
              <a:rPr lang="cs-CZ" sz="2200" dirty="0" smtClean="0">
                <a:latin typeface="Arial" panose="020B0604020202020204" pitchFamily="34" charset="0"/>
              </a:rPr>
              <a:t>/doc/</a:t>
            </a:r>
            <a:r>
              <a:rPr lang="cs-CZ" sz="2200" dirty="0" err="1" smtClean="0">
                <a:latin typeface="Arial" panose="020B0604020202020204" pitchFamily="34" charset="0"/>
              </a:rPr>
              <a:t>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 webu: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c1996-2015 [cit. 2015-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1-05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ánky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 smtClean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 smtClean="0">
                <a:latin typeface="Arial" panose="020B0604020202020204" pitchFamily="34" charset="0"/>
              </a:rPr>
              <a:t>Název webu: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Absolventi. </a:t>
            </a:r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c1996-2015 [cit. 2015-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1-05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</a:rPr>
              <a:t>alumni</a:t>
            </a:r>
            <a:r>
              <a:rPr lang="cs-CZ" sz="24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392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Příspěvek na webu (např. </a:t>
            </a:r>
            <a:r>
              <a:rPr lang="cs-CZ" sz="3200" b="1" dirty="0" err="1" smtClean="0">
                <a:solidFill>
                  <a:schemeClr val="bg1"/>
                </a:solidFill>
              </a:rPr>
              <a:t>Wikipedia</a:t>
            </a:r>
            <a:r>
              <a:rPr lang="cs-CZ" sz="32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3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3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3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3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3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300" i="1" dirty="0" smtClean="0">
                <a:latin typeface="Arial" panose="020B0604020202020204" pitchFamily="34" charset="0"/>
              </a:rPr>
              <a:t>Název webu : </a:t>
            </a:r>
            <a:r>
              <a:rPr lang="cs-CZ" sz="23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3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</a:rPr>
              <a:t>[</a:t>
            </a:r>
            <a:r>
              <a:rPr lang="en-US" sz="2300" dirty="0" err="1" smtClean="0">
                <a:latin typeface="Arial" panose="020B0604020202020204" pitchFamily="34" charset="0"/>
              </a:rPr>
              <a:t>nosi</a:t>
            </a:r>
            <a:r>
              <a:rPr lang="cs-CZ" sz="2300" dirty="0" smtClean="0">
                <a:latin typeface="Arial" panose="020B0604020202020204" pitchFamily="34" charset="0"/>
              </a:rPr>
              <a:t>č</a:t>
            </a:r>
            <a:r>
              <a:rPr lang="en-US" sz="2300" dirty="0" smtClean="0">
                <a:latin typeface="Arial" panose="020B0604020202020204" pitchFamily="34" charset="0"/>
              </a:rPr>
              <a:t>]</a:t>
            </a:r>
            <a:r>
              <a:rPr lang="cs-CZ" sz="2300" dirty="0" smtClean="0">
                <a:latin typeface="Arial" panose="020B0604020202020204" pitchFamily="34" charset="0"/>
              </a:rPr>
              <a:t>. </a:t>
            </a:r>
            <a:r>
              <a:rPr lang="cs-CZ" sz="2300" dirty="0">
                <a:latin typeface="Arial" panose="020B0604020202020204" pitchFamily="34" charset="0"/>
              </a:rPr>
              <a:t>Vydání/verze. </a:t>
            </a:r>
            <a:r>
              <a:rPr lang="cs-CZ" sz="23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3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3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300" dirty="0" smtClean="0">
                <a:latin typeface="Arial" panose="020B0604020202020204" pitchFamily="34" charset="0"/>
              </a:rPr>
              <a:t>[</a:t>
            </a:r>
            <a:r>
              <a:rPr lang="cs-CZ" sz="2300" dirty="0" smtClean="0">
                <a:latin typeface="Arial" panose="020B0604020202020204" pitchFamily="34" charset="0"/>
              </a:rPr>
              <a:t>datum citování</a:t>
            </a:r>
            <a:r>
              <a:rPr lang="en-US" sz="2300" dirty="0" smtClean="0">
                <a:latin typeface="Arial" panose="020B0604020202020204" pitchFamily="34" charset="0"/>
              </a:rPr>
              <a:t>]</a:t>
            </a:r>
            <a:r>
              <a:rPr lang="cs-CZ" sz="23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3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300" dirty="0" smtClean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 smtClean="0">
                <a:latin typeface="Arial" panose="020B0604020202020204" pitchFamily="34" charset="0"/>
              </a:rPr>
              <a:t>Wikipedia</a:t>
            </a:r>
            <a:r>
              <a:rPr lang="cs-CZ" sz="2300" i="1" dirty="0" smtClean="0">
                <a:latin typeface="Arial" panose="020B0604020202020204" pitchFamily="34" charset="0"/>
              </a:rPr>
              <a:t>: </a:t>
            </a:r>
            <a:r>
              <a:rPr lang="cs-CZ" sz="2300" i="1" dirty="0" err="1" smtClean="0">
                <a:latin typeface="Arial" panose="020B0604020202020204" pitchFamily="34" charset="0"/>
              </a:rPr>
              <a:t>the</a:t>
            </a:r>
            <a:r>
              <a:rPr lang="cs-CZ" sz="2300" i="1" dirty="0" smtClean="0">
                <a:latin typeface="Arial" panose="020B0604020202020204" pitchFamily="34" charset="0"/>
              </a:rPr>
              <a:t> free </a:t>
            </a:r>
            <a:r>
              <a:rPr lang="cs-CZ" sz="2300" i="1" dirty="0" err="1" smtClean="0">
                <a:latin typeface="Arial" panose="020B0604020202020204" pitchFamily="34" charset="0"/>
              </a:rPr>
              <a:t>encyclopedia</a:t>
            </a:r>
            <a:r>
              <a:rPr lang="cs-CZ" sz="2300" dirty="0" smtClean="0">
                <a:latin typeface="Arial" panose="020B0604020202020204" pitchFamily="34" charset="0"/>
              </a:rPr>
              <a:t> [online]. St. </a:t>
            </a:r>
            <a:r>
              <a:rPr lang="cs-CZ" sz="2300" dirty="0" err="1" smtClean="0">
                <a:latin typeface="Arial" panose="020B0604020202020204" pitchFamily="34" charset="0"/>
              </a:rPr>
              <a:t>Petersburg</a:t>
            </a:r>
            <a:r>
              <a:rPr lang="cs-CZ" sz="2300" dirty="0" smtClean="0">
                <a:latin typeface="Arial" panose="020B0604020202020204" pitchFamily="34" charset="0"/>
              </a:rPr>
              <a:t> (Florida): </a:t>
            </a:r>
            <a:r>
              <a:rPr lang="cs-CZ" sz="2300" dirty="0" err="1" smtClean="0">
                <a:latin typeface="Arial" panose="020B0604020202020204" pitchFamily="34" charset="0"/>
              </a:rPr>
              <a:t>Wikipedia</a:t>
            </a:r>
            <a:r>
              <a:rPr lang="cs-CZ" sz="2300" dirty="0" smtClean="0">
                <a:latin typeface="Arial" panose="020B0604020202020204" pitchFamily="34" charset="0"/>
              </a:rPr>
              <a:t> </a:t>
            </a:r>
            <a:r>
              <a:rPr lang="cs-CZ" sz="2300" dirty="0" err="1" smtClean="0">
                <a:latin typeface="Arial" panose="020B0604020202020204" pitchFamily="34" charset="0"/>
              </a:rPr>
              <a:t>Foundation</a:t>
            </a:r>
            <a:r>
              <a:rPr lang="cs-CZ" sz="2300" dirty="0" smtClean="0">
                <a:latin typeface="Arial" panose="020B0604020202020204" pitchFamily="34" charset="0"/>
              </a:rPr>
              <a:t>, 5 </a:t>
            </a:r>
            <a:r>
              <a:rPr lang="cs-CZ" sz="2300" dirty="0" err="1" smtClean="0">
                <a:latin typeface="Arial" panose="020B0604020202020204" pitchFamily="34" charset="0"/>
              </a:rPr>
              <a:t>November</a:t>
            </a:r>
            <a:r>
              <a:rPr lang="cs-CZ" sz="2300" dirty="0" smtClean="0">
                <a:latin typeface="Arial" panose="020B0604020202020204" pitchFamily="34" charset="0"/>
              </a:rPr>
              <a:t> 2001, 8 </a:t>
            </a:r>
            <a:r>
              <a:rPr lang="cs-CZ" sz="2300" dirty="0" err="1" smtClean="0">
                <a:latin typeface="Arial" panose="020B0604020202020204" pitchFamily="34" charset="0"/>
              </a:rPr>
              <a:t>October</a:t>
            </a:r>
            <a:r>
              <a:rPr lang="cs-CZ" sz="2300" dirty="0" smtClean="0">
                <a:latin typeface="Arial" panose="020B0604020202020204" pitchFamily="34" charset="0"/>
              </a:rPr>
              <a:t> 2012 [cit. 2012-10-08]. Dostupné z: http://</a:t>
            </a:r>
            <a:r>
              <a:rPr lang="cs-CZ" sz="2300" dirty="0" err="1" smtClean="0">
                <a:latin typeface="Arial" panose="020B0604020202020204" pitchFamily="34" charset="0"/>
              </a:rPr>
              <a:t>en.wikipedia.org</a:t>
            </a:r>
            <a:r>
              <a:rPr lang="cs-CZ" sz="2300" dirty="0" smtClean="0">
                <a:latin typeface="Arial" panose="020B0604020202020204" pitchFamily="34" charset="0"/>
              </a:rPr>
              <a:t>/wiki/</a:t>
            </a:r>
            <a:r>
              <a:rPr lang="cs-CZ" sz="2300" dirty="0" err="1" smtClean="0">
                <a:latin typeface="Arial" panose="020B0604020202020204" pitchFamily="34" charset="0"/>
              </a:rPr>
              <a:t>Albert_Einstein</a:t>
            </a:r>
            <a:endParaRPr lang="cs-CZ" sz="23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Blog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blogu. </a:t>
            </a:r>
            <a:r>
              <a:rPr lang="cs-CZ" sz="2400" i="1" dirty="0" smtClean="0">
                <a:latin typeface="Arial" panose="020B0604020202020204" pitchFamily="34" charset="0"/>
              </a:rPr>
              <a:t>Název blogu: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blogu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400" dirty="0" smtClean="0">
                <a:latin typeface="Arial" panose="020B0604020202020204" pitchFamily="34" charset="0"/>
              </a:rPr>
              <a:t>Vydání/verze. Místo vydání: Nakladatelství, 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www.seoblog.cz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</a:rPr>
              <a:t>pokrocila</a:t>
            </a:r>
            <a:r>
              <a:rPr lang="cs-CZ" sz="2400" dirty="0" smtClean="0">
                <a:latin typeface="Arial" panose="020B0604020202020204" pitchFamily="34" charset="0"/>
              </a:rPr>
              <a:t>-propagace-webu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Další e-příspěvky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stejně se citují příspěvky do: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elektronických sborníků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webových sídel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</a:rPr>
              <a:t>videa např.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Stream.cz</a:t>
            </a:r>
            <a:r>
              <a:rPr lang="cs-CZ" dirty="0" smtClean="0">
                <a:latin typeface="Arial" panose="020B0604020202020204" pitchFamily="34" charset="0"/>
              </a:rPr>
              <a:t>,...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www.youtube.com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watch?v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gElIDFoS1yY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bibliografických citací použité literatury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odkazy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z: http://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/porady/10101491767-studio-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ct24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www.vestinufilm.cz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921625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Řešení???</a:t>
            </a:r>
          </a:p>
          <a:p>
            <a:pPr algn="ctr">
              <a:buFontTx/>
              <a:buNone/>
            </a:pPr>
            <a:endParaRPr lang="cs-CZ" sz="6000" b="1" dirty="0" smtClean="0"/>
          </a:p>
          <a:p>
            <a:pPr algn="ctr">
              <a:buFontTx/>
              <a:buNone/>
            </a:pPr>
            <a:r>
              <a:rPr lang="cs-CZ" sz="9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9"/>
          <a:stretch>
            <a:fillRect/>
          </a:stretch>
        </p:blipFill>
        <p:spPr bwMode="auto">
          <a:xfrm>
            <a:off x="1043608" y="2420887"/>
            <a:ext cx="6650978" cy="422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e:citace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7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RUß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-MOHL, Stephan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2005.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Žurnalistika: komplexní průvodce praktickou žurnalistikou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ISBN 80-247-0158-8.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777162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79500"/>
            <a:ext cx="7272338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92813"/>
            <a:ext cx="7315200" cy="6762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211144" cy="940966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008313"/>
            <a:ext cx="758666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568952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ISO 690:2010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TKAČÍKOVÁ, Daniela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Jak zpracovávat bibliografické citace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e-kurz VŠB-TUO]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citací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 idx="4294967295"/>
          </p:nvPr>
        </p:nvSpPr>
        <p:spPr>
          <a:xfrm>
            <a:off x="1475656" y="332656"/>
            <a:ext cx="7308304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4294967295"/>
          </p:nvPr>
        </p:nvSpPr>
        <p:spPr>
          <a:xfrm>
            <a:off x="250384" y="1340768"/>
            <a:ext cx="8568952" cy="1944216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MAZANCOVÁ, Dana a Martin KRČÁL.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Praktický manuál pro kurz FSS120: informační minimum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Brno: Ústřední knihovna FSS, 2014.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knihovna.fss.muni.cz/ckeditor/includes/files/OPVK/dokumenty/manual%20pro%20FSS%20120_nahledweb.pdf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lvl="1" indent="0">
              <a:buNone/>
            </a:pPr>
            <a:endParaRPr lang="cs-CZ" dirty="0" smtClean="0"/>
          </a:p>
          <a:p>
            <a:pPr>
              <a:buFontTx/>
              <a:buNone/>
            </a:pPr>
            <a:endParaRPr lang="cs-CZ" sz="1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01008"/>
            <a:ext cx="1619250" cy="228600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74134" y="3671900"/>
            <a:ext cx="6665307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1. vyd. Blansko: Citace.com, 2014, 156, [46] s. ISBN 978-80-260-6074-1.</a:t>
            </a:r>
          </a:p>
          <a:p>
            <a:pPr marL="709613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</a:t>
            </a:r>
            <a:r>
              <a:rPr lang="cs-CZ" sz="2000" b="1" dirty="0">
                <a:latin typeface="Verdana" panose="020B0604030504040204" pitchFamily="34" charset="0"/>
              </a:rPr>
              <a:t>Farkašová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r>
              <a:rPr lang="cs-CZ" sz="2000" b="1" smtClean="0">
                <a:latin typeface="Verdana" panose="020B0604030504040204" pitchFamily="34" charset="0"/>
              </a:rPr>
              <a:t>PhDr. Martin </a:t>
            </a:r>
            <a:r>
              <a:rPr lang="cs-CZ" sz="2000" b="1" dirty="0">
                <a:latin typeface="Verdana" panose="020B0604030504040204" pitchFamily="34" charset="0"/>
              </a:rPr>
              <a:t>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krcal@fss.muni.cz</a:t>
            </a: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Informace a </a:t>
            </a:r>
            <a:r>
              <a:rPr lang="cs-CZ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kokumentace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2011, 40 s</a:t>
            </a:r>
            <a:r>
              <a:rPr lang="cs-CZ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Brno, 2. září 2011 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3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3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http://iva.k.utb.cz/?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page_id=34</a:t>
            </a:r>
            <a:r>
              <a:rPr lang="cs-CZ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</a:t>
            </a:r>
            <a:r>
              <a:rPr lang="cs-CZ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r>
              <a:rPr lang="cs-CZ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Nitra: Enigma, c2008. ISBN 978-80-89132-70-6</a:t>
            </a:r>
            <a:r>
              <a:rPr lang="cs-CZ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23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2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cs-CZ" sz="23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kuk.muni.cz/animace/eiz/pdf.php?file=publikacni_etika/citace.pdf</a:t>
            </a:r>
            <a:r>
              <a:rPr lang="cs-CZ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1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8902</TotalTime>
  <Words>4884</Words>
  <Application>Microsoft Office PowerPoint</Application>
  <PresentationFormat>Předvádění na obrazovce (4:3)</PresentationFormat>
  <Paragraphs>532</Paragraphs>
  <Slides>97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97</vt:i4>
      </vt:variant>
    </vt:vector>
  </HeadingPairs>
  <TitlesOfParts>
    <vt:vector size="105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SW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Jeden zdroj</vt:lpstr>
      <vt:lpstr>Mashups (spojování textů)</vt:lpstr>
      <vt:lpstr>Odůvodněná míra</vt:lpstr>
      <vt:lpstr>Necitování v textu</vt:lpstr>
      <vt:lpstr>Citáty bez uvozovek</vt:lpstr>
      <vt:lpstr>Nedohledatelný zdroj</vt:lpstr>
      <vt:lpstr>Chybějící zdroj</vt:lpstr>
      <vt:lpstr>Vylepšování literatury</vt:lpstr>
      <vt:lpstr>Zneužití autocitací</vt:lpstr>
      <vt:lpstr>Doprovodný materiál</vt:lpstr>
      <vt:lpstr>Prezentace aplikace PowerPoint</vt:lpstr>
      <vt:lpstr>Citační styl</vt:lpstr>
      <vt:lpstr>Citační styly</vt:lpstr>
      <vt:lpstr>Prezentace aplikace PowerPoint</vt:lpstr>
      <vt:lpstr>Nová norma</vt:lpstr>
      <vt:lpstr>Prezentace aplikace PowerPoint</vt:lpstr>
      <vt:lpstr>Metoda jméno-datum (Harvardský styl)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Zásady citování</vt:lpstr>
      <vt:lpstr>Zásady citování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Webové stránky</vt:lpstr>
      <vt:lpstr>Příspěvek na webu (např. Wikipedia)</vt:lpstr>
      <vt:lpstr>Blog</vt:lpstr>
      <vt:lpstr>Další e-příspěvky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Zdarma dostupný SW</vt:lpstr>
      <vt:lpstr>Citace v katalogu knihoven MU</vt:lpstr>
      <vt:lpstr>Odevzdej.cz</vt:lpstr>
      <vt:lpstr>Doporučené zdroje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Blanka</cp:lastModifiedBy>
  <cp:revision>747</cp:revision>
  <cp:lastPrinted>2015-10-03T15:31:46Z</cp:lastPrinted>
  <dcterms:created xsi:type="dcterms:W3CDTF">2008-06-02T21:04:14Z</dcterms:created>
  <dcterms:modified xsi:type="dcterms:W3CDTF">2016-03-20T20:37:06Z</dcterms:modified>
</cp:coreProperties>
</file>