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7" r:id="rId20"/>
    <p:sldId id="278" r:id="rId21"/>
    <p:sldId id="279" r:id="rId22"/>
    <p:sldId id="280" r:id="rId23"/>
    <p:sldId id="281" r:id="rId24"/>
    <p:sldId id="276" r:id="rId25"/>
    <p:sldId id="282" r:id="rId26"/>
    <p:sldId id="283" r:id="rId27"/>
    <p:sldId id="284" r:id="rId28"/>
    <p:sldId id="285" r:id="rId29"/>
    <p:sldId id="286" r:id="rId30"/>
    <p:sldId id="287" r:id="rId31"/>
    <p:sldId id="288" r:id="rId32"/>
    <p:sldId id="289" r:id="rId33"/>
    <p:sldId id="290" r:id="rId3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50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A850E26D-24FE-4094-AD69-621840174C0A}" type="datetimeFigureOut">
              <a:rPr lang="cs-CZ" smtClean="0"/>
              <a:t>12.4.2016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98F3E6-0178-4EAA-A91B-C28E6F33C39F}"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850E26D-24FE-4094-AD69-621840174C0A}" type="datetimeFigureOut">
              <a:rPr lang="cs-CZ" smtClean="0"/>
              <a:t>12.4.2016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98F3E6-0178-4EAA-A91B-C28E6F33C39F}"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850E26D-24FE-4094-AD69-621840174C0A}" type="datetimeFigureOut">
              <a:rPr lang="cs-CZ" smtClean="0"/>
              <a:t>12.4.2016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98F3E6-0178-4EAA-A91B-C28E6F33C39F}"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850E26D-24FE-4094-AD69-621840174C0A}" type="datetimeFigureOut">
              <a:rPr lang="cs-CZ" smtClean="0"/>
              <a:t>12.4.2016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98F3E6-0178-4EAA-A91B-C28E6F33C39F}"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850E26D-24FE-4094-AD69-621840174C0A}" type="datetimeFigureOut">
              <a:rPr lang="cs-CZ" smtClean="0"/>
              <a:t>12.4.2016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B98F3E6-0178-4EAA-A91B-C28E6F33C39F}"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850E26D-24FE-4094-AD69-621840174C0A}" type="datetimeFigureOut">
              <a:rPr lang="cs-CZ" smtClean="0"/>
              <a:t>12.4.2016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B98F3E6-0178-4EAA-A91B-C28E6F33C39F}"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850E26D-24FE-4094-AD69-621840174C0A}" type="datetimeFigureOut">
              <a:rPr lang="cs-CZ" smtClean="0"/>
              <a:t>12.4.2016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B98F3E6-0178-4EAA-A91B-C28E6F33C39F}"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A850E26D-24FE-4094-AD69-621840174C0A}" type="datetimeFigureOut">
              <a:rPr lang="cs-CZ" smtClean="0"/>
              <a:t>12.4.2016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B98F3E6-0178-4EAA-A91B-C28E6F33C39F}"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850E26D-24FE-4094-AD69-621840174C0A}" type="datetimeFigureOut">
              <a:rPr lang="cs-CZ" smtClean="0"/>
              <a:t>12.4.2016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B98F3E6-0178-4EAA-A91B-C28E6F33C39F}"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850E26D-24FE-4094-AD69-621840174C0A}" type="datetimeFigureOut">
              <a:rPr lang="cs-CZ" smtClean="0"/>
              <a:t>12.4.2016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B98F3E6-0178-4EAA-A91B-C28E6F33C39F}"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850E26D-24FE-4094-AD69-621840174C0A}" type="datetimeFigureOut">
              <a:rPr lang="cs-CZ" smtClean="0"/>
              <a:t>12.4.2016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B98F3E6-0178-4EAA-A91B-C28E6F33C39F}"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50E26D-24FE-4094-AD69-621840174C0A}" type="datetimeFigureOut">
              <a:rPr lang="cs-CZ" smtClean="0"/>
              <a:t>12.4.2016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98F3E6-0178-4EAA-A91B-C28E6F33C39F}"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28596" y="571480"/>
            <a:ext cx="8072494" cy="1292662"/>
          </a:xfrm>
          <a:prstGeom prst="rect">
            <a:avLst/>
          </a:prstGeom>
          <a:noFill/>
        </p:spPr>
        <p:txBody>
          <a:bodyPr wrap="square" rtlCol="0">
            <a:spAutoFit/>
          </a:bodyPr>
          <a:lstStyle/>
          <a:p>
            <a:r>
              <a:rPr lang="cs-CZ" sz="6000" dirty="0" smtClean="0">
                <a:solidFill>
                  <a:srgbClr val="FF0000"/>
                </a:solidFill>
              </a:rPr>
              <a:t>Teorie masové </a:t>
            </a:r>
            <a:r>
              <a:rPr lang="cs-CZ" sz="6000" dirty="0" err="1" smtClean="0">
                <a:solidFill>
                  <a:srgbClr val="FF0000"/>
                </a:solidFill>
              </a:rPr>
              <a:t>mediality</a:t>
            </a:r>
            <a:endParaRPr lang="cs-CZ" sz="6000" dirty="0" smtClean="0">
              <a:solidFill>
                <a:srgbClr val="FF0000"/>
              </a:solidFill>
            </a:endParaRPr>
          </a:p>
          <a:p>
            <a:r>
              <a:rPr lang="cs-CZ" dirty="0" smtClean="0"/>
              <a:t>Doc. Mgr. Peter Stoličný, </a:t>
            </a:r>
            <a:r>
              <a:rPr lang="cs-CZ" dirty="0" err="1" smtClean="0"/>
              <a:t>ArtD</a:t>
            </a:r>
            <a:r>
              <a:rPr lang="cs-CZ" dirty="0" smtClean="0"/>
              <a:t>.                                            MU, FSS, předmět ZUR 357</a:t>
            </a:r>
            <a:endParaRPr lang="cs-CZ" dirty="0"/>
          </a:p>
        </p:txBody>
      </p:sp>
      <p:pic>
        <p:nvPicPr>
          <p:cNvPr id="15362" name="Picture 2" descr="http://mediagram.cz/wp-content/uploads/2014/05/kategorie-media2.jpeg"/>
          <p:cNvPicPr>
            <a:picLocks noChangeAspect="1" noChangeArrowheads="1"/>
          </p:cNvPicPr>
          <p:nvPr/>
        </p:nvPicPr>
        <p:blipFill>
          <a:blip r:embed="rId2"/>
          <a:srcRect/>
          <a:stretch>
            <a:fillRect/>
          </a:stretch>
        </p:blipFill>
        <p:spPr bwMode="auto">
          <a:xfrm>
            <a:off x="2071670" y="2714620"/>
            <a:ext cx="5000628" cy="3750471"/>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14282" y="285728"/>
            <a:ext cx="8643998" cy="3539430"/>
          </a:xfrm>
          <a:prstGeom prst="rect">
            <a:avLst/>
          </a:prstGeom>
          <a:noFill/>
        </p:spPr>
        <p:txBody>
          <a:bodyPr wrap="square" rtlCol="0">
            <a:spAutoFit/>
          </a:bodyPr>
          <a:lstStyle/>
          <a:p>
            <a:r>
              <a:rPr lang="cs-CZ" sz="2800" dirty="0"/>
              <a:t>Existuje řada typologií publika, respektive způsobů jeho klasifikace. Jako hlavní kategorizační kritéria přitom slouží především typ užívaného média (čtenářské, posluchačské, divácké publikum), délka existence daného publika, míra jeho angažovanosti ve vztahu ke konzumovaným obsahům a v neposlední řadě i typy vzájemných vztahů mezi členy publika. </a:t>
            </a:r>
            <a:r>
              <a:rPr lang="cs-CZ" sz="2800" dirty="0" err="1"/>
              <a:t>McQuail</a:t>
            </a:r>
            <a:r>
              <a:rPr lang="cs-CZ" sz="2800" dirty="0"/>
              <a:t> (1997) rozlišuje čtyři následující typy publika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85720" y="428604"/>
            <a:ext cx="8429684" cy="4832092"/>
          </a:xfrm>
          <a:prstGeom prst="rect">
            <a:avLst/>
          </a:prstGeom>
          <a:noFill/>
        </p:spPr>
        <p:txBody>
          <a:bodyPr wrap="square" rtlCol="0">
            <a:spAutoFit/>
          </a:bodyPr>
          <a:lstStyle/>
          <a:p>
            <a:r>
              <a:rPr lang="cs-CZ" sz="2800" b="1" dirty="0"/>
              <a:t>Publikum jako sociální skupina nebo veřejnost</a:t>
            </a:r>
            <a:r>
              <a:rPr lang="cs-CZ" sz="2800" dirty="0"/>
              <a:t> zahrnuje takové skupiny, které spojuje lokalita, ideologie, sociální či profesionální identifikace, jako je tomu např. u čtenářů lokálního tisku, sdílejících kulturní členství v místní komunitě, respektive u stranických či církevních periodik nebo médií soustřeďujících se na určitý sociální, politický nebo profesní problém. </a:t>
            </a:r>
            <a:endParaRPr lang="cs-CZ" sz="2800" dirty="0" smtClean="0"/>
          </a:p>
          <a:p>
            <a:endParaRPr lang="cs-CZ" sz="2800" dirty="0"/>
          </a:p>
          <a:p>
            <a:r>
              <a:rPr lang="cs-CZ" sz="2800" dirty="0" smtClean="0"/>
              <a:t>Do </a:t>
            </a:r>
            <a:r>
              <a:rPr lang="cs-CZ" sz="2800" dirty="0"/>
              <a:t>uvedené kategorie patří i specializované publikum tzv. alternativních médií - např. opozičních periodik, stejně jako různých typů minorit.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285728"/>
            <a:ext cx="8929718" cy="5693866"/>
          </a:xfrm>
          <a:prstGeom prst="rect">
            <a:avLst/>
          </a:prstGeom>
          <a:noFill/>
        </p:spPr>
        <p:txBody>
          <a:bodyPr wrap="square" rtlCol="0">
            <a:spAutoFit/>
          </a:bodyPr>
          <a:lstStyle/>
          <a:p>
            <a:r>
              <a:rPr lang="cs-CZ" sz="2800" b="1" dirty="0"/>
              <a:t>Publikum jako soubor založený na uspokojení</a:t>
            </a:r>
            <a:r>
              <a:rPr lang="cs-CZ" sz="2800" dirty="0"/>
              <a:t> neodvozuje na rozdíl od publika jako "veřejnosti" svou jednotu ze sdílených sociálních charakteristik. Nejde o homogenní sociální skupinu, ale o množinu jednotlivců, kteří sdílejí určité individuální záměry či potřeby týkající se společenských či politických informací nebo emocionální saturace. </a:t>
            </a:r>
            <a:endParaRPr lang="cs-CZ" sz="2800" dirty="0" smtClean="0"/>
          </a:p>
          <a:p>
            <a:endParaRPr lang="cs-CZ" sz="2800" dirty="0"/>
          </a:p>
          <a:p>
            <a:r>
              <a:rPr lang="cs-CZ" sz="2800" dirty="0" smtClean="0"/>
              <a:t>Svou </a:t>
            </a:r>
            <a:r>
              <a:rPr lang="cs-CZ" sz="2800" dirty="0"/>
              <a:t>roli zde hraje povaha potřeby či zájmu. V jistém smyslu tento typ publika vytěsnil starší druh publika (církevního, náboženského) a je důsledkem rostoucí diferenciace mediální produkce a snahy odpovědět na různé konzumní potřeby.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85720" y="428604"/>
            <a:ext cx="8501122" cy="4401205"/>
          </a:xfrm>
          <a:prstGeom prst="rect">
            <a:avLst/>
          </a:prstGeom>
          <a:noFill/>
        </p:spPr>
        <p:txBody>
          <a:bodyPr wrap="square" rtlCol="0">
            <a:spAutoFit/>
          </a:bodyPr>
          <a:lstStyle/>
          <a:p>
            <a:r>
              <a:rPr lang="cs-CZ" sz="2800" b="1" dirty="0"/>
              <a:t>Publikum definované médiem</a:t>
            </a:r>
            <a:r>
              <a:rPr lang="cs-CZ" sz="2800" dirty="0"/>
              <a:t> má charakter masové sociální skupiny, jež je značně heterogenní a disperzní, bez vnitřní organizace či struktury. </a:t>
            </a:r>
            <a:endParaRPr lang="cs-CZ" sz="2800" dirty="0" smtClean="0"/>
          </a:p>
          <a:p>
            <a:r>
              <a:rPr lang="cs-CZ" sz="2800" dirty="0" smtClean="0"/>
              <a:t>Můžeme </a:t>
            </a:r>
            <a:r>
              <a:rPr lang="cs-CZ" sz="2800" dirty="0"/>
              <a:t>tak hovořit o čtenářském, filmovém, rozhlasovém, televizním, internetovém publiku apod. Současně platí, že se uvedené typy překrývají, respektive publikum jednoho média je de facto totožné s publikem jiného. </a:t>
            </a:r>
            <a:endParaRPr lang="cs-CZ" sz="2800" dirty="0" smtClean="0"/>
          </a:p>
          <a:p>
            <a:r>
              <a:rPr lang="cs-CZ" sz="2800" dirty="0" smtClean="0"/>
              <a:t>Odlišnosti </a:t>
            </a:r>
            <a:r>
              <a:rPr lang="cs-CZ" sz="2800" dirty="0"/>
              <a:t>můžeme zaznamenat v míře subjektivní preference, či spíše míry konzumace.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14282" y="500042"/>
            <a:ext cx="8501122" cy="4062651"/>
          </a:xfrm>
          <a:prstGeom prst="rect">
            <a:avLst/>
          </a:prstGeom>
          <a:noFill/>
        </p:spPr>
        <p:txBody>
          <a:bodyPr wrap="square" rtlCol="0">
            <a:spAutoFit/>
          </a:bodyPr>
          <a:lstStyle/>
          <a:p>
            <a:r>
              <a:rPr lang="cs-CZ" sz="2400" b="1" dirty="0"/>
              <a:t>Publikum definované příslušností ke kanálu či obsahu</a:t>
            </a:r>
            <a:r>
              <a:rPr lang="cs-CZ" sz="2400" dirty="0"/>
              <a:t> se jeví jako soubor konzumentů konkrétního produktu. Jde o publikum konkrétních knih, filmů nebo televizních programů. </a:t>
            </a:r>
            <a:endParaRPr lang="cs-CZ" sz="2400" dirty="0" smtClean="0"/>
          </a:p>
          <a:p>
            <a:r>
              <a:rPr lang="cs-CZ" sz="2400" dirty="0" smtClean="0"/>
              <a:t>Vlastní </a:t>
            </a:r>
            <a:r>
              <a:rPr lang="cs-CZ" sz="2400" dirty="0"/>
              <a:t>obsah či kanál zde funguje jako identifikační základna pro definování tohoto typu publika, jež nabývá často podobu kvantifikovatelné tržní kategorie indikující atraktivitu daného obsahu či kanálu. </a:t>
            </a:r>
            <a:endParaRPr lang="cs-CZ" sz="2400" dirty="0" smtClean="0"/>
          </a:p>
          <a:p>
            <a:endParaRPr lang="cs-CZ" sz="2400" dirty="0"/>
          </a:p>
          <a:p>
            <a:r>
              <a:rPr lang="cs-CZ" sz="2400" dirty="0" smtClean="0"/>
              <a:t>Publikum </a:t>
            </a:r>
            <a:r>
              <a:rPr lang="cs-CZ" sz="2400" dirty="0"/>
              <a:t>je v tomto smyslu vnímáno jako produkt média - první nezpochybnitelný důkaz jeho atraktivity a efektivity.</a:t>
            </a:r>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85720" y="357166"/>
            <a:ext cx="8429684" cy="4678204"/>
          </a:xfrm>
          <a:prstGeom prst="rect">
            <a:avLst/>
          </a:prstGeom>
          <a:noFill/>
        </p:spPr>
        <p:txBody>
          <a:bodyPr wrap="square" rtlCol="0">
            <a:spAutoFit/>
          </a:bodyPr>
          <a:lstStyle/>
          <a:p>
            <a:r>
              <a:rPr lang="cs-CZ" sz="2800" dirty="0"/>
              <a:t>Mezi tzv. mediálními publiky můžeme dále rozlišovat:</a:t>
            </a:r>
          </a:p>
          <a:p>
            <a:r>
              <a:rPr lang="cs-CZ" sz="2800" dirty="0" smtClean="0"/>
              <a:t>1 - potenciální </a:t>
            </a:r>
            <a:r>
              <a:rPr lang="cs-CZ" sz="2800" dirty="0"/>
              <a:t>publikum neboli soubor všech jedinců, kteří mohou být médii osloveni</a:t>
            </a:r>
            <a:r>
              <a:rPr lang="cs-CZ" sz="2800" dirty="0" smtClean="0"/>
              <a:t>,</a:t>
            </a:r>
          </a:p>
          <a:p>
            <a:endParaRPr lang="cs-CZ" sz="2800" dirty="0"/>
          </a:p>
          <a:p>
            <a:r>
              <a:rPr lang="cs-CZ" sz="2800" dirty="0" smtClean="0"/>
              <a:t>2 - platící </a:t>
            </a:r>
            <a:r>
              <a:rPr lang="cs-CZ" sz="2800" dirty="0"/>
              <a:t>publikum zahrnující ty uživatele médií, kteří si jejich služby kupují</a:t>
            </a:r>
            <a:r>
              <a:rPr lang="cs-CZ" sz="2800" dirty="0" smtClean="0"/>
              <a:t>,</a:t>
            </a:r>
          </a:p>
          <a:p>
            <a:endParaRPr lang="cs-CZ" sz="2800" dirty="0"/>
          </a:p>
          <a:p>
            <a:r>
              <a:rPr lang="cs-CZ" sz="2800" dirty="0" smtClean="0"/>
              <a:t>3 - zasažené </a:t>
            </a:r>
            <a:r>
              <a:rPr lang="cs-CZ" sz="2800" dirty="0"/>
              <a:t>publikum, tj. počet čtenářů konkrétního výtisku daného periodika nebo posluchačů či diváků, kteří si v daném časovém úseku zapnuli svůj přijímač.</a:t>
            </a:r>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57158" y="428604"/>
            <a:ext cx="8286808" cy="5170646"/>
          </a:xfrm>
          <a:prstGeom prst="rect">
            <a:avLst/>
          </a:prstGeom>
          <a:noFill/>
        </p:spPr>
        <p:txBody>
          <a:bodyPr wrap="square" rtlCol="0">
            <a:spAutoFit/>
          </a:bodyPr>
          <a:lstStyle/>
          <a:p>
            <a:r>
              <a:rPr lang="cs-CZ" sz="2400" b="1" i="1" dirty="0"/>
              <a:t>Účinky masových médií</a:t>
            </a:r>
            <a:endParaRPr lang="cs-CZ" sz="2400" dirty="0"/>
          </a:p>
          <a:p>
            <a:r>
              <a:rPr lang="cs-CZ" sz="2400" dirty="0"/>
              <a:t>Důsledky činnosti masových médií, projevující se v chování, jednání či mínění. Jako mediální účinek může být označena změna orientace nebo intenzity postoje</a:t>
            </a:r>
          </a:p>
          <a:p>
            <a:endParaRPr lang="cs-CZ" sz="2400" dirty="0" smtClean="0"/>
          </a:p>
          <a:p>
            <a:endParaRPr lang="cs-CZ" sz="2400" dirty="0"/>
          </a:p>
          <a:p>
            <a:r>
              <a:rPr lang="cs-CZ" sz="2400" dirty="0"/>
              <a:t>Mezi nejznámější kritéria dělení účinků médií patří:</a:t>
            </a:r>
          </a:p>
          <a:p>
            <a:pPr marL="457200" indent="-457200">
              <a:buFont typeface="+mj-lt"/>
              <a:buAutoNum type="arabicPeriod"/>
            </a:pPr>
            <a:r>
              <a:rPr lang="cs-CZ" sz="2400" dirty="0"/>
              <a:t>úroveň, na které se </a:t>
            </a:r>
            <a:r>
              <a:rPr lang="cs-CZ" sz="2400" dirty="0" smtClean="0"/>
              <a:t>projevují;</a:t>
            </a:r>
          </a:p>
          <a:p>
            <a:pPr marL="457200" indent="-457200">
              <a:buFont typeface="+mj-lt"/>
              <a:buAutoNum type="arabicPeriod"/>
            </a:pPr>
            <a:r>
              <a:rPr lang="cs-CZ" sz="2400" dirty="0" smtClean="0"/>
              <a:t>oblast</a:t>
            </a:r>
            <a:r>
              <a:rPr lang="cs-CZ" sz="2400" dirty="0"/>
              <a:t>, v níž se </a:t>
            </a:r>
            <a:r>
              <a:rPr lang="cs-CZ" sz="2400" dirty="0" smtClean="0"/>
              <a:t>projevují;</a:t>
            </a:r>
          </a:p>
          <a:p>
            <a:pPr marL="457200" indent="-457200">
              <a:buFont typeface="+mj-lt"/>
              <a:buAutoNum type="arabicPeriod"/>
            </a:pPr>
            <a:r>
              <a:rPr lang="cs-CZ" sz="2400" dirty="0" smtClean="0"/>
              <a:t>síla</a:t>
            </a:r>
            <a:r>
              <a:rPr lang="cs-CZ" sz="2400" dirty="0"/>
              <a:t>, s níž se </a:t>
            </a:r>
            <a:r>
              <a:rPr lang="cs-CZ" sz="2400" dirty="0" smtClean="0"/>
              <a:t>projevují;</a:t>
            </a:r>
          </a:p>
          <a:p>
            <a:pPr marL="457200" indent="-457200">
              <a:buFont typeface="+mj-lt"/>
              <a:buAutoNum type="arabicPeriod"/>
            </a:pPr>
            <a:r>
              <a:rPr lang="cs-CZ" sz="2400" dirty="0" smtClean="0"/>
              <a:t>zdroj</a:t>
            </a:r>
            <a:r>
              <a:rPr lang="cs-CZ" sz="2400" dirty="0"/>
              <a:t>, z něhož </a:t>
            </a:r>
            <a:r>
              <a:rPr lang="cs-CZ" sz="2400" dirty="0" smtClean="0"/>
              <a:t>pocházejí;</a:t>
            </a:r>
          </a:p>
          <a:p>
            <a:pPr marL="457200" indent="-457200">
              <a:buFont typeface="+mj-lt"/>
              <a:buAutoNum type="arabicPeriod"/>
            </a:pPr>
            <a:r>
              <a:rPr lang="cs-CZ" sz="2400" dirty="0" smtClean="0"/>
              <a:t>záměrnost</a:t>
            </a:r>
            <a:r>
              <a:rPr lang="cs-CZ" sz="2400" dirty="0"/>
              <a:t>, kterou jsou či nejsou </a:t>
            </a:r>
            <a:r>
              <a:rPr lang="cs-CZ" sz="2400" dirty="0" smtClean="0"/>
              <a:t>podloženy;</a:t>
            </a:r>
          </a:p>
          <a:p>
            <a:pPr marL="457200" indent="-457200">
              <a:buFont typeface="+mj-lt"/>
              <a:buAutoNum type="arabicPeriod"/>
            </a:pPr>
            <a:r>
              <a:rPr lang="cs-CZ" sz="2400" dirty="0" smtClean="0"/>
              <a:t>časové </a:t>
            </a:r>
            <a:r>
              <a:rPr lang="cs-CZ" sz="2400" dirty="0"/>
              <a:t>zpoždění, s nímž se projevují.</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42844" y="285728"/>
            <a:ext cx="8572560" cy="5539978"/>
          </a:xfrm>
          <a:prstGeom prst="rect">
            <a:avLst/>
          </a:prstGeom>
          <a:noFill/>
        </p:spPr>
        <p:txBody>
          <a:bodyPr wrap="square" rtlCol="0">
            <a:spAutoFit/>
          </a:bodyPr>
          <a:lstStyle/>
          <a:p>
            <a:r>
              <a:rPr lang="cs-CZ" sz="2800" dirty="0"/>
              <a:t>Silou (intenzitou), s níž se mohou účinky médií v jednotlivých oblastech projevovat, se zabýval už v roce 1960 v jedné z klíčových prací studia účinků médií </a:t>
            </a:r>
            <a:r>
              <a:rPr lang="cs-CZ" sz="2800" dirty="0" err="1"/>
              <a:t>The</a:t>
            </a:r>
            <a:r>
              <a:rPr lang="cs-CZ" sz="2800" dirty="0"/>
              <a:t> </a:t>
            </a:r>
            <a:r>
              <a:rPr lang="cs-CZ" sz="2800" dirty="0" err="1"/>
              <a:t>Effects</a:t>
            </a:r>
            <a:r>
              <a:rPr lang="cs-CZ" sz="2800" dirty="0"/>
              <a:t> </a:t>
            </a:r>
            <a:r>
              <a:rPr lang="cs-CZ" sz="2800" dirty="0" err="1"/>
              <a:t>of</a:t>
            </a:r>
            <a:r>
              <a:rPr lang="cs-CZ" sz="2800" dirty="0"/>
              <a:t> </a:t>
            </a:r>
            <a:r>
              <a:rPr lang="cs-CZ" sz="2800" dirty="0" err="1"/>
              <a:t>Mass</a:t>
            </a:r>
            <a:r>
              <a:rPr lang="cs-CZ" sz="2800" dirty="0"/>
              <a:t> </a:t>
            </a:r>
            <a:r>
              <a:rPr lang="cs-CZ" sz="2800" dirty="0" err="1"/>
              <a:t>Communication</a:t>
            </a:r>
            <a:r>
              <a:rPr lang="cs-CZ" sz="2800" dirty="0"/>
              <a:t> z r. 1960 </a:t>
            </a:r>
            <a:r>
              <a:rPr lang="cs-CZ" sz="2800" b="1" dirty="0" err="1"/>
              <a:t>Joseph</a:t>
            </a:r>
            <a:r>
              <a:rPr lang="cs-CZ" sz="2800" b="1" dirty="0"/>
              <a:t> </a:t>
            </a:r>
            <a:r>
              <a:rPr lang="cs-CZ" sz="2800" b="1" dirty="0" err="1"/>
              <a:t>Klapper</a:t>
            </a:r>
            <a:r>
              <a:rPr lang="cs-CZ" sz="2800" dirty="0"/>
              <a:t>. </a:t>
            </a:r>
            <a:endParaRPr lang="cs-CZ" sz="2800" dirty="0" smtClean="0"/>
          </a:p>
          <a:p>
            <a:endParaRPr lang="cs-CZ" sz="2800" dirty="0"/>
          </a:p>
          <a:p>
            <a:r>
              <a:rPr lang="cs-CZ" sz="2800" dirty="0" smtClean="0"/>
              <a:t>Ten </a:t>
            </a:r>
            <a:r>
              <a:rPr lang="cs-CZ" sz="2800" dirty="0"/>
              <a:t>rozdělil účinky médií podle jejich intenzity na:</a:t>
            </a:r>
          </a:p>
          <a:p>
            <a:pPr marL="514350" indent="-514350">
              <a:buFont typeface="+mj-lt"/>
              <a:buAutoNum type="arabicPeriod"/>
            </a:pPr>
            <a:r>
              <a:rPr lang="cs-CZ" sz="2800" dirty="0"/>
              <a:t>způsobující konverzi (změnu mínění nebo víry v souladu se záměrem podavatele</a:t>
            </a:r>
            <a:r>
              <a:rPr lang="cs-CZ" sz="2800" dirty="0" smtClean="0"/>
              <a:t>);</a:t>
            </a:r>
          </a:p>
          <a:p>
            <a:pPr marL="514350" indent="-514350">
              <a:buFont typeface="+mj-lt"/>
              <a:buAutoNum type="arabicPeriod"/>
            </a:pPr>
            <a:r>
              <a:rPr lang="cs-CZ" sz="2800" dirty="0" smtClean="0"/>
              <a:t>způsobující </a:t>
            </a:r>
            <a:r>
              <a:rPr lang="cs-CZ" sz="2800" dirty="0"/>
              <a:t>dílčí změnu (změnu formy nebo intenzity názoru příjemce) </a:t>
            </a:r>
            <a:r>
              <a:rPr lang="cs-CZ" sz="2800" dirty="0" smtClean="0"/>
              <a:t>a</a:t>
            </a:r>
          </a:p>
          <a:p>
            <a:pPr marL="514350" indent="-514350">
              <a:buFont typeface="+mj-lt"/>
              <a:buAutoNum type="arabicPeriod"/>
            </a:pPr>
            <a:r>
              <a:rPr lang="cs-CZ" sz="2800" dirty="0" smtClean="0"/>
              <a:t>způsobující </a:t>
            </a:r>
            <a:r>
              <a:rPr lang="cs-CZ" sz="2800" dirty="0"/>
              <a:t>posílení (utvrzení příjemce ve správnosti jeho původního názoru).</a:t>
            </a:r>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14282" y="285728"/>
            <a:ext cx="8643998" cy="4801314"/>
          </a:xfrm>
          <a:prstGeom prst="rect">
            <a:avLst/>
          </a:prstGeom>
          <a:noFill/>
        </p:spPr>
        <p:txBody>
          <a:bodyPr wrap="square" rtlCol="0">
            <a:spAutoFit/>
          </a:bodyPr>
          <a:lstStyle/>
          <a:p>
            <a:r>
              <a:rPr lang="cs-CZ" sz="3200" b="1" dirty="0"/>
              <a:t>Propaganda</a:t>
            </a:r>
          </a:p>
          <a:p>
            <a:r>
              <a:rPr lang="cs-CZ" sz="3200" i="1" dirty="0"/>
              <a:t>Z lat. </a:t>
            </a:r>
            <a:r>
              <a:rPr lang="cs-CZ" sz="3200" i="1" dirty="0" err="1"/>
              <a:t>propagare</a:t>
            </a:r>
            <a:r>
              <a:rPr lang="cs-CZ" sz="3200" i="1" dirty="0"/>
              <a:t> = rozhlašovat, rozšiřovat, rozmnožovat</a:t>
            </a:r>
            <a:endParaRPr lang="cs-CZ" sz="3200" dirty="0"/>
          </a:p>
          <a:p>
            <a:r>
              <a:rPr lang="cs-CZ" sz="3200" dirty="0" smtClean="0"/>
              <a:t>V </a:t>
            </a:r>
            <a:r>
              <a:rPr lang="cs-CZ" sz="3200" dirty="0"/>
              <a:t>původním významu víra, která má </a:t>
            </a:r>
            <a:r>
              <a:rPr lang="cs-CZ" sz="3200" dirty="0" err="1"/>
              <a:t>býti</a:t>
            </a:r>
            <a:r>
              <a:rPr lang="cs-CZ" sz="3200" dirty="0"/>
              <a:t> rozšiřována. Slovo propaganda vzniklo z názvu úřadu </a:t>
            </a:r>
            <a:r>
              <a:rPr lang="cs-CZ" sz="3200" i="1" dirty="0" err="1"/>
              <a:t>Sacra</a:t>
            </a:r>
            <a:r>
              <a:rPr lang="cs-CZ" sz="3200" i="1" dirty="0"/>
              <a:t> </a:t>
            </a:r>
            <a:r>
              <a:rPr lang="cs-CZ" sz="3200" i="1" dirty="0" err="1"/>
              <a:t>congregatia</a:t>
            </a:r>
            <a:r>
              <a:rPr lang="cs-CZ" sz="3200" i="1" dirty="0"/>
              <a:t> de propaganda </a:t>
            </a:r>
            <a:r>
              <a:rPr lang="cs-CZ" sz="3200" i="1" dirty="0" err="1"/>
              <a:t>fide</a:t>
            </a:r>
            <a:r>
              <a:rPr lang="cs-CZ" sz="3200" dirty="0"/>
              <a:t> (kolegium kardinálů zodpovědných za misijní činnost katolické církve, založené r. 1622 papežem Řehořem XV).</a:t>
            </a:r>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57158" y="500042"/>
            <a:ext cx="8286808" cy="6001643"/>
          </a:xfrm>
          <a:prstGeom prst="rect">
            <a:avLst/>
          </a:prstGeom>
          <a:noFill/>
        </p:spPr>
        <p:txBody>
          <a:bodyPr wrap="square" rtlCol="0">
            <a:spAutoFit/>
          </a:bodyPr>
          <a:lstStyle/>
          <a:p>
            <a:r>
              <a:rPr lang="cs-CZ" sz="3200" b="1" dirty="0" smtClean="0"/>
              <a:t>PROPAGANDA - </a:t>
            </a:r>
            <a:r>
              <a:rPr lang="cs-CZ" sz="3200" dirty="0"/>
              <a:t> Jako forma persuasivní komunikace znamená propaganda záměrnou a systematickou snahu o formování představ, ovlivňování a usměrňování citů, vůle, postojů, názorů, mínění a chování lidí za účelem dosažení takové reakce, která je v souladu s úmysly a potřebami propagandisty. </a:t>
            </a:r>
            <a:endParaRPr lang="cs-CZ" sz="3200" dirty="0" smtClean="0"/>
          </a:p>
          <a:p>
            <a:endParaRPr lang="cs-CZ" sz="3200" dirty="0"/>
          </a:p>
          <a:p>
            <a:r>
              <a:rPr lang="cs-CZ" sz="3200" dirty="0" smtClean="0"/>
              <a:t>Propaganda </a:t>
            </a:r>
            <a:r>
              <a:rPr lang="cs-CZ" sz="3200" dirty="0"/>
              <a:t>usiluje o formování světového názoru, o vytvoření žádoucího skupinového, třídního a celospolečenského vědomí a vzorů jednání.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214290"/>
            <a:ext cx="8929718" cy="5539978"/>
          </a:xfrm>
          <a:prstGeom prst="rect">
            <a:avLst/>
          </a:prstGeom>
          <a:noFill/>
        </p:spPr>
        <p:txBody>
          <a:bodyPr wrap="square" rtlCol="0">
            <a:spAutoFit/>
          </a:bodyPr>
          <a:lstStyle/>
          <a:p>
            <a:r>
              <a:rPr lang="cs-CZ" sz="2800" dirty="0"/>
              <a:t>Každý vědecký obor si buduje svůj pojmový aparát, okruh tzv. odborného názvosloví, který zpravidla ovládají jen příslušníci dané skupiny odborníků nebo příbuzných oborů. Vývoj terminologie často odráží stav oboru, jeho vývoj i obtíže, s nimiž se potýká.</a:t>
            </a:r>
          </a:p>
          <a:p>
            <a:r>
              <a:rPr lang="cs-CZ" sz="2800" dirty="0"/>
              <a:t>V mediálních studiích a při zkoumání médií vůbec je situace o to svízelnější, že jde o "průnikový" obor, který se metodologicky opírá o přístupy jiných oborů (sociologie, psychologie, lingvistika, antropologie, historie aj.). </a:t>
            </a:r>
            <a:endParaRPr lang="cs-CZ" sz="2800" dirty="0" smtClean="0"/>
          </a:p>
          <a:p>
            <a:r>
              <a:rPr lang="cs-CZ" sz="2800" dirty="0" smtClean="0"/>
              <a:t>CROSS METODOLOGY</a:t>
            </a:r>
          </a:p>
          <a:p>
            <a:r>
              <a:rPr lang="cs-CZ" sz="2800" dirty="0" smtClean="0"/>
              <a:t>Jeho </a:t>
            </a:r>
            <a:r>
              <a:rPr lang="cs-CZ" sz="2800" dirty="0"/>
              <a:t>odborné pojmosloví se tedy musí vyrovnávat s tím, že se v něm kombinují různé přístupy.</a:t>
            </a:r>
          </a:p>
          <a:p>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14282" y="428604"/>
            <a:ext cx="8572560" cy="5693866"/>
          </a:xfrm>
          <a:prstGeom prst="rect">
            <a:avLst/>
          </a:prstGeom>
          <a:noFill/>
        </p:spPr>
        <p:txBody>
          <a:bodyPr wrap="square" rtlCol="0">
            <a:spAutoFit/>
          </a:bodyPr>
          <a:lstStyle/>
          <a:p>
            <a:r>
              <a:rPr lang="cs-CZ" sz="2800" dirty="0"/>
              <a:t>Propaganda používá komunikačních prostředků, tj. médií v nejširším slova smyslu, především pak prostředků masové komunikace. </a:t>
            </a:r>
            <a:endParaRPr lang="cs-CZ" sz="2800" dirty="0" smtClean="0"/>
          </a:p>
          <a:p>
            <a:r>
              <a:rPr lang="cs-CZ" sz="2800" dirty="0" smtClean="0"/>
              <a:t>Představuje </a:t>
            </a:r>
            <a:r>
              <a:rPr lang="cs-CZ" sz="2800" dirty="0"/>
              <a:t>úmyslnou manipulaci myšlenek, postojů a chování pomocí symbolů. </a:t>
            </a:r>
            <a:endParaRPr lang="cs-CZ" sz="2800" dirty="0" smtClean="0"/>
          </a:p>
          <a:p>
            <a:r>
              <a:rPr lang="cs-CZ" sz="2800" dirty="0" smtClean="0"/>
              <a:t>Dochází </a:t>
            </a:r>
            <a:r>
              <a:rPr lang="cs-CZ" sz="2800" dirty="0"/>
              <a:t>přitom jednak k vědomé úpravě informací a skutečností (selekce, formulace, zkreslování, falšování atd.), někdy i ke specifické formě jejich zprostředkování (např. povinný odběr, nemožnost konfrontace s jiným zdrojem apod.). </a:t>
            </a:r>
            <a:endParaRPr lang="cs-CZ" sz="2800" dirty="0" smtClean="0"/>
          </a:p>
          <a:p>
            <a:r>
              <a:rPr lang="cs-CZ" sz="2800" dirty="0" smtClean="0"/>
              <a:t>Někdy </a:t>
            </a:r>
            <a:r>
              <a:rPr lang="cs-CZ" sz="2800" dirty="0"/>
              <a:t>následuje kontrola reálného účinku tohoto ovlivňování, jehož úspěšnost může být podpořena (či podmíněna) skrytou či zjevnou hrozbou násilím.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85720" y="428604"/>
            <a:ext cx="8501122" cy="5693866"/>
          </a:xfrm>
          <a:prstGeom prst="rect">
            <a:avLst/>
          </a:prstGeom>
          <a:noFill/>
        </p:spPr>
        <p:txBody>
          <a:bodyPr wrap="square" rtlCol="0">
            <a:spAutoFit/>
          </a:bodyPr>
          <a:lstStyle/>
          <a:p>
            <a:r>
              <a:rPr lang="cs-CZ" sz="2800" dirty="0"/>
              <a:t>Politická propaganda po r. 1918 se vyznačuje novým specifikem: nárokem na totálnost. </a:t>
            </a:r>
            <a:r>
              <a:rPr lang="cs-CZ" sz="2800" dirty="0" smtClean="0"/>
              <a:t>T</a:t>
            </a:r>
          </a:p>
          <a:p>
            <a:r>
              <a:rPr lang="cs-CZ" sz="2800" dirty="0" err="1" smtClean="0"/>
              <a:t>otalitní</a:t>
            </a:r>
            <a:r>
              <a:rPr lang="cs-CZ" sz="2800" dirty="0" smtClean="0"/>
              <a:t> </a:t>
            </a:r>
            <a:r>
              <a:rPr lang="cs-CZ" sz="2800" dirty="0"/>
              <a:t>státy (jako nacistické Německo, sovětské Rusko) si nárokovaly nejen kontrolu a ovládání masových médií, ale chtěly i důsledně formovat a řídit veškerou veřejnou komunikaci. </a:t>
            </a:r>
            <a:endParaRPr lang="cs-CZ" sz="2800" dirty="0" smtClean="0"/>
          </a:p>
          <a:p>
            <a:r>
              <a:rPr lang="cs-CZ" sz="2800" dirty="0" smtClean="0"/>
              <a:t>Stát </a:t>
            </a:r>
            <a:r>
              <a:rPr lang="cs-CZ" sz="2800" dirty="0"/>
              <a:t>si nárokoval informační a názorový monopol, opozice byla principiálně vyloučena. Nedílnou součástí totální propagandy je cenzura. </a:t>
            </a:r>
            <a:endParaRPr lang="cs-CZ" sz="2800" dirty="0" smtClean="0"/>
          </a:p>
          <a:p>
            <a:r>
              <a:rPr lang="cs-CZ" sz="2800" dirty="0" smtClean="0"/>
              <a:t>Totální </a:t>
            </a:r>
            <a:r>
              <a:rPr lang="cs-CZ" sz="2800" dirty="0"/>
              <a:t>propaganda zasahuje vedle sféry komunikační také do oblasti kultury, výchovy a vzdělání. Hrozba násilím a fyzické násilí samo jsou její nedílnou součástí, resp. posledním stupněm.</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85720" y="357166"/>
            <a:ext cx="8286808" cy="5632311"/>
          </a:xfrm>
          <a:prstGeom prst="rect">
            <a:avLst/>
          </a:prstGeom>
          <a:noFill/>
        </p:spPr>
        <p:txBody>
          <a:bodyPr wrap="square" rtlCol="0">
            <a:spAutoFit/>
          </a:bodyPr>
          <a:lstStyle/>
          <a:p>
            <a:r>
              <a:rPr lang="cs-CZ" sz="3600" dirty="0"/>
              <a:t>Pojem propaganda je nutno odlišovat od jiných forem práce s veřejností, ovlivňování či manipulace veřejného mínění nebo regulace médií, jako </a:t>
            </a:r>
            <a:r>
              <a:rPr lang="cs-CZ" sz="3600" dirty="0" smtClean="0"/>
              <a:t>jsou </a:t>
            </a:r>
            <a:r>
              <a:rPr lang="cs-CZ" sz="3600" dirty="0"/>
              <a:t>komunikační politika, mediální legislativa, dále propagace, agitace, reklama, osvěta nebo public relations. Je také nutno rozlišovat mezi národní (státní) </a:t>
            </a:r>
            <a:r>
              <a:rPr lang="cs-CZ" sz="3600" dirty="0" err="1"/>
              <a:t>sebereprezentací</a:t>
            </a:r>
            <a:r>
              <a:rPr lang="cs-CZ" sz="3600" dirty="0"/>
              <a:t> a propagandou, přestože hranice mezi nimi může někdy splývat.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28596" y="500042"/>
            <a:ext cx="8286808" cy="6001643"/>
          </a:xfrm>
          <a:prstGeom prst="rect">
            <a:avLst/>
          </a:prstGeom>
          <a:noFill/>
        </p:spPr>
        <p:txBody>
          <a:bodyPr wrap="square" rtlCol="0">
            <a:spAutoFit/>
          </a:bodyPr>
          <a:lstStyle/>
          <a:p>
            <a:r>
              <a:rPr lang="cs-CZ" sz="3200" dirty="0"/>
              <a:t>Pro ministra osvěty a propagandy nacistického Německa </a:t>
            </a:r>
            <a:r>
              <a:rPr lang="cs-CZ" sz="3200" dirty="0" err="1"/>
              <a:t>Josepha</a:t>
            </a:r>
            <a:r>
              <a:rPr lang="cs-CZ" sz="3200" dirty="0"/>
              <a:t> </a:t>
            </a:r>
            <a:r>
              <a:rPr lang="cs-CZ" sz="3200" dirty="0" err="1"/>
              <a:t>Goebbelse</a:t>
            </a:r>
            <a:r>
              <a:rPr lang="cs-CZ" sz="3200" dirty="0"/>
              <a:t> byla propaganda nejdůležitější metodou vládnutí, nejostřejší zbraní pro dobytí, udržení a výstavbu státu. Považoval ji za umění mj. v tom smyslu, že pravda není absolutní, ale závisí na stanovisku tvůrce. </a:t>
            </a:r>
            <a:endParaRPr lang="cs-CZ" sz="3200" dirty="0" smtClean="0"/>
          </a:p>
          <a:p>
            <a:r>
              <a:rPr lang="cs-CZ" sz="3200" i="1" dirty="0" smtClean="0"/>
              <a:t>„Propagandista </a:t>
            </a:r>
            <a:r>
              <a:rPr lang="cs-CZ" sz="3200" i="1" dirty="0"/>
              <a:t>je jako malíř, který ve svém obraze zdůrazňuje to důležité a opomíjí to nepodstatné. Realitu je přitom nutno zjednodušit tak, aby jí byli schopni rozumět i ti nejprimitivnější</a:t>
            </a:r>
            <a:r>
              <a:rPr lang="cs-CZ" sz="3200" i="1" dirty="0" smtClean="0"/>
              <a:t>.“</a:t>
            </a:r>
            <a:endParaRPr lang="cs-CZ" sz="3200" i="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42844" y="285728"/>
            <a:ext cx="8572560" cy="5386090"/>
          </a:xfrm>
          <a:prstGeom prst="rect">
            <a:avLst/>
          </a:prstGeom>
          <a:noFill/>
        </p:spPr>
        <p:txBody>
          <a:bodyPr wrap="square" rtlCol="0">
            <a:spAutoFit/>
          </a:bodyPr>
          <a:lstStyle/>
          <a:p>
            <a:r>
              <a:rPr lang="cs-CZ" sz="2800" dirty="0" smtClean="0"/>
              <a:t>Mediální komunikace</a:t>
            </a:r>
          </a:p>
          <a:p>
            <a:r>
              <a:rPr lang="cs-CZ" sz="2800" b="1" dirty="0"/>
              <a:t> Co vlastně je mediální komunikace</a:t>
            </a:r>
            <a:r>
              <a:rPr lang="cs-CZ" sz="2800" b="1" dirty="0" smtClean="0"/>
              <a:t>?</a:t>
            </a:r>
            <a:endParaRPr lang="cs-CZ" sz="2800" dirty="0"/>
          </a:p>
          <a:p>
            <a:r>
              <a:rPr lang="cs-CZ" sz="2800" b="1" dirty="0"/>
              <a:t>Každý z nás si pod slovem mediální komunikace vybaví něco jiného</a:t>
            </a:r>
            <a:r>
              <a:rPr lang="cs-CZ" sz="2800" b="1" dirty="0" smtClean="0"/>
              <a:t>:</a:t>
            </a:r>
            <a:endParaRPr lang="cs-CZ" sz="2800" dirty="0"/>
          </a:p>
          <a:p>
            <a:pPr marL="514350" indent="-514350">
              <a:buFont typeface="+mj-lt"/>
              <a:buAutoNum type="arabicPeriod"/>
            </a:pPr>
            <a:r>
              <a:rPr lang="cs-CZ" sz="2800" dirty="0"/>
              <a:t>Vydavatel periodika  - svůj deník, týdeník, magazín </a:t>
            </a:r>
            <a:r>
              <a:rPr lang="cs-CZ" sz="2800" dirty="0" smtClean="0"/>
              <a:t>…..</a:t>
            </a:r>
            <a:endParaRPr lang="cs-CZ" sz="2800" dirty="0" smtClean="0"/>
          </a:p>
          <a:p>
            <a:pPr marL="514350" indent="-514350">
              <a:buFont typeface="+mj-lt"/>
              <a:buAutoNum type="arabicPeriod"/>
            </a:pPr>
            <a:r>
              <a:rPr lang="cs-CZ" sz="2800" dirty="0" smtClean="0"/>
              <a:t>Ředitel </a:t>
            </a:r>
            <a:r>
              <a:rPr lang="cs-CZ" sz="2800" dirty="0"/>
              <a:t>podniku, trenér – mediální obraz svého podnikatelského impéria nebo svého </a:t>
            </a:r>
            <a:r>
              <a:rPr lang="cs-CZ" sz="2800" dirty="0" smtClean="0"/>
              <a:t>týmu</a:t>
            </a:r>
          </a:p>
          <a:p>
            <a:pPr marL="514350" indent="-514350">
              <a:buFont typeface="+mj-lt"/>
              <a:buAutoNum type="arabicPeriod"/>
            </a:pPr>
            <a:r>
              <a:rPr lang="cs-CZ" sz="2800" dirty="0" smtClean="0"/>
              <a:t>Tiskový </a:t>
            </a:r>
            <a:r>
              <a:rPr lang="cs-CZ" sz="2800" dirty="0"/>
              <a:t>mluvčí – mediální výstupy o podniku či </a:t>
            </a:r>
            <a:r>
              <a:rPr lang="cs-CZ" sz="2800" dirty="0" smtClean="0"/>
              <a:t>týmu</a:t>
            </a:r>
          </a:p>
          <a:p>
            <a:pPr marL="514350" indent="-514350">
              <a:buFont typeface="+mj-lt"/>
              <a:buAutoNum type="arabicPeriod"/>
            </a:pPr>
            <a:r>
              <a:rPr lang="cs-CZ" sz="2800" dirty="0" smtClean="0"/>
              <a:t>Novinář </a:t>
            </a:r>
            <a:r>
              <a:rPr lang="cs-CZ" sz="2800" dirty="0"/>
              <a:t>– měl by mít snahu nezištně zjistit společenské problémy (ne vždy se tak děje</a:t>
            </a:r>
            <a:r>
              <a:rPr lang="cs-CZ" sz="2800" dirty="0" smtClean="0"/>
              <a:t>!)</a:t>
            </a:r>
          </a:p>
          <a:p>
            <a:pPr marL="514350" indent="-514350">
              <a:buFont typeface="+mj-lt"/>
              <a:buAutoNum type="arabicPeriod"/>
            </a:pPr>
            <a:r>
              <a:rPr lang="cs-CZ" sz="2800" dirty="0" smtClean="0"/>
              <a:t>Politik </a:t>
            </a:r>
            <a:r>
              <a:rPr lang="cs-CZ" sz="2800" dirty="0"/>
              <a:t>– jeho umění komunikovat s médii</a:t>
            </a:r>
          </a:p>
          <a:p>
            <a:r>
              <a:rPr lang="cs-CZ" dirty="0" smtClean="0"/>
              <a:t/>
            </a:r>
            <a:br>
              <a:rPr lang="cs-CZ" dirty="0" smtClean="0"/>
            </a:b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14282" y="428604"/>
            <a:ext cx="8715436" cy="6401753"/>
          </a:xfrm>
          <a:prstGeom prst="rect">
            <a:avLst/>
          </a:prstGeom>
          <a:noFill/>
        </p:spPr>
        <p:txBody>
          <a:bodyPr wrap="square" rtlCol="0">
            <a:spAutoFit/>
          </a:bodyPr>
          <a:lstStyle/>
          <a:p>
            <a:r>
              <a:rPr lang="cs-CZ" sz="2800" b="1" dirty="0">
                <a:solidFill>
                  <a:srgbClr val="FF0000"/>
                </a:solidFill>
              </a:rPr>
              <a:t>Médium</a:t>
            </a:r>
            <a:r>
              <a:rPr lang="cs-CZ" sz="2800" dirty="0"/>
              <a:t> v teoretickém smyslu (nebo-li vnímáno jako předpoklad mediální teorie) představuje fyzikální podmínky či obecně prostředí umožňující komunikaci (např. elektromagnetickým vlněním – viz. Rozhlas, internetu, sítí materiálního nosiče, ale i vzduch – z viz. z historie kouřové signály).</a:t>
            </a:r>
          </a:p>
          <a:p>
            <a:r>
              <a:rPr lang="cs-CZ" sz="2800" dirty="0"/>
              <a:t/>
            </a:r>
            <a:br>
              <a:rPr lang="cs-CZ" sz="2800" dirty="0"/>
            </a:br>
            <a:endParaRPr lang="cs-CZ" sz="2800" dirty="0"/>
          </a:p>
          <a:p>
            <a:r>
              <a:rPr lang="cs-CZ" sz="2800" b="1" dirty="0">
                <a:solidFill>
                  <a:srgbClr val="FF0000"/>
                </a:solidFill>
              </a:rPr>
              <a:t>Komunikace </a:t>
            </a:r>
            <a:r>
              <a:rPr lang="cs-CZ" sz="2800" dirty="0"/>
              <a:t>– je definována jako proces přenosu sdělení od komunikátora k adresátovi, přičemž komunikátorem je komplexní organizace zaměstnávající profesionální komunikátory a užívající speciální technologie k výrobě vysoce standardizovaných sdělení určených pro rozsáhlé nesourodé a disperzní publikum</a:t>
            </a:r>
            <a:r>
              <a:rPr lang="cs-CZ" dirty="0"/>
              <a:t>.</a:t>
            </a:r>
          </a:p>
          <a:p>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57158" y="285728"/>
            <a:ext cx="8501122" cy="7571303"/>
          </a:xfrm>
          <a:prstGeom prst="rect">
            <a:avLst/>
          </a:prstGeom>
          <a:noFill/>
        </p:spPr>
        <p:txBody>
          <a:bodyPr wrap="square" rtlCol="0">
            <a:spAutoFit/>
          </a:bodyPr>
          <a:lstStyle/>
          <a:p>
            <a:r>
              <a:rPr lang="cs-CZ" sz="2400" b="1" dirty="0"/>
              <a:t>Masová média a jejich role</a:t>
            </a:r>
            <a:endParaRPr lang="cs-CZ" sz="2400" dirty="0"/>
          </a:p>
          <a:p>
            <a:endParaRPr lang="cs-CZ" sz="2400" dirty="0"/>
          </a:p>
          <a:p>
            <a:r>
              <a:rPr lang="cs-CZ" sz="2400" dirty="0"/>
              <a:t>Masová média (zvláště  noviny, televize a rozhlas)  mají  v  moderních společnostech zásadní a stále vzrůstající význam. Citovaný názor na  média  je velmi rozšířený a je zřejmě způsoben tím, že jsou</a:t>
            </a:r>
            <a:r>
              <a:rPr lang="cs-CZ" sz="2400" dirty="0" smtClean="0"/>
              <a:t>:</a:t>
            </a:r>
            <a:endParaRPr lang="cs-CZ" sz="2400" dirty="0"/>
          </a:p>
          <a:p>
            <a:pPr>
              <a:buFont typeface="Arial" pitchFamily="34" charset="0"/>
              <a:buChar char="•"/>
            </a:pPr>
            <a:r>
              <a:rPr lang="cs-CZ" sz="2400" dirty="0"/>
              <a:t> </a:t>
            </a:r>
            <a:r>
              <a:rPr lang="cs-CZ" sz="2400" dirty="0" smtClean="0"/>
              <a:t>zdrojem</a:t>
            </a:r>
            <a:r>
              <a:rPr lang="cs-CZ" sz="2400" dirty="0"/>
              <a:t>  moci  -  potenciálním  prostředkem vlivu, ovládání a prosazování inovací  ve společnosti; pramenem informací životně důležitých  pro  fungování většiny  společenských  institucí  a základním nástrojem jejich přenosu;</a:t>
            </a:r>
          </a:p>
          <a:p>
            <a:pPr>
              <a:buFont typeface="Arial" charset="0"/>
              <a:buChar char="•"/>
            </a:pPr>
            <a:r>
              <a:rPr lang="cs-CZ" sz="2400" dirty="0" smtClean="0"/>
              <a:t> prostředím </a:t>
            </a:r>
            <a:r>
              <a:rPr lang="cs-CZ" sz="2400" dirty="0"/>
              <a:t>(či arénou), kde se na národní i mezinárodní úrovni odehrává   celá  řada  událostí  z  oblasti  veřejného  života</a:t>
            </a:r>
            <a:r>
              <a:rPr lang="cs-CZ" sz="2400" dirty="0" smtClean="0"/>
              <a:t>;</a:t>
            </a:r>
          </a:p>
          <a:p>
            <a:pPr>
              <a:buFont typeface="Arial" pitchFamily="34" charset="0"/>
              <a:buChar char="•"/>
            </a:pPr>
            <a:r>
              <a:rPr lang="cs-CZ" sz="2400" dirty="0"/>
              <a:t> </a:t>
            </a:r>
            <a:r>
              <a:rPr lang="cs-CZ" sz="2400" dirty="0" smtClean="0"/>
              <a:t>primárním</a:t>
            </a:r>
            <a:r>
              <a:rPr lang="cs-CZ" sz="2400" dirty="0"/>
              <a:t>  klíčem  ke  slávě  a  k postavení známé osobnosti, stejně    jako    k  účinnému   vystupování   na   veřejnosti;</a:t>
            </a:r>
          </a:p>
          <a:p>
            <a:pPr>
              <a:buFont typeface="Arial" pitchFamily="34" charset="0"/>
              <a:buChar char="•"/>
            </a:pPr>
            <a:r>
              <a:rPr lang="cs-CZ" sz="2400" dirty="0" smtClean="0"/>
              <a:t> zdrojem </a:t>
            </a:r>
            <a:r>
              <a:rPr lang="cs-CZ" sz="2400" dirty="0"/>
              <a:t>uspořádaných a veřejně sdílených významových soustav, které vymezují, co je normální</a:t>
            </a:r>
          </a:p>
          <a:p>
            <a:pPr>
              <a:buFont typeface="Arial" pitchFamily="34" charset="0"/>
              <a:buChar char="•"/>
            </a:pPr>
            <a:r>
              <a:rPr lang="cs-CZ" sz="2400" dirty="0"/>
              <a:t> </a:t>
            </a:r>
            <a:r>
              <a:rPr lang="cs-CZ" sz="2400" dirty="0" smtClean="0"/>
              <a:t>prostředkem </a:t>
            </a:r>
            <a:r>
              <a:rPr lang="cs-CZ" sz="2400" dirty="0"/>
              <a:t>zábavy a určují nejběžnější způsoby trávení volného času.</a:t>
            </a:r>
          </a:p>
          <a:p>
            <a:pPr>
              <a:buFont typeface="Arial" charset="0"/>
              <a:buChar char="•"/>
            </a:pPr>
            <a:endParaRPr lang="cs-CZ" dirty="0"/>
          </a:p>
          <a:p>
            <a:r>
              <a:rPr lang="cs-CZ" dirty="0" smtClean="0"/>
              <a:t/>
            </a:r>
            <a:br>
              <a:rPr lang="cs-CZ" dirty="0" smtClean="0"/>
            </a:br>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14282" y="428604"/>
            <a:ext cx="8715436" cy="6401753"/>
          </a:xfrm>
          <a:prstGeom prst="rect">
            <a:avLst/>
          </a:prstGeom>
          <a:noFill/>
        </p:spPr>
        <p:txBody>
          <a:bodyPr wrap="square" rtlCol="0">
            <a:spAutoFit/>
          </a:bodyPr>
          <a:lstStyle/>
          <a:p>
            <a:r>
              <a:rPr lang="cs-CZ" sz="2800" b="1" dirty="0"/>
              <a:t>Média a společenské vztahy</a:t>
            </a:r>
            <a:endParaRPr lang="cs-CZ" sz="2800" dirty="0"/>
          </a:p>
          <a:p>
            <a:r>
              <a:rPr lang="cs-CZ" sz="2800" dirty="0"/>
              <a:t>Masová média  jsou  v  podstatě  závislá  na  "společnosti", zvláště </a:t>
            </a:r>
            <a:r>
              <a:rPr lang="cs-CZ" sz="2800" dirty="0" smtClean="0"/>
              <a:t>na institucích</a:t>
            </a:r>
            <a:r>
              <a:rPr lang="cs-CZ" sz="2800" dirty="0"/>
              <a:t>,  jež   představují   a   vykonávají  </a:t>
            </a:r>
            <a:r>
              <a:rPr lang="cs-CZ" sz="2800" dirty="0" smtClean="0"/>
              <a:t>politickou,  </a:t>
            </a:r>
            <a:r>
              <a:rPr lang="cs-CZ" sz="2800" dirty="0"/>
              <a:t>ekonomickou  moc.  </a:t>
            </a:r>
            <a:endParaRPr lang="cs-CZ" sz="2800" dirty="0" smtClean="0"/>
          </a:p>
          <a:p>
            <a:r>
              <a:rPr lang="cs-CZ" sz="2800" dirty="0" smtClean="0"/>
              <a:t>Je</a:t>
            </a:r>
            <a:r>
              <a:rPr lang="cs-CZ" sz="2800" dirty="0"/>
              <a:t>  ovšem zjevné, že sama média mohou mít na tyto  instituce  vliv  a  že  se  těší  jistému stupni autonomie vyplývající  z  neustále vzrůstajícího objemu a rozsahu činností médií.  </a:t>
            </a:r>
            <a:endParaRPr lang="cs-CZ" sz="2800" dirty="0" smtClean="0"/>
          </a:p>
          <a:p>
            <a:r>
              <a:rPr lang="cs-CZ" sz="2800" dirty="0" smtClean="0"/>
              <a:t>Přesto</a:t>
            </a:r>
            <a:r>
              <a:rPr lang="cs-CZ" sz="2800" dirty="0"/>
              <a:t>  existují  síly,  které  ve společnosti a okolním světě  historicky vznikly  a  průběžně  v něm působí a jsou mocnější než média a jejich okamžitý vliv. Povaha  vztahu  mezi  médii  a společností je podmíněna časově a místně. </a:t>
            </a:r>
          </a:p>
          <a:p>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571472" y="357166"/>
            <a:ext cx="8215370" cy="6278642"/>
          </a:xfrm>
          <a:prstGeom prst="rect">
            <a:avLst/>
          </a:prstGeom>
          <a:noFill/>
        </p:spPr>
        <p:txBody>
          <a:bodyPr wrap="square" rtlCol="0">
            <a:spAutoFit/>
          </a:bodyPr>
          <a:lstStyle/>
          <a:p>
            <a:r>
              <a:rPr lang="cs-CZ" sz="2400" b="1" dirty="0"/>
              <a:t>K čemu </a:t>
            </a:r>
            <a:r>
              <a:rPr lang="cs-CZ" sz="2400" b="1" dirty="0" smtClean="0"/>
              <a:t>je </a:t>
            </a:r>
            <a:r>
              <a:rPr lang="cs-CZ" sz="2400" dirty="0" smtClean="0"/>
              <a:t>Marketingová komunikace?</a:t>
            </a:r>
          </a:p>
          <a:p>
            <a:r>
              <a:rPr lang="cs-CZ" sz="2400" dirty="0"/>
              <a:t>J</a:t>
            </a:r>
            <a:r>
              <a:rPr lang="cs-CZ" sz="2400" dirty="0" smtClean="0"/>
              <a:t>e </a:t>
            </a:r>
            <a:r>
              <a:rPr lang="cs-CZ" sz="2400" dirty="0"/>
              <a:t>klíčovým prodejním nástrojem pro komplexnější produkty a služby. </a:t>
            </a:r>
            <a:endParaRPr lang="cs-CZ" sz="2400" dirty="0" smtClean="0"/>
          </a:p>
          <a:p>
            <a:r>
              <a:rPr lang="cs-CZ" sz="2400" dirty="0" smtClean="0"/>
              <a:t>Zatímco </a:t>
            </a:r>
            <a:r>
              <a:rPr lang="cs-CZ" sz="2400" dirty="0"/>
              <a:t>pro prodej rohlíků vám toho stačí poměrně málo – mít k dispozici distribuční cestu ke koncovému zákazníkovi, u prodeje náročných strojírenských zařízení, telekomunikačních služeb, informačních systémů nebo třeba lázeňských pobytů je toho potřeba už o poznání více. </a:t>
            </a:r>
            <a:endParaRPr lang="cs-CZ" sz="2400" dirty="0" smtClean="0"/>
          </a:p>
          <a:p>
            <a:r>
              <a:rPr lang="cs-CZ" sz="2400" dirty="0" smtClean="0"/>
              <a:t>Nejprve </a:t>
            </a:r>
            <a:r>
              <a:rPr lang="cs-CZ" sz="2400" dirty="0"/>
              <a:t>se musí zákazník o takovém produktu vůbec dozvědět, což je samozřejmě snazší v okamžiku, kdy má o podobný produkt sám zájem a informace aktivně vyhledává. </a:t>
            </a:r>
            <a:endParaRPr lang="cs-CZ" sz="2400" dirty="0" smtClean="0"/>
          </a:p>
          <a:p>
            <a:r>
              <a:rPr lang="cs-CZ" sz="2400" dirty="0" smtClean="0"/>
              <a:t>Druhým</a:t>
            </a:r>
            <a:r>
              <a:rPr lang="cs-CZ" sz="2400" dirty="0"/>
              <a:t>, a možná ještě podstatnějším úkolem, je pak vzbudit v zákazníkovi o produkt takový zájem, aby sám kontaktovat prodejní oddělení vaší společnosti. </a:t>
            </a:r>
            <a:endParaRPr lang="cs-CZ" sz="2400" dirty="0" smtClean="0"/>
          </a:p>
          <a:p>
            <a:r>
              <a:rPr lang="cs-CZ" sz="2400" dirty="0" smtClean="0"/>
              <a:t>Aby </a:t>
            </a:r>
            <a:r>
              <a:rPr lang="cs-CZ" sz="2400" dirty="0"/>
              <a:t>bylo možné oba tyto kroky úspěšně naplnit, je třeba využít celou škálu nástrojů marketingové komunikace.</a:t>
            </a:r>
          </a:p>
          <a:p>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85720" y="285728"/>
            <a:ext cx="8643998" cy="5601533"/>
          </a:xfrm>
          <a:prstGeom prst="rect">
            <a:avLst/>
          </a:prstGeom>
          <a:noFill/>
        </p:spPr>
        <p:txBody>
          <a:bodyPr wrap="square" rtlCol="0">
            <a:spAutoFit/>
          </a:bodyPr>
          <a:lstStyle/>
          <a:p>
            <a:r>
              <a:rPr lang="cs-CZ" sz="2800" b="1" dirty="0"/>
              <a:t>Online marketingová komunikace</a:t>
            </a:r>
          </a:p>
          <a:p>
            <a:r>
              <a:rPr lang="cs-CZ" sz="2400" dirty="0"/>
              <a:t>Hitem posledních let se stala také online marketingová komunikace se zákazníky. Ta probíhá buď jednostranně či oboustranně. </a:t>
            </a:r>
            <a:r>
              <a:rPr lang="cs-CZ" sz="2400" b="1" dirty="0"/>
              <a:t>Jednostranná komunikace </a:t>
            </a:r>
            <a:r>
              <a:rPr lang="cs-CZ" sz="2400" dirty="0"/>
              <a:t>se odehrává zejména prostřednictvím blogů, kdy firmy nechávají své potenciální zákazníky jakoby nahlédnout pod pokličku dění ve společnosti. Úkolem blogu je společnost „zlidštit,“ dát ji tvář či identitu konkrétních zaměstnanců, vybudovat ve čtenáři větší důvěru v produkty společnosti a poodhalit i něco málo o chystaných službách a produktech. V ČR využívá velice dobře této metody pro komunikaci se zákazníky </a:t>
            </a:r>
            <a:r>
              <a:rPr lang="cs-CZ" sz="2400" dirty="0" err="1"/>
              <a:t>mBank</a:t>
            </a:r>
            <a:r>
              <a:rPr lang="cs-CZ" sz="2400" dirty="0"/>
              <a:t>. </a:t>
            </a:r>
            <a:endParaRPr lang="cs-CZ" sz="2400" dirty="0" smtClean="0"/>
          </a:p>
          <a:p>
            <a:r>
              <a:rPr lang="cs-CZ" sz="2400" b="1" dirty="0" smtClean="0"/>
              <a:t>Dalšími</a:t>
            </a:r>
            <a:r>
              <a:rPr lang="cs-CZ" sz="2400" b="1" dirty="0"/>
              <a:t>, </a:t>
            </a:r>
            <a:r>
              <a:rPr lang="cs-CZ" sz="2400" b="1" dirty="0" err="1"/>
              <a:t>interaktivnějšími</a:t>
            </a:r>
            <a:r>
              <a:rPr lang="cs-CZ" sz="2400" b="1" dirty="0"/>
              <a:t> formami komunikace, jsou pak diskuse </a:t>
            </a:r>
            <a:r>
              <a:rPr lang="cs-CZ" sz="2400" dirty="0"/>
              <a:t>se zákazníky (které mohou být i součástí blogu) a zákaznická fóra, která opět velmi dobře </a:t>
            </a:r>
            <a:r>
              <a:rPr lang="cs-CZ" sz="2400" dirty="0" smtClean="0"/>
              <a:t>využívá například </a:t>
            </a:r>
            <a:r>
              <a:rPr lang="cs-CZ" sz="2400" dirty="0" err="1" smtClean="0"/>
              <a:t>mBank</a:t>
            </a:r>
            <a:r>
              <a:rPr lang="cs-CZ" sz="2400" dirty="0"/>
              <a:t>, a sociální </a:t>
            </a:r>
            <a:r>
              <a:rPr lang="cs-CZ" sz="2400" dirty="0" smtClean="0"/>
              <a:t>sítě. </a:t>
            </a:r>
            <a:endParaRPr lang="cs-CZ" sz="2400" dirty="0"/>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500034" y="571480"/>
            <a:ext cx="8358246" cy="4401205"/>
          </a:xfrm>
          <a:prstGeom prst="rect">
            <a:avLst/>
          </a:prstGeom>
          <a:noFill/>
        </p:spPr>
        <p:txBody>
          <a:bodyPr wrap="square" rtlCol="0">
            <a:spAutoFit/>
          </a:bodyPr>
          <a:lstStyle/>
          <a:p>
            <a:r>
              <a:rPr lang="cs-CZ" sz="2800" b="1" dirty="0"/>
              <a:t>Médium</a:t>
            </a:r>
            <a:r>
              <a:rPr lang="cs-CZ" sz="2800" dirty="0"/>
              <a:t> je v oblasti mezilidské komunikace to, co zprostředkovává někomu nějaké sdělení. </a:t>
            </a:r>
            <a:r>
              <a:rPr lang="cs-CZ" sz="2800" dirty="0" smtClean="0"/>
              <a:t>Za </a:t>
            </a:r>
            <a:r>
              <a:rPr lang="cs-CZ" sz="2800" b="1" i="1" dirty="0" smtClean="0">
                <a:solidFill>
                  <a:srgbClr val="FF0000"/>
                </a:solidFill>
              </a:rPr>
              <a:t>primární</a:t>
            </a:r>
            <a:r>
              <a:rPr lang="cs-CZ" sz="2800" dirty="0"/>
              <a:t> médium se považuje přirozený jazyk a prostředky neverbální komunikace (mimika, gesta, postoje těla apod.). Za</a:t>
            </a:r>
            <a:r>
              <a:rPr lang="cs-CZ" sz="2800" b="1" dirty="0">
                <a:solidFill>
                  <a:srgbClr val="FF0000"/>
                </a:solidFill>
              </a:rPr>
              <a:t> </a:t>
            </a:r>
            <a:r>
              <a:rPr lang="cs-CZ" sz="2800" b="1" i="1" dirty="0">
                <a:solidFill>
                  <a:srgbClr val="FF0000"/>
                </a:solidFill>
              </a:rPr>
              <a:t>sekundární</a:t>
            </a:r>
            <a:r>
              <a:rPr lang="cs-CZ" sz="2800" dirty="0"/>
              <a:t> média bývají považovány technické prostředky, které pomáhají řeči překonávat vzdálenost místa a času (dopis a pošta, telefon, telegraf apod.). V obou případech se jedná o média podporující komunikaci mezi dvěma lidmi nebo v malé skupince.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57158" y="357166"/>
            <a:ext cx="8429684" cy="6555641"/>
          </a:xfrm>
          <a:prstGeom prst="rect">
            <a:avLst/>
          </a:prstGeom>
          <a:noFill/>
        </p:spPr>
        <p:txBody>
          <a:bodyPr wrap="square" rtlCol="0">
            <a:spAutoFit/>
          </a:bodyPr>
          <a:lstStyle/>
          <a:p>
            <a:r>
              <a:rPr lang="cs-CZ" sz="2400" b="1" dirty="0" smtClean="0"/>
              <a:t>Online marketingová komunikace</a:t>
            </a:r>
          </a:p>
          <a:p>
            <a:endParaRPr lang="cs-CZ" sz="2400" b="1" dirty="0" smtClean="0"/>
          </a:p>
          <a:p>
            <a:r>
              <a:rPr lang="cs-CZ" sz="2400" dirty="0" smtClean="0"/>
              <a:t>Nové komunikační technologie přinášejí každý rok nové </a:t>
            </a:r>
            <a:r>
              <a:rPr lang="cs-CZ" sz="2400" dirty="0" err="1" smtClean="0"/>
              <a:t>třechnologie</a:t>
            </a:r>
            <a:r>
              <a:rPr lang="cs-CZ" sz="2400" dirty="0" smtClean="0"/>
              <a:t>, které lze využít v </a:t>
            </a:r>
            <a:r>
              <a:rPr lang="cs-CZ" sz="2400" dirty="0" err="1" smtClean="0"/>
              <a:t>medální</a:t>
            </a:r>
            <a:r>
              <a:rPr lang="cs-CZ" sz="2400" dirty="0" smtClean="0"/>
              <a:t> komunikaci.</a:t>
            </a:r>
          </a:p>
          <a:p>
            <a:pPr>
              <a:buFont typeface="Arial" pitchFamily="34" charset="0"/>
              <a:buChar char="•"/>
            </a:pPr>
            <a:r>
              <a:rPr lang="cs-CZ" sz="2400" dirty="0"/>
              <a:t> </a:t>
            </a:r>
            <a:r>
              <a:rPr lang="cs-CZ" sz="2400" dirty="0" err="1" smtClean="0"/>
              <a:t>Smatphony</a:t>
            </a:r>
            <a:r>
              <a:rPr lang="cs-CZ" sz="2400" dirty="0" smtClean="0"/>
              <a:t> a </a:t>
            </a:r>
            <a:r>
              <a:rPr lang="cs-CZ" sz="2400" dirty="0" err="1" smtClean="0"/>
              <a:t>jejicvh</a:t>
            </a:r>
            <a:r>
              <a:rPr lang="cs-CZ" sz="2400" dirty="0" smtClean="0"/>
              <a:t> aplikace, už ne jenom </a:t>
            </a:r>
            <a:r>
              <a:rPr lang="cs-CZ" sz="2400" dirty="0" err="1" smtClean="0"/>
              <a:t>sms</a:t>
            </a:r>
            <a:r>
              <a:rPr lang="cs-CZ" sz="2400" dirty="0" smtClean="0"/>
              <a:t>, </a:t>
            </a:r>
            <a:r>
              <a:rPr lang="cs-CZ" sz="2400" dirty="0" err="1" smtClean="0"/>
              <a:t>mms</a:t>
            </a:r>
            <a:r>
              <a:rPr lang="cs-CZ" sz="2400" dirty="0" smtClean="0"/>
              <a:t>, ale také </a:t>
            </a:r>
            <a:r>
              <a:rPr lang="cs-CZ" sz="2400" dirty="0" err="1" smtClean="0"/>
              <a:t>dokonalejščí</a:t>
            </a:r>
            <a:r>
              <a:rPr lang="cs-CZ" sz="2400" dirty="0" smtClean="0"/>
              <a:t> a </a:t>
            </a:r>
            <a:r>
              <a:rPr lang="cs-CZ" sz="2400" dirty="0" err="1" smtClean="0"/>
              <a:t>sogfistikovanší</a:t>
            </a:r>
            <a:r>
              <a:rPr lang="cs-CZ" sz="2400" dirty="0" smtClean="0"/>
              <a:t> </a:t>
            </a:r>
            <a:r>
              <a:rPr lang="cs-CZ" sz="2400" dirty="0" err="1" smtClean="0"/>
              <a:t>metodyx</a:t>
            </a:r>
            <a:r>
              <a:rPr lang="cs-CZ" sz="2400" dirty="0" smtClean="0"/>
              <a:t> a technologie, </a:t>
            </a:r>
            <a:r>
              <a:rPr lang="cs-CZ" sz="2400" dirty="0" err="1" smtClean="0"/>
              <a:t>včetněw</a:t>
            </a:r>
            <a:r>
              <a:rPr lang="cs-CZ" sz="2400" dirty="0" smtClean="0"/>
              <a:t> </a:t>
            </a:r>
            <a:r>
              <a:rPr lang="cs-CZ" sz="2400" dirty="0" err="1" smtClean="0"/>
              <a:t>emauillovývh</a:t>
            </a:r>
            <a:r>
              <a:rPr lang="cs-CZ" sz="2400" dirty="0" smtClean="0"/>
              <a:t> výzev, </a:t>
            </a:r>
            <a:r>
              <a:rPr lang="cs-CZ" sz="2400" dirty="0" err="1" smtClean="0"/>
              <a:t>soutěšží</a:t>
            </a:r>
            <a:r>
              <a:rPr lang="cs-CZ" sz="2400" dirty="0" smtClean="0"/>
              <a:t>, </a:t>
            </a:r>
            <a:r>
              <a:rPr lang="cs-CZ" sz="2400" dirty="0" err="1" smtClean="0"/>
              <a:t>lákavách</a:t>
            </a:r>
            <a:r>
              <a:rPr lang="cs-CZ" sz="2400" dirty="0" smtClean="0"/>
              <a:t> nabídek. Od jednoduchých spamů po kolektivní síťové hry. </a:t>
            </a:r>
            <a:r>
              <a:rPr lang="cs-CZ" sz="2400" dirty="0" err="1" smtClean="0"/>
              <a:t>Nesquick</a:t>
            </a:r>
            <a:r>
              <a:rPr lang="cs-CZ" sz="2400" dirty="0" smtClean="0"/>
              <a:t>)</a:t>
            </a:r>
          </a:p>
          <a:p>
            <a:r>
              <a:rPr lang="cs-CZ" sz="2400" dirty="0" smtClean="0"/>
              <a:t>Vznikají nové pojmy a pod nimi nové techniky a technologie mediální komunikace</a:t>
            </a:r>
          </a:p>
          <a:p>
            <a:pPr>
              <a:buFont typeface="Arial" pitchFamily="34" charset="0"/>
              <a:buChar char="•"/>
            </a:pPr>
            <a:r>
              <a:rPr lang="cs-CZ" sz="2400" dirty="0" smtClean="0"/>
              <a:t> </a:t>
            </a:r>
            <a:r>
              <a:rPr lang="cs-CZ" sz="2400" dirty="0" err="1" smtClean="0"/>
              <a:t>Kybermarketing</a:t>
            </a:r>
            <a:endParaRPr lang="cs-CZ" sz="2400" dirty="0" smtClean="0"/>
          </a:p>
          <a:p>
            <a:pPr>
              <a:buFont typeface="Arial" pitchFamily="34" charset="0"/>
              <a:buChar char="•"/>
            </a:pPr>
            <a:r>
              <a:rPr lang="cs-CZ" sz="2400" dirty="0" smtClean="0"/>
              <a:t> </a:t>
            </a:r>
            <a:r>
              <a:rPr lang="cs-CZ" sz="2400" dirty="0" err="1" smtClean="0"/>
              <a:t>Guerillamarketing</a:t>
            </a:r>
            <a:endParaRPr lang="cs-CZ" sz="2400" dirty="0" smtClean="0"/>
          </a:p>
          <a:p>
            <a:pPr>
              <a:buFont typeface="Arial" pitchFamily="34" charset="0"/>
              <a:buChar char="•"/>
            </a:pPr>
            <a:r>
              <a:rPr lang="cs-CZ" sz="2400" dirty="0" smtClean="0"/>
              <a:t> </a:t>
            </a:r>
            <a:r>
              <a:rPr lang="cs-CZ" sz="2400" dirty="0" err="1" smtClean="0"/>
              <a:t>Geomarketing</a:t>
            </a:r>
            <a:endParaRPr lang="cs-CZ" sz="2400" dirty="0" smtClean="0"/>
          </a:p>
          <a:p>
            <a:pPr>
              <a:buFont typeface="Arial" pitchFamily="34" charset="0"/>
              <a:buChar char="•"/>
            </a:pPr>
            <a:r>
              <a:rPr lang="cs-CZ" sz="2400" dirty="0"/>
              <a:t> </a:t>
            </a:r>
            <a:r>
              <a:rPr lang="cs-CZ" sz="2400" dirty="0" err="1" smtClean="0"/>
              <a:t>Augmentovaná</a:t>
            </a:r>
            <a:r>
              <a:rPr lang="cs-CZ" sz="2400" dirty="0" smtClean="0"/>
              <a:t> realita</a:t>
            </a:r>
          </a:p>
          <a:p>
            <a:pPr>
              <a:buFont typeface="Arial" pitchFamily="34" charset="0"/>
              <a:buChar char="•"/>
            </a:pPr>
            <a:r>
              <a:rPr lang="cs-CZ" sz="2400" dirty="0"/>
              <a:t> </a:t>
            </a:r>
            <a:r>
              <a:rPr lang="cs-CZ" sz="2400" dirty="0" smtClean="0"/>
              <a:t>notifikace z krabiček Bluetooth</a:t>
            </a:r>
          </a:p>
          <a:p>
            <a:pPr>
              <a:buFont typeface="Arial" pitchFamily="34" charset="0"/>
              <a:buChar char="•"/>
            </a:pPr>
            <a:r>
              <a:rPr lang="cs-CZ" sz="2400" dirty="0"/>
              <a:t> </a:t>
            </a:r>
            <a:r>
              <a:rPr lang="cs-CZ" sz="2400" i="1" dirty="0" smtClean="0"/>
              <a:t>NFC </a:t>
            </a:r>
            <a:r>
              <a:rPr lang="cs-CZ" sz="2400" i="1" dirty="0" err="1" smtClean="0"/>
              <a:t>tagy</a:t>
            </a:r>
            <a:endParaRPr lang="cs-CZ" sz="2400" dirty="0" smtClean="0"/>
          </a:p>
          <a:p>
            <a:pPr>
              <a:buFont typeface="Arial" pitchFamily="34" charset="0"/>
              <a:buChar char="•"/>
            </a:pPr>
            <a:endParaRPr lang="cs-CZ" dirty="0" smtClean="0"/>
          </a:p>
          <a:p>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14282" y="428604"/>
            <a:ext cx="8501122" cy="1477328"/>
          </a:xfrm>
          <a:prstGeom prst="rect">
            <a:avLst/>
          </a:prstGeom>
          <a:noFill/>
        </p:spPr>
        <p:txBody>
          <a:bodyPr wrap="square" rtlCol="0">
            <a:spAutoFit/>
          </a:bodyPr>
          <a:lstStyle/>
          <a:p>
            <a:r>
              <a:rPr lang="cs-CZ" sz="5400" dirty="0" smtClean="0">
                <a:solidFill>
                  <a:srgbClr val="FF0000"/>
                </a:solidFill>
              </a:rPr>
              <a:t>Budoucnost začala již včera</a:t>
            </a:r>
          </a:p>
          <a:p>
            <a:pPr algn="r"/>
            <a:r>
              <a:rPr lang="cs-CZ" sz="3600" dirty="0" smtClean="0"/>
              <a:t>Stanislav Lem</a:t>
            </a:r>
            <a:endParaRPr lang="cs-CZ" sz="3600" dirty="0"/>
          </a:p>
        </p:txBody>
      </p:sp>
      <p:sp>
        <p:nvSpPr>
          <p:cNvPr id="3" name="TextovéPole 2"/>
          <p:cNvSpPr txBox="1"/>
          <p:nvPr/>
        </p:nvSpPr>
        <p:spPr>
          <a:xfrm>
            <a:off x="214282" y="5500702"/>
            <a:ext cx="8643998" cy="1384995"/>
          </a:xfrm>
          <a:prstGeom prst="rect">
            <a:avLst/>
          </a:prstGeom>
          <a:noFill/>
        </p:spPr>
        <p:txBody>
          <a:bodyPr wrap="square" rtlCol="0">
            <a:spAutoFit/>
          </a:bodyPr>
          <a:lstStyle/>
          <a:p>
            <a:r>
              <a:rPr lang="cs-CZ" sz="3600" dirty="0" smtClean="0"/>
              <a:t>Děkuji za pozornost.</a:t>
            </a:r>
          </a:p>
          <a:p>
            <a:pPr algn="r"/>
            <a:r>
              <a:rPr lang="cs-CZ" sz="2400" dirty="0" smtClean="0"/>
              <a:t>Doc. Mgr. Peter Stoličný, </a:t>
            </a:r>
            <a:r>
              <a:rPr lang="cs-CZ" sz="2400" dirty="0" err="1" smtClean="0"/>
              <a:t>ArtD</a:t>
            </a:r>
            <a:r>
              <a:rPr lang="cs-CZ" sz="2400" dirty="0" smtClean="0"/>
              <a:t>.</a:t>
            </a:r>
          </a:p>
          <a:p>
            <a:pPr algn="r"/>
            <a:r>
              <a:rPr lang="cs-CZ" sz="2400" dirty="0"/>
              <a:t>l</a:t>
            </a:r>
            <a:r>
              <a:rPr lang="cs-CZ" sz="2400" smtClean="0"/>
              <a:t>eden </a:t>
            </a:r>
            <a:r>
              <a:rPr lang="cs-CZ" sz="2400" dirty="0" smtClean="0"/>
              <a:t>2016</a:t>
            </a:r>
            <a:endParaRPr lang="cs-CZ"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42844" y="357166"/>
            <a:ext cx="8786874" cy="4832092"/>
          </a:xfrm>
          <a:prstGeom prst="rect">
            <a:avLst/>
          </a:prstGeom>
          <a:noFill/>
        </p:spPr>
        <p:txBody>
          <a:bodyPr wrap="square" rtlCol="0">
            <a:spAutoFit/>
          </a:bodyPr>
          <a:lstStyle/>
          <a:p>
            <a:r>
              <a:rPr lang="cs-CZ" sz="2800" dirty="0"/>
              <a:t> Jsou ale média, která umožňují zcela odlišný typ komunikace - komunikaci z jednoho místa produkce k nespočetné skupině příjemců. Těmto </a:t>
            </a:r>
            <a:r>
              <a:rPr lang="cs-CZ" sz="2800" i="1" dirty="0" err="1"/>
              <a:t>terciálním</a:t>
            </a:r>
            <a:r>
              <a:rPr lang="cs-CZ" sz="2800" dirty="0"/>
              <a:t> médiím se často </a:t>
            </a:r>
            <a:r>
              <a:rPr lang="cs-CZ" sz="2800" dirty="0" err="1"/>
              <a:t>říká</a:t>
            </a:r>
            <a:r>
              <a:rPr lang="cs-CZ" sz="2800" b="1" dirty="0" err="1"/>
              <a:t>masová</a:t>
            </a:r>
            <a:r>
              <a:rPr lang="cs-CZ" sz="2800" b="1" dirty="0"/>
              <a:t> média</a:t>
            </a:r>
            <a:r>
              <a:rPr lang="cs-CZ" sz="2800" dirty="0"/>
              <a:t>. Ta bývají nejčastěji ztotožňována s </a:t>
            </a:r>
            <a:r>
              <a:rPr lang="cs-CZ" sz="2800" b="1" dirty="0"/>
              <a:t>tiskem</a:t>
            </a:r>
            <a:r>
              <a:rPr lang="cs-CZ" sz="2800" dirty="0"/>
              <a:t>, </a:t>
            </a:r>
            <a:r>
              <a:rPr lang="cs-CZ" sz="2800" b="1" dirty="0"/>
              <a:t>rozhlasem</a:t>
            </a:r>
            <a:r>
              <a:rPr lang="cs-CZ" sz="2800" dirty="0"/>
              <a:t> a </a:t>
            </a:r>
            <a:r>
              <a:rPr lang="cs-CZ" sz="2800" b="1" dirty="0"/>
              <a:t>televizí</a:t>
            </a:r>
            <a:r>
              <a:rPr lang="cs-CZ" sz="2800" dirty="0" smtClean="0"/>
              <a:t>.</a:t>
            </a:r>
          </a:p>
          <a:p>
            <a:endParaRPr lang="cs-CZ" sz="2800" dirty="0"/>
          </a:p>
          <a:p>
            <a:r>
              <a:rPr lang="cs-CZ" sz="2800" dirty="0" smtClean="0"/>
              <a:t> </a:t>
            </a:r>
            <a:r>
              <a:rPr lang="cs-CZ" sz="2800" dirty="0"/>
              <a:t>Uvažuje se i o existenci </a:t>
            </a:r>
            <a:r>
              <a:rPr lang="cs-CZ" sz="2800" i="1" dirty="0" err="1"/>
              <a:t>kvadrálních</a:t>
            </a:r>
            <a:r>
              <a:rPr lang="cs-CZ" sz="2800" dirty="0"/>
              <a:t> médií, jež využívají primárních médií a kombinují v sobě možnosti médií sekundárních a </a:t>
            </a:r>
            <a:r>
              <a:rPr lang="cs-CZ" sz="2800" dirty="0" err="1"/>
              <a:t>terciálních</a:t>
            </a:r>
            <a:r>
              <a:rPr lang="cs-CZ" sz="2800" dirty="0"/>
              <a:t> - tato média (umožněná digitalizací informací a vyskytující se například v prostředí internetu) se někdy označují jako </a:t>
            </a:r>
            <a:r>
              <a:rPr lang="cs-CZ" sz="2800" b="1" dirty="0"/>
              <a:t>síťová média</a:t>
            </a:r>
            <a:r>
              <a:rPr lang="cs-CZ" sz="2800"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42844" y="428604"/>
            <a:ext cx="8786874" cy="4893647"/>
          </a:xfrm>
          <a:prstGeom prst="rect">
            <a:avLst/>
          </a:prstGeom>
          <a:noFill/>
        </p:spPr>
        <p:txBody>
          <a:bodyPr wrap="square" rtlCol="0">
            <a:spAutoFit/>
          </a:bodyPr>
          <a:lstStyle/>
          <a:p>
            <a:r>
              <a:rPr lang="cs-CZ" sz="2400" b="1" dirty="0"/>
              <a:t>Masová média</a:t>
            </a:r>
            <a:r>
              <a:rPr lang="cs-CZ" sz="2400" dirty="0"/>
              <a:t> slouží celospolečenské komunikaci, jejímž nápadným rysem je, že sdělení směřuje od jednoho zdroje k publiku - velkému množství lidí. Jeden účastník takové komunikace se ocitá v roli vysílatele (podavatele) a druhý (publikum) v roli příjemce. Lidé v postavení příjemce mají mezi sebou navzájem slabé nebo žádné sociální vazby, většinou se neznají, tvoří "masu</a:t>
            </a:r>
            <a:r>
              <a:rPr lang="cs-CZ" sz="2400" dirty="0" smtClean="0"/>
              <a:t>".</a:t>
            </a:r>
          </a:p>
          <a:p>
            <a:endParaRPr lang="cs-CZ" sz="2400" dirty="0"/>
          </a:p>
          <a:p>
            <a:r>
              <a:rPr lang="cs-CZ" sz="2400" dirty="0" smtClean="0"/>
              <a:t>Masová </a:t>
            </a:r>
            <a:r>
              <a:rPr lang="cs-CZ" sz="2400" dirty="0"/>
              <a:t>média jsou schopna vytvořit ve společnosti nové sociální vazby, například integrují - spojují lidi podle politické orientace, což bylo příznačné zvláště pro dobu, v níž byl hlavním médiem periodický tisk úzce propojený s moderními politickými stranami. V českém prostředí to bylo typické pro období meziválečného Československa v letech 1918 - 1938</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85720" y="357166"/>
            <a:ext cx="8643998" cy="2862322"/>
          </a:xfrm>
          <a:prstGeom prst="rect">
            <a:avLst/>
          </a:prstGeom>
          <a:noFill/>
        </p:spPr>
        <p:txBody>
          <a:bodyPr wrap="square" rtlCol="0">
            <a:spAutoFit/>
          </a:bodyPr>
          <a:lstStyle/>
          <a:p>
            <a:r>
              <a:rPr lang="cs-CZ" b="1" i="1" dirty="0"/>
              <a:t>Masová komunikace</a:t>
            </a:r>
            <a:endParaRPr lang="cs-CZ" dirty="0"/>
          </a:p>
          <a:p>
            <a:r>
              <a:rPr lang="cs-CZ" dirty="0"/>
              <a:t>Masová komunikace je jedna z rovin sociální komunikace, vyznačující se tím, že veškeré komunikační aktivity (produkce a šíření veřejně dostupných sdělení) se dějí v institucionalizované podobě, tedy pomocí a prostřednictvím masových médií, pro jejichž činnost je charakteristické, že institucionálně, organizačně a technologicky vyhovují kritériím procesu masové komunikace. Tato komunikace je definována jako proces přenosu sdělení od podavatele k příjemci, přičemž podavatelem je komplexní organizace zaměstnávající profesionální komunikátory a užívající specializované technologie k výrobě vysoce standardizovaných sdělení určených pro rozsáhlé, nesourodé a disperzní publikum.</a:t>
            </a:r>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14282" y="357166"/>
            <a:ext cx="8643998" cy="2677656"/>
          </a:xfrm>
          <a:prstGeom prst="rect">
            <a:avLst/>
          </a:prstGeom>
          <a:noFill/>
        </p:spPr>
        <p:txBody>
          <a:bodyPr wrap="square" rtlCol="0">
            <a:spAutoFit/>
          </a:bodyPr>
          <a:lstStyle/>
          <a:p>
            <a:r>
              <a:rPr lang="cs-CZ" sz="2800" dirty="0"/>
              <a:t> Pod masovou komunikací se zpravidla rozumí ty komunikační aktivity, na nichž se podílejí noviny, časopisy, kina, televize, rozhlas a reklama. </a:t>
            </a:r>
            <a:endParaRPr lang="cs-CZ" sz="2800" dirty="0" smtClean="0"/>
          </a:p>
          <a:p>
            <a:r>
              <a:rPr lang="cs-CZ" sz="2800" dirty="0" smtClean="0"/>
              <a:t>Někdy </a:t>
            </a:r>
            <a:r>
              <a:rPr lang="cs-CZ" sz="2800" dirty="0"/>
              <a:t>se do masové komunikace počítá i vydávání knih (zvláště spotřebního čtiva) a produkce populární, spotřební hudby.</a:t>
            </a:r>
          </a:p>
        </p:txBody>
      </p:sp>
      <p:sp>
        <p:nvSpPr>
          <p:cNvPr id="3" name="TextovéPole 2"/>
          <p:cNvSpPr txBox="1"/>
          <p:nvPr/>
        </p:nvSpPr>
        <p:spPr>
          <a:xfrm>
            <a:off x="285720" y="4286256"/>
            <a:ext cx="8715436" cy="2246769"/>
          </a:xfrm>
          <a:prstGeom prst="rect">
            <a:avLst/>
          </a:prstGeom>
          <a:noFill/>
        </p:spPr>
        <p:txBody>
          <a:bodyPr wrap="square" rtlCol="0">
            <a:spAutoFit/>
          </a:bodyPr>
          <a:lstStyle/>
          <a:p>
            <a:r>
              <a:rPr lang="cs-CZ" sz="2800" dirty="0"/>
              <a:t>Pro masovou komunikaci je vedle </a:t>
            </a:r>
            <a:r>
              <a:rPr lang="cs-CZ" sz="2800" dirty="0" err="1"/>
              <a:t>institucionalizace</a:t>
            </a:r>
            <a:r>
              <a:rPr lang="cs-CZ" sz="2800" dirty="0"/>
              <a:t>, důsledné dělby práce při produkci sdělení a prostředků a technologií na jejich šíření příznačné to, že příjemci sdělení představují velmi početné a rozptýlené (disperzní) publikum.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85720" y="357166"/>
            <a:ext cx="8286808" cy="5539978"/>
          </a:xfrm>
          <a:prstGeom prst="rect">
            <a:avLst/>
          </a:prstGeom>
          <a:noFill/>
        </p:spPr>
        <p:txBody>
          <a:bodyPr wrap="square" rtlCol="0">
            <a:spAutoFit/>
          </a:bodyPr>
          <a:lstStyle/>
          <a:p>
            <a:r>
              <a:rPr lang="cs-CZ" sz="2400" b="1" i="1" dirty="0"/>
              <a:t>Publikum, jeho typy</a:t>
            </a:r>
            <a:r>
              <a:rPr lang="cs-CZ" sz="2400" dirty="0"/>
              <a:t> (z lat. </a:t>
            </a:r>
            <a:r>
              <a:rPr lang="cs-CZ" sz="2400" dirty="0" err="1"/>
              <a:t>publicus</a:t>
            </a:r>
            <a:r>
              <a:rPr lang="cs-CZ" sz="2400" dirty="0"/>
              <a:t> - týkající se národa, obce státu; obecný, veřejný)</a:t>
            </a:r>
          </a:p>
          <a:p>
            <a:endParaRPr lang="cs-CZ" sz="2400" dirty="0" smtClean="0"/>
          </a:p>
          <a:p>
            <a:r>
              <a:rPr lang="cs-CZ" sz="2400" dirty="0" smtClean="0"/>
              <a:t>Publikum </a:t>
            </a:r>
            <a:r>
              <a:rPr lang="cs-CZ" sz="2400" dirty="0"/>
              <a:t>bývá definováno jako skupina složená z více méně vzájemně si neznámých jedinců, na které se obracejí masová média. Označení publikum se původně týkalo relativně omezené a na veřejnosti působící skupiny posluchačů či diváků. Uvedený fenomén byl zpočátku spojován s aktem interpersonální komunikace, ve kterém jsou komunikující přítomni a poslouchají se vzájemně v jednom společně sdíleném fyzickém prostoru. </a:t>
            </a:r>
            <a:endParaRPr lang="cs-CZ" sz="2400" dirty="0" smtClean="0"/>
          </a:p>
          <a:p>
            <a:r>
              <a:rPr lang="cs-CZ" sz="2400" dirty="0" smtClean="0"/>
              <a:t>Teprve </a:t>
            </a:r>
            <a:r>
              <a:rPr lang="cs-CZ" sz="2400" dirty="0"/>
              <a:t>později bylo toto označení použito pro konzumenty masově sdělovaných obsahů, které jsou ovšem šířeny v obtížně definovatelném prostoru, v rámci kterého lze jen těžko přesně určit, kde dané publikum začíná a kde končí.</a:t>
            </a:r>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85720" y="428604"/>
            <a:ext cx="8572560" cy="5693866"/>
          </a:xfrm>
          <a:prstGeom prst="rect">
            <a:avLst/>
          </a:prstGeom>
          <a:noFill/>
        </p:spPr>
        <p:txBody>
          <a:bodyPr wrap="square" rtlCol="0">
            <a:spAutoFit/>
          </a:bodyPr>
          <a:lstStyle/>
          <a:p>
            <a:r>
              <a:rPr lang="cs-CZ" sz="2800" dirty="0"/>
              <a:t>Publikum můžeme chápat jako společenský produkt sociálního kontextu (sdílených kulturních zájmů či informačních potřeb), ale též jako produkt masových médií, která jej formují k obrazu svému. </a:t>
            </a:r>
            <a:endParaRPr lang="cs-CZ" sz="2800" dirty="0" smtClean="0"/>
          </a:p>
          <a:p>
            <a:r>
              <a:rPr lang="cs-CZ" sz="2800" dirty="0" smtClean="0"/>
              <a:t>V </a:t>
            </a:r>
            <a:r>
              <a:rPr lang="cs-CZ" sz="2800" dirty="0"/>
              <a:t>prvním případě jsou to média, jež reagují na potřeby jedinců i společenských skupin, typů konzumentů, a to v různých časových i kulturních kontextech. </a:t>
            </a:r>
            <a:endParaRPr lang="cs-CZ" sz="2800" dirty="0" smtClean="0"/>
          </a:p>
          <a:p>
            <a:r>
              <a:rPr lang="cs-CZ" sz="2800" dirty="0" smtClean="0"/>
              <a:t>Naopak </a:t>
            </a:r>
            <a:r>
              <a:rPr lang="cs-CZ" sz="2800" dirty="0"/>
              <a:t>druhá perspektiva upozorňuje na skutečnost, že se nové typy publika objevují v závislosti na vzniku nových mediálních technologií (knihtisk, film, rozhlas, televize, internet), respektive se vznikem nových komunikačních obsahů, které jsou do značné míry závislé na typu médií, jež je poskytují. </a:t>
            </a:r>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480</TotalTime>
  <Words>1246</Words>
  <Application>Microsoft Office PowerPoint</Application>
  <PresentationFormat>Předvádění na obrazovce (4:3)</PresentationFormat>
  <Paragraphs>130</Paragraphs>
  <Slides>33</Slides>
  <Notes>0</Notes>
  <HiddenSlides>0</HiddenSlides>
  <MMClips>0</MMClips>
  <ScaleCrop>false</ScaleCrop>
  <HeadingPairs>
    <vt:vector size="4" baseType="variant">
      <vt:variant>
        <vt:lpstr>Motiv</vt:lpstr>
      </vt:variant>
      <vt:variant>
        <vt:i4>1</vt:i4>
      </vt:variant>
      <vt:variant>
        <vt:lpstr>Nadpisy snímků</vt:lpstr>
      </vt:variant>
      <vt:variant>
        <vt:i4>33</vt:i4>
      </vt:variant>
    </vt:vector>
  </HeadingPairs>
  <TitlesOfParts>
    <vt:vector size="34" baseType="lpstr">
      <vt:lpstr>Motiv sady Office</vt:lpstr>
      <vt:lpstr>Snímek 1</vt:lpstr>
      <vt:lpstr>Snímek 2</vt:lpstr>
      <vt:lpstr>Snímek 3</vt:lpstr>
      <vt:lpstr>Snímek 4</vt:lpstr>
      <vt:lpstr>Snímek 5</vt:lpstr>
      <vt:lpstr>Snímek 6</vt:lpstr>
      <vt:lpstr>Snímek 7</vt:lpstr>
      <vt:lpstr>Snímek 8</vt:lpstr>
      <vt:lpstr>Snímek 9</vt:lpstr>
      <vt:lpstr>Snímek 10</vt:lpstr>
      <vt:lpstr>Snímek 11</vt:lpstr>
      <vt:lpstr>Snímek 12</vt:lpstr>
      <vt:lpstr>Snímek 13</vt:lpstr>
      <vt:lpstr>Snímek 14</vt:lpstr>
      <vt:lpstr>Snímek 15</vt:lpstr>
      <vt:lpstr>Snímek 16</vt:lpstr>
      <vt:lpstr>Snímek 17</vt:lpstr>
      <vt:lpstr>Snímek 18</vt:lpstr>
      <vt:lpstr>Snímek 19</vt:lpstr>
      <vt:lpstr>Snímek 20</vt:lpstr>
      <vt:lpstr>Snímek 21</vt:lpstr>
      <vt:lpstr>Snímek 22</vt:lpstr>
      <vt:lpstr>Snímek 23</vt:lpstr>
      <vt:lpstr>Snímek 24</vt:lpstr>
      <vt:lpstr>Snímek 25</vt:lpstr>
      <vt:lpstr>Snímek 26</vt:lpstr>
      <vt:lpstr>Snímek 27</vt:lpstr>
      <vt:lpstr>Snímek 28</vt:lpstr>
      <vt:lpstr>Snímek 29</vt:lpstr>
      <vt:lpstr>Snímek 30</vt:lpstr>
      <vt:lpstr>Snímek 31</vt:lpstr>
      <vt:lpstr>Snímek 32</vt:lpstr>
      <vt:lpstr>Snímek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Lenovo</dc:creator>
  <cp:lastModifiedBy>Lenovo</cp:lastModifiedBy>
  <cp:revision>13</cp:revision>
  <dcterms:created xsi:type="dcterms:W3CDTF">2016-04-12T07:47:27Z</dcterms:created>
  <dcterms:modified xsi:type="dcterms:W3CDTF">2016-04-12T15:48:15Z</dcterms:modified>
</cp:coreProperties>
</file>