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8"/>
  </p:notesMasterIdLst>
  <p:sldIdLst>
    <p:sldId id="256" r:id="rId2"/>
    <p:sldId id="265" r:id="rId3"/>
    <p:sldId id="266" r:id="rId4"/>
    <p:sldId id="267" r:id="rId5"/>
    <p:sldId id="268" r:id="rId6"/>
    <p:sldId id="269" r:id="rId7"/>
    <p:sldId id="272" r:id="rId8"/>
    <p:sldId id="274" r:id="rId9"/>
    <p:sldId id="282" r:id="rId10"/>
    <p:sldId id="283" r:id="rId11"/>
    <p:sldId id="273" r:id="rId12"/>
    <p:sldId id="284" r:id="rId13"/>
    <p:sldId id="285" r:id="rId14"/>
    <p:sldId id="286" r:id="rId15"/>
    <p:sldId id="287" r:id="rId16"/>
    <p:sldId id="288" r:id="rId17"/>
    <p:sldId id="289" r:id="rId18"/>
    <p:sldId id="291" r:id="rId19"/>
    <p:sldId id="290" r:id="rId20"/>
    <p:sldId id="292" r:id="rId21"/>
    <p:sldId id="293" r:id="rId22"/>
    <p:sldId id="276" r:id="rId23"/>
    <p:sldId id="271" r:id="rId24"/>
    <p:sldId id="275" r:id="rId25"/>
    <p:sldId id="295" r:id="rId26"/>
    <p:sldId id="294" r:id="rId27"/>
    <p:sldId id="296" r:id="rId28"/>
    <p:sldId id="297" r:id="rId29"/>
    <p:sldId id="270" r:id="rId30"/>
    <p:sldId id="277" r:id="rId31"/>
    <p:sldId id="278" r:id="rId32"/>
    <p:sldId id="279" r:id="rId33"/>
    <p:sldId id="280" r:id="rId34"/>
    <p:sldId id="281" r:id="rId35"/>
    <p:sldId id="264" r:id="rId36"/>
    <p:sldId id="29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3/14/17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df"/><Relationship Id="rId4" Type="http://schemas.openxmlformats.org/officeDocument/2006/relationships/image" Target="../media/image22.png"/><Relationship Id="rId5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sicarny.cz/" TargetMode="External"/><Relationship Id="rId4" Type="http://schemas.openxmlformats.org/officeDocument/2006/relationships/hyperlink" Target="http://www.hzscr.cz/clanek/predpoklady-k-prijeti-do-sluzebniho-pomeru.aspx" TargetMode="External"/><Relationship Id="rId5" Type="http://schemas.openxmlformats.org/officeDocument/2006/relationships/hyperlink" Target="http://www.hzscr.cz/organizacni-slozky-zachranny-utvar-hzs-cr.aspx" TargetMode="External"/><Relationship Id="rId6" Type="http://schemas.openxmlformats.org/officeDocument/2006/relationships/hyperlink" Target="http://www.hzscr.cz/clanek/informacni-servis-zpravodajstvi-2016-kveten-den-hasicstva-a-slavnostni-slib-novych-prislusniku-na-hradcanskem-namesti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/clanek/organizacni-schemata.aspx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Hasičský záchranný sbor a další jednotky PO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15.3.2017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 111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Nstržm. Mgr. Jakub Morávek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chrudi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9144000" cy="301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aaaaaa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139"/>
            <a:ext cx="9144000" cy="6095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Služební slib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   „Slibuji na svou čest a svědomí, že při výkonu služby budu nestranný a budu důsledně dodržovat právní a služební předpisy, plnit rozkazy svých nadřízených a nikdy nezneužiji svého služebního postavení. Budu se vždy a všude chovat tak, abych svým jednáním neohrozil dobrou pověst bezpečnostního sboru. Služební povinnosti budu plnit řádně a svědomitě a nebudu váhat při ochraně zájmů České republiky nasadit i vlastní život.“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cs-CZ" dirty="0" smtClean="0"/>
              <a:t>Činnost HZS</a:t>
            </a:r>
            <a:endParaRPr lang="cs-CZ" dirty="0"/>
          </a:p>
        </p:txBody>
      </p:sp>
      <p:pic>
        <p:nvPicPr>
          <p:cNvPr id="4" name="Picture 3" descr="Statisti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0344"/>
            <a:ext cx="9144000" cy="2977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Druhy událostí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Požár</a:t>
            </a:r>
          </a:p>
          <a:p>
            <a:r>
              <a:rPr lang="cs-CZ" dirty="0" smtClean="0"/>
              <a:t>Dopravní nehoda</a:t>
            </a:r>
          </a:p>
          <a:p>
            <a:r>
              <a:rPr lang="cs-CZ" dirty="0" smtClean="0"/>
              <a:t>Technická pomoc</a:t>
            </a:r>
          </a:p>
          <a:p>
            <a:r>
              <a:rPr lang="cs-CZ" dirty="0" smtClean="0"/>
              <a:t>Únik nebezpečné chemické látky</a:t>
            </a:r>
          </a:p>
          <a:p>
            <a:r>
              <a:rPr lang="cs-CZ" dirty="0" smtClean="0"/>
              <a:t>Únik ropného produktu</a:t>
            </a:r>
          </a:p>
          <a:p>
            <a:r>
              <a:rPr lang="cs-CZ" dirty="0" smtClean="0"/>
              <a:t>Technická havárie</a:t>
            </a:r>
          </a:p>
          <a:p>
            <a:r>
              <a:rPr lang="cs-CZ" dirty="0" smtClean="0"/>
              <a:t>Ostatní pomoc</a:t>
            </a:r>
          </a:p>
          <a:p>
            <a:r>
              <a:rPr lang="cs-CZ" dirty="0" smtClean="0"/>
              <a:t>Planý poplach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Požár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90499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každé nežádoucí hoření, při kterém došlo k usmrcení, zranění či ohrožení osob nebo zvířat anebo ke škodám na materiálních hodnotách nebo životním prostředí</a:t>
            </a:r>
            <a:endParaRPr lang="cs-CZ" dirty="0"/>
          </a:p>
        </p:txBody>
      </p:sp>
      <p:pic>
        <p:nvPicPr>
          <p:cNvPr id="4" name="Picture 3" descr="P2050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1850"/>
            <a:ext cx="4648200" cy="3486150"/>
          </a:xfrm>
          <a:prstGeom prst="rect">
            <a:avLst/>
          </a:prstGeom>
        </p:spPr>
      </p:pic>
      <p:pic>
        <p:nvPicPr>
          <p:cNvPr id="5" name="Picture 4" descr="10533258_740725665989278_79940604938525934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71850"/>
            <a:ext cx="4648200" cy="34861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Dopravní nehoda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98120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zásah související s provozem dopravního prostředku v pohybu, při němž došlo k usmrcení nebo zranění osoby nebo ke škodě na majetku</a:t>
            </a:r>
            <a:endParaRPr lang="cs-CZ" dirty="0"/>
          </a:p>
        </p:txBody>
      </p:sp>
      <p:pic>
        <p:nvPicPr>
          <p:cNvPr id="4" name="Picture 3" descr="SDC151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1850"/>
            <a:ext cx="4648200" cy="3486150"/>
          </a:xfrm>
          <a:prstGeom prst="rect">
            <a:avLst/>
          </a:prstGeom>
        </p:spPr>
      </p:pic>
      <p:pic>
        <p:nvPicPr>
          <p:cNvPr id="5" name="Picture 4" descr="SDC146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71850"/>
            <a:ext cx="4648200" cy="3486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Technická pomoc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zásah k odstranění nebezpečí nebo nebezpečných stavů menšího rozsahu</a:t>
            </a:r>
          </a:p>
          <a:p>
            <a:r>
              <a:rPr lang="cs-CZ" dirty="0" smtClean="0"/>
              <a:t>vyproštění osob z výtahu </a:t>
            </a:r>
          </a:p>
          <a:p>
            <a:r>
              <a:rPr lang="cs-CZ" dirty="0" smtClean="0"/>
              <a:t>nouzové otevření bytu</a:t>
            </a:r>
          </a:p>
          <a:p>
            <a:r>
              <a:rPr lang="cs-CZ" dirty="0" smtClean="0"/>
              <a:t>odstranění překážek z komunikací i jiných prostor </a:t>
            </a:r>
          </a:p>
          <a:p>
            <a:r>
              <a:rPr lang="cs-CZ" dirty="0" smtClean="0"/>
              <a:t>likvidace spadlých stromů, elektrických vodičů apod.</a:t>
            </a:r>
          </a:p>
          <a:p>
            <a:r>
              <a:rPr lang="cs-CZ" dirty="0" smtClean="0"/>
              <a:t>záchrana osob a zvířat </a:t>
            </a:r>
          </a:p>
          <a:p>
            <a:r>
              <a:rPr lang="cs-CZ" dirty="0" smtClean="0"/>
              <a:t>čerpání, uzavírání a navážení vody </a:t>
            </a:r>
          </a:p>
          <a:p>
            <a:r>
              <a:rPr lang="cs-CZ" dirty="0" smtClean="0"/>
              <a:t>asistence při hledání nástražného výbušného systému  </a:t>
            </a:r>
          </a:p>
          <a:p>
            <a:r>
              <a:rPr lang="cs-CZ" dirty="0" smtClean="0"/>
              <a:t>vyprošťování předmětů a osob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03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62000"/>
            <a:ext cx="4572000" cy="3048000"/>
          </a:xfrm>
          <a:prstGeom prst="rect">
            <a:avLst/>
          </a:prstGeom>
        </p:spPr>
      </p:pic>
      <p:pic>
        <p:nvPicPr>
          <p:cNvPr id="6" name="Picture 5" descr="IMG_7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5" name="Picture 4" descr="P10000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8" name="Picture 7" descr="P51600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Únik nebezpečné chemické látky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286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uvolnění nebezpečných chemických látek včetně ropných produktů (během výroby, dopravy nebo manipulace) a ostatních látek.</a:t>
            </a:r>
          </a:p>
          <a:p>
            <a:r>
              <a:rPr lang="cs-CZ" dirty="0" smtClean="0"/>
              <a:t>únik hořlavých, výbušných, žíravých, jedovatých, zdraví škodlivých, radioaktivních a jiných nebezpečných látek do životního prostředí (zemní plyn, kyseliny a jejich soli, louhy, čpavek apod.)</a:t>
            </a:r>
          </a:p>
          <a:p>
            <a:r>
              <a:rPr lang="cs-CZ" dirty="0" smtClean="0"/>
              <a:t>měření koncentrací nebo radiace </a:t>
            </a:r>
          </a:p>
        </p:txBody>
      </p:sp>
      <p:pic>
        <p:nvPicPr>
          <p:cNvPr id="5" name="Picture 4" descr="DSC_00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3528483"/>
            <a:ext cx="4973724" cy="3329518"/>
          </a:xfrm>
          <a:prstGeom prst="rect">
            <a:avLst/>
          </a:prstGeom>
        </p:spPr>
      </p:pic>
      <p:pic>
        <p:nvPicPr>
          <p:cNvPr id="6" name="Picture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44" y="3528483"/>
            <a:ext cx="4439356" cy="33295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Založen za účelem ochrany života a zdraví občanů a jejich majetku před požáry a pro poskytování pomoci při živelních pohromách byl zřízen </a:t>
            </a:r>
          </a:p>
          <a:p>
            <a:r>
              <a:rPr lang="cs-CZ" dirty="0" smtClean="0"/>
              <a:t>Zákon č. 320/2015 Sb. o HZS ČR</a:t>
            </a:r>
          </a:p>
          <a:p>
            <a:r>
              <a:rPr lang="cs-CZ" dirty="0" smtClean="0"/>
              <a:t>Hlavním koordinátorem a páteří IZS</a:t>
            </a:r>
          </a:p>
          <a:p>
            <a:r>
              <a:rPr lang="cs-CZ" dirty="0" smtClean="0"/>
              <a:t>Cca 10 000 příslušníků z toho 6500 na výjezdu</a:t>
            </a:r>
          </a:p>
          <a:p>
            <a:r>
              <a:rPr lang="cs-CZ" dirty="0" smtClean="0"/>
              <a:t>HZS ČR plní úkoly v oblasti integrovaného záchranného systému, krizového řízení a požární ochrany</a:t>
            </a:r>
          </a:p>
          <a:p>
            <a:r>
              <a:rPr lang="cs-CZ" dirty="0" smtClean="0"/>
              <a:t>Od roku 2000 spadá do působnosti sboru také nouzové přežití, evakuace, kryty civilní ochrany, varování a vyrozumění obyvatelstva</a:t>
            </a:r>
          </a:p>
          <a:p>
            <a:r>
              <a:rPr lang="cs-CZ" dirty="0" smtClean="0"/>
              <a:t>Úkoly hasičského záchranného sboru plní příslušníci HZS ve služebním poměru a občanští zaměstnanci v pracovním poměru 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Únik ropného produktu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zabránění úniku a omezení jeho rozsahu u ropných produktů (benzinů, nafty nebo oleje)</a:t>
            </a:r>
            <a:endParaRPr lang="cs-CZ" dirty="0"/>
          </a:p>
        </p:txBody>
      </p:sp>
      <p:pic>
        <p:nvPicPr>
          <p:cNvPr id="4" name="Picture 3" descr="IMAG0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Picture 4" descr="SDC14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Ostatní pomoc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snášení, odvoz nebo převoz pacienta, pátrání po pohřešovaných osobách, monitoring (např. vodních toků, používaných norných stěn), </a:t>
            </a:r>
          </a:p>
          <a:p>
            <a:r>
              <a:rPr lang="cs-CZ" dirty="0" smtClean="0"/>
              <a:t>kontrola průjezdnosti komunikací a pomoci na vyžádání jiného subjektu</a:t>
            </a:r>
            <a:endParaRPr lang="cs-CZ" dirty="0"/>
          </a:p>
        </p:txBody>
      </p:sp>
      <p:pic>
        <p:nvPicPr>
          <p:cNvPr id="4" name="Picture 3" descr="P10003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Picture 4" descr="1040888_10151523020085488_618159975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Hasičské stanice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dirty="0" smtClean="0"/>
              <a:t>Velikost stanic je odvozena z počtu výjezdů, které stanice v systému plošného rozmístění uskutečňuje v rámci operačního řízení </a:t>
            </a:r>
            <a:endParaRPr lang="cs-CZ" dirty="0" smtClean="0"/>
          </a:p>
          <a:p>
            <a:r>
              <a:rPr dirty="0" smtClean="0"/>
              <a:t>Výjezdem se rozumí družstvo</a:t>
            </a:r>
            <a:r>
              <a:rPr lang="cs-CZ" dirty="0" smtClean="0"/>
              <a:t> v počtu</a:t>
            </a:r>
            <a:r>
              <a:rPr dirty="0" smtClean="0"/>
              <a:t> 1 + 5, nebo 1 + 3 </a:t>
            </a:r>
            <a:endParaRPr lang="cs-CZ" dirty="0" smtClean="0"/>
          </a:p>
          <a:p>
            <a:r>
              <a:rPr dirty="0" smtClean="0"/>
              <a:t>Celkem je osm typů stanic jednotek HZS kraje </a:t>
            </a:r>
            <a:r>
              <a:rPr lang="cs-CZ" dirty="0" smtClean="0"/>
              <a:t>a jsou o</a:t>
            </a:r>
            <a:r>
              <a:rPr dirty="0" smtClean="0"/>
              <a:t>dlišeny počtem příslušníků v jedné směně </a:t>
            </a:r>
            <a:endParaRPr lang="cs-CZ" dirty="0" smtClean="0"/>
          </a:p>
          <a:p>
            <a:r>
              <a:rPr dirty="0" smtClean="0"/>
              <a:t>Tři typy jsou tzv. centrální stanice a pět typů stanic tzv. pobočné</a:t>
            </a:r>
            <a:endParaRPr lang="cs-CZ" dirty="0" smtClean="0"/>
          </a:p>
          <a:p>
            <a:r>
              <a:rPr lang="cs-CZ" dirty="0" smtClean="0"/>
              <a:t>Každou stanici vede velitel stanice</a:t>
            </a:r>
          </a:p>
          <a:p>
            <a:r>
              <a:rPr lang="cs-CZ" dirty="0" smtClean="0"/>
              <a:t>Celkem 241 stanic HZS ČR</a:t>
            </a:r>
            <a:endParaRPr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Centrální hasičské stanice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b="1" dirty="0" smtClean="0"/>
              <a:t>C1</a:t>
            </a:r>
            <a:r>
              <a:rPr lang="cs-CZ" dirty="0" smtClean="0"/>
              <a:t> - stanice umístěná v obci s počtem obyvatel do 40 tisíc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C2</a:t>
            </a:r>
            <a:r>
              <a:rPr lang="cs-CZ" dirty="0" smtClean="0"/>
              <a:t> - stanice umístěná v obci s počtem obyvatel od 40 tisíc do 75 tisíc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C3</a:t>
            </a:r>
            <a:r>
              <a:rPr lang="cs-CZ" dirty="0" smtClean="0"/>
              <a:t> - stanice umístěná v obci s počtem obyvatel nad 75 tisíc</a:t>
            </a:r>
          </a:p>
          <a:p>
            <a:pPr lvl="0"/>
            <a:endParaRPr lang="cs-CZ" dirty="0" smtClean="0"/>
          </a:p>
          <a:p>
            <a:endParaRPr lang="cs-CZ" dirty="0"/>
          </a:p>
        </p:txBody>
      </p:sp>
      <p:pic>
        <p:nvPicPr>
          <p:cNvPr id="4" name="Picture 3" descr="IMG_9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47800"/>
            <a:ext cx="4495800" cy="1998524"/>
          </a:xfrm>
          <a:prstGeom prst="rect">
            <a:avLst/>
          </a:prstGeom>
        </p:spPr>
      </p:pic>
      <p:pic>
        <p:nvPicPr>
          <p:cNvPr id="6" name="Picture 5" descr="HZS-Ústí-nad-Labem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673821"/>
            <a:ext cx="4495799" cy="2122885"/>
          </a:xfrm>
          <a:prstGeom prst="rect">
            <a:avLst/>
          </a:prstGeom>
        </p:spPr>
      </p:pic>
      <p:pic>
        <p:nvPicPr>
          <p:cNvPr id="5" name="Picture 4" descr="HZS-Kolin1-1024x3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3276599"/>
            <a:ext cx="4495800" cy="16288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81021_10200098195606710_59750595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171950"/>
            <a:ext cx="3083773" cy="2052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Pobočné hasičské stanice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810000" cy="4525963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cs-CZ" b="1" dirty="0" smtClean="0"/>
              <a:t>P0</a:t>
            </a:r>
            <a:r>
              <a:rPr lang="cs-CZ" dirty="0" smtClean="0"/>
              <a:t> - stanice umístěná v obci s počtem obyvatel do 15 tisíc, kde jednotka HZS kraje vznikla sdružením prostředků obce a HZS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P1</a:t>
            </a:r>
            <a:r>
              <a:rPr lang="cs-CZ" dirty="0" smtClean="0"/>
              <a:t> - stanice umístěná v obci s počtem obyvatel do 15 tisíc nebo v části obce, kde jednotka HZS zabezpečuje výjezd družstva 1+3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P2</a:t>
            </a:r>
            <a:r>
              <a:rPr lang="cs-CZ" dirty="0" smtClean="0"/>
              <a:t> - stanice, která zabezpečuje výjezd družstva a je vybavena stanovenou požární technikou a AŽ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P3</a:t>
            </a:r>
            <a:r>
              <a:rPr lang="cs-CZ" dirty="0" smtClean="0"/>
              <a:t> - stanice umístěná v obci s počtem obyvatel nad 30 tisíc nebo v části obce, kde jednotka HZS zabezpečuje výjezd družstva 1+5 a družstva 1+3 a je vybavena stanovenou požární technikou a AŽ</a:t>
            </a:r>
          </a:p>
          <a:p>
            <a:pPr lvl="0"/>
            <a:endParaRPr lang="cs-CZ" dirty="0" smtClean="0"/>
          </a:p>
          <a:p>
            <a:pPr lvl="0"/>
            <a:r>
              <a:rPr lang="cs-CZ" b="1" dirty="0" smtClean="0"/>
              <a:t>P4</a:t>
            </a:r>
            <a:r>
              <a:rPr lang="cs-CZ" dirty="0" smtClean="0"/>
              <a:t> - stanice umístěná v obci s počtem obyvatel nad 15 tisíc nebo v části obce, kde jednotka HZS zabezpečuje výjezdy 2 družstev</a:t>
            </a:r>
          </a:p>
          <a:p>
            <a:pPr>
              <a:buNone/>
            </a:pPr>
            <a:r>
              <a:rPr lang="cs-CZ" dirty="0" smtClean="0"/>
              <a:t> </a:t>
            </a:r>
          </a:p>
          <a:p>
            <a:endParaRPr lang="cs-CZ" dirty="0"/>
          </a:p>
        </p:txBody>
      </p:sp>
      <p:pic>
        <p:nvPicPr>
          <p:cNvPr id="4" name="Picture 3" descr="sec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05000"/>
            <a:ext cx="3022600" cy="2266950"/>
          </a:xfrm>
          <a:prstGeom prst="rect">
            <a:avLst/>
          </a:prstGeom>
        </p:spPr>
      </p:pic>
      <p:pic>
        <p:nvPicPr>
          <p:cNvPr id="5" name="Picture 4" descr="151010_10200098078043771_102645258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0" y="1562100"/>
            <a:ext cx="2387600" cy="1790700"/>
          </a:xfrm>
          <a:prstGeom prst="rect">
            <a:avLst/>
          </a:prstGeom>
        </p:spPr>
      </p:pic>
      <p:pic>
        <p:nvPicPr>
          <p:cNvPr id="6" name="Picture 5" descr="1013143_10202168777689968_41039125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0" y="5067300"/>
            <a:ext cx="2387600" cy="1790700"/>
          </a:xfrm>
          <a:prstGeom prst="rect">
            <a:avLst/>
          </a:prstGeom>
        </p:spPr>
      </p:pic>
      <p:pic>
        <p:nvPicPr>
          <p:cNvPr id="7" name="Picture 6" descr="HZS-Velké-Meziříčí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3314700"/>
            <a:ext cx="2387600" cy="1790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Záchranný útvar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20574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Výjezd do:</a:t>
            </a:r>
          </a:p>
          <a:p>
            <a:pPr>
              <a:buNone/>
            </a:pPr>
            <a:r>
              <a:rPr lang="cs-CZ" dirty="0" smtClean="0"/>
              <a:t>	90-ti minut, pokud k výzvě dojde v mimopracovní době </a:t>
            </a:r>
          </a:p>
          <a:p>
            <a:pPr>
              <a:buNone/>
            </a:pPr>
            <a:r>
              <a:rPr lang="cs-CZ" dirty="0" smtClean="0"/>
              <a:t>	60-ti minut, pokud k výzvě dojde v pracovní době pracovních dnů a jde o výjezd více kusů techniky nebo techniky, která se nepřepravuje po vlastní ose, </a:t>
            </a:r>
          </a:p>
          <a:p>
            <a:pPr>
              <a:buNone/>
            </a:pPr>
            <a:r>
              <a:rPr lang="cs-CZ" dirty="0" smtClean="0"/>
              <a:t>	30-ti minut, pokud k výzvě dojde v pracovní době pracovních dnů a jde o výjezd jednotlivé techniky s osádkou </a:t>
            </a:r>
            <a:endParaRPr lang="cs-CZ" dirty="0"/>
          </a:p>
        </p:txBody>
      </p:sp>
      <p:pic>
        <p:nvPicPr>
          <p:cNvPr id="4" name="Picture 3" descr="481052_4193410882605_125358661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4572000" cy="3429000"/>
          </a:xfrm>
          <a:prstGeom prst="rect">
            <a:avLst/>
          </a:prstGeom>
        </p:spPr>
      </p:pic>
      <p:pic>
        <p:nvPicPr>
          <p:cNvPr id="5" name="Picture 4" descr="376485_4194286824503_50538768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Úkoly ZÚ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vyhledávání, vyprošťování a záchrana osob ze zavalených objektů, evakuace osob a přeprava hospodářských zvířat  </a:t>
            </a:r>
          </a:p>
          <a:p>
            <a:r>
              <a:rPr lang="cs-CZ" dirty="0" smtClean="0"/>
              <a:t>potápěčské, kynologické a trhací práce</a:t>
            </a:r>
          </a:p>
          <a:p>
            <a:r>
              <a:rPr lang="cs-CZ" dirty="0" smtClean="0"/>
              <a:t>zemní práce a obnova postiženého území </a:t>
            </a:r>
          </a:p>
          <a:p>
            <a:r>
              <a:rPr lang="cs-CZ" dirty="0" smtClean="0"/>
              <a:t>vyprošťování uvázlé nebo havarované techniky </a:t>
            </a:r>
          </a:p>
          <a:p>
            <a:r>
              <a:rPr lang="cs-CZ" dirty="0" smtClean="0"/>
              <a:t>demoliční práce a rozpojování konstrukcí nebo materiálů pomocí trhavin </a:t>
            </a:r>
          </a:p>
          <a:p>
            <a:r>
              <a:rPr lang="cs-CZ" dirty="0" smtClean="0"/>
              <a:t>radiační a chemický průzkum a vytyčování nebezpečných oblastí </a:t>
            </a:r>
          </a:p>
          <a:p>
            <a:r>
              <a:rPr lang="cs-CZ" dirty="0" smtClean="0"/>
              <a:t>dekontaminace osob, techniky, materiálu a terénu</a:t>
            </a:r>
          </a:p>
          <a:p>
            <a:r>
              <a:rPr lang="cs-CZ" dirty="0" smtClean="0"/>
              <a:t>dálková doprava vody při požárech a hašení požárů</a:t>
            </a:r>
          </a:p>
          <a:p>
            <a:r>
              <a:rPr lang="cs-CZ" dirty="0" smtClean="0"/>
              <a:t>nouzové přežití obyvatelstva pomocí humanitární základny</a:t>
            </a:r>
          </a:p>
          <a:p>
            <a:r>
              <a:rPr lang="cs-CZ" dirty="0" smtClean="0"/>
              <a:t>nouzové zásobování pitnou vodou a elektrickou energií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8479_4193410042584_97429267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Picture 4" descr="528025_4194288704550_194263002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6" name="Picture 5" descr="532597_4193409642574_39297941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7" name="Picture 6" descr="255377_4193412882655_1184429878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Roty ZÚ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smtClean="0"/>
              <a:t>Pohotovostní jednotka I. pro dislokaci Hlučín </a:t>
            </a:r>
            <a:r>
              <a:rPr lang="cs-CZ" dirty="0" smtClean="0"/>
              <a:t>(1 + 21) </a:t>
            </a:r>
          </a:p>
          <a:p>
            <a:pPr>
              <a:buNone/>
            </a:pPr>
            <a:r>
              <a:rPr lang="cs-CZ" dirty="0" smtClean="0"/>
              <a:t>	velitel pohotovostní jednotky I. + 19 příslušníků ze Záchranné a Speciální záchranné roty </a:t>
            </a:r>
          </a:p>
          <a:p>
            <a:pPr>
              <a:buNone/>
            </a:pPr>
            <a:r>
              <a:rPr lang="cs-CZ" dirty="0" smtClean="0"/>
              <a:t>	1 příslušník zabezpečující logistickou podporu jednotky </a:t>
            </a:r>
          </a:p>
          <a:p>
            <a:pPr>
              <a:buNone/>
            </a:pPr>
            <a:r>
              <a:rPr lang="cs-CZ" dirty="0" smtClean="0"/>
              <a:t>	1 příslušník zabezpečující koordinaci a součinnost zasahujících jednotek a činnost jednotek ve štábu</a:t>
            </a:r>
          </a:p>
          <a:p>
            <a:pPr>
              <a:buNone/>
            </a:pPr>
            <a:endParaRPr lang="cs-CZ" dirty="0" smtClean="0"/>
          </a:p>
          <a:p>
            <a:r>
              <a:rPr lang="cs-CZ" b="1" dirty="0" smtClean="0"/>
              <a:t>Pohotovostní jednotka II. pro dislokaci Zbiroh </a:t>
            </a:r>
            <a:r>
              <a:rPr lang="cs-CZ" dirty="0" smtClean="0"/>
              <a:t>(1 + 9) velitel pohotovostní jednotky II. + 9 příslušníků ze Záchranné roty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Pohotovostní jednotka III. pro dislokaci Jihlava </a:t>
            </a:r>
            <a:r>
              <a:rPr lang="cs-CZ" dirty="0" smtClean="0"/>
              <a:t>(1 + 3) velitel pohotovostní jednotky III. + 3 příslušníků ze Záchranné roty (do budoucna 1+9)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Porovnání JPO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 smtClean="0"/>
          </a:p>
          <a:p>
            <a:endParaRPr lang="cs-CZ" dirty="0"/>
          </a:p>
        </p:txBody>
      </p:sp>
      <p:pic>
        <p:nvPicPr>
          <p:cNvPr id="4" name="Picture 3" descr="podil JP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18253" y="1219200"/>
            <a:ext cx="8597147" cy="2876550"/>
          </a:xfrm>
          <a:prstGeom prst="rect">
            <a:avLst/>
          </a:prstGeom>
        </p:spPr>
      </p:pic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094531" y="4095750"/>
          <a:ext cx="7058869" cy="2693964"/>
        </p:xfrm>
        <a:graphic>
          <a:graphicData uri="http://schemas.openxmlformats.org/presentationml/2006/ole">
            <p:oleObj spid="_x0000_s37890" name="Document" r:id="rId5" imgW="5257800" imgH="20066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  <p:pic>
        <p:nvPicPr>
          <p:cNvPr id="4" name="Picture 3" descr="oraganizacni-schema-hzs-c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00200" y="1295400"/>
            <a:ext cx="5848350" cy="546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JPO II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jednotka sboru dobrovolných hasičů obce kategorie JPO II zabezpečuje výjezd jednoho (JPO II/1) či dvou (JPO II/2) družstev o zmenšeném početním stavu a zřizuje se zpravidla ve vybrané obci s počtem obyvatel nad 1000 </a:t>
            </a:r>
          </a:p>
          <a:p>
            <a:r>
              <a:rPr lang="cs-CZ" dirty="0" smtClean="0"/>
              <a:t>provádí zásahy i mimo katastrální území obce, v je dislokována </a:t>
            </a:r>
          </a:p>
          <a:p>
            <a:r>
              <a:rPr lang="cs-CZ" dirty="0" smtClean="0"/>
              <a:t>doba výjezdu z místa dislokace do 5 min. a územní působnost do 10 min</a:t>
            </a:r>
            <a:endParaRPr lang="cs-CZ" dirty="0"/>
          </a:p>
        </p:txBody>
      </p:sp>
      <p:pic>
        <p:nvPicPr>
          <p:cNvPr id="5" name="Picture 4" descr="IMG_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43" y="4114800"/>
            <a:ext cx="5949457" cy="266699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JPO III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jednotka sboru dobrovolných hasičů obce kategorie JPO III zabezpečuje výjezd jednoho (JPO III/1) či dvou (JPO III/2) družstev o zmenšeném početním stavu a zřizuje se zpravidla ve vybrané obci s počtem obyvatel nad 1000 </a:t>
            </a:r>
          </a:p>
          <a:p>
            <a:r>
              <a:rPr lang="cs-CZ" dirty="0" smtClean="0"/>
              <a:t>provádí zásahy i mimo katastrální území obce, v je dislokována </a:t>
            </a:r>
          </a:p>
          <a:p>
            <a:r>
              <a:rPr lang="cs-CZ" dirty="0" smtClean="0"/>
              <a:t>doba výjezdu z místa dislokace do 10 min. a územní působnost do 10 min</a:t>
            </a:r>
            <a:endParaRPr lang="cs-CZ" dirty="0"/>
          </a:p>
        </p:txBody>
      </p:sp>
      <p:pic>
        <p:nvPicPr>
          <p:cNvPr id="7" name="Picture 6" descr="SDH-Brno-Komí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91000"/>
            <a:ext cx="7696200" cy="249954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JPO IV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00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jednotka hasičského záchranného sboru podniku zřizovaná právnickou nebo fyzickou podnikající osobou;</a:t>
            </a:r>
          </a:p>
          <a:p>
            <a:r>
              <a:rPr lang="cs-CZ" dirty="0" smtClean="0"/>
              <a:t>poskytuje speciální techniku na výzvu KOPIS HZS ČR zpravidla na základě písemné dohody </a:t>
            </a:r>
          </a:p>
          <a:p>
            <a:r>
              <a:rPr lang="cs-CZ" dirty="0" smtClean="0"/>
              <a:t>provádí zásahy převážně v areálu podniku, v je jednotka dislokována</a:t>
            </a:r>
          </a:p>
          <a:p>
            <a:r>
              <a:rPr lang="cs-CZ" dirty="0" smtClean="0"/>
              <a:t>doba výjezdu z místa </a:t>
            </a:r>
          </a:p>
          <a:p>
            <a:pPr>
              <a:buNone/>
            </a:pPr>
            <a:r>
              <a:rPr lang="cs-CZ" dirty="0" smtClean="0"/>
              <a:t>	dislokace do 2 min. </a:t>
            </a:r>
            <a:br>
              <a:rPr lang="cs-CZ" dirty="0" smtClean="0"/>
            </a:br>
            <a:r>
              <a:rPr lang="cs-CZ" dirty="0" smtClean="0"/>
              <a:t>a územní působnost </a:t>
            </a:r>
            <a:br>
              <a:rPr lang="cs-CZ" dirty="0" smtClean="0"/>
            </a:br>
            <a:r>
              <a:rPr lang="cs-CZ" dirty="0" smtClean="0"/>
              <a:t>většinou není</a:t>
            </a:r>
            <a:endParaRPr lang="cs-CZ" dirty="0"/>
          </a:p>
        </p:txBody>
      </p:sp>
      <p:pic>
        <p:nvPicPr>
          <p:cNvPr id="5" name="Picture 4" descr="HZSP-Škoda-MB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371850"/>
            <a:ext cx="4648200" cy="34861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JPO V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jednotka sboru dobrovolných hasičů obce kategorie JPO V, která zabezpečuje výjezd družstva o zmenšeném početním stavu</a:t>
            </a:r>
          </a:p>
          <a:p>
            <a:r>
              <a:rPr lang="cs-CZ" dirty="0" smtClean="0"/>
              <a:t>provádí zásahy převážně v katastru obce, kde je dislokována </a:t>
            </a:r>
          </a:p>
          <a:p>
            <a:r>
              <a:rPr lang="cs-CZ" dirty="0" smtClean="0"/>
              <a:t>doba výjezdu z místa dislokace  do 10 min. a územní působnost není</a:t>
            </a:r>
            <a:endParaRPr lang="cs-CZ" dirty="0"/>
          </a:p>
        </p:txBody>
      </p:sp>
      <p:pic>
        <p:nvPicPr>
          <p:cNvPr id="4" name="Picture 3" descr="SDH-Kočí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91001"/>
            <a:ext cx="3276600" cy="2457450"/>
          </a:xfrm>
          <a:prstGeom prst="rect">
            <a:avLst/>
          </a:prstGeom>
        </p:spPr>
      </p:pic>
      <p:pic>
        <p:nvPicPr>
          <p:cNvPr id="5" name="Picture 4" descr="SDH-Koci1-1024x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91001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JPO VI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jednotka sboru dobrovolných hasičů podniku zřizovaná právnickou nebo fyzickou podnikající osobou </a:t>
            </a:r>
          </a:p>
          <a:p>
            <a:r>
              <a:rPr lang="cs-CZ" dirty="0" smtClean="0"/>
              <a:t>poskytuje speciální techniku na výzvu OPS HZS ČR zpravidla na základě písemné dohody  </a:t>
            </a:r>
          </a:p>
          <a:p>
            <a:r>
              <a:rPr lang="cs-CZ" dirty="0" smtClean="0"/>
              <a:t>provádí zásahy převážně v areálu podniku v němž je dislokována</a:t>
            </a:r>
          </a:p>
          <a:p>
            <a:r>
              <a:rPr lang="cs-CZ" dirty="0" smtClean="0"/>
              <a:t>doba výjezdu z místa dislokace  do 10 min. a územní působnost zde není</a:t>
            </a:r>
            <a:endParaRPr lang="cs-CZ" dirty="0"/>
          </a:p>
        </p:txBody>
      </p:sp>
      <p:pic>
        <p:nvPicPr>
          <p:cNvPr id="4" name="Picture 3" descr="13327579_10209795236226665_289972480247561833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86200"/>
            <a:ext cx="3962400" cy="2971800"/>
          </a:xfrm>
          <a:prstGeom prst="rect">
            <a:avLst/>
          </a:prstGeom>
        </p:spPr>
      </p:pic>
      <p:pic>
        <p:nvPicPr>
          <p:cNvPr id="5" name="Picture 4" descr="lia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886200"/>
            <a:ext cx="4732867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>
                <a:hlinkClick r:id="rId2"/>
              </a:rPr>
              <a:t>http://www.hzscr.cz/clanek/organizacni-schemata.aspx</a:t>
            </a:r>
            <a:endParaRPr lang="cs-CZ" dirty="0" smtClean="0"/>
          </a:p>
          <a:p>
            <a:r>
              <a:rPr lang="cs-CZ" dirty="0" smtClean="0"/>
              <a:t>Zákon č. 320/2015 Sb. o HZS ČR</a:t>
            </a:r>
          </a:p>
          <a:p>
            <a:r>
              <a:rPr lang="cs-CZ" dirty="0" smtClean="0"/>
              <a:t>http://www.hzscr.cz/clanek/generalni-reditel-hasicskeho-zachranneho-sboru.aspx</a:t>
            </a:r>
          </a:p>
          <a:p>
            <a:r>
              <a:rPr lang="cs-CZ" dirty="0" smtClean="0">
                <a:hlinkClick r:id="rId3"/>
              </a:rPr>
              <a:t>http://www.hasicarny.cz/</a:t>
            </a:r>
            <a:endParaRPr lang="cs-CZ" dirty="0" smtClean="0"/>
          </a:p>
          <a:p>
            <a:r>
              <a:rPr lang="cs-CZ" dirty="0" smtClean="0"/>
              <a:t>Zákon č. 133/1985 Sb., o PO</a:t>
            </a:r>
          </a:p>
          <a:p>
            <a:r>
              <a:rPr lang="cs-CZ" dirty="0" smtClean="0"/>
              <a:t>Vyhláška MV č. 247/2001 Sb. o organizaci a činnosti jednotek PO</a:t>
            </a:r>
          </a:p>
          <a:p>
            <a:r>
              <a:rPr lang="cs-CZ" dirty="0" smtClean="0"/>
              <a:t>Statistické ročenky Hasičského záchranného sboru ČR</a:t>
            </a:r>
          </a:p>
          <a:p>
            <a:r>
              <a:rPr lang="cs-CZ" dirty="0" smtClean="0">
                <a:hlinkClick r:id="rId4"/>
              </a:rPr>
              <a:t>http://www.hzscr.cz/clanek/predpoklady-k-prijeti-do-sluzebniho-pomeru.aspx</a:t>
            </a:r>
            <a:endParaRPr lang="cs-CZ" dirty="0" smtClean="0"/>
          </a:p>
          <a:p>
            <a:r>
              <a:rPr lang="cs-CZ" dirty="0" smtClean="0"/>
              <a:t>Foto archiv autora a HZS Chrudim</a:t>
            </a:r>
          </a:p>
          <a:p>
            <a:r>
              <a:rPr lang="cs-CZ" dirty="0" smtClean="0">
                <a:hlinkClick r:id="rId5"/>
              </a:rPr>
              <a:t>http://www.hzscr.cz/organizacni-slozky-zachranny-utvar-hzs-cr.aspx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http://www.hzscr.cz/clanek/informacni-servis-zpravodajstvi-2016-kveten-den-hasicstva-a-slavnostni-slib-novych-prislusniku-na-hradcanskem-namesti.aspx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pozornost!</a:t>
            </a:r>
            <a:endParaRPr lang="cs-CZ" dirty="0"/>
          </a:p>
        </p:txBody>
      </p:sp>
      <p:pic>
        <p:nvPicPr>
          <p:cNvPr id="4" name="Picture 3" descr="160220121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36" y="917448"/>
            <a:ext cx="3369564" cy="44927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Generální ředitelství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schvaluje koncepci organizace a rozvoje PO</a:t>
            </a:r>
          </a:p>
          <a:p>
            <a:r>
              <a:rPr lang="cs-CZ" dirty="0" smtClean="0"/>
              <a:t>předkládá návrh rozpočtu HZS </a:t>
            </a:r>
          </a:p>
          <a:p>
            <a:r>
              <a:rPr lang="cs-CZ" dirty="0" smtClean="0"/>
              <a:t>návrhu účelové dotace pro JSDHO </a:t>
            </a:r>
          </a:p>
          <a:p>
            <a:r>
              <a:rPr lang="cs-CZ" dirty="0" smtClean="0"/>
              <a:t>vykonává Státní požární dozor a je dotčeným orgánem státní správy na úseku PO </a:t>
            </a:r>
          </a:p>
          <a:p>
            <a:r>
              <a:rPr lang="cs-CZ" dirty="0" smtClean="0"/>
              <a:t>kontroluje plnění úkolů uložených zákonem u HZS krajů</a:t>
            </a:r>
          </a:p>
          <a:p>
            <a:r>
              <a:rPr lang="cs-CZ" dirty="0" smtClean="0"/>
              <a:t>zabezpečuje výzkum a vývoj </a:t>
            </a:r>
          </a:p>
          <a:p>
            <a:r>
              <a:rPr lang="cs-CZ" dirty="0" smtClean="0"/>
              <a:t>stanoví postup zjištování příčin požárů, zpracovává rozbory příčin vzniku požárů, </a:t>
            </a:r>
          </a:p>
          <a:p>
            <a:r>
              <a:rPr lang="cs-CZ" dirty="0" smtClean="0"/>
              <a:t>stanoví zaměření preventivně výchovné činnosti </a:t>
            </a:r>
          </a:p>
          <a:p>
            <a:r>
              <a:rPr lang="cs-CZ" dirty="0" smtClean="0"/>
              <a:t>soustřeďuje a vyhodnocuje informace potřebné pro zásahy JPO</a:t>
            </a:r>
          </a:p>
          <a:p>
            <a:r>
              <a:rPr lang="cs-CZ" dirty="0" smtClean="0"/>
              <a:t>zajišťuje mezinárodní spolupráci HZS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81400"/>
            <a:ext cx="76200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1981200" cy="2948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990601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Generální ředitel Hasičského záchranného sboru </a:t>
            </a:r>
          </a:p>
          <a:p>
            <a:endParaRPr lang="cs-CZ" dirty="0" smtClean="0"/>
          </a:p>
          <a:p>
            <a:r>
              <a:rPr lang="cs-CZ" dirty="0" smtClean="0"/>
              <a:t>genmjr. Ing. Drahoslav Ryba</a:t>
            </a:r>
          </a:p>
          <a:p>
            <a:endParaRPr lang="cs-CZ" dirty="0" smtClean="0"/>
          </a:p>
          <a:p>
            <a:r>
              <a:rPr lang="cs-CZ" dirty="0" smtClean="0"/>
              <a:t>Do funkce uveden 1.12.2011</a:t>
            </a:r>
          </a:p>
          <a:p>
            <a:endParaRPr lang="cs-CZ" dirty="0" smtClean="0"/>
          </a:p>
          <a:p>
            <a:r>
              <a:rPr lang="cs-CZ" dirty="0" smtClean="0"/>
              <a:t>Podřízen ministrovi vnitra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HZS krajů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12 krajských HZS sídlí v krajských městech, HZS SčK má sídlo na Kladně a HZS hl.m. Prahy v hlavním městě</a:t>
            </a:r>
          </a:p>
          <a:p>
            <a:r>
              <a:rPr lang="cs-CZ" dirty="0" smtClean="0"/>
              <a:t>Krajská ředitelství řídí jednotlivé územní odbory, jejichž působnost je shodná s územím okresů</a:t>
            </a:r>
          </a:p>
          <a:p>
            <a:r>
              <a:rPr lang="cs-CZ" dirty="0" smtClean="0"/>
              <a:t>Krajské operační a informační středisko povolává a nasazuje potřebné síly a prostředky JPO a dalších složek IZS prostřednictvím jejich operačních středisek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89982"/>
            <a:ext cx="8838761" cy="5158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9400" y="1089982"/>
            <a:ext cx="2361761" cy="51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ZS-Pardub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527227"/>
          </a:xfrm>
          <a:prstGeom prst="rect">
            <a:avLst/>
          </a:prstGeom>
        </p:spPr>
      </p:pic>
      <p:pic>
        <p:nvPicPr>
          <p:cNvPr id="8" name="Picture 7" descr="HZS-PCE-06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250"/>
            <a:ext cx="3429000" cy="2571750"/>
          </a:xfrm>
          <a:prstGeom prst="rect">
            <a:avLst/>
          </a:prstGeom>
        </p:spPr>
      </p:pic>
      <p:pic>
        <p:nvPicPr>
          <p:cNvPr id="9" name="Picture 8" descr="HZS-PCE-06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286250"/>
            <a:ext cx="3429000" cy="2571750"/>
          </a:xfrm>
          <a:prstGeom prst="rect">
            <a:avLst/>
          </a:prstGeom>
        </p:spPr>
      </p:pic>
      <p:pic>
        <p:nvPicPr>
          <p:cNvPr id="11" name="Picture 10" descr="HZS-PCE-040-768x102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3810000"/>
            <a:ext cx="2286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Profesionální hasič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je starší 18 let </a:t>
            </a:r>
          </a:p>
          <a:p>
            <a:r>
              <a:rPr lang="cs-CZ" dirty="0" smtClean="0"/>
              <a:t>je bezúhonný a plně způsobilý k právním úkonům </a:t>
            </a:r>
          </a:p>
          <a:p>
            <a:r>
              <a:rPr lang="cs-CZ" dirty="0" smtClean="0"/>
              <a:t>splňuje podmínky stanovené pro výkon obsazovaného služebního místa</a:t>
            </a:r>
          </a:p>
          <a:p>
            <a:r>
              <a:rPr lang="cs-CZ" dirty="0" smtClean="0"/>
              <a:t>má minimálně střední vzdělání s maturitní zkouškou</a:t>
            </a:r>
          </a:p>
          <a:p>
            <a:r>
              <a:rPr lang="cs-CZ" dirty="0" smtClean="0"/>
              <a:t>je fyzicky, zdravotně a osobnostně způsobilý k výkonu služby</a:t>
            </a:r>
          </a:p>
          <a:p>
            <a:r>
              <a:rPr lang="cs-CZ" dirty="0" smtClean="0"/>
              <a:t>je oprávněn seznamovat se s utajovanými informacemi</a:t>
            </a:r>
          </a:p>
          <a:p>
            <a:r>
              <a:rPr lang="cs-CZ" dirty="0" smtClean="0"/>
              <a:t>není členem politické strany nebo politického hnutí </a:t>
            </a:r>
          </a:p>
          <a:p>
            <a:r>
              <a:rPr lang="cs-CZ" dirty="0" smtClean="0"/>
              <a:t>nevykonává živnostenskou nebo jinou výdělečnou činnost </a:t>
            </a:r>
          </a:p>
          <a:p>
            <a:r>
              <a:rPr lang="cs-CZ" dirty="0" smtClean="0"/>
              <a:t>není členem řídících nebo kontrolních orgánů právnických osob, které vykonávají podnikatelskou činnost </a:t>
            </a:r>
          </a:p>
          <a:p>
            <a:r>
              <a:rPr lang="cs-CZ" dirty="0" smtClean="0"/>
              <a:t>písemně požádal o přijetí do služebního poměru a úspěšně absolvoval přijímací řízení</a:t>
            </a:r>
          </a:p>
          <a:p>
            <a:r>
              <a:rPr lang="cs-CZ" dirty="0" smtClean="0"/>
              <a:t>po 3 letech od přijetí úspěšně složil služební zkoušku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1634</Words>
  <Application>Microsoft Macintosh PowerPoint</Application>
  <PresentationFormat>On-screen Show (4:3)</PresentationFormat>
  <Paragraphs>169</Paragraphs>
  <Slides>36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???</vt:lpstr>
      <vt:lpstr>Hasičský záchranný sbor a další jednotky PO</vt:lpstr>
      <vt:lpstr>HZS</vt:lpstr>
      <vt:lpstr>Organizační struktura</vt:lpstr>
      <vt:lpstr>Generální ředitelství </vt:lpstr>
      <vt:lpstr>Slide 5</vt:lpstr>
      <vt:lpstr>HZS krajů</vt:lpstr>
      <vt:lpstr>Slide 7</vt:lpstr>
      <vt:lpstr>Slide 8</vt:lpstr>
      <vt:lpstr>Profesionální hasič</vt:lpstr>
      <vt:lpstr>Slide 10</vt:lpstr>
      <vt:lpstr>Služební slib</vt:lpstr>
      <vt:lpstr>Slide 12</vt:lpstr>
      <vt:lpstr>Činnost HZS</vt:lpstr>
      <vt:lpstr>Druhy událostí</vt:lpstr>
      <vt:lpstr>Požár</vt:lpstr>
      <vt:lpstr>Dopravní nehoda </vt:lpstr>
      <vt:lpstr>Technická pomoc</vt:lpstr>
      <vt:lpstr>Slide 18</vt:lpstr>
      <vt:lpstr>Únik nebezpečné chemické látky</vt:lpstr>
      <vt:lpstr>Únik ropného produktu </vt:lpstr>
      <vt:lpstr>Ostatní pomoc</vt:lpstr>
      <vt:lpstr>Hasičské stanice</vt:lpstr>
      <vt:lpstr>Centrální hasičské stanice</vt:lpstr>
      <vt:lpstr>Pobočné hasičské stanice</vt:lpstr>
      <vt:lpstr>Záchranný útvar</vt:lpstr>
      <vt:lpstr>Úkoly ZÚ</vt:lpstr>
      <vt:lpstr>Slide 27</vt:lpstr>
      <vt:lpstr>Roty ZÚ</vt:lpstr>
      <vt:lpstr>Porovnání JPO</vt:lpstr>
      <vt:lpstr>JPO II</vt:lpstr>
      <vt:lpstr>JPO III</vt:lpstr>
      <vt:lpstr>JPO IV</vt:lpstr>
      <vt:lpstr>JPO V</vt:lpstr>
      <vt:lpstr>JPO VI</vt:lpstr>
      <vt:lpstr>Zdroje</vt:lpstr>
      <vt:lpstr>Děkuji za pozornost!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117</cp:revision>
  <dcterms:created xsi:type="dcterms:W3CDTF">2017-03-14T20:08:28Z</dcterms:created>
  <dcterms:modified xsi:type="dcterms:W3CDTF">2017-03-14T20:09:03Z</dcterms:modified>
</cp:coreProperties>
</file>