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4" r:id="rId8"/>
    <p:sldId id="260" r:id="rId9"/>
    <p:sldId id="276" r:id="rId10"/>
    <p:sldId id="272" r:id="rId11"/>
    <p:sldId id="271" r:id="rId12"/>
    <p:sldId id="270" r:id="rId13"/>
    <p:sldId id="277" r:id="rId14"/>
    <p:sldId id="275" r:id="rId15"/>
    <p:sldId id="274" r:id="rId16"/>
    <p:sldId id="273" r:id="rId17"/>
    <p:sldId id="279" r:id="rId18"/>
    <p:sldId id="280" r:id="rId19"/>
    <p:sldId id="281" r:id="rId20"/>
    <p:sldId id="261" r:id="rId21"/>
    <p:sldId id="278" r:id="rId22"/>
    <p:sldId id="262" r:id="rId23"/>
    <p:sldId id="266" r:id="rId24"/>
    <p:sldId id="26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9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6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7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0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8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7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01A8A0-FC97-4108-9E4D-5CFCA6C24D7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1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01A8A0-FC97-4108-9E4D-5CFCA6C24D7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r.org/syria/bashar-al-assad/p3769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th/427046/fss_b/427046_sedlacek_bak_prace_2017_final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llingcat.com/news/mena/2017/04/29/factions-syrian-civil-wa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oliticalviolenceataglance.org/2014/08/13/islamists-at-a-glance-why-do-syrias-rebel-fighters-join-islamist-groups-the-reasons-may-have-less-to-do-with-religiosity-than-you-might-thin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590216"/>
            <a:ext cx="10058400" cy="3566160"/>
          </a:xfrm>
        </p:spPr>
        <p:txBody>
          <a:bodyPr/>
          <a:lstStyle/>
          <a:p>
            <a:pPr algn="r"/>
            <a:r>
              <a:rPr lang="cs-CZ" b="1" dirty="0" smtClean="0"/>
              <a:t>Válka v Sýrii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56376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cs-CZ" dirty="0" smtClean="0"/>
              <a:t>Tomáš Kaválek</a:t>
            </a:r>
          </a:p>
          <a:p>
            <a:pPr algn="r"/>
            <a:r>
              <a:rPr lang="cs-CZ" dirty="0" smtClean="0"/>
              <a:t>BSS 191 Soudobé ozbrojené konflikty</a:t>
            </a:r>
          </a:p>
          <a:p>
            <a:pPr algn="r"/>
            <a:r>
              <a:rPr lang="cs-CZ" dirty="0" smtClean="0"/>
              <a:t>16. </a:t>
            </a:r>
            <a:r>
              <a:rPr lang="cs-CZ" dirty="0" smtClean="0"/>
              <a:t>5. </a:t>
            </a:r>
            <a:r>
              <a:rPr lang="cs-CZ" dirty="0" smtClean="0"/>
              <a:t>2017</a:t>
            </a:r>
            <a:endParaRPr lang="en-US" dirty="0"/>
          </a:p>
        </p:txBody>
      </p:sp>
      <p:pic>
        <p:nvPicPr>
          <p:cNvPr id="5122" name="Picture 2" descr="https://upload.wikimedia.org/wikipedia/commons/a/a2/Azaz,_Sy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28187"/>
            <a:ext cx="5053908" cy="33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lzamaalouf.com/wp-content/uploads/2015/07/as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578" y="128187"/>
            <a:ext cx="3256629" cy="35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4.bp.blogspot.com/-JJB9S9b9J3U/WQT__UW80JI/AAAAAAAAIbk/AkBGCVd3mAMGYfYZGdLGcRKosh3BqyJSACLcB/s1600/Russian%2BAirstrikes%2Bin%2BSyria%2BApril%2B4%2B-%2B25%252C%2B2017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80" y="0"/>
            <a:ext cx="7429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368" y="3858744"/>
            <a:ext cx="10058400" cy="1450757"/>
          </a:xfrm>
        </p:spPr>
        <p:txBody>
          <a:bodyPr>
            <a:normAutofit fontScale="90000"/>
          </a:bodyPr>
          <a:lstStyle/>
          <a:p>
            <a:pPr fontAlgn="base"/>
            <a:r>
              <a:rPr lang="cs-CZ" b="1" dirty="0" err="1" smtClean="0"/>
              <a:t>Council</a:t>
            </a:r>
            <a:r>
              <a:rPr lang="cs-CZ" b="1" dirty="0" smtClean="0"/>
              <a:t> on </a:t>
            </a:r>
            <a:r>
              <a:rPr lang="cs-CZ" b="1" dirty="0" err="1" smtClean="0"/>
              <a:t>Foreign</a:t>
            </a:r>
            <a:r>
              <a:rPr lang="cs-CZ" b="1" dirty="0" smtClean="0"/>
              <a:t> Relations, 1. 4. 2016, „</a:t>
            </a:r>
            <a:r>
              <a:rPr lang="en-US" b="1" dirty="0"/>
              <a:t>Who Is Bashar </a:t>
            </a:r>
            <a:r>
              <a:rPr lang="en-US" b="1" dirty="0" smtClean="0"/>
              <a:t>al-Assad?</a:t>
            </a:r>
            <a:r>
              <a:rPr lang="cs-CZ" b="1" dirty="0" smtClean="0"/>
              <a:t> </a:t>
            </a:r>
            <a:r>
              <a:rPr lang="en-US" b="1" dirty="0" smtClean="0"/>
              <a:t>Power </a:t>
            </a:r>
            <a:r>
              <a:rPr lang="en-US" b="1" dirty="0"/>
              <a:t>Profile: Bashar </a:t>
            </a:r>
            <a:r>
              <a:rPr lang="en-US" b="1" dirty="0" smtClean="0"/>
              <a:t>al-Assad</a:t>
            </a:r>
            <a:r>
              <a:rPr lang="cs-CZ" b="1" dirty="0"/>
              <a:t>“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www.cfr.org/syria/bashar-al-assad/p37690</a:t>
            </a:r>
            <a:r>
              <a:rPr lang="cs-CZ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807" y="965517"/>
            <a:ext cx="10058400" cy="46234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během války zahynulo </a:t>
            </a:r>
            <a:r>
              <a:rPr lang="cs-CZ" sz="2800" dirty="0" smtClean="0"/>
              <a:t>přes </a:t>
            </a:r>
            <a:r>
              <a:rPr lang="cs-CZ" sz="2800" dirty="0" smtClean="0"/>
              <a:t>cca 400</a:t>
            </a:r>
            <a:r>
              <a:rPr lang="cs-CZ" sz="2800" dirty="0" smtClean="0"/>
              <a:t> </a:t>
            </a:r>
            <a:r>
              <a:rPr lang="cs-CZ" sz="2800" dirty="0"/>
              <a:t>tisíc </a:t>
            </a:r>
            <a:r>
              <a:rPr lang="cs-CZ" sz="2800" dirty="0" smtClean="0"/>
              <a:t>lidí (UN), 13 </a:t>
            </a:r>
            <a:r>
              <a:rPr lang="cs-CZ" sz="2800" dirty="0"/>
              <a:t>milionů opustilo domovy (z toho </a:t>
            </a:r>
            <a:r>
              <a:rPr lang="cs-CZ" sz="2800" dirty="0"/>
              <a:t>5</a:t>
            </a:r>
            <a:r>
              <a:rPr lang="cs-CZ" sz="2800" dirty="0" smtClean="0"/>
              <a:t> milionů opustilo </a:t>
            </a:r>
            <a:r>
              <a:rPr lang="cs-CZ" sz="2800" dirty="0" smtClean="0"/>
              <a:t>Sýrii</a:t>
            </a:r>
            <a:r>
              <a:rPr lang="cs-CZ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</a:t>
            </a:r>
            <a:r>
              <a:rPr lang="cs-CZ" sz="2800" b="1" u="sng" dirty="0"/>
              <a:t>lokální vs. regionální vs. globální faktory: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A) lokální (represivní režim opírající se hojně o menšiny - alavité, křesťané vs. arabská sunnitská většina)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B) regionální (Írán vs. Saúdská Arábie a Turecko soupeří o vliv v regionu)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C) globální (Asad je klíčový ruský spojenec na Blízkém východě)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55" y="2544028"/>
            <a:ext cx="10058400" cy="1450757"/>
          </a:xfrm>
        </p:spPr>
        <p:txBody>
          <a:bodyPr/>
          <a:lstStyle/>
          <a:p>
            <a:r>
              <a:rPr lang="cs-CZ" dirty="0" smtClean="0"/>
              <a:t>A) Lokální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Postupné </a:t>
            </a:r>
            <a:r>
              <a:rPr lang="cs-CZ" dirty="0"/>
              <a:t>štěpení opozičních ozbrojených </a:t>
            </a:r>
            <a:r>
              <a:rPr lang="cs-CZ" dirty="0" smtClean="0"/>
              <a:t>skupin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79020"/>
            <a:ext cx="10058400" cy="40233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600" dirty="0" smtClean="0"/>
              <a:t>Nacionalisté (často Arabové </a:t>
            </a:r>
            <a:r>
              <a:rPr lang="cs-CZ" sz="3600" dirty="0"/>
              <a:t>sunnité) – FSA…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/>
              <a:t>„umírnění islamisté“ (Islámské fronta od listopadu 2013; Ahrár aš-Šám?, Džajš al-Fatáh od r. 2015…)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/>
              <a:t>Radikální islamisté (an-Nusra, ISIS…)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600" dirty="0"/>
              <a:t>+ politická (exilová) opozice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0975"/>
            <a:ext cx="10058400" cy="822960"/>
          </a:xfrm>
        </p:spPr>
        <p:txBody>
          <a:bodyPr/>
          <a:lstStyle/>
          <a:p>
            <a:r>
              <a:rPr lang="cs-CZ" dirty="0" smtClean="0"/>
              <a:t>Politická opozice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31383"/>
            <a:ext cx="10058400" cy="523134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8/2011 – zformována </a:t>
            </a:r>
            <a:r>
              <a:rPr lang="cs-CZ" sz="2400" dirty="0" err="1" smtClean="0"/>
              <a:t>Syrian</a:t>
            </a:r>
            <a:r>
              <a:rPr lang="cs-CZ" sz="2400" dirty="0" smtClean="0"/>
              <a:t> </a:t>
            </a:r>
            <a:r>
              <a:rPr lang="cs-CZ" sz="2400" dirty="0" err="1" smtClean="0"/>
              <a:t>National</a:t>
            </a:r>
            <a:r>
              <a:rPr lang="cs-CZ" sz="2400" dirty="0" smtClean="0"/>
              <a:t> </a:t>
            </a:r>
            <a:r>
              <a:rPr lang="cs-CZ" sz="2400" dirty="0" err="1" smtClean="0"/>
              <a:t>Council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Deficit propojení s realitou v Sýrii a na bojišti (FSA a </a:t>
            </a:r>
            <a:r>
              <a:rPr lang="cs-CZ" sz="2400" dirty="0" err="1" smtClean="0"/>
              <a:t>Local</a:t>
            </a:r>
            <a:r>
              <a:rPr lang="cs-CZ" sz="2400" dirty="0" smtClean="0"/>
              <a:t> </a:t>
            </a:r>
            <a:r>
              <a:rPr lang="cs-CZ" sz="2400" dirty="0" err="1" smtClean="0"/>
              <a:t>Coordination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Committees</a:t>
            </a:r>
            <a:r>
              <a:rPr lang="cs-CZ" sz="24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Silnější pozice Muslimského bratrstva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Blíže Turecku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11/2012 – založena </a:t>
            </a:r>
            <a:r>
              <a:rPr lang="en-US" sz="2400" dirty="0"/>
              <a:t>National Coalition for Syrian Revolutionary and Opposition </a:t>
            </a:r>
            <a:r>
              <a:rPr lang="en-US" sz="2400" dirty="0" smtClean="0"/>
              <a:t>Forces</a:t>
            </a:r>
            <a:r>
              <a:rPr lang="cs-CZ" sz="2400" dirty="0" smtClean="0"/>
              <a:t> (</a:t>
            </a:r>
            <a:r>
              <a:rPr lang="cs-CZ" sz="2400" dirty="0" err="1" smtClean="0"/>
              <a:t>Syrian</a:t>
            </a:r>
            <a:r>
              <a:rPr lang="cs-CZ" sz="2400" dirty="0" smtClean="0"/>
              <a:t> </a:t>
            </a:r>
            <a:r>
              <a:rPr lang="cs-CZ" sz="2400" dirty="0" err="1" smtClean="0"/>
              <a:t>National</a:t>
            </a:r>
            <a:r>
              <a:rPr lang="cs-CZ" sz="2400" dirty="0" smtClean="0"/>
              <a:t> </a:t>
            </a:r>
            <a:r>
              <a:rPr lang="cs-CZ" sz="2400" dirty="0" err="1" smtClean="0"/>
              <a:t>Coalition</a:t>
            </a:r>
            <a:r>
              <a:rPr lang="cs-CZ" sz="2400" dirty="0" smtClean="0"/>
              <a:t> - SNC), včetně zhruba třetiny z 60 členů ze </a:t>
            </a:r>
            <a:r>
              <a:rPr lang="cs-CZ" sz="2400" dirty="0" err="1" smtClean="0"/>
              <a:t>Syrian</a:t>
            </a:r>
            <a:r>
              <a:rPr lang="cs-CZ" sz="2400" dirty="0" smtClean="0"/>
              <a:t> </a:t>
            </a:r>
            <a:r>
              <a:rPr lang="cs-CZ" sz="2400" dirty="0" err="1" smtClean="0"/>
              <a:t>National</a:t>
            </a:r>
            <a:r>
              <a:rPr lang="cs-CZ" sz="2400" dirty="0" smtClean="0"/>
              <a:t> </a:t>
            </a:r>
            <a:r>
              <a:rPr lang="cs-CZ" sz="2400" dirty="0" err="1" smtClean="0"/>
              <a:t>Council</a:t>
            </a: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Roztříštěnost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Nadále deficit propojení s realitou v Sýrii, s vizí „revolucionářů“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Sporná role </a:t>
            </a:r>
            <a:r>
              <a:rPr lang="cs-CZ" sz="2400" dirty="0" err="1" smtClean="0"/>
              <a:t>Syrian</a:t>
            </a:r>
            <a:r>
              <a:rPr lang="cs-CZ" sz="2400" dirty="0" smtClean="0"/>
              <a:t> </a:t>
            </a:r>
            <a:r>
              <a:rPr lang="cs-CZ" sz="2400" dirty="0" err="1" smtClean="0"/>
              <a:t>Military</a:t>
            </a:r>
            <a:r>
              <a:rPr lang="cs-CZ" sz="2400" dirty="0" smtClean="0"/>
              <a:t> </a:t>
            </a:r>
            <a:r>
              <a:rPr lang="cs-CZ" sz="2400" dirty="0" err="1" smtClean="0"/>
              <a:t>Council</a:t>
            </a:r>
            <a:r>
              <a:rPr lang="cs-CZ" sz="2400" dirty="0" smtClean="0"/>
              <a:t> (FSA)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+ další…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1700" dirty="0" smtClean="0"/>
              <a:t>Podrobněji o politické opozici a vývoji Free </a:t>
            </a:r>
            <a:r>
              <a:rPr lang="cs-CZ" sz="1700" dirty="0" err="1" smtClean="0"/>
              <a:t>Syrian</a:t>
            </a:r>
            <a:r>
              <a:rPr lang="cs-CZ" sz="1700" dirty="0" smtClean="0"/>
              <a:t> </a:t>
            </a:r>
            <a:r>
              <a:rPr lang="cs-CZ" sz="1700" dirty="0" err="1" smtClean="0"/>
              <a:t>Army</a:t>
            </a:r>
            <a:r>
              <a:rPr lang="cs-CZ" sz="1700" dirty="0" smtClean="0"/>
              <a:t> viz </a:t>
            </a:r>
            <a:r>
              <a:rPr lang="cs-CZ" sz="1700" dirty="0" err="1" smtClean="0"/>
              <a:t>bc.</a:t>
            </a:r>
            <a:r>
              <a:rPr lang="cs-CZ" sz="1700" dirty="0" smtClean="0"/>
              <a:t> práci Petra Sedláčka z r. 2017 s názvem „Vývoj skupiny Syrská </a:t>
            </a:r>
            <a:r>
              <a:rPr lang="cs-CZ" sz="1700" dirty="0"/>
              <a:t>osvobozenecká </a:t>
            </a:r>
            <a:r>
              <a:rPr lang="cs-CZ" sz="1700" dirty="0" smtClean="0"/>
              <a:t>armáda“ </a:t>
            </a:r>
            <a:r>
              <a:rPr lang="cs-CZ" sz="1700" dirty="0"/>
              <a:t>(</a:t>
            </a:r>
            <a:r>
              <a:rPr lang="cs-CZ" sz="1700" dirty="0">
                <a:hlinkClick r:id="rId2"/>
              </a:rPr>
              <a:t>https://</a:t>
            </a:r>
            <a:r>
              <a:rPr lang="cs-CZ" sz="1700" dirty="0" smtClean="0">
                <a:hlinkClick r:id="rId2"/>
              </a:rPr>
              <a:t>is.muni.cz/</a:t>
            </a:r>
            <a:r>
              <a:rPr lang="cs-CZ" sz="1700" dirty="0" err="1" smtClean="0">
                <a:hlinkClick r:id="rId2"/>
              </a:rPr>
              <a:t>auth</a:t>
            </a:r>
            <a:r>
              <a:rPr lang="cs-CZ" sz="1700" dirty="0" smtClean="0">
                <a:hlinkClick r:id="rId2"/>
              </a:rPr>
              <a:t>/</a:t>
            </a:r>
            <a:r>
              <a:rPr lang="cs-CZ" sz="1700" dirty="0" err="1" smtClean="0">
                <a:hlinkClick r:id="rId2"/>
              </a:rPr>
              <a:t>th</a:t>
            </a:r>
            <a:r>
              <a:rPr lang="cs-CZ" sz="1700" dirty="0" smtClean="0">
                <a:hlinkClick r:id="rId2"/>
              </a:rPr>
              <a:t>/427046/</a:t>
            </a:r>
            <a:r>
              <a:rPr lang="cs-CZ" sz="1700" dirty="0" err="1" smtClean="0">
                <a:hlinkClick r:id="rId2"/>
              </a:rPr>
              <a:t>fss_b</a:t>
            </a:r>
            <a:r>
              <a:rPr lang="cs-CZ" sz="1700" dirty="0" smtClean="0">
                <a:hlinkClick r:id="rId2"/>
              </a:rPr>
              <a:t>/427046_sedlacek_bak_prace_2017_final.pdf</a:t>
            </a:r>
            <a:r>
              <a:rPr lang="cs-CZ" sz="2400" dirty="0" smtClean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" y="257175"/>
            <a:ext cx="10058400" cy="870585"/>
          </a:xfrm>
        </p:spPr>
        <p:txBody>
          <a:bodyPr/>
          <a:lstStyle/>
          <a:p>
            <a:r>
              <a:rPr lang="cs-CZ" dirty="0" smtClean="0"/>
              <a:t>Aktéři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1032510"/>
            <a:ext cx="10058400" cy="5158740"/>
          </a:xfrm>
        </p:spPr>
        <p:txBody>
          <a:bodyPr>
            <a:normAutofit/>
          </a:bodyPr>
          <a:lstStyle/>
          <a:p>
            <a:r>
              <a:rPr lang="cs-CZ" b="1" dirty="0" err="1"/>
              <a:t>Syrian</a:t>
            </a:r>
            <a:r>
              <a:rPr lang="cs-CZ" b="1" dirty="0"/>
              <a:t> </a:t>
            </a:r>
            <a:r>
              <a:rPr lang="cs-CZ" b="1" dirty="0" err="1"/>
              <a:t>Opposition</a:t>
            </a:r>
            <a:endParaRPr lang="cs-CZ" dirty="0"/>
          </a:p>
          <a:p>
            <a:pPr lvl="1"/>
            <a:r>
              <a:rPr lang="cs-CZ" dirty="0"/>
              <a:t>Free </a:t>
            </a:r>
            <a:r>
              <a:rPr lang="cs-CZ" dirty="0" err="1"/>
              <a:t>Syrian</a:t>
            </a:r>
            <a:r>
              <a:rPr lang="cs-CZ" dirty="0"/>
              <a:t> </a:t>
            </a:r>
            <a:r>
              <a:rPr lang="cs-CZ" dirty="0" err="1"/>
              <a:t>Army</a:t>
            </a:r>
            <a:endParaRPr lang="cs-CZ" dirty="0"/>
          </a:p>
          <a:p>
            <a:pPr lvl="1"/>
            <a:r>
              <a:rPr lang="cs-CZ" dirty="0" err="1"/>
              <a:t>Southern</a:t>
            </a:r>
            <a:r>
              <a:rPr lang="cs-CZ" dirty="0"/>
              <a:t> Front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Free </a:t>
            </a:r>
            <a:r>
              <a:rPr lang="cs-CZ" dirty="0" err="1"/>
              <a:t>Syrian</a:t>
            </a:r>
            <a:r>
              <a:rPr lang="cs-CZ" dirty="0"/>
              <a:t> </a:t>
            </a:r>
            <a:r>
              <a:rPr lang="cs-CZ" dirty="0" err="1"/>
              <a:t>Army</a:t>
            </a:r>
            <a:endParaRPr lang="cs-CZ" dirty="0"/>
          </a:p>
          <a:p>
            <a:pPr lvl="1"/>
            <a:r>
              <a:rPr lang="cs-CZ" dirty="0" err="1"/>
              <a:t>Ahrar</a:t>
            </a:r>
            <a:r>
              <a:rPr lang="cs-CZ" dirty="0"/>
              <a:t> al-</a:t>
            </a:r>
            <a:r>
              <a:rPr lang="cs-CZ" dirty="0" err="1"/>
              <a:t>Sham</a:t>
            </a:r>
            <a:endParaRPr lang="cs-CZ" dirty="0"/>
          </a:p>
          <a:p>
            <a:pPr lvl="1"/>
            <a:r>
              <a:rPr lang="cs-CZ" dirty="0"/>
              <a:t>Independent </a:t>
            </a:r>
            <a:r>
              <a:rPr lang="cs-CZ" dirty="0" err="1"/>
              <a:t>Islamists</a:t>
            </a:r>
            <a:endParaRPr lang="cs-CZ" dirty="0"/>
          </a:p>
          <a:p>
            <a:r>
              <a:rPr lang="cs-CZ" b="1" dirty="0" err="1"/>
              <a:t>Hay’at</a:t>
            </a:r>
            <a:r>
              <a:rPr lang="cs-CZ" b="1" dirty="0"/>
              <a:t> </a:t>
            </a:r>
            <a:r>
              <a:rPr lang="cs-CZ" b="1" dirty="0" err="1"/>
              <a:t>Tahrir</a:t>
            </a:r>
            <a:r>
              <a:rPr lang="cs-CZ" b="1" dirty="0"/>
              <a:t> </a:t>
            </a:r>
            <a:r>
              <a:rPr lang="cs-CZ" b="1" dirty="0" smtClean="0"/>
              <a:t>al-</a:t>
            </a:r>
            <a:r>
              <a:rPr lang="cs-CZ" b="1" dirty="0" err="1" smtClean="0"/>
              <a:t>Sham</a:t>
            </a:r>
            <a:r>
              <a:rPr lang="cs-CZ" b="1" dirty="0" smtClean="0"/>
              <a:t> (</a:t>
            </a:r>
            <a:r>
              <a:rPr lang="cs-CZ" b="1" dirty="0" err="1" smtClean="0"/>
              <a:t>formerly</a:t>
            </a:r>
            <a:r>
              <a:rPr lang="cs-CZ" b="1" dirty="0" smtClean="0"/>
              <a:t> Jabhat an-Nusra)</a:t>
            </a:r>
            <a:endParaRPr lang="cs-CZ" dirty="0"/>
          </a:p>
          <a:p>
            <a:r>
              <a:rPr lang="cs-CZ" b="1" dirty="0" err="1"/>
              <a:t>Transnational</a:t>
            </a:r>
            <a:r>
              <a:rPr lang="cs-CZ" b="1" dirty="0"/>
              <a:t> </a:t>
            </a:r>
            <a:r>
              <a:rPr lang="cs-CZ" b="1" dirty="0" err="1"/>
              <a:t>Sunni</a:t>
            </a:r>
            <a:r>
              <a:rPr lang="cs-CZ" b="1" dirty="0"/>
              <a:t> </a:t>
            </a:r>
            <a:r>
              <a:rPr lang="cs-CZ" b="1" dirty="0" err="1"/>
              <a:t>groups</a:t>
            </a:r>
            <a:endParaRPr lang="cs-CZ" dirty="0"/>
          </a:p>
          <a:p>
            <a:r>
              <a:rPr lang="cs-CZ" b="1" dirty="0" err="1" smtClean="0"/>
              <a:t>Coalitions</a:t>
            </a:r>
            <a:r>
              <a:rPr lang="cs-CZ" b="1" dirty="0" smtClean="0"/>
              <a:t> (</a:t>
            </a:r>
            <a:r>
              <a:rPr lang="cs-CZ" b="1" dirty="0" err="1" smtClean="0"/>
              <a:t>e.g</a:t>
            </a:r>
            <a:r>
              <a:rPr lang="cs-CZ" b="1" dirty="0" smtClean="0"/>
              <a:t>. </a:t>
            </a:r>
            <a:r>
              <a:rPr lang="cs-CZ" b="1" dirty="0" err="1" smtClean="0"/>
              <a:t>Jaysh</a:t>
            </a:r>
            <a:r>
              <a:rPr lang="cs-CZ" b="1" dirty="0" smtClean="0"/>
              <a:t> al-Fatah)</a:t>
            </a:r>
            <a:endParaRPr lang="cs-CZ" dirty="0"/>
          </a:p>
          <a:p>
            <a:r>
              <a:rPr lang="cs-CZ" b="1" dirty="0" err="1"/>
              <a:t>Syrian</a:t>
            </a:r>
            <a:r>
              <a:rPr lang="cs-CZ" b="1" dirty="0"/>
              <a:t> </a:t>
            </a:r>
            <a:r>
              <a:rPr lang="cs-CZ" b="1" dirty="0" err="1"/>
              <a:t>Democratic</a:t>
            </a:r>
            <a:r>
              <a:rPr lang="cs-CZ" b="1" dirty="0"/>
              <a:t> </a:t>
            </a:r>
            <a:r>
              <a:rPr lang="cs-CZ" b="1" dirty="0" err="1"/>
              <a:t>Forces</a:t>
            </a:r>
            <a:endParaRPr lang="cs-CZ" dirty="0"/>
          </a:p>
          <a:p>
            <a:r>
              <a:rPr lang="cs-CZ" b="1" dirty="0" err="1"/>
              <a:t>Assad</a:t>
            </a:r>
            <a:r>
              <a:rPr lang="cs-CZ" b="1" dirty="0"/>
              <a:t> </a:t>
            </a:r>
            <a:r>
              <a:rPr lang="cs-CZ" b="1" dirty="0" err="1"/>
              <a:t>government</a:t>
            </a:r>
            <a:r>
              <a:rPr lang="cs-CZ" b="1" dirty="0"/>
              <a:t> </a:t>
            </a:r>
            <a:r>
              <a:rPr lang="cs-CZ" b="1" dirty="0" err="1"/>
              <a:t>forces</a:t>
            </a:r>
            <a:endParaRPr lang="cs-CZ" dirty="0"/>
          </a:p>
          <a:p>
            <a:pPr lvl="1"/>
            <a:r>
              <a:rPr lang="cs-CZ" dirty="0"/>
              <a:t>Pro-</a:t>
            </a:r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militia</a:t>
            </a:r>
            <a:endParaRPr lang="cs-CZ" dirty="0"/>
          </a:p>
          <a:p>
            <a:pPr lvl="1"/>
            <a:r>
              <a:rPr lang="cs-CZ" dirty="0" err="1"/>
              <a:t>Shi’ite</a:t>
            </a:r>
            <a:r>
              <a:rPr lang="cs-CZ" dirty="0"/>
              <a:t> and non-</a:t>
            </a:r>
            <a:r>
              <a:rPr lang="cs-CZ" dirty="0" err="1"/>
              <a:t>Syrian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  <a:p>
            <a:r>
              <a:rPr lang="cs-CZ" b="1" dirty="0" err="1"/>
              <a:t>Islamic</a:t>
            </a:r>
            <a:r>
              <a:rPr lang="cs-CZ" b="1" dirty="0"/>
              <a:t> </a:t>
            </a:r>
            <a:r>
              <a:rPr lang="cs-CZ" b="1" dirty="0" err="1"/>
              <a:t>State</a:t>
            </a:r>
            <a:endParaRPr lang="cs-CZ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4675" y="2182177"/>
            <a:ext cx="3609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Podrobněji o aktérech viz aktuální text na </a:t>
            </a:r>
            <a:r>
              <a:rPr lang="cs-CZ" dirty="0" err="1" smtClean="0"/>
              <a:t>Belling</a:t>
            </a:r>
            <a:r>
              <a:rPr lang="cs-CZ" dirty="0" smtClean="0"/>
              <a:t> </a:t>
            </a:r>
            <a:r>
              <a:rPr lang="cs-CZ" dirty="0" err="1" smtClean="0"/>
              <a:t>Cat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https://www.bellingcat.com/news/mena/2017/04/29/factions-syrian-civil-war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06200" cy="1450757"/>
          </a:xfrm>
        </p:spPr>
        <p:txBody>
          <a:bodyPr>
            <a:normAutofit/>
          </a:bodyPr>
          <a:lstStyle/>
          <a:p>
            <a:r>
              <a:rPr lang="cs-CZ" sz="2400" b="1" dirty="0" err="1" smtClean="0"/>
              <a:t>Mironova</a:t>
            </a:r>
            <a:r>
              <a:rPr lang="cs-CZ" sz="2400" b="1" dirty="0" smtClean="0"/>
              <a:t> and </a:t>
            </a:r>
            <a:r>
              <a:rPr lang="cs-CZ" sz="2400" b="1" dirty="0" err="1" smtClean="0"/>
              <a:t>Whitt</a:t>
            </a:r>
            <a:r>
              <a:rPr lang="cs-CZ" sz="2400" b="1" dirty="0" smtClean="0"/>
              <a:t> </a:t>
            </a:r>
            <a:r>
              <a:rPr lang="cs-CZ" sz="2400" dirty="0" smtClean="0"/>
              <a:t>(2014): </a:t>
            </a:r>
            <a:r>
              <a:rPr lang="en-US" sz="2400" dirty="0"/>
              <a:t>Islamists at a Glance: Why Do Syria’s Rebel Fighters Join Islamist Groups? (The Reasons May Have Less to Do With Religiosity Than You Might Think </a:t>
            </a:r>
            <a:r>
              <a:rPr lang="en-US" sz="2400" dirty="0" smtClean="0"/>
              <a:t>)</a:t>
            </a:r>
            <a:r>
              <a:rPr lang="cs-CZ" sz="2400" dirty="0" smtClean="0"/>
              <a:t>.</a:t>
            </a:r>
            <a:r>
              <a:rPr lang="cs-CZ" sz="2400" dirty="0"/>
              <a:t> </a:t>
            </a:r>
            <a:r>
              <a:rPr lang="cs-CZ" sz="2400" dirty="0" err="1" smtClean="0"/>
              <a:t>Political</a:t>
            </a:r>
            <a:r>
              <a:rPr lang="cs-CZ" sz="2400" dirty="0" smtClean="0"/>
              <a:t> </a:t>
            </a:r>
            <a:r>
              <a:rPr lang="cs-CZ" sz="2400" dirty="0" err="1" smtClean="0"/>
              <a:t>Violence</a:t>
            </a:r>
            <a:r>
              <a:rPr lang="cs-CZ" sz="2400" dirty="0" smtClean="0"/>
              <a:t> </a:t>
            </a:r>
            <a:r>
              <a:rPr lang="cs-CZ" sz="2400" dirty="0" err="1" smtClean="0"/>
              <a:t>at</a:t>
            </a:r>
            <a:r>
              <a:rPr lang="cs-CZ" sz="2400" dirty="0" smtClean="0"/>
              <a:t> a Glance</a:t>
            </a:r>
            <a:r>
              <a:rPr lang="cs-CZ" sz="2400" dirty="0"/>
              <a:t>. </a:t>
            </a:r>
            <a:r>
              <a:rPr lang="cs-CZ" sz="1200" dirty="0"/>
              <a:t>(</a:t>
            </a:r>
            <a:r>
              <a:rPr lang="cs-CZ" sz="1200" dirty="0">
                <a:hlinkClick r:id="rId2"/>
              </a:rPr>
              <a:t>https://politicalviolenceataglance.org/2014/08/13/islamists-at-a-glance-why-do-syrias-rebel-fighters-join-islamist-groups-the-reasons-may-have-less-to-do-with-religiosity-than-you-might-think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smtClean="0"/>
              <a:t>) 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politicalviolenceataglance.files.wordpress.com/2014/08/mironova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4" y="1287568"/>
            <a:ext cx="8950325" cy="55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7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371475"/>
            <a:ext cx="10584180" cy="5497619"/>
          </a:xfrm>
        </p:spPr>
        <p:txBody>
          <a:bodyPr>
            <a:noAutofit/>
          </a:bodyPr>
          <a:lstStyle/>
          <a:p>
            <a:r>
              <a:rPr lang="en-US" sz="2800" dirty="0"/>
              <a:t>While Islamists unanimously claim to support the goals of their group (in Table 1), we suspect that they may feel pressure to over-represent their own religiosity and group ties. </a:t>
            </a:r>
            <a:endParaRPr lang="cs-CZ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a follow-up question, only about two-thirds (71%) of Islamists claimed that they joined </a:t>
            </a:r>
            <a:r>
              <a:rPr lang="en-US" sz="2800" i="1" dirty="0"/>
              <a:t>to fight for Islam, and to build an Islamic State</a:t>
            </a:r>
            <a:r>
              <a:rPr lang="en-US" sz="2800" dirty="0"/>
              <a:t>, and only a quarter (25%) claimed that this was their main reason for fighting. Also, when we ask them, </a:t>
            </a:r>
            <a:r>
              <a:rPr lang="en-US" sz="2800" i="1" dirty="0"/>
              <a:t>why do you think others joined your group?</a:t>
            </a:r>
            <a:r>
              <a:rPr lang="en-US" sz="2800" dirty="0"/>
              <a:t> (Table 2), the overtly religious reason </a:t>
            </a:r>
            <a:r>
              <a:rPr lang="en-US" sz="2800" i="1" dirty="0"/>
              <a:t>to fight for Islam </a:t>
            </a:r>
            <a:r>
              <a:rPr lang="en-US" sz="2800" dirty="0"/>
              <a:t>is not even among the top three responses. </a:t>
            </a:r>
            <a:endParaRPr lang="cs-CZ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most popular reasons are remarkably similar to those of FSA fighters (#1 to defend their community, #2 because Assad must be defeated, and #3 to take revenge against Assad forces</a:t>
            </a:r>
            <a:r>
              <a:rPr lang="en-US" sz="2800" dirty="0" smtClean="0"/>
              <a:t>).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(</a:t>
            </a:r>
            <a:r>
              <a:rPr lang="cs-CZ" sz="2800" dirty="0" err="1" smtClean="0"/>
              <a:t>Mironova</a:t>
            </a:r>
            <a:r>
              <a:rPr lang="cs-CZ" sz="2800" dirty="0" smtClean="0"/>
              <a:t> – </a:t>
            </a:r>
            <a:r>
              <a:rPr lang="cs-CZ" sz="2800" dirty="0" err="1" smtClean="0"/>
              <a:t>Whitt</a:t>
            </a:r>
            <a:r>
              <a:rPr lang="cs-CZ" sz="2800" dirty="0" smtClean="0"/>
              <a:t>, 2014)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2565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politicalviolenceataglance.files.wordpress.com/2014/08/mironova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0"/>
            <a:ext cx="800637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oliticalviolenceataglance.files.wordpress.com/2014/08/mironova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99" y="3124200"/>
            <a:ext cx="8136553" cy="36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7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Moderní historie Sýrie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Charakteristika Sýrie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Válka v Sýrii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Aktéři války v Sýrii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Pozice regionálních a globálních hráčů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Řešení války v Sýrii?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66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341" y="557524"/>
            <a:ext cx="10058400" cy="908418"/>
          </a:xfrm>
        </p:spPr>
        <p:txBody>
          <a:bodyPr/>
          <a:lstStyle/>
          <a:p>
            <a:r>
              <a:rPr lang="cs-CZ" dirty="0" smtClean="0"/>
              <a:t>Vybraní aktéři války v </a:t>
            </a:r>
            <a:r>
              <a:rPr lang="cs-CZ" dirty="0" smtClean="0"/>
              <a:t>Sýrii podrobněji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41" y="1870303"/>
            <a:ext cx="10388268" cy="474307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000" dirty="0" smtClean="0"/>
              <a:t> Strana demokratické unie (PYD) a její milice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3600" dirty="0" err="1" smtClean="0"/>
              <a:t>Syrian</a:t>
            </a:r>
            <a:r>
              <a:rPr lang="cs-CZ" sz="3600" dirty="0" smtClean="0"/>
              <a:t> </a:t>
            </a:r>
            <a:r>
              <a:rPr lang="cs-CZ" sz="3600" dirty="0" err="1" smtClean="0"/>
              <a:t>Democratic</a:t>
            </a:r>
            <a:r>
              <a:rPr lang="cs-CZ" sz="3600" dirty="0" smtClean="0"/>
              <a:t> </a:t>
            </a:r>
            <a:r>
              <a:rPr lang="cs-CZ" sz="3600" dirty="0" err="1" smtClean="0"/>
              <a:t>Forces</a:t>
            </a:r>
            <a:r>
              <a:rPr lang="cs-CZ" sz="3600" dirty="0" smtClean="0"/>
              <a:t> (SDF</a:t>
            </a:r>
            <a:r>
              <a:rPr lang="cs-CZ" sz="3600" dirty="0" smtClean="0"/>
              <a:t>) (</a:t>
            </a:r>
            <a:r>
              <a:rPr lang="cs-CZ" sz="3600" dirty="0" err="1" smtClean="0"/>
              <a:t>zal</a:t>
            </a:r>
            <a:r>
              <a:rPr lang="cs-CZ" sz="3600" dirty="0" smtClean="0"/>
              <a:t>. 10/2015)</a:t>
            </a:r>
            <a:endParaRPr lang="cs-CZ" sz="3600" dirty="0"/>
          </a:p>
          <a:p>
            <a:pPr>
              <a:buFont typeface="Arial" panose="020B0604020202020204" pitchFamily="34" charset="0"/>
              <a:buChar char="•"/>
            </a:pPr>
            <a:endParaRPr lang="cs-CZ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 smtClean="0"/>
              <a:t> Islámský </a:t>
            </a:r>
            <a:r>
              <a:rPr lang="cs-CZ" sz="4000" dirty="0" smtClean="0"/>
              <a:t>stát v Iráku a aš-Šámu (ISIS</a:t>
            </a:r>
            <a:r>
              <a:rPr lang="cs-CZ" sz="4000" dirty="0" smtClean="0"/>
              <a:t>)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865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0" y="2877403"/>
            <a:ext cx="10058400" cy="1450757"/>
          </a:xfrm>
        </p:spPr>
        <p:txBody>
          <a:bodyPr/>
          <a:lstStyle/>
          <a:p>
            <a:r>
              <a:rPr lang="cs-CZ" dirty="0" smtClean="0"/>
              <a:t>B)/C) Regionální/globální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92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55" y="282011"/>
            <a:ext cx="10058400" cy="698727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Pozice regionálních a globálních hráčů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55" y="1083287"/>
            <a:ext cx="5061745" cy="44543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válka v Sýrii je vysoce </a:t>
            </a:r>
            <a:r>
              <a:rPr lang="cs-CZ" dirty="0" err="1" smtClean="0"/>
              <a:t>transnacionalizovaný</a:t>
            </a:r>
            <a:r>
              <a:rPr lang="cs-CZ" dirty="0" smtClean="0"/>
              <a:t> konflikt, který je součástí širšího regionálního (i globálního) soupeření o vliv na Blízkém východě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u="sng" dirty="0" smtClean="0"/>
              <a:t>pro-</a:t>
            </a:r>
            <a:r>
              <a:rPr lang="cs-CZ" sz="2800" b="1" u="sng" dirty="0" err="1" smtClean="0"/>
              <a:t>asadovský</a:t>
            </a:r>
            <a:r>
              <a:rPr lang="cs-CZ" sz="2800" b="1" u="sng" dirty="0" smtClean="0"/>
              <a:t> tábor: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Rusko (navýšení ruské přítomnosti v září 2015)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Írán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Hizballáh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(Irák)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Syrští Kurdové (PYD/YPG</a:t>
            </a:r>
            <a:r>
              <a:rPr lang="cs-CZ" sz="2800" dirty="0" smtClean="0"/>
              <a:t>)</a:t>
            </a:r>
            <a:endParaRPr lang="cs-CZ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87651" y="4914900"/>
            <a:ext cx="4956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Jaké jsou důvody jednotlivých aktérů pro podporu opozice či režimu?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62625" y="2124075"/>
            <a:ext cx="557212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b="1" u="sng" dirty="0"/>
              <a:t>opoziční tábor: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Země Perského zálivu v čele se Saúdskou Arábií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Turecko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USA a Evropa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války v </a:t>
            </a:r>
            <a:r>
              <a:rPr lang="cs-CZ" dirty="0" smtClean="0"/>
              <a:t>Sýrii?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vyčerpanost </a:t>
            </a:r>
            <a:r>
              <a:rPr lang="cs-CZ" sz="3200" dirty="0"/>
              <a:t>stran konfliktu a jejich sponzorů?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budoucnost Sýrie? (s Asadem či bez </a:t>
            </a:r>
            <a:r>
              <a:rPr lang="cs-CZ" sz="3200" dirty="0" smtClean="0"/>
              <a:t>něj?, </a:t>
            </a:r>
            <a:r>
              <a:rPr lang="cs-CZ" sz="3200" dirty="0"/>
              <a:t>kooptace opozičních aktérů a naložení se zbytkem?, mezinárodní garance?, návrat uprchlíků</a:t>
            </a:r>
            <a:r>
              <a:rPr lang="cs-CZ" sz="3200" dirty="0" smtClean="0"/>
              <a:t>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pozice Kurdů?</a:t>
            </a:r>
            <a:endParaRPr lang="cs-CZ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192" y="4623275"/>
            <a:ext cx="10058400" cy="840053"/>
          </a:xfrm>
        </p:spPr>
        <p:txBody>
          <a:bodyPr/>
          <a:lstStyle/>
          <a:p>
            <a:pPr algn="ctr"/>
            <a:r>
              <a:rPr lang="cs-CZ" b="1" dirty="0" smtClean="0"/>
              <a:t>Díky za pozornost!</a:t>
            </a:r>
            <a:endParaRPr lang="en-US" b="1" dirty="0"/>
          </a:p>
        </p:txBody>
      </p:sp>
      <p:pic>
        <p:nvPicPr>
          <p:cNvPr id="6146" name="Picture 2" descr="https://img.rt.com/files/opinionpost/40/b2/90/00/assad-syria-isis-ob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33" y="275558"/>
            <a:ext cx="65722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19" y="0"/>
            <a:ext cx="9733660" cy="959692"/>
          </a:xfrm>
        </p:spPr>
        <p:txBody>
          <a:bodyPr/>
          <a:lstStyle/>
          <a:p>
            <a:r>
              <a:rPr lang="cs-CZ" dirty="0" smtClean="0"/>
              <a:t>Moderní historie Sýrie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19" y="959692"/>
            <a:ext cx="10742063" cy="52701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 1923-1946 – Francouzský mandát pro Sýrii a Palestinu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1936 – smlouva o nezávislosti, ale FR odešla až v r. 1946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1958-1961 – Syrská arabská republika s Egyptem (pan-arabská vize, pod vedením </a:t>
            </a:r>
            <a:r>
              <a:rPr lang="cs-CZ" sz="2200" dirty="0" err="1" smtClean="0"/>
              <a:t>Násira</a:t>
            </a:r>
            <a:r>
              <a:rPr lang="cs-CZ" sz="22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1956 – pak se SSSR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1970 – puč Háfize Asada (otec Bašára), </a:t>
            </a:r>
            <a:r>
              <a:rPr lang="cs-CZ" sz="2200" dirty="0" err="1" smtClean="0"/>
              <a:t>baasistická</a:t>
            </a:r>
            <a:r>
              <a:rPr lang="cs-CZ" sz="2200" dirty="0" smtClean="0"/>
              <a:t> ideologie: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Autoritativní režim, vláda jedné strany, posilování alavitů, marginalizace sunnitů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Tvrdé potlačování Muslimského bratrstva (předvoj organizované opozice v Sýrii od 70. let)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od r. 2000 – Bašár Asad (vs. bratr Háfize, </a:t>
            </a:r>
            <a:r>
              <a:rPr lang="cs-CZ" sz="2200" dirty="0" err="1" smtClean="0"/>
              <a:t>Rifát</a:t>
            </a:r>
            <a:r>
              <a:rPr lang="cs-CZ" sz="2200" dirty="0" smtClean="0"/>
              <a:t> Asad; starší syn </a:t>
            </a:r>
            <a:r>
              <a:rPr lang="cs-CZ" sz="2200" dirty="0" err="1" smtClean="0"/>
              <a:t>Basel</a:t>
            </a:r>
            <a:r>
              <a:rPr lang="cs-CZ" sz="2200" dirty="0" smtClean="0"/>
              <a:t> Asad)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Naděje na „Damašské jaro“?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Pouze omezené reformy, spíše ekonomická liberalizace, tvrdé potlačování opozice (např. 2004 v Qámišlí)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Snahy o „normalizaci vztahů“ (Izrael, Turecko, Irák po Saddámovi, US?) vs. </a:t>
            </a:r>
            <a:r>
              <a:rPr lang="cs-CZ" sz="2200" dirty="0"/>
              <a:t>i</a:t>
            </a:r>
            <a:r>
              <a:rPr lang="cs-CZ" sz="2200" dirty="0" smtClean="0"/>
              <a:t>rácká dobrodružství po r. 2003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89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19" y="-254570"/>
            <a:ext cx="10058400" cy="1450757"/>
          </a:xfrm>
        </p:spPr>
        <p:txBody>
          <a:bodyPr/>
          <a:lstStyle/>
          <a:p>
            <a:r>
              <a:rPr lang="cs-CZ" dirty="0" smtClean="0"/>
              <a:t>Charakteristika Sýrie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34" y="1341532"/>
            <a:ext cx="458567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před válkou cca 23 milionů obyvatel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cca 80 % vodní zdrojů = Eufrat (al-</a:t>
            </a:r>
            <a:r>
              <a:rPr lang="cs-CZ" dirty="0" err="1" smtClean="0"/>
              <a:t>Firát</a:t>
            </a:r>
            <a:r>
              <a:rPr lang="cs-CZ" dirty="0" smtClean="0"/>
              <a:t>)</a:t>
            </a:r>
            <a:endParaRPr lang="en-US" dirty="0"/>
          </a:p>
        </p:txBody>
      </p:sp>
      <p:pic>
        <p:nvPicPr>
          <p:cNvPr id="3074" name="Picture 2" descr="https://upload.wikimedia.org/wikipedia/commons/thumb/6/62/Syria_map_of_K%C3%B6ppen_climate_classification.svg/1024px-Syria_map_of_K%C3%B6ppen_climate_classificat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2" y="2525552"/>
            <a:ext cx="3060510" cy="28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-wJWYMiPwdYM/VYmgf_FPn3I/AAAAAAAAD7w/kw41kh1XAfU/s1600/Syria_agland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14" y="2525552"/>
            <a:ext cx="3785110" cy="30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edia.web.britannica.com/eb-media/84/71784-004-CD550C9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73" y="2525552"/>
            <a:ext cx="4270090" cy="36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97555"/>
              </p:ext>
            </p:extLst>
          </p:nvPr>
        </p:nvGraphicFramePr>
        <p:xfrm>
          <a:off x="395793" y="606854"/>
          <a:ext cx="4432581" cy="1697055"/>
        </p:xfrm>
        <a:graphic>
          <a:graphicData uri="http://schemas.openxmlformats.org/drawingml/2006/table">
            <a:tbl>
              <a:tblPr/>
              <a:tblGrid>
                <a:gridCol w="1062605"/>
                <a:gridCol w="1062605"/>
                <a:gridCol w="1062605"/>
                <a:gridCol w="1244766"/>
              </a:tblGrid>
              <a:tr h="200786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1" dirty="0" err="1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Oil</a:t>
                      </a:r>
                      <a:endParaRPr lang="cs-CZ" sz="800" b="1" dirty="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32159" marR="32159" marT="38591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40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Proved reserves, 2015 (million barrels)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Petroleum and other liquids supply, 2014 (thousand b/d)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Petroleum and other liquids consumption, 2013 (thousand b/d)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591" marR="38591" marT="19295" marB="19295">
                    <a:lnL>
                      <a:noFill/>
                    </a:lnL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50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2,500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33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224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591" marR="38591" marT="19295" marB="19295">
                    <a:lnL>
                      <a:noFill/>
                    </a:lnL>
                    <a:lnB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83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1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Natural gas</a:t>
                      </a:r>
                    </a:p>
                  </a:txBody>
                  <a:tcPr marL="32159" marR="32159" marT="38591" marB="3859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40"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Proved reserves, 2015 (billion cubic feet)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Dry natural gas production, 2013 (billion cubic feet)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Dry natural gas consumption, 2013 (billion cubic feet)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591" marR="38591" marT="19295" marB="19295">
                    <a:lnL>
                      <a:noFill/>
                    </a:lnL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50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8,500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187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200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591" marR="38591" marT="19295" marB="19295">
                    <a:lnL>
                      <a:noFill/>
                    </a:lnL>
                  </a:tcPr>
                </a:tc>
              </a:tr>
            </a:tbl>
          </a:graphicData>
        </a:graphic>
      </p:graphicFrame>
      <p:pic>
        <p:nvPicPr>
          <p:cNvPr id="4" name="Picture 14" descr="http://www.eia.gov/beta/international/analysis_includes/countries_long/Syria/images/petroleum_other_liqu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628"/>
            <a:ext cx="5638206" cy="37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ccun.org/images/2014/February/24%20p/syria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06" y="1011981"/>
            <a:ext cx="6339346" cy="47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gulf2000.columbia.edu/images/maps/Syria_Ethnic_summary_l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3622" cy="68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47447" y="2273182"/>
            <a:ext cx="2811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Arabové sunnité – 59,1 %</a:t>
            </a:r>
          </a:p>
          <a:p>
            <a:r>
              <a:rPr lang="cs-CZ" sz="2400" b="1" dirty="0" smtClean="0"/>
              <a:t>Alavité – 11,8 %</a:t>
            </a:r>
          </a:p>
          <a:p>
            <a:r>
              <a:rPr lang="cs-CZ" sz="2400" b="1" dirty="0" smtClean="0"/>
              <a:t>Křesťané – 9,3 %</a:t>
            </a:r>
          </a:p>
          <a:p>
            <a:r>
              <a:rPr lang="cs-CZ" sz="2400" b="1" dirty="0" smtClean="0"/>
              <a:t>Kurdové 8,9 %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80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gulf2000.columbia.edu/images/maps/Syria_Religion_summary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66"/>
            <a:ext cx="8330399" cy="686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77428" y="2196269"/>
            <a:ext cx="2973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Sunnité – 71,6 %</a:t>
            </a:r>
          </a:p>
          <a:p>
            <a:r>
              <a:rPr lang="cs-CZ" sz="2800" b="1" dirty="0" smtClean="0"/>
              <a:t>Šíité – 3,2 %</a:t>
            </a:r>
          </a:p>
          <a:p>
            <a:r>
              <a:rPr lang="cs-CZ" sz="2800" b="1" dirty="0" smtClean="0"/>
              <a:t>Křesťané – 11,2 %</a:t>
            </a:r>
          </a:p>
          <a:p>
            <a:r>
              <a:rPr lang="cs-CZ" sz="2800" b="1" dirty="0" smtClean="0"/>
              <a:t>Alavité – 11,3 %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18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65" y="332841"/>
            <a:ext cx="10058400" cy="882781"/>
          </a:xfrm>
        </p:spPr>
        <p:txBody>
          <a:bodyPr/>
          <a:lstStyle/>
          <a:p>
            <a:r>
              <a:rPr lang="cs-CZ" dirty="0" smtClean="0"/>
              <a:t>Válka v </a:t>
            </a:r>
            <a:r>
              <a:rPr lang="cs-CZ" dirty="0" smtClean="0"/>
              <a:t>Sýrii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65" y="1377547"/>
            <a:ext cx="10242989" cy="50736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formování protivládních protestů požadujících reformy od začátku března 2011, inspirace dalšími arabskými revolucemi (Tunisko, Egypt, Libye…)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odpověď režimu v podobě rozsáhlých represí, střelby do civilistů – vize rychlého potlačení možné rebelie ze strany bezpečnostního aparátu vs. Reformy (</a:t>
            </a:r>
            <a:r>
              <a:rPr lang="cs-CZ" sz="2400" dirty="0" err="1" smtClean="0"/>
              <a:t>breaking</a:t>
            </a:r>
            <a:r>
              <a:rPr lang="cs-CZ" sz="2400" dirty="0" smtClean="0"/>
              <a:t> point na konci března 2011 – Asadův projev v parlamentu)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eskalace, červenec 2011 – zformování „Svobodné syrské armády</a:t>
            </a:r>
            <a:r>
              <a:rPr lang="cs-CZ" sz="2400" dirty="0" smtClean="0"/>
              <a:t>“ (zběhové)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 smtClean="0"/>
              <a:t>Annanovo</a:t>
            </a:r>
            <a:r>
              <a:rPr lang="cs-CZ" sz="2400" dirty="0" smtClean="0"/>
              <a:t> příměří duben/květen </a:t>
            </a:r>
            <a:r>
              <a:rPr lang="cs-CZ" sz="2400" dirty="0" smtClean="0"/>
              <a:t>2012 -&gt;  červen 2012 - </a:t>
            </a:r>
            <a:r>
              <a:rPr lang="cs-CZ" sz="2400" dirty="0" err="1" smtClean="0"/>
              <a:t>Geneva</a:t>
            </a:r>
            <a:r>
              <a:rPr lang="cs-CZ" sz="2400" dirty="0" smtClean="0"/>
              <a:t> 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leden/únor 2014 – </a:t>
            </a:r>
            <a:r>
              <a:rPr lang="cs-CZ" sz="2400" dirty="0" err="1" smtClean="0"/>
              <a:t>Geneva</a:t>
            </a:r>
            <a:r>
              <a:rPr lang="cs-CZ" sz="2400" dirty="0" smtClean="0"/>
              <a:t> 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2014 – ISIS již plně na scéně v Sýrii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003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42875"/>
            <a:ext cx="10058400" cy="984885"/>
          </a:xfrm>
        </p:spPr>
        <p:txBody>
          <a:bodyPr/>
          <a:lstStyle/>
          <a:p>
            <a:r>
              <a:rPr lang="cs-CZ" dirty="0" smtClean="0"/>
              <a:t>Válka v Sýrii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93284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září 2015 – ruská intervence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únor 2016 – </a:t>
            </a:r>
            <a:r>
              <a:rPr lang="cs-CZ" sz="2400" dirty="0" err="1" smtClean="0"/>
              <a:t>Geneva</a:t>
            </a:r>
            <a:r>
              <a:rPr lang="cs-CZ" sz="2400" dirty="0" smtClean="0"/>
              <a:t> III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srpen 2016 – turecká intervence (</a:t>
            </a:r>
            <a:r>
              <a:rPr lang="cs-CZ" sz="2400" dirty="0" err="1" smtClean="0"/>
              <a:t>Operation</a:t>
            </a:r>
            <a:r>
              <a:rPr lang="cs-CZ" sz="2400" dirty="0" smtClean="0"/>
              <a:t> </a:t>
            </a:r>
            <a:r>
              <a:rPr lang="cs-CZ" sz="2400" dirty="0" err="1" smtClean="0"/>
              <a:t>Euphrates</a:t>
            </a:r>
            <a:r>
              <a:rPr lang="cs-CZ" sz="2400" dirty="0" smtClean="0"/>
              <a:t> </a:t>
            </a:r>
            <a:r>
              <a:rPr lang="cs-CZ" sz="2400" dirty="0" err="1" smtClean="0"/>
              <a:t>Shield</a:t>
            </a:r>
            <a:r>
              <a:rPr lang="cs-CZ" sz="2400" dirty="0" smtClean="0"/>
              <a:t>) s cílem kontrolovat hranici mezi západním břehem Eufratu a </a:t>
            </a:r>
            <a:r>
              <a:rPr lang="cs-CZ" sz="2400" dirty="0" err="1" smtClean="0"/>
              <a:t>Afrínem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září 2016 – příměří vyjednané mezi USA a Ruskem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prosinec 2016 – dobytí </a:t>
            </a:r>
            <a:r>
              <a:rPr lang="cs-CZ" sz="2400" dirty="0" err="1" smtClean="0"/>
              <a:t>Aleppa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únor/březen 2017 – </a:t>
            </a:r>
            <a:r>
              <a:rPr lang="cs-CZ" sz="2400" dirty="0" err="1" smtClean="0"/>
              <a:t>Geneva</a:t>
            </a:r>
            <a:r>
              <a:rPr lang="cs-CZ" sz="2400" dirty="0" smtClean="0"/>
              <a:t> IV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březen 2017 – neúspěšné rozhovory v </a:t>
            </a:r>
            <a:r>
              <a:rPr lang="cs-CZ" sz="2400" dirty="0" err="1" smtClean="0"/>
              <a:t>Astaně</a:t>
            </a:r>
            <a:r>
              <a:rPr lang="cs-CZ" sz="2400" dirty="0" smtClean="0"/>
              <a:t> (vyústění snahy Íránu, Ruska a Turecka)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květen 2017 – pokračující americká podpora </a:t>
            </a:r>
            <a:r>
              <a:rPr lang="cs-CZ" sz="2400" dirty="0" err="1" smtClean="0"/>
              <a:t>Syrian</a:t>
            </a:r>
            <a:r>
              <a:rPr lang="cs-CZ" sz="2400" dirty="0" smtClean="0"/>
              <a:t> </a:t>
            </a:r>
            <a:r>
              <a:rPr lang="cs-CZ" sz="2400" dirty="0" err="1" smtClean="0"/>
              <a:t>Democratic</a:t>
            </a:r>
            <a:r>
              <a:rPr lang="cs-CZ" sz="2400" dirty="0" smtClean="0"/>
              <a:t> </a:t>
            </a:r>
            <a:r>
              <a:rPr lang="cs-CZ" sz="2400" dirty="0" err="1" smtClean="0"/>
              <a:t>Forces</a:t>
            </a:r>
            <a:r>
              <a:rPr lang="cs-CZ" sz="2400" dirty="0" smtClean="0"/>
              <a:t> (SDF)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18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2795</TotalTime>
  <Words>1113</Words>
  <Application>Microsoft Office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inherit</vt:lpstr>
      <vt:lpstr>Retrospect</vt:lpstr>
      <vt:lpstr>Válka v Sýrii</vt:lpstr>
      <vt:lpstr>Obsah</vt:lpstr>
      <vt:lpstr>Moderní historie Sýrie</vt:lpstr>
      <vt:lpstr>Charakteristika Sýrie</vt:lpstr>
      <vt:lpstr>PowerPoint Presentation</vt:lpstr>
      <vt:lpstr>PowerPoint Presentation</vt:lpstr>
      <vt:lpstr>PowerPoint Presentation</vt:lpstr>
      <vt:lpstr>Válka v Sýrii I</vt:lpstr>
      <vt:lpstr>Válka v Sýrii II</vt:lpstr>
      <vt:lpstr>PowerPoint Presentation</vt:lpstr>
      <vt:lpstr>Council on Foreign Relations, 1. 4. 2016, „Who Is Bashar al-Assad? Power Profile: Bashar al-Assad“ http://www.cfr.org/syria/bashar-al-assad/p37690  </vt:lpstr>
      <vt:lpstr>PowerPoint Presentation</vt:lpstr>
      <vt:lpstr>A) Lokální úroveň</vt:lpstr>
      <vt:lpstr>Postupné štěpení opozičních ozbrojených skupin</vt:lpstr>
      <vt:lpstr>Politická opozice</vt:lpstr>
      <vt:lpstr>Aktéři</vt:lpstr>
      <vt:lpstr>Mironova and Whitt (2014): Islamists at a Glance: Why Do Syria’s Rebel Fighters Join Islamist Groups? (The Reasons May Have Less to Do With Religiosity Than You Might Think ). Political Violence at a Glance. (https://politicalviolenceataglance.org/2014/08/13/islamists-at-a-glance-why-do-syrias-rebel-fighters-join-islamist-groups-the-reasons-may-have-less-to-do-with-religiosity-than-you-might-think/) </vt:lpstr>
      <vt:lpstr>PowerPoint Presentation</vt:lpstr>
      <vt:lpstr>PowerPoint Presentation</vt:lpstr>
      <vt:lpstr>Vybraní aktéři války v Sýrii podrobněji</vt:lpstr>
      <vt:lpstr>B)/C) Regionální/globální úroveň</vt:lpstr>
      <vt:lpstr>Pozice regionálních a globálních hráčů</vt:lpstr>
      <vt:lpstr>Řešení války v Sýrii?</vt:lpstr>
      <vt:lpstr>Díky za 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Válka v Sýrii</dc:title>
  <dc:creator>Tomáš</dc:creator>
  <cp:lastModifiedBy>Tomáš</cp:lastModifiedBy>
  <cp:revision>31</cp:revision>
  <dcterms:created xsi:type="dcterms:W3CDTF">2016-05-13T15:06:39Z</dcterms:created>
  <dcterms:modified xsi:type="dcterms:W3CDTF">2017-05-13T09:07:30Z</dcterms:modified>
</cp:coreProperties>
</file>