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69" r:id="rId3"/>
    <p:sldId id="267" r:id="rId4"/>
    <p:sldId id="257" r:id="rId5"/>
    <p:sldId id="258" r:id="rId6"/>
    <p:sldId id="276" r:id="rId7"/>
    <p:sldId id="280" r:id="rId8"/>
    <p:sldId id="277" r:id="rId9"/>
    <p:sldId id="262" r:id="rId10"/>
    <p:sldId id="264" r:id="rId11"/>
    <p:sldId id="263" r:id="rId12"/>
    <p:sldId id="271" r:id="rId13"/>
    <p:sldId id="279" r:id="rId14"/>
    <p:sldId id="265" r:id="rId15"/>
    <p:sldId id="273" r:id="rId16"/>
    <p:sldId id="275" r:id="rId17"/>
    <p:sldId id="270" r:id="rId18"/>
    <p:sldId id="278" r:id="rId19"/>
    <p:sldId id="266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2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4DB28A-2E2A-4EC5-8730-7B9E2471B5F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7E1FF51E-7A99-4FD5-B49A-6823B5A07F94}">
      <dgm:prSet phldrT="[Text]"/>
      <dgm:spPr>
        <a:solidFill>
          <a:srgbClr val="FFC000"/>
        </a:solidFill>
      </dgm:spPr>
      <dgm:t>
        <a:bodyPr/>
        <a:lstStyle/>
        <a:p>
          <a:r>
            <a:rPr lang="cs-CZ" dirty="0"/>
            <a:t>Tradiční/realistický a liberální přístup</a:t>
          </a:r>
        </a:p>
      </dgm:t>
    </dgm:pt>
    <dgm:pt modelId="{4366F288-C87B-4A55-A0FC-1954F864ACE6}" type="parTrans" cxnId="{9858FB6C-9D92-4A8C-85D1-798DB6FF16CC}">
      <dgm:prSet/>
      <dgm:spPr/>
      <dgm:t>
        <a:bodyPr/>
        <a:lstStyle/>
        <a:p>
          <a:endParaRPr lang="cs-CZ"/>
        </a:p>
      </dgm:t>
    </dgm:pt>
    <dgm:pt modelId="{AF5CDE21-144A-4893-8CB9-F015871926C5}" type="sibTrans" cxnId="{9858FB6C-9D92-4A8C-85D1-798DB6FF16CC}">
      <dgm:prSet/>
      <dgm:spPr/>
      <dgm:t>
        <a:bodyPr/>
        <a:lstStyle/>
        <a:p>
          <a:endParaRPr lang="cs-CZ"/>
        </a:p>
      </dgm:t>
    </dgm:pt>
    <dgm:pt modelId="{A1268625-7B68-4035-AD8E-B6E841C5AABD}" type="pres">
      <dgm:prSet presAssocID="{B64DB28A-2E2A-4EC5-8730-7B9E2471B5F1}" presName="Name0" presStyleCnt="0">
        <dgm:presLayoutVars>
          <dgm:dir/>
          <dgm:animLvl val="lvl"/>
          <dgm:resizeHandles val="exact"/>
        </dgm:presLayoutVars>
      </dgm:prSet>
      <dgm:spPr/>
    </dgm:pt>
    <dgm:pt modelId="{2F06BCA3-FEBF-43BF-B2AD-3D0D605D26C8}" type="pres">
      <dgm:prSet presAssocID="{7E1FF51E-7A99-4FD5-B49A-6823B5A07F94}" presName="parTxOnly" presStyleLbl="node1" presStyleIdx="0" presStyleCnt="1">
        <dgm:presLayoutVars>
          <dgm:chMax val="0"/>
          <dgm:chPref val="0"/>
          <dgm:bulletEnabled val="1"/>
        </dgm:presLayoutVars>
      </dgm:prSet>
      <dgm:spPr/>
    </dgm:pt>
  </dgm:ptLst>
  <dgm:cxnLst>
    <dgm:cxn modelId="{7576DA23-9617-4DED-A01F-2F5D7331AB91}" type="presOf" srcId="{7E1FF51E-7A99-4FD5-B49A-6823B5A07F94}" destId="{2F06BCA3-FEBF-43BF-B2AD-3D0D605D26C8}" srcOrd="0" destOrd="0" presId="urn:microsoft.com/office/officeart/2005/8/layout/chevron1"/>
    <dgm:cxn modelId="{7A752D3F-F7C2-4383-912E-ABEDCAF70842}" type="presOf" srcId="{B64DB28A-2E2A-4EC5-8730-7B9E2471B5F1}" destId="{A1268625-7B68-4035-AD8E-B6E841C5AABD}" srcOrd="0" destOrd="0" presId="urn:microsoft.com/office/officeart/2005/8/layout/chevron1"/>
    <dgm:cxn modelId="{9858FB6C-9D92-4A8C-85D1-798DB6FF16CC}" srcId="{B64DB28A-2E2A-4EC5-8730-7B9E2471B5F1}" destId="{7E1FF51E-7A99-4FD5-B49A-6823B5A07F94}" srcOrd="0" destOrd="0" parTransId="{4366F288-C87B-4A55-A0FC-1954F864ACE6}" sibTransId="{AF5CDE21-144A-4893-8CB9-F015871926C5}"/>
    <dgm:cxn modelId="{E485BF0D-27A3-446C-AC33-3B44D915DE18}" type="presParOf" srcId="{A1268625-7B68-4035-AD8E-B6E841C5AABD}" destId="{2F06BCA3-FEBF-43BF-B2AD-3D0D605D26C8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06BCA3-FEBF-43BF-B2AD-3D0D605D26C8}">
      <dsp:nvSpPr>
        <dsp:cNvPr id="0" name=""/>
        <dsp:cNvSpPr/>
      </dsp:nvSpPr>
      <dsp:spPr>
        <a:xfrm>
          <a:off x="3798" y="0"/>
          <a:ext cx="7771852" cy="659652"/>
        </a:xfrm>
        <a:prstGeom prst="chevron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/>
            <a:t>Tradiční/realistický a liberální přístup</a:t>
          </a:r>
        </a:p>
      </dsp:txBody>
      <dsp:txXfrm>
        <a:off x="333624" y="0"/>
        <a:ext cx="7112200" cy="6596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C24FE0-BEAE-417A-AC0F-617CE4ED8A66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33976-E0C0-46CA-84B0-CF7C6C606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04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6E48D-BF6C-477C-A891-5B0A61CEFC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85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CBD9-3F8E-41CE-BC82-F06E5A5501EA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D77D1-1FBE-49B7-81DF-4A7EB2C74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200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CBD9-3F8E-41CE-BC82-F06E5A5501EA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D77D1-1FBE-49B7-81DF-4A7EB2C74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76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CBD9-3F8E-41CE-BC82-F06E5A5501EA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D77D1-1FBE-49B7-81DF-4A7EB2C74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909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CBD9-3F8E-41CE-BC82-F06E5A5501EA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D77D1-1FBE-49B7-81DF-4A7EB2C74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150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CBD9-3F8E-41CE-BC82-F06E5A5501EA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D77D1-1FBE-49B7-81DF-4A7EB2C74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124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CBD9-3F8E-41CE-BC82-F06E5A5501EA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D77D1-1FBE-49B7-81DF-4A7EB2C74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97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CBD9-3F8E-41CE-BC82-F06E5A5501EA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D77D1-1FBE-49B7-81DF-4A7EB2C74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774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CBD9-3F8E-41CE-BC82-F06E5A5501EA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D77D1-1FBE-49B7-81DF-4A7EB2C74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66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CBD9-3F8E-41CE-BC82-F06E5A5501EA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D77D1-1FBE-49B7-81DF-4A7EB2C74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06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CBD9-3F8E-41CE-BC82-F06E5A5501EA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D77D1-1FBE-49B7-81DF-4A7EB2C74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37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CBD9-3F8E-41CE-BC82-F06E5A5501EA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D77D1-1FBE-49B7-81DF-4A7EB2C74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23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ACBD9-3F8E-41CE-BC82-F06E5A5501EA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D77D1-1FBE-49B7-81DF-4A7EB2C74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16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apps.webofknowledge.com/" TargetMode="External"/><Relationship Id="rId2" Type="http://schemas.openxmlformats.org/officeDocument/2006/relationships/hyperlink" Target="http://www.scopus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andfonline.com/toc/fsst20/current" TargetMode="External"/><Relationship Id="rId5" Type="http://schemas.openxmlformats.org/officeDocument/2006/relationships/hyperlink" Target="http://www.tandfonline.com/toc/ftpv20/current" TargetMode="External"/><Relationship Id="rId4" Type="http://schemas.openxmlformats.org/officeDocument/2006/relationships/hyperlink" Target="http://sdi.sagepub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4835" y="2424425"/>
            <a:ext cx="6858000" cy="1790700"/>
          </a:xfrm>
        </p:spPr>
        <p:txBody>
          <a:bodyPr/>
          <a:lstStyle/>
          <a:p>
            <a:r>
              <a:rPr lang="cs-CZ" dirty="0"/>
              <a:t>(Ne)bezpečnost jako předmět výzkumu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520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Velšská škola </a:t>
            </a:r>
            <a:r>
              <a:rPr lang="cs-CZ" dirty="0"/>
              <a:t>(</a:t>
            </a:r>
            <a:r>
              <a:rPr lang="cs-CZ" dirty="0" err="1"/>
              <a:t>Aberystwyth</a:t>
            </a:r>
            <a:r>
              <a:rPr lang="cs-CZ" dirty="0"/>
              <a:t> </a:t>
            </a:r>
            <a:r>
              <a:rPr lang="cs-CZ" dirty="0" err="1"/>
              <a:t>School</a:t>
            </a:r>
            <a:r>
              <a:rPr lang="cs-CZ" dirty="0"/>
              <a:t>):</a:t>
            </a:r>
            <a:br>
              <a:rPr lang="cs-CZ" dirty="0"/>
            </a:br>
            <a:r>
              <a:rPr lang="cs-CZ" dirty="0"/>
              <a:t>Rozšiřování konceptu bezpečnosti a normativnost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2125266"/>
            <a:ext cx="7886700" cy="3263504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Kritická teorie (</a:t>
            </a:r>
            <a:r>
              <a:rPr lang="cs-CZ" dirty="0" err="1"/>
              <a:t>Critical</a:t>
            </a:r>
            <a:r>
              <a:rPr lang="cs-CZ" dirty="0"/>
              <a:t> </a:t>
            </a:r>
            <a:r>
              <a:rPr lang="cs-CZ" dirty="0" err="1"/>
              <a:t>Theory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Rozšíření na nevojenské hrozby</a:t>
            </a:r>
          </a:p>
          <a:p>
            <a:pPr lvl="1"/>
            <a:r>
              <a:rPr lang="cs-CZ" dirty="0"/>
              <a:t>„bezpečnost“ je vnímaná v širším kontextu – koncept EMANCIPACE</a:t>
            </a:r>
          </a:p>
          <a:p>
            <a:pPr lvl="1"/>
            <a:r>
              <a:rPr lang="cs-CZ" dirty="0"/>
              <a:t>Rozšíření toho kdo je referenční objekt – individuální lidské bytosti</a:t>
            </a:r>
          </a:p>
          <a:p>
            <a:pPr lvl="1"/>
            <a:r>
              <a:rPr lang="cs-CZ" dirty="0"/>
              <a:t>Zaměřena na normativní cíl = lidská nezávislost</a:t>
            </a:r>
          </a:p>
          <a:p>
            <a:r>
              <a:rPr lang="cs-CZ" dirty="0"/>
              <a:t>Emancipace/Bezpečnost = vzdělání, ekonomický růst, zdravé životní prostředí atd.</a:t>
            </a:r>
          </a:p>
          <a:p>
            <a:r>
              <a:rPr lang="cs-CZ" dirty="0"/>
              <a:t>Normativní aspekt – akademik žije ve společnosti a nemůže se odtrhnout od „hodnot“ – vybíráme a zdůrazňujeme určité fakta + vlivy jako gender, vzdělání, třída </a:t>
            </a:r>
            <a:r>
              <a:rPr lang="cs-CZ" dirty="0" err="1"/>
              <a:t>atd</a:t>
            </a:r>
            <a:r>
              <a:rPr lang="cs-CZ" dirty="0"/>
              <a:t>… Není problém toho, že neděláme „objektivní rozhodnut“, problém je to, že se některé možnosti rozhodneme ignorovat</a:t>
            </a:r>
          </a:p>
        </p:txBody>
      </p:sp>
    </p:spTree>
    <p:extLst>
      <p:ext uri="{BB962C8B-B14F-4D97-AF65-F5344CB8AC3E}">
        <p14:creationId xmlns:p14="http://schemas.microsoft.com/office/powerpoint/2010/main" val="1275775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Kodaňská škola</a:t>
            </a:r>
            <a:r>
              <a:rPr lang="cs-CZ" dirty="0"/>
              <a:t>:</a:t>
            </a:r>
            <a:br>
              <a:rPr lang="cs-CZ" dirty="0"/>
            </a:br>
            <a:r>
              <a:rPr lang="cs-CZ" dirty="0"/>
              <a:t>Hledání nového „nástroje“ - teorie sekuritizace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err="1"/>
              <a:t>Buzan</a:t>
            </a:r>
            <a:r>
              <a:rPr lang="cs-CZ" dirty="0"/>
              <a:t>, </a:t>
            </a:r>
            <a:r>
              <a:rPr lang="en-US" dirty="0" err="1"/>
              <a:t>Wæver</a:t>
            </a:r>
            <a:endParaRPr lang="cs-CZ" dirty="0"/>
          </a:p>
          <a:p>
            <a:r>
              <a:rPr lang="cs-CZ" dirty="0"/>
              <a:t>Nesnaží se být aktivisty a mají spíše pozitivistický přístup – snaží se popsat proces skrze optiku nové teorie</a:t>
            </a:r>
          </a:p>
          <a:p>
            <a:endParaRPr lang="cs-CZ" dirty="0"/>
          </a:p>
          <a:p>
            <a:r>
              <a:rPr lang="cs-CZ" dirty="0" err="1"/>
              <a:t>Sekuritizační</a:t>
            </a:r>
            <a:r>
              <a:rPr lang="cs-CZ" dirty="0"/>
              <a:t> aktér, hrozba, publikum, řečový akt</a:t>
            </a:r>
          </a:p>
          <a:p>
            <a:r>
              <a:rPr lang="cs-CZ" dirty="0"/>
              <a:t>Přenesení tématu z režimu běžné politiky do režimu výjimečných opatření – téma by mělo být životním zájmem pro referenční objekt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Kritika: Za sekuritizace nemusí stát „výjimečný stav“ ale pouhá byrokracie a triviální zájmy – např. podpora ze státního rozpočtu, celá teorie pak pouze udržuje quo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967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Pařížská škola</a:t>
            </a:r>
            <a:r>
              <a:rPr lang="cs-CZ" dirty="0"/>
              <a:t>:</a:t>
            </a:r>
            <a:br>
              <a:rPr lang="cs-CZ" dirty="0"/>
            </a:br>
            <a:r>
              <a:rPr lang="cs-CZ" dirty="0"/>
              <a:t>Význam „slova“ a jeho vlivu na realitu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2226469"/>
            <a:ext cx="4299517" cy="3263504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Sociologický pohled</a:t>
            </a:r>
          </a:p>
          <a:p>
            <a:r>
              <a:rPr lang="cs-CZ" dirty="0"/>
              <a:t>Zaměření na slova a jejich měnící se význam - svět chápeme skrze diskurzy</a:t>
            </a:r>
          </a:p>
          <a:p>
            <a:r>
              <a:rPr lang="cs-CZ" dirty="0"/>
              <a:t>Byrokratizace, instituce a konstrukce bezpečnosti na každodenní bázi</a:t>
            </a:r>
          </a:p>
          <a:p>
            <a:r>
              <a:rPr lang="cs-CZ" dirty="0"/>
              <a:t>Zaměření na aktéry bezpečnosti na lokální úrovni (vyhazovači, policie, bezpečnostní agentury)</a:t>
            </a:r>
          </a:p>
        </p:txBody>
      </p:sp>
      <p:pic>
        <p:nvPicPr>
          <p:cNvPr id="5122" name="Picture 2" descr="Výsledek obrázku pro foucault dějiny šílenstv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138" y="2383336"/>
            <a:ext cx="2212862" cy="361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ýsledek obrázku pro foucault dohlížet a trest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167" y="2879833"/>
            <a:ext cx="2122715" cy="299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293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Výsledek obrázku pro pentagon 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41" y="985778"/>
            <a:ext cx="7579519" cy="485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682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751" y="857251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Feministická bezpečnostní studia</a:t>
            </a:r>
            <a:r>
              <a:rPr lang="cs-CZ" dirty="0"/>
              <a:t>: </a:t>
            </a:r>
            <a:br>
              <a:rPr lang="cs-CZ" dirty="0"/>
            </a:br>
            <a:r>
              <a:rPr lang="cs-CZ" dirty="0"/>
              <a:t>Má gender svou roli v bezpečnosti?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9751" y="1851423"/>
            <a:ext cx="7886700" cy="4093699"/>
          </a:xfrm>
        </p:spPr>
        <p:txBody>
          <a:bodyPr>
            <a:normAutofit fontScale="92500" lnSpcReduction="10000"/>
          </a:bodyPr>
          <a:lstStyle/>
          <a:p>
            <a:r>
              <a:rPr lang="cs-CZ" sz="2250" dirty="0"/>
              <a:t>Již od 70. let 20. století</a:t>
            </a:r>
          </a:p>
          <a:p>
            <a:r>
              <a:rPr lang="cs-CZ" sz="2250" dirty="0"/>
              <a:t>Zdůrazňování role genderu v bezpečnosti</a:t>
            </a:r>
          </a:p>
          <a:p>
            <a:r>
              <a:rPr lang="cs-CZ" sz="2250" dirty="0"/>
              <a:t>Výzkumu zaměřené na ženy diplomatů, prostitutky na vojenských základnách, žen uprchlíků, znásilňování jako nástroje války, role žen v terorismu, ženských nápravných zařízení atd.</a:t>
            </a:r>
          </a:p>
          <a:p>
            <a:r>
              <a:rPr lang="cs-CZ" sz="2250" dirty="0"/>
              <a:t>Zdůrazněna role diskurzu a přenesení diskuze na rovinu běžného „prožívání“ bezpečnosti – </a:t>
            </a:r>
            <a:r>
              <a:rPr lang="cs-CZ" sz="2250" dirty="0" err="1"/>
              <a:t>human</a:t>
            </a:r>
            <a:r>
              <a:rPr lang="cs-CZ" sz="2250" dirty="0"/>
              <a:t> </a:t>
            </a:r>
            <a:r>
              <a:rPr lang="cs-CZ" sz="2250" dirty="0" err="1"/>
              <a:t>security</a:t>
            </a:r>
            <a:endParaRPr lang="cs-CZ" sz="2250" dirty="0"/>
          </a:p>
          <a:p>
            <a:r>
              <a:rPr lang="en-US" sz="2250" dirty="0" err="1"/>
              <a:t>Vernakulární</a:t>
            </a:r>
            <a:r>
              <a:rPr lang="en-US" sz="2250" dirty="0"/>
              <a:t> </a:t>
            </a:r>
            <a:r>
              <a:rPr lang="en-US" sz="2250" dirty="0" err="1"/>
              <a:t>bezpečnostní</a:t>
            </a:r>
            <a:r>
              <a:rPr lang="en-US" sz="2250" dirty="0"/>
              <a:t> </a:t>
            </a:r>
            <a:r>
              <a:rPr lang="en-US" sz="2250" dirty="0" err="1"/>
              <a:t>studia</a:t>
            </a:r>
            <a:r>
              <a:rPr lang="en-US" sz="2250" dirty="0"/>
              <a:t> </a:t>
            </a:r>
            <a:endParaRPr lang="cs-CZ" sz="2250" dirty="0"/>
          </a:p>
          <a:p>
            <a:pPr lvl="1"/>
            <a:r>
              <a:rPr lang="cs-CZ" sz="1950" dirty="0"/>
              <a:t>Diskurzivní pojetí, lokální kontext, antropologické přístupy a důraz na „obyčejné lidi“</a:t>
            </a:r>
          </a:p>
          <a:p>
            <a:pPr lvl="1"/>
            <a:r>
              <a:rPr lang="cs-CZ" sz="1950" dirty="0"/>
              <a:t>Výzkumy lokálního významu bezpečnosti (vyhazovači, soukromé bezpečnostní agentury, městská police atd.)</a:t>
            </a:r>
          </a:p>
          <a:p>
            <a:pPr lvl="1"/>
            <a:r>
              <a:rPr lang="cs-CZ" sz="1950" dirty="0"/>
              <a:t>„publikum“ ze </a:t>
            </a:r>
            <a:r>
              <a:rPr lang="cs-CZ" sz="1950" dirty="0" err="1"/>
              <a:t>sekuritizační</a:t>
            </a:r>
            <a:r>
              <a:rPr lang="cs-CZ" sz="1950" dirty="0"/>
              <a:t> teorie již není pasivní, ale aktivní aktér</a:t>
            </a:r>
            <a:endParaRPr lang="en-US" sz="195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645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neoluxor.cz/files/9/97880864296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350" y="1026012"/>
            <a:ext cx="3321300" cy="486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837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Postkolonialní</a:t>
            </a:r>
            <a:r>
              <a:rPr lang="cs-CZ" dirty="0"/>
              <a:t> přístup:</a:t>
            </a:r>
            <a:br>
              <a:rPr lang="cs-CZ" dirty="0"/>
            </a:br>
            <a:r>
              <a:rPr lang="cs-CZ" dirty="0"/>
              <a:t>Bezpečnost z pohledu „třetího světa“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Tradiční přístup před koncem studené války viděl v tzv. „třetím světě“ pouze nástroje pro hlavní střed mezi USA a SSSR</a:t>
            </a:r>
          </a:p>
          <a:p>
            <a:r>
              <a:rPr lang="cs-CZ" dirty="0"/>
              <a:t>Kritický přístup – koncept státu jako hrozby pro své vlastní občany</a:t>
            </a:r>
          </a:p>
          <a:p>
            <a:r>
              <a:rPr lang="cs-CZ" dirty="0"/>
              <a:t>Hrozby jako je občanská válka, ekonomické hrozby, státní terorismus, ztráta legitimity vlády atd.</a:t>
            </a:r>
          </a:p>
          <a:p>
            <a:r>
              <a:rPr lang="cs-CZ" dirty="0"/>
              <a:t>Kritika „westernizace“ bezpečnostních studií – například ve „válce proti teroru“ – střed mezi Západem a Islámem – celá problematika je komplexnější a měli bychom hledat důvody vzniku teroristických organizací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878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Příklad: Výzkum terorismu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Klasický přístup – nebyl schopen se vypořádat s fenoménem terorismu</a:t>
            </a:r>
          </a:p>
          <a:p>
            <a:r>
              <a:rPr lang="cs-CZ" dirty="0"/>
              <a:t>První výzkumy terorismu - popis skupiny, jejich vazeb na jiné aktéry</a:t>
            </a:r>
          </a:p>
          <a:p>
            <a:endParaRPr lang="cs-CZ" dirty="0"/>
          </a:p>
          <a:p>
            <a:r>
              <a:rPr lang="cs-CZ" dirty="0"/>
              <a:t>Kritika – nedostatečná metodologie, </a:t>
            </a:r>
            <a:r>
              <a:rPr lang="cs-CZ" dirty="0" err="1"/>
              <a:t>sekundarní</a:t>
            </a:r>
            <a:r>
              <a:rPr lang="cs-CZ" dirty="0"/>
              <a:t> zdroje, špatné definice, chybí interdisciplinární přesah, převažuje deskripce nad analytikou, terorismus je prezentován jako nový fenomén (11/9)</a:t>
            </a:r>
          </a:p>
          <a:p>
            <a:endParaRPr lang="cs-CZ" dirty="0"/>
          </a:p>
          <a:p>
            <a:r>
              <a:rPr lang="cs-CZ" dirty="0"/>
              <a:t>Terorismus není objektem zkoumání sám o sobě – je vnímán jako nástroj, který je nějakým způsobem používán pro dosažení politických cílů, specifickými aktéry, za specifických podmínek a v určitém čase</a:t>
            </a:r>
          </a:p>
          <a:p>
            <a:endParaRPr lang="cs-CZ" dirty="0"/>
          </a:p>
          <a:p>
            <a:r>
              <a:rPr lang="cs-CZ" dirty="0"/>
              <a:t>Normativní aspekty – označení někoho za „teroristu“ – může vést k legitimizaci toho, že bude zabit či mučen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48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Cvičení: </a:t>
            </a:r>
            <a:br>
              <a:rPr lang="cs-CZ" dirty="0"/>
            </a:br>
            <a:r>
              <a:rPr lang="cs-CZ" dirty="0"/>
              <a:t>Vymyslete výzkumné otázky na téma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2325860"/>
            <a:ext cx="7886700" cy="3263504"/>
          </a:xfrm>
        </p:spPr>
        <p:txBody>
          <a:bodyPr/>
          <a:lstStyle/>
          <a:p>
            <a:r>
              <a:rPr lang="cs-CZ" dirty="0"/>
              <a:t>Organizovaný zločin</a:t>
            </a:r>
          </a:p>
          <a:p>
            <a:r>
              <a:rPr lang="cs-CZ" dirty="0"/>
              <a:t>Fotbalové chuligánství</a:t>
            </a:r>
          </a:p>
          <a:p>
            <a:r>
              <a:rPr lang="cs-CZ" dirty="0"/>
              <a:t>Kybernetická bezpečnost</a:t>
            </a:r>
          </a:p>
          <a:p>
            <a:r>
              <a:rPr lang="cs-CZ" dirty="0"/>
              <a:t>Radikalizace na internetu</a:t>
            </a:r>
          </a:p>
          <a:p>
            <a:r>
              <a:rPr lang="cs-CZ" dirty="0"/>
              <a:t>Vězenství</a:t>
            </a:r>
          </a:p>
          <a:p>
            <a:r>
              <a:rPr lang="cs-CZ" dirty="0"/>
              <a:t>Migrace</a:t>
            </a:r>
          </a:p>
        </p:txBody>
      </p:sp>
    </p:spTree>
    <p:extLst>
      <p:ext uri="{BB962C8B-B14F-4D97-AF65-F5344CB8AC3E}">
        <p14:creationId xmlns:p14="http://schemas.microsoft.com/office/powerpoint/2010/main" val="3295349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Pár bodů závěrem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Živá problematika - určitě najdete x jiných rozdělení a interpretací</a:t>
            </a:r>
          </a:p>
          <a:p>
            <a:r>
              <a:rPr lang="cs-CZ" dirty="0"/>
              <a:t>Klíčová je </a:t>
            </a:r>
            <a:r>
              <a:rPr lang="cs-CZ" dirty="0" err="1"/>
              <a:t>multidisciplinarita</a:t>
            </a:r>
            <a:r>
              <a:rPr lang="cs-CZ" dirty="0"/>
              <a:t> – komplexnost</a:t>
            </a:r>
          </a:p>
          <a:p>
            <a:r>
              <a:rPr lang="cs-CZ" dirty="0"/>
              <a:t>Databáze:</a:t>
            </a:r>
          </a:p>
          <a:p>
            <a:pPr lvl="1"/>
            <a:r>
              <a:rPr lang="cs-CZ" dirty="0" err="1"/>
              <a:t>Scopus</a:t>
            </a:r>
            <a:r>
              <a:rPr lang="cs-CZ" dirty="0"/>
              <a:t> - </a:t>
            </a:r>
            <a:r>
              <a:rPr lang="cs-CZ" dirty="0">
                <a:hlinkClick r:id="rId2"/>
              </a:rPr>
              <a:t>http://www.scopus.com/</a:t>
            </a:r>
            <a:endParaRPr lang="cs-CZ" dirty="0"/>
          </a:p>
          <a:p>
            <a:pPr lvl="1"/>
            <a:r>
              <a:rPr lang="cs-CZ" dirty="0"/>
              <a:t>Web </a:t>
            </a:r>
            <a:r>
              <a:rPr lang="cs-CZ" dirty="0" err="1"/>
              <a:t>of</a:t>
            </a:r>
            <a:r>
              <a:rPr lang="cs-CZ" dirty="0"/>
              <a:t> Science - </a:t>
            </a:r>
            <a:r>
              <a:rPr lang="cs-CZ" dirty="0">
                <a:hlinkClick r:id="rId3"/>
              </a:rPr>
              <a:t>http://apps.webofknowledge.com</a:t>
            </a:r>
            <a:endParaRPr lang="cs-CZ" dirty="0"/>
          </a:p>
          <a:p>
            <a:r>
              <a:rPr lang="cs-CZ" dirty="0"/>
              <a:t>Časopisy – např.</a:t>
            </a:r>
          </a:p>
          <a:p>
            <a:pPr lvl="1"/>
            <a:r>
              <a:rPr lang="cs-CZ" dirty="0" err="1">
                <a:hlinkClick r:id="rId4"/>
              </a:rPr>
              <a:t>Security</a:t>
            </a:r>
            <a:r>
              <a:rPr lang="cs-CZ" dirty="0">
                <a:hlinkClick r:id="rId4"/>
              </a:rPr>
              <a:t> </a:t>
            </a:r>
            <a:r>
              <a:rPr lang="cs-CZ" dirty="0" err="1">
                <a:hlinkClick r:id="rId4"/>
              </a:rPr>
              <a:t>Dialogue</a:t>
            </a:r>
            <a:endParaRPr lang="cs-CZ" dirty="0"/>
          </a:p>
          <a:p>
            <a:pPr lvl="1"/>
            <a:r>
              <a:rPr lang="cs-CZ" dirty="0" err="1">
                <a:hlinkClick r:id="rId5"/>
              </a:rPr>
              <a:t>Terrorism</a:t>
            </a:r>
            <a:r>
              <a:rPr lang="cs-CZ" dirty="0">
                <a:hlinkClick r:id="rId5"/>
              </a:rPr>
              <a:t> and </a:t>
            </a:r>
            <a:r>
              <a:rPr lang="cs-CZ" dirty="0" err="1">
                <a:hlinkClick r:id="rId5"/>
              </a:rPr>
              <a:t>Political</a:t>
            </a:r>
            <a:r>
              <a:rPr lang="cs-CZ" dirty="0">
                <a:hlinkClick r:id="rId5"/>
              </a:rPr>
              <a:t> </a:t>
            </a:r>
            <a:r>
              <a:rPr lang="cs-CZ" dirty="0" err="1">
                <a:hlinkClick r:id="rId5"/>
              </a:rPr>
              <a:t>Violence</a:t>
            </a:r>
            <a:r>
              <a:rPr lang="cs-CZ" dirty="0">
                <a:hlinkClick r:id="rId5"/>
              </a:rPr>
              <a:t> </a:t>
            </a:r>
            <a:endParaRPr lang="cs-CZ" dirty="0"/>
          </a:p>
          <a:p>
            <a:pPr lvl="1"/>
            <a:r>
              <a:rPr lang="cs-CZ" dirty="0" err="1"/>
              <a:t>Security</a:t>
            </a:r>
            <a:r>
              <a:rPr lang="cs-CZ" dirty="0"/>
              <a:t> </a:t>
            </a:r>
            <a:r>
              <a:rPr lang="cs-CZ" dirty="0" err="1"/>
              <a:t>Studies</a:t>
            </a:r>
            <a:r>
              <a:rPr lang="cs-CZ" dirty="0"/>
              <a:t> - </a:t>
            </a:r>
            <a:r>
              <a:rPr lang="cs-CZ" dirty="0">
                <a:hlinkClick r:id="rId6"/>
              </a:rPr>
              <a:t>http://www.tandfonline.com/toc/fsst20/current</a:t>
            </a: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332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Co chcete zkoumat, na co se zaměřujete?</a:t>
            </a:r>
          </a:p>
          <a:p>
            <a:pPr lvl="1"/>
            <a:r>
              <a:rPr lang="cs-CZ" dirty="0"/>
              <a:t>Jak to zkoumáte?</a:t>
            </a:r>
          </a:p>
          <a:p>
            <a:pPr marL="342900" lvl="1" indent="0">
              <a:buNone/>
            </a:pPr>
            <a:endParaRPr lang="cs-CZ" dirty="0"/>
          </a:p>
          <a:p>
            <a:pPr marL="342900" lvl="1" indent="0">
              <a:buNone/>
            </a:pPr>
            <a:endParaRPr lang="cs-CZ" dirty="0"/>
          </a:p>
          <a:p>
            <a:r>
              <a:rPr lang="cs-CZ" dirty="0"/>
              <a:t>Co to je metodologie?</a:t>
            </a:r>
          </a:p>
          <a:p>
            <a:pPr lvl="1"/>
            <a:r>
              <a:rPr lang="cs-CZ" dirty="0"/>
              <a:t>K čemu ji potřebujeme?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3230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je přínosné se zabývat historií oboru?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Je dobré vědět co studuji a jakou má obor historii</a:t>
            </a:r>
          </a:p>
          <a:p>
            <a:r>
              <a:rPr lang="cs-CZ" dirty="0"/>
              <a:t>Najít si „své místo“ v celé diskuzi a vyjasnit si postoje – odrazí se i v použité metodologii</a:t>
            </a:r>
          </a:p>
          <a:p>
            <a:r>
              <a:rPr lang="cs-CZ" b="1" dirty="0"/>
              <a:t>Inspirace pro výzkum – ukazují co vše jde vlastně zkoumat</a:t>
            </a:r>
          </a:p>
          <a:p>
            <a:endParaRPr lang="cs-CZ" b="1" dirty="0"/>
          </a:p>
          <a:p>
            <a:endParaRPr lang="cs-CZ" b="1" dirty="0"/>
          </a:p>
          <a:p>
            <a:pPr marL="0" indent="0">
              <a:buNone/>
            </a:pPr>
            <a:r>
              <a:rPr lang="cs-CZ" b="1" dirty="0"/>
              <a:t>Co je důležité - přístupy nejsou na úrovni „zákonů“, každý si musí najít svou vlastní cestu a přístup  tj. rozhodnout se co chci zkoumat a jakým způsobem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0760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920445"/>
              </p:ext>
            </p:extLst>
          </p:nvPr>
        </p:nvGraphicFramePr>
        <p:xfrm>
          <a:off x="1207226" y="1353063"/>
          <a:ext cx="7779450" cy="659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Výsledek obrázku pro nuclear blast parod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99" y="1285739"/>
            <a:ext cx="749387" cy="81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Přímá spojnice 20"/>
          <p:cNvCxnSpPr/>
          <p:nvPr/>
        </p:nvCxnSpPr>
        <p:spPr>
          <a:xfrm flipH="1" flipV="1">
            <a:off x="4579999" y="2012715"/>
            <a:ext cx="19506" cy="10093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3081624" y="2795689"/>
            <a:ext cx="161813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50" dirty="0"/>
              <a:t>Konec studené války</a:t>
            </a:r>
            <a:endParaRPr lang="en-US" sz="135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0" y="817299"/>
            <a:ext cx="305583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000" b="1" dirty="0"/>
              <a:t>Změna uvažování:</a:t>
            </a:r>
            <a:endParaRPr lang="en-US" sz="3000" b="1" dirty="0"/>
          </a:p>
        </p:txBody>
      </p:sp>
      <p:sp>
        <p:nvSpPr>
          <p:cNvPr id="25" name="Obdélník 24"/>
          <p:cNvSpPr/>
          <p:nvPr/>
        </p:nvSpPr>
        <p:spPr>
          <a:xfrm>
            <a:off x="-1" y="1353064"/>
            <a:ext cx="1141717" cy="659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350" dirty="0"/>
              <a:t>Mezinárodní vztahy</a:t>
            </a:r>
            <a:endParaRPr lang="en-US" sz="1350" dirty="0"/>
          </a:p>
        </p:txBody>
      </p:sp>
      <p:sp>
        <p:nvSpPr>
          <p:cNvPr id="42" name="TextovéPole 41"/>
          <p:cNvSpPr txBox="1"/>
          <p:nvPr/>
        </p:nvSpPr>
        <p:spPr>
          <a:xfrm>
            <a:off x="5206241" y="2843311"/>
            <a:ext cx="5164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50" dirty="0"/>
              <a:t>11/9</a:t>
            </a:r>
            <a:endParaRPr lang="en-US" sz="1350" dirty="0"/>
          </a:p>
        </p:txBody>
      </p:sp>
      <p:grpSp>
        <p:nvGrpSpPr>
          <p:cNvPr id="16" name="Skupina 15"/>
          <p:cNvGrpSpPr/>
          <p:nvPr/>
        </p:nvGrpSpPr>
        <p:grpSpPr>
          <a:xfrm>
            <a:off x="4624702" y="2097717"/>
            <a:ext cx="4361975" cy="745592"/>
            <a:chOff x="4913676" y="0"/>
            <a:chExt cx="5439420" cy="1741191"/>
          </a:xfrm>
          <a:solidFill>
            <a:schemeClr val="tx2"/>
          </a:solidFill>
        </p:grpSpPr>
        <p:sp>
          <p:nvSpPr>
            <p:cNvPr id="17" name="Dvojitá šipka 16"/>
            <p:cNvSpPr/>
            <p:nvPr/>
          </p:nvSpPr>
          <p:spPr>
            <a:xfrm>
              <a:off x="4913676" y="0"/>
              <a:ext cx="5439420" cy="1741191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Dvojitá šipka 4"/>
            <p:cNvSpPr txBox="1"/>
            <p:nvPr/>
          </p:nvSpPr>
          <p:spPr>
            <a:xfrm>
              <a:off x="5784272" y="0"/>
              <a:ext cx="3698229" cy="174119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8014" tIns="36005" rIns="36005" bIns="36005" numCol="1" spcCol="1270" anchor="ctr" anchorCtr="0">
              <a:noAutofit/>
            </a:bodyPr>
            <a:lstStyle/>
            <a:p>
              <a:pPr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100" dirty="0"/>
                <a:t>Kritická bezpečnostní studia</a:t>
              </a:r>
            </a:p>
          </p:txBody>
        </p:sp>
      </p:grpSp>
      <p:cxnSp>
        <p:nvCxnSpPr>
          <p:cNvPr id="32" name="Přímá spojnice 31"/>
          <p:cNvCxnSpPr>
            <a:stCxn id="42" idx="1"/>
          </p:cNvCxnSpPr>
          <p:nvPr/>
        </p:nvCxnSpPr>
        <p:spPr>
          <a:xfrm flipH="1" flipV="1">
            <a:off x="5175356" y="2012718"/>
            <a:ext cx="30885" cy="9806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bdélník 22"/>
          <p:cNvSpPr/>
          <p:nvPr/>
        </p:nvSpPr>
        <p:spPr>
          <a:xfrm>
            <a:off x="-1" y="2136038"/>
            <a:ext cx="4503501" cy="659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350" dirty="0"/>
              <a:t>Sociologie, antropologie, psychologie, politologie, mediální studia, informatika…</a:t>
            </a:r>
            <a:endParaRPr lang="en-US" sz="1350" dirty="0"/>
          </a:p>
        </p:txBody>
      </p:sp>
      <p:grpSp>
        <p:nvGrpSpPr>
          <p:cNvPr id="27" name="Skupina 26"/>
          <p:cNvGrpSpPr/>
          <p:nvPr/>
        </p:nvGrpSpPr>
        <p:grpSpPr>
          <a:xfrm>
            <a:off x="6246881" y="2943257"/>
            <a:ext cx="2739797" cy="177053"/>
            <a:chOff x="4913676" y="0"/>
            <a:chExt cx="5439420" cy="1741191"/>
          </a:xfrm>
          <a:solidFill>
            <a:schemeClr val="tx2"/>
          </a:solidFill>
        </p:grpSpPr>
        <p:sp>
          <p:nvSpPr>
            <p:cNvPr id="31" name="Dvojitá šipka 30"/>
            <p:cNvSpPr/>
            <p:nvPr/>
          </p:nvSpPr>
          <p:spPr>
            <a:xfrm>
              <a:off x="4913676" y="0"/>
              <a:ext cx="5439420" cy="1741191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Dvojitá šipka 4"/>
            <p:cNvSpPr txBox="1"/>
            <p:nvPr/>
          </p:nvSpPr>
          <p:spPr>
            <a:xfrm>
              <a:off x="5784272" y="0"/>
              <a:ext cx="3698229" cy="174119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8014" tIns="36005" rIns="36005" bIns="36005" numCol="1" spcCol="1270" anchor="ctr" anchorCtr="0">
              <a:noAutofit/>
            </a:bodyPr>
            <a:lstStyle/>
            <a:p>
              <a:pPr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500" dirty="0"/>
                <a:t>Velšská škola</a:t>
              </a:r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6246880" y="3182127"/>
            <a:ext cx="2739797" cy="177053"/>
            <a:chOff x="4913676" y="0"/>
            <a:chExt cx="5439420" cy="1741191"/>
          </a:xfrm>
          <a:solidFill>
            <a:schemeClr val="tx2"/>
          </a:solidFill>
        </p:grpSpPr>
        <p:sp>
          <p:nvSpPr>
            <p:cNvPr id="35" name="Dvojitá šipka 34"/>
            <p:cNvSpPr/>
            <p:nvPr/>
          </p:nvSpPr>
          <p:spPr>
            <a:xfrm>
              <a:off x="4913676" y="0"/>
              <a:ext cx="5439420" cy="1741191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Dvojitá šipka 4"/>
            <p:cNvSpPr txBox="1"/>
            <p:nvPr/>
          </p:nvSpPr>
          <p:spPr>
            <a:xfrm>
              <a:off x="5784272" y="0"/>
              <a:ext cx="3698229" cy="174119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8014" tIns="36005" rIns="36005" bIns="36005" numCol="1" spcCol="1270" anchor="ctr" anchorCtr="0">
              <a:noAutofit/>
            </a:bodyPr>
            <a:lstStyle/>
            <a:p>
              <a:pPr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500" dirty="0"/>
                <a:t>Kodaňská škola</a:t>
              </a:r>
            </a:p>
          </p:txBody>
        </p:sp>
      </p:grpSp>
      <p:sp>
        <p:nvSpPr>
          <p:cNvPr id="38" name="Dvojitá šipka 37"/>
          <p:cNvSpPr/>
          <p:nvPr/>
        </p:nvSpPr>
        <p:spPr>
          <a:xfrm>
            <a:off x="6246880" y="3405891"/>
            <a:ext cx="2739797" cy="254600"/>
          </a:xfrm>
          <a:prstGeom prst="chevron">
            <a:avLst/>
          </a:pr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cs-CZ" sz="1500" dirty="0"/>
              <a:t>Pařížská škola</a:t>
            </a:r>
            <a:endParaRPr lang="en-US" sz="1500" dirty="0"/>
          </a:p>
        </p:txBody>
      </p:sp>
      <p:grpSp>
        <p:nvGrpSpPr>
          <p:cNvPr id="40" name="Skupina 39"/>
          <p:cNvGrpSpPr/>
          <p:nvPr/>
        </p:nvGrpSpPr>
        <p:grpSpPr>
          <a:xfrm>
            <a:off x="6246880" y="3718821"/>
            <a:ext cx="2739797" cy="177053"/>
            <a:chOff x="4913676" y="0"/>
            <a:chExt cx="5439420" cy="1741191"/>
          </a:xfrm>
          <a:solidFill>
            <a:schemeClr val="tx2"/>
          </a:solidFill>
        </p:grpSpPr>
        <p:sp>
          <p:nvSpPr>
            <p:cNvPr id="41" name="Dvojitá šipka 40"/>
            <p:cNvSpPr/>
            <p:nvPr/>
          </p:nvSpPr>
          <p:spPr>
            <a:xfrm>
              <a:off x="4913676" y="0"/>
              <a:ext cx="5439420" cy="1741191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Dvojitá šipka 4"/>
            <p:cNvSpPr txBox="1"/>
            <p:nvPr/>
          </p:nvSpPr>
          <p:spPr>
            <a:xfrm>
              <a:off x="5784272" y="0"/>
              <a:ext cx="3698229" cy="174119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8014" tIns="36005" rIns="36005" bIns="36005" numCol="1" spcCol="1270" anchor="ctr" anchorCtr="0">
              <a:noAutofit/>
            </a:bodyPr>
            <a:lstStyle/>
            <a:p>
              <a:pPr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500" dirty="0"/>
                <a:t>Feministický</a:t>
              </a:r>
              <a:r>
                <a:rPr lang="cs-CZ" sz="2100" dirty="0"/>
                <a:t> </a:t>
              </a:r>
              <a:r>
                <a:rPr lang="cs-CZ" sz="1500" dirty="0"/>
                <a:t>přístup</a:t>
              </a:r>
              <a:endParaRPr lang="cs-CZ" sz="2100" dirty="0"/>
            </a:p>
          </p:txBody>
        </p:sp>
      </p:grpSp>
      <p:grpSp>
        <p:nvGrpSpPr>
          <p:cNvPr id="46" name="Skupina 45"/>
          <p:cNvGrpSpPr/>
          <p:nvPr/>
        </p:nvGrpSpPr>
        <p:grpSpPr>
          <a:xfrm>
            <a:off x="6246880" y="3946072"/>
            <a:ext cx="2739797" cy="177053"/>
            <a:chOff x="4913676" y="0"/>
            <a:chExt cx="5439420" cy="1741191"/>
          </a:xfrm>
          <a:solidFill>
            <a:schemeClr val="tx2"/>
          </a:solidFill>
        </p:grpSpPr>
        <p:sp>
          <p:nvSpPr>
            <p:cNvPr id="47" name="Dvojitá šipka 46"/>
            <p:cNvSpPr/>
            <p:nvPr/>
          </p:nvSpPr>
          <p:spPr>
            <a:xfrm>
              <a:off x="4913676" y="0"/>
              <a:ext cx="5439420" cy="1741191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Dvojitá šipka 4"/>
            <p:cNvSpPr txBox="1"/>
            <p:nvPr/>
          </p:nvSpPr>
          <p:spPr>
            <a:xfrm>
              <a:off x="5784272" y="0"/>
              <a:ext cx="3698229" cy="174119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8014" tIns="36005" rIns="36005" bIns="36005" numCol="1" spcCol="1270" anchor="ctr" anchorCtr="0">
              <a:noAutofit/>
            </a:bodyPr>
            <a:lstStyle/>
            <a:p>
              <a:pPr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500" dirty="0" err="1"/>
                <a:t>Postkoloniální</a:t>
              </a:r>
              <a:r>
                <a:rPr lang="cs-CZ" sz="1500" dirty="0"/>
                <a:t> přístup</a:t>
              </a:r>
            </a:p>
          </p:txBody>
        </p:sp>
      </p:grpSp>
      <p:sp>
        <p:nvSpPr>
          <p:cNvPr id="13" name="TextovéPole 12"/>
          <p:cNvSpPr txBox="1"/>
          <p:nvPr/>
        </p:nvSpPr>
        <p:spPr>
          <a:xfrm>
            <a:off x="57092" y="3855663"/>
            <a:ext cx="567527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Změny</a:t>
            </a:r>
            <a:r>
              <a:rPr lang="cs-CZ" dirty="0"/>
              <a:t>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dirty="0"/>
              <a:t>Referenční objekt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dirty="0"/>
              <a:t>Vertikální a horizontální rozšiřování bezpečnosti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dirty="0"/>
              <a:t>Kritika </a:t>
            </a:r>
            <a:r>
              <a:rPr lang="cs-CZ" dirty="0" err="1"/>
              <a:t>státocentrismu</a:t>
            </a:r>
            <a:endParaRPr lang="cs-CZ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dirty="0"/>
              <a:t>Interdisciplinarita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dirty="0"/>
              <a:t>Nové teorie (sekuritizace, diskurz)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dirty="0"/>
              <a:t>Předmětem výzkumu se stala „bezpečnost“ sama o sobě</a:t>
            </a:r>
            <a:endParaRPr lang="en-US" dirty="0"/>
          </a:p>
        </p:txBody>
      </p:sp>
      <p:pic>
        <p:nvPicPr>
          <p:cNvPr id="20" name="Picture 2" descr="Výsledek obrázku pro berlin wal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793" y="3031783"/>
            <a:ext cx="1954909" cy="117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ýsledek obrázku pro 11 září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691" y="3155033"/>
            <a:ext cx="1334677" cy="109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046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Nové referenční objekty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Fotka uživatele Katedra politologie FSS MU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13" y="1966981"/>
            <a:ext cx="3016898" cy="226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ýsledek obrázku pro na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576" y="3555616"/>
            <a:ext cx="3290767" cy="219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ýsledek obrázku pro bullying inter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43" y="2036579"/>
            <a:ext cx="2893868" cy="193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968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Nové témata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16" descr="Výsledek obrázku pro 11 zař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909" y="1269120"/>
            <a:ext cx="2953091" cy="241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8" descr="https://upload.wikimedia.org/wikipedia/commons/thumb/4/43/AIG_Protester_on_Pine_Street.jpg/800px-AIG_Protester_on_Pine_Stre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555" y="3705560"/>
            <a:ext cx="2970484" cy="222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Výsledek obrázku pro greek cris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938" y="3789044"/>
            <a:ext cx="3301691" cy="206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2" descr="Výsledek obrázku pro migration cris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233" y="1911136"/>
            <a:ext cx="2890288" cy="163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Výsledek obrázku pro cyb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89" y="1997092"/>
            <a:ext cx="2953091" cy="163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749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Příklady nového myšlení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„Moc“</a:t>
            </a:r>
          </a:p>
          <a:p>
            <a:pPr lvl="1"/>
            <a:r>
              <a:rPr lang="cs-CZ" dirty="0"/>
              <a:t>Klasický přístup – vyjádřeno počtem jaderných hlavic, strategickou pozicí, počtem „lidské“ síly</a:t>
            </a:r>
          </a:p>
          <a:p>
            <a:pPr lvl="1"/>
            <a:r>
              <a:rPr lang="cs-CZ" dirty="0" err="1"/>
              <a:t>Foucault</a:t>
            </a:r>
            <a:r>
              <a:rPr lang="cs-CZ" dirty="0"/>
              <a:t> (pařížská škola) – Moc vnímána jako sociální vztah mezi dvěma aktéry, vždy je přítomný prvek odporu.</a:t>
            </a:r>
          </a:p>
          <a:p>
            <a:pPr lvl="1"/>
            <a:endParaRPr lang="cs-CZ" dirty="0"/>
          </a:p>
          <a:p>
            <a:r>
              <a:rPr lang="cs-CZ" dirty="0"/>
              <a:t>„Bezpečnost“</a:t>
            </a:r>
          </a:p>
          <a:p>
            <a:pPr lvl="1"/>
            <a:r>
              <a:rPr lang="cs-CZ" dirty="0"/>
              <a:t>Klasický přístup – eliminace hrozeb a rizik (realisté), vytvoření bezpečného systému (liberálové)</a:t>
            </a:r>
          </a:p>
          <a:p>
            <a:pPr lvl="1"/>
            <a:r>
              <a:rPr lang="cs-CZ" dirty="0"/>
              <a:t>Kritický přístup – bezpečnost vnímána jako sociální konstrukt – někdo tvoří (ne)bezpečí - bezpečnost se stala sama o sobě předmětem zkoumání</a:t>
            </a:r>
          </a:p>
          <a:p>
            <a:pPr marL="0" indent="0" algn="ctr">
              <a:buNone/>
            </a:pPr>
            <a:r>
              <a:rPr lang="en-GB" dirty="0"/>
              <a:t>“</a:t>
            </a:r>
            <a:r>
              <a:rPr lang="en-GB" i="1" dirty="0"/>
              <a:t>comes from somewhere, is produced by someone, and has potentially significant impacts on others</a:t>
            </a:r>
            <a:r>
              <a:rPr lang="en-GB" dirty="0"/>
              <a:t>” (Jarvis 2013: 236)</a:t>
            </a:r>
            <a:endParaRPr lang="en-US" b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54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Nové „kritické“ přístupy = kritické vymezování vůči tradičnímu vnímání bezpečnosti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Bylo (a je) potřeba vymezit co spadá do oboru</a:t>
            </a:r>
          </a:p>
          <a:p>
            <a:r>
              <a:rPr lang="cs-CZ" dirty="0"/>
              <a:t>Přístupy nám mohou poskytnout novou optiku na problematiku, ale nejsou předurčující – většinou nejsou zcela ucelené a spousta kritiky ze všech stran</a:t>
            </a:r>
          </a:p>
          <a:p>
            <a:r>
              <a:rPr lang="cs-CZ" dirty="0"/>
              <a:t>Důležité je vědět, že probíhají diskuze</a:t>
            </a:r>
          </a:p>
        </p:txBody>
      </p:sp>
    </p:spTree>
    <p:extLst>
      <p:ext uri="{BB962C8B-B14F-4D97-AF65-F5344CB8AC3E}">
        <p14:creationId xmlns:p14="http://schemas.microsoft.com/office/powerpoint/2010/main" val="1735342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1026" y="857251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cs-CZ" dirty="0"/>
              <a:t>Vnitřní pnutí uvnitř kritických studií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7549" y="1701311"/>
            <a:ext cx="7886700" cy="3918641"/>
          </a:xfrm>
        </p:spPr>
        <p:txBody>
          <a:bodyPr>
            <a:normAutofit fontScale="47500" lnSpcReduction="20000"/>
          </a:bodyPr>
          <a:lstStyle/>
          <a:p>
            <a:r>
              <a:rPr lang="cs-CZ" dirty="0"/>
              <a:t>Může být bezpečnost pro všechny?</a:t>
            </a:r>
          </a:p>
          <a:p>
            <a:pPr lvl="1"/>
            <a:r>
              <a:rPr lang="cs-CZ" dirty="0"/>
              <a:t>Ideální stav eliminace hrozeb vs. Názor že bezpečnost jakožto odvozený koncept nemůže existovat bez nebezpečí…</a:t>
            </a:r>
          </a:p>
          <a:p>
            <a:pPr marL="342900" lvl="1" indent="0">
              <a:buNone/>
            </a:pPr>
            <a:endParaRPr lang="cs-CZ" dirty="0"/>
          </a:p>
          <a:p>
            <a:r>
              <a:rPr lang="pl-PL" dirty="0"/>
              <a:t>Svoboda vs. Bezpečí</a:t>
            </a:r>
          </a:p>
          <a:p>
            <a:pPr lvl="1"/>
            <a:r>
              <a:rPr lang="pl-PL" dirty="0"/>
              <a:t>Rozšiřování konceptu bezpečnosti vs. krtický postoj a „</a:t>
            </a:r>
            <a:r>
              <a:rPr lang="pl-PL" i="1" dirty="0"/>
              <a:t>politika pryč od bezpečnosti</a:t>
            </a:r>
            <a:r>
              <a:rPr lang="pl-PL" dirty="0"/>
              <a:t>“ [Aradau 2008]</a:t>
            </a:r>
          </a:p>
          <a:p>
            <a:endParaRPr lang="pl-PL" dirty="0"/>
          </a:p>
          <a:p>
            <a:r>
              <a:rPr lang="pl-PL" dirty="0"/>
              <a:t>Uzké vs. Široké pojení bezpenosti</a:t>
            </a:r>
          </a:p>
          <a:p>
            <a:endParaRPr lang="pl-PL" dirty="0"/>
          </a:p>
          <a:p>
            <a:r>
              <a:rPr lang="pl-PL" sz="2550" dirty="0"/>
              <a:t>Pozitivismus vs. Post-pozitivismus</a:t>
            </a:r>
          </a:p>
          <a:p>
            <a:pPr lvl="1"/>
            <a:r>
              <a:rPr lang="pl-PL" dirty="0"/>
              <a:t>Je rozdíl mezi přírodnímí a sociálnímí vědami? Může být výzkumník objektivní?</a:t>
            </a:r>
          </a:p>
          <a:p>
            <a:endParaRPr lang="pl-PL" dirty="0"/>
          </a:p>
          <a:p>
            <a:r>
              <a:rPr lang="pl-PL" dirty="0"/>
              <a:t>Obecně můžeme rozdělit kritické studia na jednotlivé školy a přístupy:</a:t>
            </a:r>
          </a:p>
          <a:p>
            <a:pPr lvl="1"/>
            <a:r>
              <a:rPr lang="pl-PL" dirty="0"/>
              <a:t>Kodaňskou – analytickou</a:t>
            </a:r>
          </a:p>
          <a:p>
            <a:pPr lvl="1"/>
            <a:r>
              <a:rPr lang="pl-PL" dirty="0"/>
              <a:t>Velšskou – normativní</a:t>
            </a:r>
          </a:p>
          <a:p>
            <a:pPr lvl="1"/>
            <a:r>
              <a:rPr lang="pl-PL" dirty="0"/>
              <a:t>Pařížskou – sociologickou</a:t>
            </a:r>
          </a:p>
          <a:p>
            <a:pPr marL="342900" lvl="1" indent="0">
              <a:buNone/>
            </a:pPr>
            <a:r>
              <a:rPr lang="pl-PL" dirty="0"/>
              <a:t>+ feministický a poskoloniální přístup</a:t>
            </a:r>
          </a:p>
        </p:txBody>
      </p:sp>
    </p:spTree>
    <p:extLst>
      <p:ext uri="{BB962C8B-B14F-4D97-AF65-F5344CB8AC3E}">
        <p14:creationId xmlns:p14="http://schemas.microsoft.com/office/powerpoint/2010/main" val="108672061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1210</TotalTime>
  <Words>1037</Words>
  <Application>Microsoft Office PowerPoint</Application>
  <PresentationFormat>Předvádění na obrazovce (4:3)</PresentationFormat>
  <Paragraphs>129</Paragraphs>
  <Slides>19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Motiv Office</vt:lpstr>
      <vt:lpstr>(Ne)bezpečnost jako předmět výzkumu</vt:lpstr>
      <vt:lpstr>Prezentace aplikace PowerPoint</vt:lpstr>
      <vt:lpstr>Proč je přínosné se zabývat historií oboru?</vt:lpstr>
      <vt:lpstr>Prezentace aplikace PowerPoint</vt:lpstr>
      <vt:lpstr>Nové referenční objekty</vt:lpstr>
      <vt:lpstr>Nové témata</vt:lpstr>
      <vt:lpstr>Příklady nového myšlení</vt:lpstr>
      <vt:lpstr>Nové „kritické“ přístupy = kritické vymezování vůči tradičnímu vnímání bezpečnosti</vt:lpstr>
      <vt:lpstr>Vnitřní pnutí uvnitř kritických studií</vt:lpstr>
      <vt:lpstr>Velšská škola (Aberystwyth School): Rozšiřování konceptu bezpečnosti a normativnost</vt:lpstr>
      <vt:lpstr>Kodaňská škola: Hledání nového „nástroje“ - teorie sekuritizace</vt:lpstr>
      <vt:lpstr>Pařížská škola: Význam „slova“ a jeho vlivu na realitu</vt:lpstr>
      <vt:lpstr>Prezentace aplikace PowerPoint</vt:lpstr>
      <vt:lpstr>Feministická bezpečnostní studia:  Má gender svou roli v bezpečnosti?</vt:lpstr>
      <vt:lpstr>Prezentace aplikace PowerPoint</vt:lpstr>
      <vt:lpstr>Postkolonialní přístup: Bezpečnost z pohledu „třetího světa“</vt:lpstr>
      <vt:lpstr>Příklad: Výzkum terorismu</vt:lpstr>
      <vt:lpstr>Cvičení:  Vymyslete výzkumné otázky na téma</vt:lpstr>
      <vt:lpstr>Pár bodů závěrem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Hanzelka</dc:creator>
  <cp:lastModifiedBy>Jan Hanzelka</cp:lastModifiedBy>
  <cp:revision>53</cp:revision>
  <dcterms:created xsi:type="dcterms:W3CDTF">2017-02-28T08:10:44Z</dcterms:created>
  <dcterms:modified xsi:type="dcterms:W3CDTF">2017-03-01T14:05:10Z</dcterms:modified>
</cp:coreProperties>
</file>