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Old Standard TT" charset="-18"/>
      <p:regular r:id="rId9"/>
      <p:bold r:id="rId10"/>
      <p: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108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c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c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4000" b="1"/>
            </a:lvl1pPr>
            <a:lvl2pPr lvl="1" algn="ctr">
              <a:spcBef>
                <a:spcPts val="0"/>
              </a:spcBef>
              <a:buSzPct val="100000"/>
              <a:defRPr sz="14000" b="1"/>
            </a:lvl2pPr>
            <a:lvl3pPr lvl="2" algn="ctr">
              <a:spcBef>
                <a:spcPts val="0"/>
              </a:spcBef>
              <a:buSzPct val="100000"/>
              <a:defRPr sz="14000" b="1"/>
            </a:lvl3pPr>
            <a:lvl4pPr lvl="3" algn="ctr">
              <a:spcBef>
                <a:spcPts val="0"/>
              </a:spcBef>
              <a:buSzPct val="100000"/>
              <a:defRPr sz="14000" b="1"/>
            </a:lvl4pPr>
            <a:lvl5pPr lvl="4" algn="ctr">
              <a:spcBef>
                <a:spcPts val="0"/>
              </a:spcBef>
              <a:buSzPct val="100000"/>
              <a:defRPr sz="14000" b="1"/>
            </a:lvl5pPr>
            <a:lvl6pPr lvl="5" algn="ctr">
              <a:spcBef>
                <a:spcPts val="0"/>
              </a:spcBef>
              <a:buSzPct val="100000"/>
              <a:defRPr sz="14000" b="1"/>
            </a:lvl6pPr>
            <a:lvl7pPr lvl="6" algn="ctr">
              <a:spcBef>
                <a:spcPts val="0"/>
              </a:spcBef>
              <a:buSzPct val="100000"/>
              <a:defRPr sz="14000" b="1"/>
            </a:lvl7pPr>
            <a:lvl8pPr lvl="7" algn="ctr">
              <a:spcBef>
                <a:spcPts val="0"/>
              </a:spcBef>
              <a:buSzPct val="100000"/>
              <a:defRPr sz="14000" b="1"/>
            </a:lvl8pPr>
            <a:lvl9pPr lvl="8"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cs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heskylive.com/3dsolarsyste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case.me/loopy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Komplexní sociální systémy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cs"/>
              <a:t>Jakub Drmola, BSS405</a:t>
            </a:r>
          </a:p>
          <a:p>
            <a:pPr lvl="0" algn="r">
              <a:spcBef>
                <a:spcPts val="0"/>
              </a:spcBef>
              <a:buNone/>
            </a:pPr>
            <a:r>
              <a:rPr lang="cs"/>
              <a:t>10.5. 2017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Teorie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cs" dirty="0"/>
              <a:t>Complex Social Systems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cs" dirty="0"/>
              <a:t>aneb to, čím se v BSS obvykle zabýváme a co se hodně těžko zkoumá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cs" dirty="0"/>
              <a:t>lidé a skupiny lidí, organizace a jejich struktura, jejich vztahy a interakce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cs" dirty="0"/>
              <a:t>Computational Social Science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cs" dirty="0"/>
              <a:t>výzkumný přístup stavějící na positivistických předpokladech o neodlišnosti společenských věd od přírodních a snaze replikovat jejich úspěchy imitací jejich metod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cs" dirty="0"/>
              <a:t>zpřístupněn a zjednodušen IT revolucí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cs" dirty="0"/>
              <a:t>jak zapadají do vědecké metody a BSS?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cs" dirty="0"/>
              <a:t>simulace jako náhražka experimentu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Terminologie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65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cs" dirty="0"/>
              <a:t>systém a komplexita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cs" dirty="0"/>
              <a:t>počet prvků a pravidel, struktura (zpětných) vazeb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cs" dirty="0"/>
              <a:t>emergence a predikovatelnost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cs" dirty="0"/>
              <a:t>náhoda nebo chaos?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cs" dirty="0"/>
              <a:t>modely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cs" dirty="0"/>
              <a:t>dle formy: fyzické, abstraktní, matematické, logické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cs" dirty="0"/>
              <a:t>dle účelu: deskriptivní, preskriptivní, prediktivní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cs" dirty="0"/>
              <a:t>simulace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cs" dirty="0"/>
              <a:t>aplikace modelu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cs" dirty="0"/>
              <a:t>stochastické nebo deterministické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cs" dirty="0"/>
              <a:t>“wicked” problems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cs" dirty="0"/>
              <a:t>extrémně komplexní, kontraintuitivní, nelineární, rezistentní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969250" y="963400"/>
            <a:ext cx="5138150" cy="3211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/>
          <p:cNvSpPr/>
          <p:nvPr/>
        </p:nvSpPr>
        <p:spPr>
          <a:xfrm>
            <a:off x="4644008" y="4989612"/>
            <a:ext cx="1152128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" sz="400" dirty="0" smtClean="0">
                <a:hlinkClick r:id="rId4"/>
              </a:rPr>
              <a:t>https://</a:t>
            </a:r>
            <a:r>
              <a:rPr lang="cs" sz="400" dirty="0" smtClean="0">
                <a:hlinkClick r:id="rId4"/>
              </a:rPr>
              <a:t>theskylive.com/3dsolarsystem</a:t>
            </a:r>
            <a:endParaRPr lang="cs" sz="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8056" y="0"/>
            <a:ext cx="710788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Smysl modelů a simulací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360800" cy="368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cs" dirty="0"/>
              <a:t>porozumění problému, kterým je pro nás obvykle nějaký komplexní systém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cs" dirty="0"/>
              <a:t>tj. příliš složitý na to, abychom ho mohli “udržet” a analyzovat v hlavě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cs" dirty="0"/>
              <a:t>reprodukce a šíření abstraktního modelu mezi ostatní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cs" dirty="0"/>
              <a:t>náhražka za </a:t>
            </a:r>
            <a:r>
              <a:rPr lang="cs" dirty="0" smtClean="0"/>
              <a:t>experimenty</a:t>
            </a:r>
          </a:p>
          <a:p>
            <a:pPr marL="457200" lvl="4" indent="-228600">
              <a:spcAft>
                <a:spcPts val="0"/>
              </a:spcAft>
              <a:buChar char="-"/>
            </a:pPr>
            <a:r>
              <a:rPr lang="cs" dirty="0" smtClean="0"/>
              <a:t>testování </a:t>
            </a:r>
            <a:r>
              <a:rPr lang="cs" dirty="0"/>
              <a:t>teorií</a:t>
            </a:r>
          </a:p>
          <a:p>
            <a:pPr marL="457200" lvl="2" indent="-228600">
              <a:spcAft>
                <a:spcPts val="0"/>
              </a:spcAft>
              <a:buChar char="-"/>
            </a:pPr>
            <a:r>
              <a:rPr lang="cs" dirty="0"/>
              <a:t>tvorba scénářů, predikcí</a:t>
            </a:r>
          </a:p>
          <a:p>
            <a:pPr marL="457200" lvl="2" indent="-228600">
              <a:spcAft>
                <a:spcPts val="0"/>
              </a:spcAft>
              <a:buChar char="-"/>
            </a:pPr>
            <a:r>
              <a:rPr lang="cs" dirty="0"/>
              <a:t>testování “policies</a:t>
            </a:r>
            <a:r>
              <a:rPr lang="cs" dirty="0" smtClean="0"/>
              <a:t>” a chování, mezí</a:t>
            </a:r>
            <a:endParaRPr lang="cs" dirty="0"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9570" y="1573849"/>
            <a:ext cx="4534429" cy="339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333768"/>
            <a:ext cx="8520600" cy="45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Domácí úkol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992450"/>
            <a:ext cx="8520600" cy="400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cs" dirty="0"/>
              <a:t>nakreslit model systému s názvy proměnných a směry </a:t>
            </a:r>
            <a:r>
              <a:rPr lang="cs" dirty="0" smtClean="0"/>
              <a:t>interakcí</a:t>
            </a:r>
            <a:endParaRPr lang="cs" dirty="0"/>
          </a:p>
          <a:p>
            <a:pPr marL="457200" lvl="0" indent="-2286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cs" dirty="0"/>
              <a:t>týmy po 1-3 lidech (min. 5/8/10 proměnných a 2/3/4 zpětné vazby)</a:t>
            </a:r>
          </a:p>
          <a:p>
            <a:pPr marL="457200" lvl="0" indent="-2286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cs" dirty="0"/>
              <a:t>forma</a:t>
            </a:r>
            <a:r>
              <a:rPr lang="cs" dirty="0" smtClean="0"/>
              <a:t>:</a:t>
            </a:r>
            <a:endParaRPr lang="cs" dirty="0"/>
          </a:p>
          <a:p>
            <a:pPr marL="914400" lvl="1" indent="-2286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cs" u="sng" dirty="0">
                <a:solidFill>
                  <a:schemeClr val="hlink"/>
                </a:solidFill>
                <a:hlinkClick r:id="rId3"/>
              </a:rPr>
              <a:t>http://ncase.me/loopy/</a:t>
            </a:r>
            <a:r>
              <a:rPr lang="cs" dirty="0"/>
              <a:t> (obrázek + odkaz v popisku v odevzdávárně)</a:t>
            </a:r>
          </a:p>
          <a:p>
            <a:pPr marL="914400" lvl="1" indent="-342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1800" dirty="0"/>
              <a:t>papír </a:t>
            </a:r>
            <a:r>
              <a:rPr lang="en-US" sz="1800" dirty="0" smtClean="0"/>
              <a:t>(</a:t>
            </a:r>
            <a:r>
              <a:rPr lang="cs-CZ" sz="1800" dirty="0" smtClean="0"/>
              <a:t>čitelně</a:t>
            </a:r>
            <a:r>
              <a:rPr lang="en-US" sz="1800" dirty="0" smtClean="0"/>
              <a:t>) </a:t>
            </a:r>
            <a:r>
              <a:rPr lang="cs" sz="1800" dirty="0" smtClean="0"/>
              <a:t>a </a:t>
            </a:r>
            <a:r>
              <a:rPr lang="cs" sz="1800" dirty="0"/>
              <a:t>nascanovat</a:t>
            </a:r>
          </a:p>
          <a:p>
            <a:pPr marL="914400" lvl="1" indent="-342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1800" dirty="0"/>
              <a:t>libovolný software</a:t>
            </a:r>
          </a:p>
          <a:p>
            <a:pPr marL="457200" lvl="0" indent="-2286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cs" dirty="0"/>
              <a:t>hodnoceno podle komplexity, přesnosti, originality, zajímavosti</a:t>
            </a:r>
          </a:p>
          <a:p>
            <a:pPr marL="457200" lvl="0" indent="-2286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cs" dirty="0"/>
              <a:t>nezapomenout podepsat celý tým, odevzdat do 20.5. 08:00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267</Words>
  <Application>Microsoft Office PowerPoint</Application>
  <PresentationFormat>Předvádění na obrazovce (16:9)</PresentationFormat>
  <Paragraphs>44</Paragraphs>
  <Slides>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Old Standard TT</vt:lpstr>
      <vt:lpstr>paperback</vt:lpstr>
      <vt:lpstr>Komplexní sociální systémy</vt:lpstr>
      <vt:lpstr>Teorie</vt:lpstr>
      <vt:lpstr>Terminologie</vt:lpstr>
      <vt:lpstr>Snímek 4</vt:lpstr>
      <vt:lpstr>Smysl modelů a simulací</vt:lpstr>
      <vt:lpstr>Domácí úkol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Komplexní sociální systémy</dc:title>
  <cp:lastModifiedBy>171810</cp:lastModifiedBy>
  <cp:revision>11</cp:revision>
  <dcterms:modified xsi:type="dcterms:W3CDTF">2017-05-10T11:16:54Z</dcterms:modified>
</cp:coreProperties>
</file>