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76" r:id="rId14"/>
    <p:sldMasterId id="2147483888" r:id="rId15"/>
    <p:sldMasterId id="2147483912" r:id="rId16"/>
    <p:sldMasterId id="2147483924" r:id="rId17"/>
    <p:sldMasterId id="2147483948" r:id="rId18"/>
    <p:sldMasterId id="2147483972" r:id="rId19"/>
  </p:sldMasterIdLst>
  <p:sldIdLst>
    <p:sldId id="256" r:id="rId20"/>
    <p:sldId id="307" r:id="rId21"/>
    <p:sldId id="260" r:id="rId22"/>
    <p:sldId id="308" r:id="rId23"/>
    <p:sldId id="314" r:id="rId24"/>
    <p:sldId id="268" r:id="rId25"/>
    <p:sldId id="265" r:id="rId26"/>
    <p:sldId id="266" r:id="rId27"/>
    <p:sldId id="267" r:id="rId28"/>
    <p:sldId id="269" r:id="rId29"/>
    <p:sldId id="270" r:id="rId30"/>
    <p:sldId id="299" r:id="rId31"/>
    <p:sldId id="271" r:id="rId32"/>
    <p:sldId id="286" r:id="rId33"/>
    <p:sldId id="285" r:id="rId34"/>
    <p:sldId id="273" r:id="rId35"/>
    <p:sldId id="274" r:id="rId36"/>
    <p:sldId id="276" r:id="rId37"/>
    <p:sldId id="277" r:id="rId38"/>
    <p:sldId id="278" r:id="rId39"/>
    <p:sldId id="279" r:id="rId40"/>
    <p:sldId id="280" r:id="rId41"/>
    <p:sldId id="281" r:id="rId42"/>
    <p:sldId id="287" r:id="rId43"/>
    <p:sldId id="288" r:id="rId44"/>
    <p:sldId id="289" r:id="rId45"/>
    <p:sldId id="300" r:id="rId46"/>
    <p:sldId id="293" r:id="rId47"/>
    <p:sldId id="291" r:id="rId48"/>
    <p:sldId id="292" r:id="rId49"/>
    <p:sldId id="304" r:id="rId50"/>
    <p:sldId id="305" r:id="rId51"/>
    <p:sldId id="301" r:id="rId52"/>
    <p:sldId id="297" r:id="rId53"/>
    <p:sldId id="312" r:id="rId54"/>
    <p:sldId id="294" r:id="rId55"/>
    <p:sldId id="295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86-4242-B499-12E9A53CC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62-4D62-AC8E-D745D64C1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657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4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9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6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39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7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8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6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12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95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7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182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9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0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7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0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1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0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1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08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76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7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43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5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39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028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926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782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11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837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55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58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2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3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86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95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87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76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50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45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260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8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1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87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669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38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08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51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2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1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488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931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97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154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05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080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483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73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47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35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93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70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63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85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15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56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40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6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39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42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7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53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24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678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825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08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99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974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13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3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5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6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0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9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41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5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7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61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7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8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4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80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6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8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48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4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8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5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8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5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18.03.2017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63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0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6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2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18.03.2017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pY0Kt4bn8" TargetMode="Externa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Teorie, logika výzkumu, literatura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5132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15.3.2017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6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falsifikovatelná)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r>
              <a:rPr lang="cs-CZ" dirty="0"/>
              <a:t>Typicky – náboženská dogmata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0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Vysvětluje žádanou oblast:</a:t>
            </a:r>
          </a:p>
          <a:p>
            <a:pPr lvl="1"/>
            <a:r>
              <a:rPr lang="cs-CZ" dirty="0"/>
              <a:t>Objasňuje relevantní téma</a:t>
            </a:r>
          </a:p>
          <a:p>
            <a:pPr lvl="1"/>
            <a:r>
              <a:rPr lang="cs-CZ" dirty="0"/>
              <a:t>Teorie o věcích, o které není zájem, mají menší význam (stále jsou to však teorie)</a:t>
            </a:r>
          </a:p>
          <a:p>
            <a:pPr lvl="1"/>
            <a:r>
              <a:rPr lang="cs-CZ" dirty="0"/>
              <a:t>Častý problém v sociálních vědách</a:t>
            </a:r>
          </a:p>
          <a:p>
            <a:endParaRPr lang="cs-CZ" dirty="0"/>
          </a:p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4400" b="1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8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Logiky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Induktivní</a:t>
            </a:r>
          </a:p>
          <a:p>
            <a:r>
              <a:rPr lang="cs-CZ" b="1" dirty="0"/>
              <a:t>Deduktivní</a:t>
            </a:r>
          </a:p>
          <a:p>
            <a:r>
              <a:rPr lang="cs-CZ" dirty="0"/>
              <a:t>Retroduktivní</a:t>
            </a:r>
          </a:p>
          <a:p>
            <a:r>
              <a:rPr lang="cs-CZ" dirty="0"/>
              <a:t>Abduktivní</a:t>
            </a:r>
          </a:p>
          <a:p>
            <a:endParaRPr lang="cs-CZ" dirty="0"/>
          </a:p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Cíl – testování teorií </a:t>
            </a:r>
          </a:p>
        </p:txBody>
      </p:sp>
    </p:spTree>
    <p:extLst>
      <p:ext uri="{BB962C8B-B14F-4D97-AF65-F5344CB8AC3E}">
        <p14:creationId xmlns:p14="http://schemas.microsoft.com/office/powerpoint/2010/main" val="17098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39328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1. Tvorba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Neexistuje „recept“ na vytváření teorií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Podobně jako u témat výzkumů, ani zde není žádný myšlenkový proces s garancí výsledku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tedy vytvořit teorii?</a:t>
            </a:r>
          </a:p>
        </p:txBody>
      </p:sp>
    </p:spTree>
    <p:extLst>
      <p:ext uri="{BB962C8B-B14F-4D97-AF65-F5344CB8AC3E}">
        <p14:creationId xmlns:p14="http://schemas.microsoft.com/office/powerpoint/2010/main" val="103610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Tvorba teorií - tipy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Sledování nevysvětlených nebo málo vysvětlených jevů</a:t>
            </a:r>
          </a:p>
          <a:p>
            <a:endParaRPr lang="cs-CZ" dirty="0"/>
          </a:p>
          <a:p>
            <a:r>
              <a:rPr lang="cs-CZ" dirty="0"/>
              <a:t>Zkoumání deviantních a extrémních případů</a:t>
            </a:r>
          </a:p>
          <a:p>
            <a:endParaRPr lang="cs-CZ" dirty="0"/>
          </a:p>
          <a:p>
            <a:r>
              <a:rPr lang="cs-CZ" dirty="0"/>
              <a:t>Komparativní metoda</a:t>
            </a:r>
          </a:p>
          <a:p>
            <a:endParaRPr lang="cs-CZ" dirty="0"/>
          </a:p>
          <a:p>
            <a:r>
              <a:rPr lang="cs-CZ" dirty="0" err="1"/>
              <a:t>Kontrafaktuální</a:t>
            </a:r>
            <a:r>
              <a:rPr lang="cs-CZ" dirty="0"/>
              <a:t> analýza (</a:t>
            </a:r>
            <a:r>
              <a:rPr lang="cs-CZ" dirty="0">
                <a:hlinkClick r:id="rId2"/>
              </a:rPr>
              <a:t>https://www.youtube.com/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=0lpY0Kt4bn8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Analýza existujících velkých datových souborů</a:t>
            </a:r>
          </a:p>
          <a:p>
            <a:endParaRPr lang="cs-CZ" dirty="0"/>
          </a:p>
          <a:p>
            <a:r>
              <a:rPr lang="cs-CZ" dirty="0"/>
              <a:t>Import teorií z jiných oblastí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4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King, Keohane, Verba</a:t>
            </a:r>
          </a:p>
          <a:p>
            <a:endParaRPr lang="cs-CZ" dirty="0"/>
          </a:p>
          <a:p>
            <a:r>
              <a:rPr lang="cs-CZ" b="1" dirty="0"/>
              <a:t>Teorie mají být:</a:t>
            </a:r>
          </a:p>
          <a:p>
            <a:pPr lvl="1"/>
            <a:r>
              <a:rPr lang="cs-CZ" dirty="0"/>
              <a:t>Vyvrátitelné</a:t>
            </a:r>
          </a:p>
          <a:p>
            <a:pPr lvl="1"/>
            <a:r>
              <a:rPr lang="cs-CZ" dirty="0"/>
              <a:t>Vnitřně konzistentní</a:t>
            </a:r>
          </a:p>
          <a:p>
            <a:pPr lvl="1"/>
            <a:r>
              <a:rPr lang="cs-CZ" dirty="0"/>
              <a:t>Se zodpovědně vybranými závislými proměnnými</a:t>
            </a:r>
          </a:p>
          <a:p>
            <a:pPr lvl="1"/>
            <a:r>
              <a:rPr lang="cs-CZ" dirty="0"/>
              <a:t>Maximálně konkrétní</a:t>
            </a:r>
          </a:p>
          <a:p>
            <a:pPr lvl="1"/>
            <a:r>
              <a:rPr lang="cs-CZ" dirty="0"/>
              <a:t>Široce formulované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06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Vyvratitelnost (falsifikovatelnost):</a:t>
            </a:r>
          </a:p>
          <a:p>
            <a:pPr lvl="1"/>
            <a:r>
              <a:rPr lang="cs-CZ" dirty="0"/>
              <a:t>Pro každou teorii je třeba si klást otázku „jaký důkaz by ji mohl popřít?“</a:t>
            </a:r>
          </a:p>
          <a:p>
            <a:endParaRPr lang="cs-CZ" dirty="0"/>
          </a:p>
          <a:p>
            <a:r>
              <a:rPr lang="cs-CZ" b="1" dirty="0"/>
              <a:t>Vnitřní konzistentnost:</a:t>
            </a:r>
          </a:p>
          <a:p>
            <a:pPr lvl="1"/>
            <a:r>
              <a:rPr lang="cs-CZ" dirty="0"/>
              <a:t>Jednotlivé části teorie si nesmí odporovat</a:t>
            </a:r>
          </a:p>
          <a:p>
            <a:pPr lvl="1"/>
            <a:r>
              <a:rPr lang="cs-CZ" dirty="0"/>
              <a:t>Důkaz nekonzistentnosti – pokud je z teorie možné vytvořit navzájem si odporující hypotézy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59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Teorie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Tato tvrzení jsou na vyšší úrovni abstrakce než jednoduchá fakta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Vysvětlení věcí na logice pokud – tak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Van Evera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Zodpovědný výběr závislé proměnné:</a:t>
            </a:r>
          </a:p>
          <a:p>
            <a:pPr lvl="1"/>
            <a:r>
              <a:rPr lang="cs-CZ" dirty="0"/>
              <a:t>Dát si pozor, aby byla skutečně závislá</a:t>
            </a:r>
          </a:p>
          <a:p>
            <a:pPr lvl="1"/>
            <a:r>
              <a:rPr lang="cs-CZ" dirty="0"/>
              <a:t>Závislá proměnná by neměla být konstantní</a:t>
            </a:r>
          </a:p>
          <a:p>
            <a:pPr lvl="1"/>
            <a:r>
              <a:rPr lang="cs-CZ" dirty="0"/>
              <a:t>Závislá proměnná musí reprezentovat zkoumaný vztah</a:t>
            </a:r>
          </a:p>
          <a:p>
            <a:endParaRPr lang="cs-CZ" dirty="0"/>
          </a:p>
          <a:p>
            <a:r>
              <a:rPr lang="cs-CZ" i="1" dirty="0"/>
              <a:t>Cíl – určit, za jakých podmínek vznikají války</a:t>
            </a:r>
          </a:p>
          <a:p>
            <a:r>
              <a:rPr lang="cs-CZ" i="1" dirty="0"/>
              <a:t>Sledovány pouze ty události, které končí válkou</a:t>
            </a:r>
          </a:p>
          <a:p>
            <a:endParaRPr lang="cs-CZ" dirty="0"/>
          </a:p>
          <a:p>
            <a:r>
              <a:rPr lang="cs-CZ" dirty="0"/>
              <a:t>Je to správný postup?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2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Maximální konkrétnost: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Teorie se má skládat z pozorovatelných konceptů</a:t>
            </a:r>
          </a:p>
          <a:p>
            <a:pPr marL="393192" lvl="1" indent="0">
              <a:buNone/>
            </a:pPr>
            <a:endParaRPr lang="cs-CZ" i="1" dirty="0"/>
          </a:p>
          <a:p>
            <a:pPr lvl="1"/>
            <a:r>
              <a:rPr lang="cs-CZ" i="1" dirty="0"/>
              <a:t>Národní zájem</a:t>
            </a:r>
            <a:r>
              <a:rPr lang="cs-CZ" dirty="0"/>
              <a:t> – jak to pozorovat?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Čím abstraktnější koncepty, tím bude těžší takovou teorii testovat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Možnost rozložit abstraktní koncepty na pozorovatelné indikátory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Široká formulace:</a:t>
            </a:r>
          </a:p>
          <a:p>
            <a:pPr lvl="1"/>
            <a:r>
              <a:rPr lang="cs-CZ" dirty="0"/>
              <a:t>Teorie má vysvětlovat co nejvíc, pokud je to možné</a:t>
            </a:r>
          </a:p>
          <a:p>
            <a:pPr lvl="1"/>
            <a:r>
              <a:rPr lang="cs-CZ" dirty="0"/>
              <a:t>Ne </a:t>
            </a:r>
            <a:r>
              <a:rPr lang="cs-CZ" i="1" dirty="0"/>
              <a:t>teorie o extremistické skupině ABC ve státu XYZ </a:t>
            </a:r>
            <a:r>
              <a:rPr lang="cs-CZ" dirty="0"/>
              <a:t>ale </a:t>
            </a:r>
            <a:r>
              <a:rPr lang="cs-CZ" b="1" i="1" dirty="0"/>
              <a:t>teorie o extremismu</a:t>
            </a:r>
          </a:p>
          <a:p>
            <a:endParaRPr lang="cs-CZ" dirty="0"/>
          </a:p>
          <a:p>
            <a:r>
              <a:rPr lang="cs-CZ" dirty="0"/>
              <a:t>Zohlednění tohoto cíle už při tvorbě ovlivňuje podobu výsledné teorie</a:t>
            </a:r>
          </a:p>
          <a:p>
            <a:endParaRPr lang="cs-CZ" dirty="0"/>
          </a:p>
          <a:p>
            <a:r>
              <a:rPr lang="cs-CZ" dirty="0"/>
              <a:t>Širokou teorii je možné vytvořit i z užšího okruhu dat </a:t>
            </a:r>
            <a:r>
              <a:rPr lang="cs-CZ" dirty="0">
                <a:sym typeface="Wingdings" pitchFamily="2" charset="2"/>
              </a:rPr>
              <a:t> univerzálnější platnost je potom věcí testování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2. 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Popper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(manip.) vs. kontrolní skupina (bez manip.)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extension.usu.edu/waterquality/images/uploads/sciencefair/sci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1789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(cross-sectional) – více případů v 1 čase</a:t>
            </a:r>
          </a:p>
          <a:p>
            <a:pPr lvl="1"/>
            <a:r>
              <a:rPr lang="cs-CZ" dirty="0"/>
              <a:t>Logitudinální (time-series)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36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Longitudinální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096738"/>
              </p:ext>
            </p:extLst>
          </p:nvPr>
        </p:nvGraphicFramePr>
        <p:xfrm>
          <a:off x="611560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63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/>
              <a:t>Průřezová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58656"/>
              </p:ext>
            </p:extLst>
          </p:nvPr>
        </p:nvGraphicFramePr>
        <p:xfrm>
          <a:off x="251520" y="1268760"/>
          <a:ext cx="84969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6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Nutné zlo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„Vatu“ v textu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</p:txBody>
      </p:sp>
    </p:spTree>
    <p:extLst>
      <p:ext uri="{BB962C8B-B14F-4D97-AF65-F5344CB8AC3E}">
        <p14:creationId xmlns:p14="http://schemas.microsoft.com/office/powerpoint/2010/main" val="312791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 –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Zisk přehledu o vašem tématu</a:t>
            </a:r>
          </a:p>
          <a:p>
            <a:endParaRPr lang="cs-CZ" dirty="0"/>
          </a:p>
          <a:p>
            <a:r>
              <a:rPr lang="cs-CZ" dirty="0"/>
              <a:t>Specifikování problému a zasazení do rámce probíhajících debat</a:t>
            </a:r>
          </a:p>
          <a:p>
            <a:endParaRPr lang="cs-CZ" dirty="0"/>
          </a:p>
          <a:p>
            <a:r>
              <a:rPr lang="cs-CZ" dirty="0"/>
              <a:t>Dodání serióznosti vaší práci a zvýšení její „vědecké“ váhy</a:t>
            </a:r>
          </a:p>
          <a:p>
            <a:endParaRPr lang="cs-CZ" dirty="0"/>
          </a:p>
          <a:p>
            <a:r>
              <a:rPr lang="cs-CZ" dirty="0"/>
              <a:t>Posouzení vašich metod, vhodnosti jejich využití</a:t>
            </a:r>
          </a:p>
          <a:p>
            <a:endParaRPr lang="cs-CZ" dirty="0"/>
          </a:p>
          <a:p>
            <a:r>
              <a:rPr lang="cs-CZ" dirty="0"/>
              <a:t>Později zisk představy o vlastních zjištěních a jejich vztahu s existující literaturou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Kauzalita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402341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854907"/>
              </p:ext>
            </p:extLst>
          </p:nvPr>
        </p:nvGraphicFramePr>
        <p:xfrm>
          <a:off x="457200" y="1484785"/>
          <a:ext cx="8229600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172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276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pPr algn="ctr"/>
            <a:r>
              <a:rPr lang="cs-CZ" dirty="0"/>
              <a:t>Teoretická část práce</a:t>
            </a:r>
            <a:endParaRPr lang="en-US" dirty="0"/>
          </a:p>
        </p:txBody>
      </p:sp>
      <p:pic>
        <p:nvPicPr>
          <p:cNvPr id="2050" name="Picture 2" descr="http://blog.daydesigndecor.com/wp-content/uploads/2011/01/245846499_bdeadab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48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5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pPr algn="ctr"/>
            <a:r>
              <a:rPr lang="cs-CZ" dirty="0"/>
              <a:t>Teoretická část práce</a:t>
            </a:r>
            <a:endParaRPr lang="en-US" dirty="0"/>
          </a:p>
        </p:txBody>
      </p:sp>
      <p:pic>
        <p:nvPicPr>
          <p:cNvPr id="3074" name="Picture 2" descr="http://life-as-play.com/wp-content/uploads/2013/08/messy-room-pre-tr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6" y="1450908"/>
            <a:ext cx="7009096" cy="46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cs-CZ" sz="9600" dirty="0"/>
              <a:t>Dnes </a:t>
            </a:r>
            <a:r>
              <a:rPr lang="cs-CZ" sz="9600"/>
              <a:t>17 348!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9807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ve vaší práci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/>
              <a:t>Tématické</a:t>
            </a:r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37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0.media.tumblr.com/tumblr_mdr38wUprj1qbsu0p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1"/>
            <a:ext cx="7520834" cy="42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393305" y="188640"/>
            <a:ext cx="6563071" cy="172819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Zahraniční zdroje nejsou z Hory osudu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Sami si určujete, co budete číst</a:t>
            </a:r>
          </a:p>
          <a:p>
            <a:endParaRPr lang="cs-CZ" dirty="0"/>
          </a:p>
          <a:p>
            <a:r>
              <a:rPr lang="cs-CZ" dirty="0"/>
              <a:t>Neexistuje žádný „sylabus s povinnou literaturou“</a:t>
            </a:r>
          </a:p>
          <a:p>
            <a:endParaRPr lang="cs-CZ" dirty="0"/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Monografie, sborníky, články, konferenční příspěvky…</a:t>
            </a:r>
          </a:p>
          <a:p>
            <a:pPr lvl="1"/>
            <a:r>
              <a:rPr lang="cs-CZ" dirty="0"/>
              <a:t>Konzultace s vedoucím, lidmi z katedry, osobami z praxe</a:t>
            </a:r>
          </a:p>
          <a:p>
            <a:pPr lvl="1"/>
            <a:r>
              <a:rPr lang="cs-CZ" dirty="0"/>
              <a:t>Přímá komunikace s autory zdrojů</a:t>
            </a:r>
          </a:p>
          <a:p>
            <a:pPr lvl="1"/>
            <a:r>
              <a:rPr lang="cs-CZ" b="1" u="sng" dirty="0"/>
              <a:t>Zdroje ve zdrojích</a:t>
            </a:r>
          </a:p>
          <a:p>
            <a:endParaRPr lang="cs-CZ" dirty="0"/>
          </a:p>
          <a:p>
            <a:r>
              <a:rPr lang="cs-CZ" dirty="0"/>
              <a:t>Co nebude stačit:</a:t>
            </a:r>
          </a:p>
          <a:p>
            <a:pPr lvl="1"/>
            <a:r>
              <a:rPr lang="cs-CZ" dirty="0"/>
              <a:t>Pouze základní a všeobecné texty</a:t>
            </a:r>
          </a:p>
          <a:p>
            <a:pPr lvl="1"/>
            <a:r>
              <a:rPr lang="cs-CZ" dirty="0"/>
              <a:t>Pouze Internet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96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Čtěte pouze to, co má smysl pro vaši práci</a:t>
            </a:r>
          </a:p>
          <a:p>
            <a:endParaRPr lang="cs-CZ" dirty="0"/>
          </a:p>
          <a:p>
            <a:r>
              <a:rPr lang="cs-CZ" dirty="0"/>
              <a:t>Čtěte zaměřeně a selektivně:</a:t>
            </a:r>
          </a:p>
          <a:p>
            <a:pPr lvl="1"/>
            <a:r>
              <a:rPr lang="cs-CZ" dirty="0"/>
              <a:t>Není nutné číst kompletní texty</a:t>
            </a:r>
          </a:p>
          <a:p>
            <a:pPr lvl="1"/>
            <a:r>
              <a:rPr lang="cs-CZ" dirty="0"/>
              <a:t>Na poslední straně se nedozvíte, kdo je vrah</a:t>
            </a:r>
          </a:p>
          <a:p>
            <a:endParaRPr lang="cs-CZ" dirty="0"/>
          </a:p>
          <a:p>
            <a:r>
              <a:rPr lang="cs-CZ" dirty="0"/>
              <a:t>Stanovte si organizaci zaznamenávání toho, co jste získali čtením</a:t>
            </a:r>
          </a:p>
          <a:p>
            <a:endParaRPr lang="cs-CZ" dirty="0"/>
          </a:p>
          <a:p>
            <a:r>
              <a:rPr lang="cs-CZ" dirty="0"/>
              <a:t>Pozor na nekonečné čtení – pro práci je čtení nevyhnutelné, ale práce se musí </a:t>
            </a:r>
            <a:r>
              <a:rPr lang="cs-CZ" b="1" dirty="0"/>
              <a:t>napsat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33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shyster.com/wp-content/uploads/2013/11/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xpertbeacon.com/sites/default/files/act_quickly_and_calmly_when_suffering_a_boiling_water_bu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ed.unc.edu/ophth/news/june-is-uv-safety-month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rlwdnLzFD_uwHces_8K-WnASBXJBVay49ZAIyxSuHpT3O3sdq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56" y="4149080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photosynthesis equ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0" y="1124744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hotosynthesis eq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" y="4116742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3000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0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23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Je jasné, co vysvětluje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Vysvětlení má být co nejpřesnější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endParaRPr lang="cs-CZ" dirty="0"/>
          </a:p>
          <a:p>
            <a:r>
              <a:rPr lang="cs-CZ" i="1" dirty="0"/>
              <a:t>Příčinou prohry politických stran ve volbách je to, že získávají příliš málo hlasů</a:t>
            </a:r>
          </a:p>
          <a:p>
            <a:endParaRPr lang="cs-CZ" i="1" dirty="0"/>
          </a:p>
          <a:p>
            <a:r>
              <a:rPr lang="cs-CZ" i="1" dirty="0"/>
              <a:t>Následkem podepsání mírové smlouvy je mír</a:t>
            </a:r>
          </a:p>
        </p:txBody>
      </p:sp>
    </p:spTree>
    <p:extLst>
      <p:ext uri="{BB962C8B-B14F-4D97-AF65-F5344CB8AC3E}">
        <p14:creationId xmlns:p14="http://schemas.microsoft.com/office/powerpoint/2010/main" val="276296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jasně formulovaná:</a:t>
            </a:r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Jasně definované podmínky platnosti – nesmí jich však být příliš mnoho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101" name="Picture 5" descr="http://qwallpapers.net/wp-content/uploads/2014/02/butterflyinkwear-blue-butterfly-tattoo---in-love-with-fashion-yovx5w3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38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1101</TotalTime>
  <Words>1302</Words>
  <Application>Microsoft Office PowerPoint</Application>
  <PresentationFormat>Předvádění na obrazovce (4:3)</PresentationFormat>
  <Paragraphs>285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19</vt:i4>
      </vt:variant>
      <vt:variant>
        <vt:lpstr>Nadpisy snímků</vt:lpstr>
      </vt:variant>
      <vt:variant>
        <vt:i4>37</vt:i4>
      </vt:variant>
    </vt:vector>
  </HeadingPairs>
  <TitlesOfParts>
    <vt:vector size="61" baseType="lpstr">
      <vt:lpstr>Arial</vt:lpstr>
      <vt:lpstr>Calibri</vt:lpstr>
      <vt:lpstr>Constantia</vt:lpstr>
      <vt:lpstr>Wingdings</vt:lpstr>
      <vt:lpstr>Wingdings 2</vt:lpstr>
      <vt:lpstr>Tok</vt:lpstr>
      <vt:lpstr>2_Tok</vt:lpstr>
      <vt:lpstr>1_Tok</vt:lpstr>
      <vt:lpstr>3_Tok</vt:lpstr>
      <vt:lpstr>4_Tok</vt:lpstr>
      <vt:lpstr>6_Tok</vt:lpstr>
      <vt:lpstr>8_Tok</vt:lpstr>
      <vt:lpstr>9_Tok</vt:lpstr>
      <vt:lpstr>10_Tok</vt:lpstr>
      <vt:lpstr>11_Tok</vt:lpstr>
      <vt:lpstr>13_Tok</vt:lpstr>
      <vt:lpstr>14_Tok</vt:lpstr>
      <vt:lpstr>15_Tok</vt:lpstr>
      <vt:lpstr>17_Tok</vt:lpstr>
      <vt:lpstr>18_Tok</vt:lpstr>
      <vt:lpstr>20_Tok</vt:lpstr>
      <vt:lpstr>19_Tok</vt:lpstr>
      <vt:lpstr>22_Tok</vt:lpstr>
      <vt:lpstr>24_Tok</vt:lpstr>
      <vt:lpstr>Teorie, logika výzkumu, literatura</vt:lpstr>
      <vt:lpstr>Teorie</vt:lpstr>
      <vt:lpstr>Kauzalita</vt:lpstr>
      <vt:lpstr>Prezentace aplikace PowerPoint</vt:lpstr>
      <vt:lpstr>Prezentace aplikace PowerPoint</vt:lpstr>
      <vt:lpstr>„Dobrá“ teorie</vt:lpstr>
      <vt:lpstr>„Dobrá“ teorie</vt:lpstr>
      <vt:lpstr>„Dobrá“ teorie</vt:lpstr>
      <vt:lpstr>„Dobrá“ teorie</vt:lpstr>
      <vt:lpstr>„Dobrá“ teorie</vt:lpstr>
      <vt:lpstr>„Dobrá“ teorie</vt:lpstr>
      <vt:lpstr>„Dobrá“ teorie</vt:lpstr>
      <vt:lpstr>Práce s teorií</vt:lpstr>
      <vt:lpstr>Logiky výzkumu</vt:lpstr>
      <vt:lpstr>Prezentace aplikace PowerPoint</vt:lpstr>
      <vt:lpstr>1. Tvorba teorií</vt:lpstr>
      <vt:lpstr>Tvorba teorií - tipy</vt:lpstr>
      <vt:lpstr>Pravidla tvorby teorií</vt:lpstr>
      <vt:lpstr>Pravidla tvorby teorií</vt:lpstr>
      <vt:lpstr>Pravidla tvorby teorií</vt:lpstr>
      <vt:lpstr>Pravidla tvorby teorií</vt:lpstr>
      <vt:lpstr>Pravidla tvorby teorií</vt:lpstr>
      <vt:lpstr>2. Testování teorií</vt:lpstr>
      <vt:lpstr>Testování teorií</vt:lpstr>
      <vt:lpstr>Testování teorií</vt:lpstr>
      <vt:lpstr>Longitudinální studie</vt:lpstr>
      <vt:lpstr>Průřezová studie</vt:lpstr>
      <vt:lpstr>Teoretická část práce</vt:lpstr>
      <vt:lpstr>Teoretická část práce – význam</vt:lpstr>
      <vt:lpstr>Teoretická část práce</vt:lpstr>
      <vt:lpstr>Teoretická část práce</vt:lpstr>
      <vt:lpstr>Teoretická část práce</vt:lpstr>
      <vt:lpstr>Dnes 17 348!</vt:lpstr>
      <vt:lpstr>Teoretická část ve vaší práci</vt:lpstr>
      <vt:lpstr>Zahraniční zdroje nejsou z Hory osudu</vt:lpstr>
      <vt:lpstr>Práce s literaturou</vt:lpstr>
      <vt:lpstr>Práce s literaturou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začíná otázkou</dc:title>
  <dc:creator>Peter Spáč</dc:creator>
  <cp:lastModifiedBy>Tweety</cp:lastModifiedBy>
  <cp:revision>104</cp:revision>
  <dcterms:created xsi:type="dcterms:W3CDTF">2013-03-01T09:11:56Z</dcterms:created>
  <dcterms:modified xsi:type="dcterms:W3CDTF">2017-03-18T13:45:40Z</dcterms:modified>
</cp:coreProperties>
</file>