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sldIdLst>
    <p:sldId id="256" r:id="rId2"/>
    <p:sldId id="257" r:id="rId3"/>
    <p:sldId id="267" r:id="rId4"/>
    <p:sldId id="260" r:id="rId5"/>
    <p:sldId id="261" r:id="rId6"/>
    <p:sldId id="262" r:id="rId7"/>
    <p:sldId id="264" r:id="rId8"/>
    <p:sldId id="265" r:id="rId9"/>
    <p:sldId id="266" r:id="rId10"/>
    <p:sldId id="268" r:id="rId11"/>
    <p:sldId id="269" r:id="rId12"/>
    <p:sldId id="263" r:id="rId13"/>
    <p:sldId id="271" r:id="rId14"/>
    <p:sldId id="270" r:id="rId15"/>
    <p:sldId id="272" r:id="rId16"/>
    <p:sldId id="273" r:id="rId17"/>
    <p:sldId id="274" r:id="rId18"/>
    <p:sldId id="275" r:id="rId19"/>
    <p:sldId id="276" r:id="rId20"/>
    <p:sldId id="278" r:id="rId21"/>
    <p:sldId id="279" r:id="rId22"/>
    <p:sldId id="280" r:id="rId23"/>
    <p:sldId id="281" r:id="rId24"/>
    <p:sldId id="283" r:id="rId25"/>
    <p:sldId id="282" r:id="rId26"/>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6" autoAdjust="0"/>
    <p:restoredTop sz="94434" autoAdjust="0"/>
  </p:normalViewPr>
  <p:slideViewPr>
    <p:cSldViewPr snapToGrid="0">
      <p:cViewPr varScale="1">
        <p:scale>
          <a:sx n="76" d="100"/>
          <a:sy n="76" d="100"/>
        </p:scale>
        <p:origin x="126" y="82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64D21E6-13B7-43B5-87FA-8AABEBD3844E}" type="datetimeFigureOut">
              <a:rPr lang="en-US" smtClean="0"/>
              <a:t>5/15/2017</a:t>
            </a:fld>
            <a:endParaRPr lang="en-US"/>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F22EFF-AEDE-46C2-A346-56844BA481E3}" type="slidenum">
              <a:rPr lang="en-US" smtClean="0"/>
              <a:t>‹#›</a:t>
            </a:fld>
            <a:endParaRPr lang="en-US"/>
          </a:p>
        </p:txBody>
      </p:sp>
    </p:spTree>
    <p:extLst>
      <p:ext uri="{BB962C8B-B14F-4D97-AF65-F5344CB8AC3E}">
        <p14:creationId xmlns:p14="http://schemas.microsoft.com/office/powerpoint/2010/main" val="23079229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5"/>
        <p:cNvGrpSpPr/>
        <p:nvPr/>
      </p:nvGrpSpPr>
      <p:grpSpPr>
        <a:xfrm>
          <a:off x="0" y="0"/>
          <a:ext cx="0" cy="0"/>
          <a:chOff x="0" y="0"/>
          <a:chExt cx="0" cy="0"/>
        </a:xfrm>
      </p:grpSpPr>
      <p:sp>
        <p:nvSpPr>
          <p:cNvPr id="96" name="Shape 9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97" name="Shape 97"/>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extLst>
      <p:ext uri="{BB962C8B-B14F-4D97-AF65-F5344CB8AC3E}">
        <p14:creationId xmlns:p14="http://schemas.microsoft.com/office/powerpoint/2010/main" val="12405462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2"/>
        <p:cNvGrpSpPr/>
        <p:nvPr/>
      </p:nvGrpSpPr>
      <p:grpSpPr>
        <a:xfrm>
          <a:off x="0" y="0"/>
          <a:ext cx="0" cy="0"/>
          <a:chOff x="0" y="0"/>
          <a:chExt cx="0" cy="0"/>
        </a:xfrm>
      </p:grpSpPr>
      <p:sp>
        <p:nvSpPr>
          <p:cNvPr id="103" name="Shape 10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104" name="Shape 104"/>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extLst>
      <p:ext uri="{BB962C8B-B14F-4D97-AF65-F5344CB8AC3E}">
        <p14:creationId xmlns:p14="http://schemas.microsoft.com/office/powerpoint/2010/main" val="15257280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smtClean="0"/>
              <a:t>Kliknutím lze upravit styl.</a:t>
            </a:r>
            <a:endParaRPr lang="cs-CZ"/>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919A8130-0026-41E6-BE20-B9D0FAAD4A33}" type="datetimeFigureOut">
              <a:rPr lang="cs-CZ" smtClean="0"/>
              <a:t>15.5.2017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678E99AF-509A-4B63-82DB-D8CFCA81CF80}" type="slidenum">
              <a:rPr lang="cs-CZ" smtClean="0"/>
              <a:t>‹#›</a:t>
            </a:fld>
            <a:endParaRPr lang="cs-CZ"/>
          </a:p>
        </p:txBody>
      </p:sp>
    </p:spTree>
    <p:extLst>
      <p:ext uri="{BB962C8B-B14F-4D97-AF65-F5344CB8AC3E}">
        <p14:creationId xmlns:p14="http://schemas.microsoft.com/office/powerpoint/2010/main" val="1398207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919A8130-0026-41E6-BE20-B9D0FAAD4A33}" type="datetimeFigureOut">
              <a:rPr lang="cs-CZ" smtClean="0"/>
              <a:t>15.5.2017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678E99AF-509A-4B63-82DB-D8CFCA81CF80}" type="slidenum">
              <a:rPr lang="cs-CZ" smtClean="0"/>
              <a:t>‹#›</a:t>
            </a:fld>
            <a:endParaRPr lang="cs-CZ"/>
          </a:p>
        </p:txBody>
      </p:sp>
    </p:spTree>
    <p:extLst>
      <p:ext uri="{BB962C8B-B14F-4D97-AF65-F5344CB8AC3E}">
        <p14:creationId xmlns:p14="http://schemas.microsoft.com/office/powerpoint/2010/main" val="38426011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919A8130-0026-41E6-BE20-B9D0FAAD4A33}" type="datetimeFigureOut">
              <a:rPr lang="cs-CZ" smtClean="0"/>
              <a:t>15.5.2017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678E99AF-509A-4B63-82DB-D8CFCA81CF80}" type="slidenum">
              <a:rPr lang="cs-CZ" smtClean="0"/>
              <a:t>‹#›</a:t>
            </a:fld>
            <a:endParaRPr lang="cs-CZ"/>
          </a:p>
        </p:txBody>
      </p:sp>
    </p:spTree>
    <p:extLst>
      <p:ext uri="{BB962C8B-B14F-4D97-AF65-F5344CB8AC3E}">
        <p14:creationId xmlns:p14="http://schemas.microsoft.com/office/powerpoint/2010/main" val="41362680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Title and Body">
    <p:spTree>
      <p:nvGrpSpPr>
        <p:cNvPr id="1" name="Shape 10"/>
        <p:cNvGrpSpPr/>
        <p:nvPr/>
      </p:nvGrpSpPr>
      <p:grpSpPr>
        <a:xfrm>
          <a:off x="0" y="0"/>
          <a:ext cx="0" cy="0"/>
          <a:chOff x="0" y="0"/>
          <a:chExt cx="0" cy="0"/>
        </a:xfrm>
      </p:grpSpPr>
      <p:sp>
        <p:nvSpPr>
          <p:cNvPr id="11" name="Shape 11"/>
          <p:cNvSpPr txBox="1">
            <a:spLocks noGrp="1"/>
          </p:cNvSpPr>
          <p:nvPr>
            <p:ph type="title"/>
          </p:nvPr>
        </p:nvSpPr>
        <p:spPr>
          <a:xfrm>
            <a:off x="609600" y="274637"/>
            <a:ext cx="10972800" cy="1143200"/>
          </a:xfrm>
          <a:prstGeom prst="rect">
            <a:avLst/>
          </a:prstGeom>
        </p:spPr>
        <p:txBody>
          <a:bodyPr lIns="91425" tIns="91425" rIns="91425" bIns="91425" anchor="b"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12" name="Shape 12"/>
          <p:cNvSpPr txBox="1">
            <a:spLocks noGrp="1"/>
          </p:cNvSpPr>
          <p:nvPr>
            <p:ph type="body" idx="1"/>
          </p:nvPr>
        </p:nvSpPr>
        <p:spPr>
          <a:xfrm>
            <a:off x="609600" y="1600201"/>
            <a:ext cx="10972800" cy="4967599"/>
          </a:xfrm>
          <a:prstGeom prst="rect">
            <a:avLst/>
          </a:prstGeom>
        </p:spPr>
        <p:txBody>
          <a:bodyPr lIns="91425" tIns="91425" rIns="91425" bIns="91425" anchor="t"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Tree>
    <p:extLst>
      <p:ext uri="{BB962C8B-B14F-4D97-AF65-F5344CB8AC3E}">
        <p14:creationId xmlns:p14="http://schemas.microsoft.com/office/powerpoint/2010/main" val="12396356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919A8130-0026-41E6-BE20-B9D0FAAD4A33}" type="datetimeFigureOut">
              <a:rPr lang="cs-CZ" smtClean="0"/>
              <a:t>15.5.2017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678E99AF-509A-4B63-82DB-D8CFCA81CF80}" type="slidenum">
              <a:rPr lang="cs-CZ" smtClean="0"/>
              <a:t>‹#›</a:t>
            </a:fld>
            <a:endParaRPr lang="cs-CZ"/>
          </a:p>
        </p:txBody>
      </p:sp>
    </p:spTree>
    <p:extLst>
      <p:ext uri="{BB962C8B-B14F-4D97-AF65-F5344CB8AC3E}">
        <p14:creationId xmlns:p14="http://schemas.microsoft.com/office/powerpoint/2010/main" val="42532456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smtClean="0"/>
              <a:t>Kliknutím lze upravit styl.</a:t>
            </a:r>
            <a:endParaRPr lang="cs-CZ"/>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919A8130-0026-41E6-BE20-B9D0FAAD4A33}" type="datetimeFigureOut">
              <a:rPr lang="cs-CZ" smtClean="0"/>
              <a:t>15.5.2017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678E99AF-509A-4B63-82DB-D8CFCA81CF80}" type="slidenum">
              <a:rPr lang="cs-CZ" smtClean="0"/>
              <a:t>‹#›</a:t>
            </a:fld>
            <a:endParaRPr lang="cs-CZ"/>
          </a:p>
        </p:txBody>
      </p:sp>
    </p:spTree>
    <p:extLst>
      <p:ext uri="{BB962C8B-B14F-4D97-AF65-F5344CB8AC3E}">
        <p14:creationId xmlns:p14="http://schemas.microsoft.com/office/powerpoint/2010/main" val="29919774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838200" y="1825625"/>
            <a:ext cx="5181600" cy="435133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6172200" y="1825625"/>
            <a:ext cx="5181600" cy="435133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919A8130-0026-41E6-BE20-B9D0FAAD4A33}" type="datetimeFigureOut">
              <a:rPr lang="cs-CZ" smtClean="0"/>
              <a:t>15.5.2017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678E99AF-509A-4B63-82DB-D8CFCA81CF80}" type="slidenum">
              <a:rPr lang="cs-CZ" smtClean="0"/>
              <a:t>‹#›</a:t>
            </a:fld>
            <a:endParaRPr lang="cs-CZ"/>
          </a:p>
        </p:txBody>
      </p:sp>
    </p:spTree>
    <p:extLst>
      <p:ext uri="{BB962C8B-B14F-4D97-AF65-F5344CB8AC3E}">
        <p14:creationId xmlns:p14="http://schemas.microsoft.com/office/powerpoint/2010/main" val="42919701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smtClean="0"/>
              <a:t>Kliknutím lze upravit styl.</a:t>
            </a:r>
            <a:endParaRPr lang="cs-CZ"/>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919A8130-0026-41E6-BE20-B9D0FAAD4A33}" type="datetimeFigureOut">
              <a:rPr lang="cs-CZ" smtClean="0"/>
              <a:t>15.5.2017</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678E99AF-509A-4B63-82DB-D8CFCA81CF80}" type="slidenum">
              <a:rPr lang="cs-CZ" smtClean="0"/>
              <a:t>‹#›</a:t>
            </a:fld>
            <a:endParaRPr lang="cs-CZ"/>
          </a:p>
        </p:txBody>
      </p:sp>
    </p:spTree>
    <p:extLst>
      <p:ext uri="{BB962C8B-B14F-4D97-AF65-F5344CB8AC3E}">
        <p14:creationId xmlns:p14="http://schemas.microsoft.com/office/powerpoint/2010/main" val="17622390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919A8130-0026-41E6-BE20-B9D0FAAD4A33}" type="datetimeFigureOut">
              <a:rPr lang="cs-CZ" smtClean="0"/>
              <a:t>15.5.2017</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678E99AF-509A-4B63-82DB-D8CFCA81CF80}" type="slidenum">
              <a:rPr lang="cs-CZ" smtClean="0"/>
              <a:t>‹#›</a:t>
            </a:fld>
            <a:endParaRPr lang="cs-CZ"/>
          </a:p>
        </p:txBody>
      </p:sp>
    </p:spTree>
    <p:extLst>
      <p:ext uri="{BB962C8B-B14F-4D97-AF65-F5344CB8AC3E}">
        <p14:creationId xmlns:p14="http://schemas.microsoft.com/office/powerpoint/2010/main" val="23186558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919A8130-0026-41E6-BE20-B9D0FAAD4A33}" type="datetimeFigureOut">
              <a:rPr lang="cs-CZ" smtClean="0"/>
              <a:t>15.5.2017</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678E99AF-509A-4B63-82DB-D8CFCA81CF80}" type="slidenum">
              <a:rPr lang="cs-CZ" smtClean="0"/>
              <a:t>‹#›</a:t>
            </a:fld>
            <a:endParaRPr lang="cs-CZ"/>
          </a:p>
        </p:txBody>
      </p:sp>
    </p:spTree>
    <p:extLst>
      <p:ext uri="{BB962C8B-B14F-4D97-AF65-F5344CB8AC3E}">
        <p14:creationId xmlns:p14="http://schemas.microsoft.com/office/powerpoint/2010/main" val="39296952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919A8130-0026-41E6-BE20-B9D0FAAD4A33}" type="datetimeFigureOut">
              <a:rPr lang="cs-CZ" smtClean="0"/>
              <a:t>15.5.2017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678E99AF-509A-4B63-82DB-D8CFCA81CF80}" type="slidenum">
              <a:rPr lang="cs-CZ" smtClean="0"/>
              <a:t>‹#›</a:t>
            </a:fld>
            <a:endParaRPr lang="cs-CZ"/>
          </a:p>
        </p:txBody>
      </p:sp>
    </p:spTree>
    <p:extLst>
      <p:ext uri="{BB962C8B-B14F-4D97-AF65-F5344CB8AC3E}">
        <p14:creationId xmlns:p14="http://schemas.microsoft.com/office/powerpoint/2010/main" val="7797533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919A8130-0026-41E6-BE20-B9D0FAAD4A33}" type="datetimeFigureOut">
              <a:rPr lang="cs-CZ" smtClean="0"/>
              <a:t>15.5.2017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678E99AF-509A-4B63-82DB-D8CFCA81CF80}" type="slidenum">
              <a:rPr lang="cs-CZ" smtClean="0"/>
              <a:t>‹#›</a:t>
            </a:fld>
            <a:endParaRPr lang="cs-CZ"/>
          </a:p>
        </p:txBody>
      </p:sp>
    </p:spTree>
    <p:extLst>
      <p:ext uri="{BB962C8B-B14F-4D97-AF65-F5344CB8AC3E}">
        <p14:creationId xmlns:p14="http://schemas.microsoft.com/office/powerpoint/2010/main" val="17498737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19A8130-0026-41E6-BE20-B9D0FAAD4A33}" type="datetimeFigureOut">
              <a:rPr lang="cs-CZ" smtClean="0"/>
              <a:t>15.5.2017</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78E99AF-509A-4B63-82DB-D8CFCA81CF80}" type="slidenum">
              <a:rPr lang="cs-CZ" smtClean="0"/>
              <a:t>‹#›</a:t>
            </a:fld>
            <a:endParaRPr lang="cs-CZ"/>
          </a:p>
        </p:txBody>
      </p:sp>
    </p:spTree>
    <p:extLst>
      <p:ext uri="{BB962C8B-B14F-4D97-AF65-F5344CB8AC3E}">
        <p14:creationId xmlns:p14="http://schemas.microsoft.com/office/powerpoint/2010/main" val="9553662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havlik@fss.muni.cz"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2.jpeg"/><Relationship Id="rId2" Type="http://schemas.openxmlformats.org/officeDocument/2006/relationships/image" Target="../media/image21.png"/><Relationship Id="rId1" Type="http://schemas.openxmlformats.org/officeDocument/2006/relationships/slideLayout" Target="../slideLayouts/slideLayout2.xml"/><Relationship Id="rId6" Type="http://schemas.openxmlformats.org/officeDocument/2006/relationships/image" Target="../media/image25.jpg"/><Relationship Id="rId5" Type="http://schemas.openxmlformats.org/officeDocument/2006/relationships/image" Target="../media/image24.jpeg"/><Relationship Id="rId4" Type="http://schemas.openxmlformats.org/officeDocument/2006/relationships/image" Target="../media/image23.jpeg"/></Relationships>
</file>

<file path=ppt/slides/_rels/slide1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5.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6.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6.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6.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g"/><Relationship Id="rId1" Type="http://schemas.openxmlformats.org/officeDocument/2006/relationships/slideLayout" Target="../slideLayouts/slideLayout2.xml"/><Relationship Id="rId6" Type="http://schemas.openxmlformats.org/officeDocument/2006/relationships/image" Target="../media/image7.jpg"/><Relationship Id="rId5" Type="http://schemas.openxmlformats.org/officeDocument/2006/relationships/image" Target="../media/image6.jpg"/><Relationship Id="rId4" Type="http://schemas.openxmlformats.org/officeDocument/2006/relationships/image" Target="../media/image5.jpg"/></Relationships>
</file>

<file path=ppt/slides/_rels/slide6.xml.rels><?xml version="1.0" encoding="UTF-8" standalone="yes"?>
<Relationships xmlns="http://schemas.openxmlformats.org/package/2006/relationships"><Relationship Id="rId3" Type="http://schemas.openxmlformats.org/officeDocument/2006/relationships/image" Target="../media/image3.jpg"/><Relationship Id="rId7" Type="http://schemas.openxmlformats.org/officeDocument/2006/relationships/image" Target="../media/image12.jpeg"/><Relationship Id="rId2" Type="http://schemas.openxmlformats.org/officeDocument/2006/relationships/image" Target="../media/image8.jpeg"/><Relationship Id="rId1" Type="http://schemas.openxmlformats.org/officeDocument/2006/relationships/slideLayout" Target="../slideLayouts/slideLayout2.xml"/><Relationship Id="rId6" Type="http://schemas.openxmlformats.org/officeDocument/2006/relationships/image" Target="../media/image11.gif"/><Relationship Id="rId5" Type="http://schemas.openxmlformats.org/officeDocument/2006/relationships/image" Target="../media/image10.jpeg"/><Relationship Id="rId4" Type="http://schemas.openxmlformats.org/officeDocument/2006/relationships/image" Target="../media/image9.jpeg"/></Relationships>
</file>

<file path=ppt/slides/_rels/slide7.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image" Target="../media/image16.jpg"/><Relationship Id="rId2" Type="http://schemas.openxmlformats.org/officeDocument/2006/relationships/image" Target="../media/image15.jpg"/><Relationship Id="rId1" Type="http://schemas.openxmlformats.org/officeDocument/2006/relationships/slideLayout" Target="../slideLayouts/slideLayout12.xml"/><Relationship Id="rId6" Type="http://schemas.openxmlformats.org/officeDocument/2006/relationships/image" Target="../media/image19.jpeg"/><Relationship Id="rId5" Type="http://schemas.openxmlformats.org/officeDocument/2006/relationships/image" Target="../media/image18.jpg"/><Relationship Id="rId4" Type="http://schemas.openxmlformats.org/officeDocument/2006/relationships/image" Target="../media/image1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normAutofit/>
          </a:bodyPr>
          <a:lstStyle/>
          <a:p>
            <a:r>
              <a:rPr lang="cs-CZ" dirty="0" smtClean="0"/>
              <a:t>Party-</a:t>
            </a:r>
            <a:r>
              <a:rPr lang="cs-CZ" dirty="0" err="1" smtClean="0"/>
              <a:t>Based</a:t>
            </a:r>
            <a:r>
              <a:rPr lang="cs-CZ" dirty="0"/>
              <a:t> </a:t>
            </a:r>
            <a:r>
              <a:rPr lang="cs-CZ" dirty="0" err="1" smtClean="0"/>
              <a:t>Euroscepticism</a:t>
            </a:r>
            <a:r>
              <a:rPr lang="cs-CZ" dirty="0" smtClean="0"/>
              <a:t> in </a:t>
            </a:r>
            <a:r>
              <a:rPr lang="cs-CZ" dirty="0" err="1" smtClean="0"/>
              <a:t>the</a:t>
            </a:r>
            <a:r>
              <a:rPr lang="cs-CZ" dirty="0" smtClean="0"/>
              <a:t> Czech Republic</a:t>
            </a:r>
            <a:endParaRPr lang="cs-CZ" dirty="0"/>
          </a:p>
        </p:txBody>
      </p:sp>
      <p:sp>
        <p:nvSpPr>
          <p:cNvPr id="3" name="Podnadpis 2"/>
          <p:cNvSpPr>
            <a:spLocks noGrp="1"/>
          </p:cNvSpPr>
          <p:nvPr>
            <p:ph type="subTitle" idx="1"/>
          </p:nvPr>
        </p:nvSpPr>
        <p:spPr>
          <a:xfrm>
            <a:off x="1524000" y="3602038"/>
            <a:ext cx="9144000" cy="2595562"/>
          </a:xfrm>
        </p:spPr>
        <p:txBody>
          <a:bodyPr>
            <a:normAutofit lnSpcReduction="10000"/>
          </a:bodyPr>
          <a:lstStyle/>
          <a:p>
            <a:endParaRPr lang="cs-CZ" dirty="0" smtClean="0"/>
          </a:p>
          <a:p>
            <a:r>
              <a:rPr lang="cs-CZ" dirty="0" smtClean="0"/>
              <a:t>Vlastimil Havlík</a:t>
            </a:r>
          </a:p>
          <a:p>
            <a:r>
              <a:rPr lang="cs-CZ" dirty="0" smtClean="0"/>
              <a:t>Department </a:t>
            </a:r>
            <a:r>
              <a:rPr lang="cs-CZ" dirty="0" err="1" smtClean="0"/>
              <a:t>of</a:t>
            </a:r>
            <a:r>
              <a:rPr lang="cs-CZ" dirty="0" smtClean="0"/>
              <a:t> </a:t>
            </a:r>
            <a:r>
              <a:rPr lang="cs-CZ" dirty="0" err="1" smtClean="0"/>
              <a:t>Political</a:t>
            </a:r>
            <a:r>
              <a:rPr lang="cs-CZ" dirty="0" smtClean="0"/>
              <a:t> Science</a:t>
            </a:r>
          </a:p>
          <a:p>
            <a:r>
              <a:rPr lang="cs-CZ" dirty="0" smtClean="0"/>
              <a:t>Masaryk University (Brno)</a:t>
            </a:r>
          </a:p>
          <a:p>
            <a:r>
              <a:rPr lang="cs-CZ" dirty="0" smtClean="0"/>
              <a:t> </a:t>
            </a:r>
            <a:r>
              <a:rPr lang="cs-CZ" dirty="0" smtClean="0">
                <a:hlinkClick r:id="rId2"/>
              </a:rPr>
              <a:t>havlik@fss.muni.cz</a:t>
            </a:r>
            <a:endParaRPr lang="cs-CZ" dirty="0" smtClean="0"/>
          </a:p>
          <a:p>
            <a:r>
              <a:rPr lang="cs-CZ" dirty="0" smtClean="0"/>
              <a:t> </a:t>
            </a:r>
            <a:endParaRPr lang="cs-CZ" dirty="0"/>
          </a:p>
        </p:txBody>
      </p:sp>
    </p:spTree>
    <p:extLst>
      <p:ext uri="{BB962C8B-B14F-4D97-AF65-F5344CB8AC3E}">
        <p14:creationId xmlns:p14="http://schemas.microsoft.com/office/powerpoint/2010/main" val="5207162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Euroscepticism</a:t>
            </a:r>
            <a:endParaRPr lang="en-US" dirty="0"/>
          </a:p>
        </p:txBody>
      </p:sp>
      <p:sp>
        <p:nvSpPr>
          <p:cNvPr id="3" name="Zástupný symbol pro text 2"/>
          <p:cNvSpPr>
            <a:spLocks noGrp="1"/>
          </p:cNvSpPr>
          <p:nvPr>
            <p:ph type="body" idx="1"/>
          </p:nvPr>
        </p:nvSpPr>
        <p:spPr/>
        <p:txBody>
          <a:bodyPr/>
          <a:lstStyle/>
          <a:p>
            <a:pPr marL="0" indent="0">
              <a:buNone/>
            </a:pPr>
            <a:r>
              <a:rPr lang="cs-CZ" b="1" dirty="0" smtClean="0"/>
              <a:t>Hard </a:t>
            </a:r>
            <a:r>
              <a:rPr lang="cs-CZ" b="1" dirty="0" err="1" smtClean="0"/>
              <a:t>Euroscepticism</a:t>
            </a:r>
            <a:r>
              <a:rPr lang="cs-CZ" b="1" dirty="0" smtClean="0"/>
              <a:t>: </a:t>
            </a:r>
            <a:r>
              <a:rPr lang="en-GB" dirty="0" smtClean="0"/>
              <a:t>“</a:t>
            </a:r>
            <a:r>
              <a:rPr lang="cs-CZ" dirty="0" smtClean="0"/>
              <a:t>a </a:t>
            </a:r>
            <a:r>
              <a:rPr lang="en-GB" i="1" dirty="0" smtClean="0"/>
              <a:t>principled </a:t>
            </a:r>
            <a:r>
              <a:rPr lang="en-GB" i="1" dirty="0"/>
              <a:t>opposition to the project of European integration as embodied in the EU, in other words, based on the ceding or transfer of powers to [a] supranational institution such as the EU.”</a:t>
            </a:r>
            <a:r>
              <a:rPr lang="en-GB" dirty="0"/>
              <a:t> </a:t>
            </a:r>
            <a:endParaRPr lang="cs-CZ" dirty="0" smtClean="0"/>
          </a:p>
          <a:p>
            <a:pPr marL="0" indent="0">
              <a:buNone/>
            </a:pPr>
            <a:endParaRPr lang="cs-CZ" dirty="0"/>
          </a:p>
          <a:p>
            <a:pPr marL="0" indent="0">
              <a:buNone/>
            </a:pPr>
            <a:r>
              <a:rPr lang="en-GB" b="1" dirty="0" smtClean="0"/>
              <a:t>Soft Euroscepticism</a:t>
            </a:r>
            <a:r>
              <a:rPr lang="cs-CZ" b="1" dirty="0" smtClean="0"/>
              <a:t>: </a:t>
            </a:r>
            <a:r>
              <a:rPr lang="en-GB" i="1" dirty="0" smtClean="0"/>
              <a:t>“not </a:t>
            </a:r>
            <a:r>
              <a:rPr lang="en-GB" i="1" dirty="0"/>
              <a:t>a principled objection to the European integration project of transferring powers to a supranational body such as the EU, but there is opposition to the EU's current or future planned trajectory based on the further extension of competencies that the EU is planning to make.”</a:t>
            </a:r>
            <a:r>
              <a:rPr lang="en-GB" dirty="0"/>
              <a:t> </a:t>
            </a:r>
            <a:endParaRPr lang="cs-CZ" dirty="0" smtClean="0"/>
          </a:p>
          <a:p>
            <a:pPr marL="0" indent="0">
              <a:buNone/>
            </a:pPr>
            <a:endParaRPr lang="cs-CZ" dirty="0"/>
          </a:p>
          <a:p>
            <a:pPr marL="0" indent="0">
              <a:buNone/>
            </a:pPr>
            <a:r>
              <a:rPr lang="en-GB" dirty="0" smtClean="0"/>
              <a:t>(</a:t>
            </a:r>
            <a:r>
              <a:rPr lang="en-GB" dirty="0" err="1"/>
              <a:t>Szczerbiak</a:t>
            </a:r>
            <a:r>
              <a:rPr lang="en-GB" dirty="0"/>
              <a:t> and Taggart 2003: 12)</a:t>
            </a:r>
            <a:endParaRPr lang="cs-CZ" dirty="0"/>
          </a:p>
          <a:p>
            <a:endParaRPr lang="en-US" dirty="0"/>
          </a:p>
        </p:txBody>
      </p:sp>
    </p:spTree>
    <p:extLst>
      <p:ext uri="{BB962C8B-B14F-4D97-AF65-F5344CB8AC3E}">
        <p14:creationId xmlns:p14="http://schemas.microsoft.com/office/powerpoint/2010/main" val="26713787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xfrm>
            <a:off x="831850" y="396093"/>
            <a:ext cx="10515600" cy="2852737"/>
          </a:xfrm>
        </p:spPr>
        <p:txBody>
          <a:bodyPr>
            <a:normAutofit/>
          </a:bodyPr>
          <a:lstStyle/>
          <a:p>
            <a:pPr algn="ctr"/>
            <a:r>
              <a:rPr lang="cs-CZ" sz="5400" dirty="0" err="1" smtClean="0"/>
              <a:t>Which</a:t>
            </a:r>
            <a:r>
              <a:rPr lang="cs-CZ" sz="5400" dirty="0" smtClean="0"/>
              <a:t> Czech </a:t>
            </a:r>
            <a:r>
              <a:rPr lang="cs-CZ" sz="5400" dirty="0" err="1" smtClean="0"/>
              <a:t>parties</a:t>
            </a:r>
            <a:r>
              <a:rPr lang="cs-CZ" sz="5400" dirty="0" smtClean="0"/>
              <a:t> are </a:t>
            </a:r>
            <a:r>
              <a:rPr lang="cs-CZ" sz="5400" dirty="0" err="1" smtClean="0"/>
              <a:t>Eurosceptic</a:t>
            </a:r>
            <a:r>
              <a:rPr lang="cs-CZ" sz="5400" dirty="0" smtClean="0"/>
              <a:t>?</a:t>
            </a:r>
            <a:endParaRPr lang="en-US" sz="5400" dirty="0"/>
          </a:p>
        </p:txBody>
      </p:sp>
      <p:sp>
        <p:nvSpPr>
          <p:cNvPr id="5" name="Zástupný symbol pro text 4"/>
          <p:cNvSpPr>
            <a:spLocks noGrp="1"/>
          </p:cNvSpPr>
          <p:nvPr>
            <p:ph type="body" idx="1"/>
          </p:nvPr>
        </p:nvSpPr>
        <p:spPr/>
        <p:txBody>
          <a:bodyPr/>
          <a:lstStyle/>
          <a:p>
            <a:endParaRPr lang="en-US"/>
          </a:p>
        </p:txBody>
      </p:sp>
    </p:spTree>
    <p:extLst>
      <p:ext uri="{BB962C8B-B14F-4D97-AF65-F5344CB8AC3E}">
        <p14:creationId xmlns:p14="http://schemas.microsoft.com/office/powerpoint/2010/main" val="65833097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en-US"/>
          </a:p>
        </p:txBody>
      </p:sp>
      <p:pic>
        <p:nvPicPr>
          <p:cNvPr id="4" name="Zástupný symbol pro obsah 3"/>
          <p:cNvPicPr>
            <a:picLocks noGrp="1" noChangeAspect="1"/>
          </p:cNvPicPr>
          <p:nvPr>
            <p:ph idx="1"/>
          </p:nvPr>
        </p:nvPicPr>
        <p:blipFill>
          <a:blip r:embed="rId2"/>
          <a:stretch>
            <a:fillRect/>
          </a:stretch>
        </p:blipFill>
        <p:spPr>
          <a:xfrm>
            <a:off x="2086378" y="0"/>
            <a:ext cx="7491155" cy="6858000"/>
          </a:xfrm>
          <a:prstGeom prst="rect">
            <a:avLst/>
          </a:prstGeom>
        </p:spPr>
      </p:pic>
      <p:sp>
        <p:nvSpPr>
          <p:cNvPr id="5" name="TextovéPole 4"/>
          <p:cNvSpPr txBox="1"/>
          <p:nvPr/>
        </p:nvSpPr>
        <p:spPr>
          <a:xfrm>
            <a:off x="9813701" y="4778062"/>
            <a:ext cx="2137893" cy="923330"/>
          </a:xfrm>
          <a:prstGeom prst="rect">
            <a:avLst/>
          </a:prstGeom>
          <a:noFill/>
        </p:spPr>
        <p:txBody>
          <a:bodyPr wrap="square" rtlCol="0">
            <a:spAutoFit/>
          </a:bodyPr>
          <a:lstStyle/>
          <a:p>
            <a:r>
              <a:rPr lang="cs-CZ" dirty="0" smtClean="0"/>
              <a:t>Source: </a:t>
            </a:r>
            <a:r>
              <a:rPr lang="cs-CZ" dirty="0" err="1" smtClean="0"/>
              <a:t>author</a:t>
            </a:r>
            <a:r>
              <a:rPr lang="cs-CZ" dirty="0" smtClean="0"/>
              <a:t>, </a:t>
            </a:r>
            <a:r>
              <a:rPr lang="cs-CZ" dirty="0" err="1" smtClean="0"/>
              <a:t>based</a:t>
            </a:r>
            <a:r>
              <a:rPr lang="cs-CZ" dirty="0" smtClean="0"/>
              <a:t> on CHES (2002-2014)</a:t>
            </a:r>
            <a:endParaRPr lang="en-US" dirty="0"/>
          </a:p>
        </p:txBody>
      </p:sp>
      <p:sp>
        <p:nvSpPr>
          <p:cNvPr id="6" name="TextovéPole 5"/>
          <p:cNvSpPr txBox="1"/>
          <p:nvPr/>
        </p:nvSpPr>
        <p:spPr>
          <a:xfrm>
            <a:off x="2086378" y="331005"/>
            <a:ext cx="437881" cy="784830"/>
          </a:xfrm>
          <a:prstGeom prst="rect">
            <a:avLst/>
          </a:prstGeom>
          <a:noFill/>
        </p:spPr>
        <p:txBody>
          <a:bodyPr wrap="square" rtlCol="0">
            <a:spAutoFit/>
          </a:bodyPr>
          <a:lstStyle/>
          <a:p>
            <a:pPr algn="ctr"/>
            <a:r>
              <a:rPr lang="cs-CZ" sz="4500" dirty="0" smtClean="0">
                <a:solidFill>
                  <a:srgbClr val="92D050"/>
                </a:solidFill>
              </a:rPr>
              <a:t>+</a:t>
            </a:r>
            <a:endParaRPr lang="en-US" sz="4500" dirty="0">
              <a:solidFill>
                <a:srgbClr val="92D050"/>
              </a:solidFill>
            </a:endParaRPr>
          </a:p>
        </p:txBody>
      </p:sp>
      <p:sp>
        <p:nvSpPr>
          <p:cNvPr id="7" name="TextovéPole 6"/>
          <p:cNvSpPr txBox="1"/>
          <p:nvPr/>
        </p:nvSpPr>
        <p:spPr>
          <a:xfrm>
            <a:off x="2015543" y="5434885"/>
            <a:ext cx="579550" cy="784830"/>
          </a:xfrm>
          <a:prstGeom prst="rect">
            <a:avLst/>
          </a:prstGeom>
          <a:noFill/>
        </p:spPr>
        <p:txBody>
          <a:bodyPr wrap="square" rtlCol="0">
            <a:spAutoFit/>
          </a:bodyPr>
          <a:lstStyle/>
          <a:p>
            <a:pPr algn="ctr"/>
            <a:r>
              <a:rPr lang="cs-CZ" sz="4500" dirty="0" smtClean="0">
                <a:solidFill>
                  <a:srgbClr val="FF0000"/>
                </a:solidFill>
              </a:rPr>
              <a:t>-</a:t>
            </a:r>
            <a:endParaRPr lang="en-US" sz="4500" dirty="0">
              <a:solidFill>
                <a:srgbClr val="FF0000"/>
              </a:solidFill>
            </a:endParaRPr>
          </a:p>
        </p:txBody>
      </p:sp>
    </p:spTree>
    <p:extLst>
      <p:ext uri="{BB962C8B-B14F-4D97-AF65-F5344CB8AC3E}">
        <p14:creationId xmlns:p14="http://schemas.microsoft.com/office/powerpoint/2010/main" val="279238942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en-US"/>
          </a:p>
        </p:txBody>
      </p:sp>
      <p:sp>
        <p:nvSpPr>
          <p:cNvPr id="3" name="Zástupný symbol pro obsah 2"/>
          <p:cNvSpPr>
            <a:spLocks noGrp="1"/>
          </p:cNvSpPr>
          <p:nvPr>
            <p:ph idx="1"/>
          </p:nvPr>
        </p:nvSpPr>
        <p:spPr/>
        <p:txBody>
          <a:bodyPr/>
          <a:lstStyle/>
          <a:p>
            <a:pPr marL="0" indent="0">
              <a:buNone/>
            </a:pPr>
            <a:endParaRPr lang="cs-CZ" dirty="0" smtClean="0"/>
          </a:p>
          <a:p>
            <a:pPr marL="0" indent="0">
              <a:buNone/>
            </a:pPr>
            <a:endParaRPr lang="cs-CZ" dirty="0"/>
          </a:p>
          <a:p>
            <a:pPr marL="0" indent="0" algn="ctr">
              <a:buNone/>
            </a:pPr>
            <a:r>
              <a:rPr lang="cs-CZ" sz="4500" dirty="0" err="1" smtClean="0"/>
              <a:t>Shapes</a:t>
            </a:r>
            <a:r>
              <a:rPr lang="cs-CZ" sz="4500" dirty="0" smtClean="0"/>
              <a:t> </a:t>
            </a:r>
            <a:r>
              <a:rPr lang="cs-CZ" sz="4500" dirty="0" err="1" smtClean="0"/>
              <a:t>of</a:t>
            </a:r>
            <a:r>
              <a:rPr lang="cs-CZ" sz="4500" dirty="0" smtClean="0"/>
              <a:t> Czech party-</a:t>
            </a:r>
            <a:r>
              <a:rPr lang="cs-CZ" sz="4500" dirty="0" err="1" smtClean="0"/>
              <a:t>based</a:t>
            </a:r>
            <a:r>
              <a:rPr lang="cs-CZ" sz="4500" dirty="0" smtClean="0"/>
              <a:t> </a:t>
            </a:r>
            <a:r>
              <a:rPr lang="cs-CZ" sz="4500" dirty="0" err="1" smtClean="0"/>
              <a:t>Euroscepticism</a:t>
            </a:r>
            <a:endParaRPr lang="en-US" sz="4500" dirty="0"/>
          </a:p>
        </p:txBody>
      </p:sp>
    </p:spTree>
    <p:extLst>
      <p:ext uri="{BB962C8B-B14F-4D97-AF65-F5344CB8AC3E}">
        <p14:creationId xmlns:p14="http://schemas.microsoft.com/office/powerpoint/2010/main" val="17619084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en-US" dirty="0"/>
          </a:p>
        </p:txBody>
      </p:sp>
      <p:pic>
        <p:nvPicPr>
          <p:cNvPr id="4" name="Zástupný symbol pro obsah 3"/>
          <p:cNvPicPr>
            <a:picLocks noGrp="1" noChangeAspect="1"/>
          </p:cNvPicPr>
          <p:nvPr>
            <p:ph idx="1"/>
          </p:nvPr>
        </p:nvPicPr>
        <p:blipFill>
          <a:blip r:embed="rId2"/>
          <a:stretch>
            <a:fillRect/>
          </a:stretch>
        </p:blipFill>
        <p:spPr>
          <a:xfrm>
            <a:off x="1974760" y="-125340"/>
            <a:ext cx="8242479" cy="7131537"/>
          </a:xfrm>
          <a:prstGeom prst="rect">
            <a:avLst/>
          </a:prstGeom>
        </p:spPr>
      </p:pic>
      <p:sp>
        <p:nvSpPr>
          <p:cNvPr id="5" name="TextovéPole 4"/>
          <p:cNvSpPr txBox="1"/>
          <p:nvPr/>
        </p:nvSpPr>
        <p:spPr>
          <a:xfrm>
            <a:off x="9324304" y="5203065"/>
            <a:ext cx="2150772" cy="923330"/>
          </a:xfrm>
          <a:prstGeom prst="rect">
            <a:avLst/>
          </a:prstGeom>
          <a:noFill/>
        </p:spPr>
        <p:txBody>
          <a:bodyPr wrap="square" rtlCol="0">
            <a:spAutoFit/>
          </a:bodyPr>
          <a:lstStyle/>
          <a:p>
            <a:pPr algn="ctr"/>
            <a:r>
              <a:rPr lang="cs-CZ" dirty="0" smtClean="0"/>
              <a:t>Source: </a:t>
            </a:r>
            <a:r>
              <a:rPr lang="cs-CZ" dirty="0" err="1" smtClean="0"/>
              <a:t>author</a:t>
            </a:r>
            <a:r>
              <a:rPr lang="cs-CZ" dirty="0" smtClean="0"/>
              <a:t>, </a:t>
            </a:r>
            <a:r>
              <a:rPr lang="cs-CZ" dirty="0" err="1" smtClean="0"/>
              <a:t>based</a:t>
            </a:r>
            <a:r>
              <a:rPr lang="cs-CZ" dirty="0" smtClean="0"/>
              <a:t> on CHES</a:t>
            </a:r>
          </a:p>
          <a:p>
            <a:pPr algn="ctr"/>
            <a:endParaRPr lang="en-US" dirty="0"/>
          </a:p>
        </p:txBody>
      </p:sp>
      <p:pic>
        <p:nvPicPr>
          <p:cNvPr id="6" name="Obrázek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641099" y="3499499"/>
            <a:ext cx="608929" cy="455954"/>
          </a:xfrm>
          <a:prstGeom prst="rect">
            <a:avLst/>
          </a:prstGeom>
        </p:spPr>
      </p:pic>
      <p:pic>
        <p:nvPicPr>
          <p:cNvPr id="7" name="Obrázek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383091" y="4140602"/>
            <a:ext cx="855732" cy="415680"/>
          </a:xfrm>
          <a:prstGeom prst="rect">
            <a:avLst/>
          </a:prstGeom>
        </p:spPr>
      </p:pic>
      <p:pic>
        <p:nvPicPr>
          <p:cNvPr id="8" name="Obrázek 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628649" y="5364254"/>
            <a:ext cx="803606" cy="277990"/>
          </a:xfrm>
          <a:prstGeom prst="rect">
            <a:avLst/>
          </a:prstGeom>
        </p:spPr>
      </p:pic>
      <p:pic>
        <p:nvPicPr>
          <p:cNvPr id="9" name="Obrázek 8"/>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100301" y="3955453"/>
            <a:ext cx="572573" cy="296158"/>
          </a:xfrm>
          <a:prstGeom prst="rect">
            <a:avLst/>
          </a:prstGeom>
        </p:spPr>
      </p:pic>
    </p:spTree>
    <p:extLst>
      <p:ext uri="{BB962C8B-B14F-4D97-AF65-F5344CB8AC3E}">
        <p14:creationId xmlns:p14="http://schemas.microsoft.com/office/powerpoint/2010/main" val="11315786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Civic</a:t>
            </a:r>
            <a:r>
              <a:rPr lang="cs-CZ" dirty="0" smtClean="0"/>
              <a:t> </a:t>
            </a:r>
            <a:r>
              <a:rPr lang="cs-CZ" dirty="0" err="1" smtClean="0"/>
              <a:t>Democratic</a:t>
            </a:r>
            <a:r>
              <a:rPr lang="cs-CZ" dirty="0" smtClean="0"/>
              <a:t> Party</a:t>
            </a:r>
            <a:endParaRPr lang="en-US" dirty="0"/>
          </a:p>
        </p:txBody>
      </p:sp>
      <p:sp>
        <p:nvSpPr>
          <p:cNvPr id="3" name="Zástupný symbol pro obsah 2"/>
          <p:cNvSpPr>
            <a:spLocks noGrp="1"/>
          </p:cNvSpPr>
          <p:nvPr>
            <p:ph idx="1"/>
          </p:nvPr>
        </p:nvSpPr>
        <p:spPr>
          <a:xfrm>
            <a:off x="838200" y="1825625"/>
            <a:ext cx="10515600" cy="4858510"/>
          </a:xfrm>
        </p:spPr>
        <p:txBody>
          <a:bodyPr>
            <a:normAutofit fontScale="85000" lnSpcReduction="20000"/>
          </a:bodyPr>
          <a:lstStyle/>
          <a:p>
            <a:r>
              <a:rPr lang="cs-CZ" sz="3200" dirty="0" smtClean="0"/>
              <a:t>Not </a:t>
            </a:r>
            <a:r>
              <a:rPr lang="cs-CZ" sz="3200" dirty="0" err="1" smtClean="0"/>
              <a:t>against</a:t>
            </a:r>
            <a:r>
              <a:rPr lang="cs-CZ" sz="3200" dirty="0" smtClean="0"/>
              <a:t> </a:t>
            </a:r>
            <a:r>
              <a:rPr lang="cs-CZ" sz="3200" dirty="0" err="1" smtClean="0"/>
              <a:t>membership</a:t>
            </a:r>
            <a:r>
              <a:rPr lang="cs-CZ" sz="3200" dirty="0" smtClean="0"/>
              <a:t> (2003 referendum)</a:t>
            </a:r>
          </a:p>
          <a:p>
            <a:r>
              <a:rPr lang="cs-CZ" sz="3200" dirty="0" err="1" smtClean="0"/>
              <a:t>National</a:t>
            </a:r>
            <a:r>
              <a:rPr lang="cs-CZ" sz="3200" dirty="0" smtClean="0"/>
              <a:t>/</a:t>
            </a:r>
            <a:r>
              <a:rPr lang="cs-CZ" sz="3200" dirty="0" err="1" smtClean="0"/>
              <a:t>sovereingty</a:t>
            </a:r>
            <a:r>
              <a:rPr lang="cs-CZ" sz="3200" dirty="0" smtClean="0"/>
              <a:t> </a:t>
            </a:r>
            <a:r>
              <a:rPr lang="cs-CZ" sz="3200" dirty="0" err="1" smtClean="0"/>
              <a:t>based</a:t>
            </a:r>
            <a:r>
              <a:rPr lang="cs-CZ" sz="3200" dirty="0" smtClean="0"/>
              <a:t> </a:t>
            </a:r>
            <a:r>
              <a:rPr lang="cs-CZ" sz="3200" dirty="0" err="1" smtClean="0"/>
              <a:t>Euroscepticism</a:t>
            </a:r>
            <a:r>
              <a:rPr lang="cs-CZ" sz="3200" dirty="0" smtClean="0"/>
              <a:t> – </a:t>
            </a:r>
            <a:r>
              <a:rPr lang="cs-CZ" sz="3200" dirty="0" err="1" smtClean="0"/>
              <a:t>opposing</a:t>
            </a:r>
            <a:r>
              <a:rPr lang="cs-CZ" sz="3200" dirty="0" smtClean="0"/>
              <a:t> </a:t>
            </a:r>
            <a:r>
              <a:rPr lang="cs-CZ" sz="3200" dirty="0" err="1" smtClean="0"/>
              <a:t>further</a:t>
            </a:r>
            <a:r>
              <a:rPr lang="cs-CZ" sz="3200" dirty="0" smtClean="0"/>
              <a:t> </a:t>
            </a:r>
            <a:r>
              <a:rPr lang="cs-CZ" sz="3200" dirty="0" err="1" smtClean="0"/>
              <a:t>integration</a:t>
            </a:r>
            <a:r>
              <a:rPr lang="cs-CZ" sz="3200" dirty="0" smtClean="0"/>
              <a:t>, </a:t>
            </a:r>
            <a:r>
              <a:rPr lang="cs-CZ" sz="3200" dirty="0" err="1" smtClean="0"/>
              <a:t>against</a:t>
            </a:r>
            <a:r>
              <a:rPr lang="cs-CZ" sz="3200" dirty="0" smtClean="0"/>
              <a:t> </a:t>
            </a:r>
            <a:r>
              <a:rPr lang="cs-CZ" sz="3200" dirty="0" err="1" smtClean="0"/>
              <a:t>the</a:t>
            </a:r>
            <a:r>
              <a:rPr lang="cs-CZ" sz="3200" dirty="0" smtClean="0"/>
              <a:t> </a:t>
            </a:r>
            <a:r>
              <a:rPr lang="cs-CZ" sz="3200" dirty="0" err="1" smtClean="0"/>
              <a:t>Lisbon</a:t>
            </a:r>
            <a:r>
              <a:rPr lang="cs-CZ" sz="3200" dirty="0" smtClean="0"/>
              <a:t> </a:t>
            </a:r>
            <a:r>
              <a:rPr lang="cs-CZ" sz="3200" dirty="0" err="1" smtClean="0"/>
              <a:t>Treaty</a:t>
            </a:r>
            <a:endParaRPr lang="cs-CZ" sz="3200" dirty="0" smtClean="0"/>
          </a:p>
          <a:p>
            <a:r>
              <a:rPr lang="cs-CZ" sz="3200" dirty="0" err="1" smtClean="0"/>
              <a:t>Against</a:t>
            </a:r>
            <a:r>
              <a:rPr lang="cs-CZ" sz="3200" dirty="0" smtClean="0"/>
              <a:t>: </a:t>
            </a:r>
            <a:r>
              <a:rPr lang="cs-CZ" sz="3200" dirty="0" err="1" smtClean="0"/>
              <a:t>the</a:t>
            </a:r>
            <a:r>
              <a:rPr lang="cs-CZ" sz="3200" dirty="0" smtClean="0"/>
              <a:t> „</a:t>
            </a:r>
            <a:r>
              <a:rPr lang="cs-CZ" sz="3200" dirty="0" err="1" smtClean="0"/>
              <a:t>federal</a:t>
            </a:r>
            <a:r>
              <a:rPr lang="cs-CZ" sz="3200" dirty="0" smtClean="0"/>
              <a:t> </a:t>
            </a:r>
            <a:r>
              <a:rPr lang="cs-CZ" sz="3200" dirty="0" err="1" smtClean="0"/>
              <a:t>superstate</a:t>
            </a:r>
            <a:r>
              <a:rPr lang="cs-CZ" sz="3200" dirty="0" smtClean="0"/>
              <a:t>“, </a:t>
            </a:r>
            <a:r>
              <a:rPr lang="cs-CZ" sz="3200" dirty="0" err="1" smtClean="0"/>
              <a:t>strenghtening</a:t>
            </a:r>
            <a:r>
              <a:rPr lang="cs-CZ" sz="3200" dirty="0" smtClean="0"/>
              <a:t> </a:t>
            </a:r>
            <a:r>
              <a:rPr lang="cs-CZ" sz="3200" dirty="0" err="1" smtClean="0"/>
              <a:t>of</a:t>
            </a:r>
            <a:r>
              <a:rPr lang="cs-CZ" sz="3200" dirty="0" smtClean="0"/>
              <a:t> EP and </a:t>
            </a:r>
            <a:r>
              <a:rPr lang="cs-CZ" sz="3200" dirty="0" err="1" smtClean="0"/>
              <a:t>ECom</a:t>
            </a:r>
            <a:r>
              <a:rPr lang="cs-CZ" sz="3200" dirty="0" smtClean="0"/>
              <a:t>., majority </a:t>
            </a:r>
            <a:r>
              <a:rPr lang="cs-CZ" sz="3200" dirty="0" err="1" smtClean="0"/>
              <a:t>voting</a:t>
            </a:r>
            <a:r>
              <a:rPr lang="cs-CZ" sz="3200" dirty="0" smtClean="0"/>
              <a:t> in </a:t>
            </a:r>
            <a:r>
              <a:rPr lang="cs-CZ" sz="3200" dirty="0" err="1" smtClean="0"/>
              <a:t>the</a:t>
            </a:r>
            <a:r>
              <a:rPr lang="cs-CZ" sz="3200" dirty="0" smtClean="0"/>
              <a:t> </a:t>
            </a:r>
            <a:r>
              <a:rPr lang="cs-CZ" sz="3200" dirty="0" err="1" smtClean="0"/>
              <a:t>Council</a:t>
            </a:r>
            <a:endParaRPr lang="cs-CZ" sz="3200" dirty="0" smtClean="0"/>
          </a:p>
          <a:p>
            <a:r>
              <a:rPr lang="cs-CZ" sz="3200" dirty="0" err="1"/>
              <a:t>Proponents</a:t>
            </a:r>
            <a:r>
              <a:rPr lang="cs-CZ" sz="3200" dirty="0"/>
              <a:t> </a:t>
            </a:r>
            <a:r>
              <a:rPr lang="cs-CZ" sz="3200" dirty="0" err="1"/>
              <a:t>of</a:t>
            </a:r>
            <a:r>
              <a:rPr lang="cs-CZ" sz="3200" dirty="0"/>
              <a:t> </a:t>
            </a:r>
            <a:r>
              <a:rPr lang="cs-CZ" sz="3200" dirty="0" err="1"/>
              <a:t>economic</a:t>
            </a:r>
            <a:r>
              <a:rPr lang="cs-CZ" sz="3200" dirty="0"/>
              <a:t> </a:t>
            </a:r>
            <a:r>
              <a:rPr lang="cs-CZ" sz="3200" dirty="0" err="1"/>
              <a:t>integration</a:t>
            </a:r>
            <a:r>
              <a:rPr lang="cs-CZ" sz="3200" dirty="0"/>
              <a:t> (</a:t>
            </a:r>
            <a:r>
              <a:rPr lang="cs-CZ" sz="3200" dirty="0" err="1"/>
              <a:t>Common</a:t>
            </a:r>
            <a:r>
              <a:rPr lang="cs-CZ" sz="3200" dirty="0"/>
              <a:t> Market) but </a:t>
            </a:r>
            <a:r>
              <a:rPr lang="cs-CZ" sz="3200" dirty="0" err="1"/>
              <a:t>against</a:t>
            </a:r>
            <a:r>
              <a:rPr lang="cs-CZ" sz="3200" dirty="0"/>
              <a:t> Euro (</a:t>
            </a:r>
            <a:r>
              <a:rPr lang="cs-CZ" sz="3200" dirty="0" err="1"/>
              <a:t>sovereingty</a:t>
            </a:r>
            <a:r>
              <a:rPr lang="cs-CZ" sz="3200" dirty="0"/>
              <a:t> + </a:t>
            </a:r>
            <a:r>
              <a:rPr lang="cs-CZ" sz="3200" dirty="0" err="1"/>
              <a:t>economic</a:t>
            </a:r>
            <a:r>
              <a:rPr lang="cs-CZ" sz="3200" dirty="0"/>
              <a:t> </a:t>
            </a:r>
            <a:r>
              <a:rPr lang="cs-CZ" sz="3200" dirty="0" err="1"/>
              <a:t>arguments</a:t>
            </a:r>
            <a:r>
              <a:rPr lang="cs-CZ" sz="3200" dirty="0"/>
              <a:t>), </a:t>
            </a:r>
            <a:r>
              <a:rPr lang="cs-CZ" sz="3200" dirty="0" err="1"/>
              <a:t>current</a:t>
            </a:r>
            <a:r>
              <a:rPr lang="cs-CZ" sz="3200" dirty="0"/>
              <a:t> CAP</a:t>
            </a:r>
          </a:p>
          <a:p>
            <a:r>
              <a:rPr lang="cs-CZ" sz="3200" dirty="0" smtClean="0"/>
              <a:t>„</a:t>
            </a:r>
            <a:r>
              <a:rPr lang="cs-CZ" sz="3200" dirty="0" err="1" smtClean="0"/>
              <a:t>back</a:t>
            </a:r>
            <a:r>
              <a:rPr lang="cs-CZ" sz="3200" dirty="0" smtClean="0"/>
              <a:t> to </a:t>
            </a:r>
            <a:r>
              <a:rPr lang="cs-CZ" sz="3200" dirty="0" err="1" smtClean="0"/>
              <a:t>the</a:t>
            </a:r>
            <a:r>
              <a:rPr lang="cs-CZ" sz="3200" dirty="0" smtClean="0"/>
              <a:t> </a:t>
            </a:r>
            <a:r>
              <a:rPr lang="cs-CZ" sz="3200" dirty="0" err="1" smtClean="0"/>
              <a:t>concept</a:t>
            </a:r>
            <a:r>
              <a:rPr lang="cs-CZ" sz="3200" dirty="0" smtClean="0"/>
              <a:t> </a:t>
            </a:r>
            <a:r>
              <a:rPr lang="cs-CZ" sz="3200" dirty="0" err="1" smtClean="0"/>
              <a:t>of</a:t>
            </a:r>
            <a:r>
              <a:rPr lang="cs-CZ" sz="3200" dirty="0" smtClean="0"/>
              <a:t> free </a:t>
            </a:r>
            <a:r>
              <a:rPr lang="cs-CZ" sz="3200" dirty="0" err="1" smtClean="0"/>
              <a:t>economic</a:t>
            </a:r>
            <a:r>
              <a:rPr lang="cs-CZ" sz="3200" dirty="0" smtClean="0"/>
              <a:t> area“ (ODS 2014)</a:t>
            </a:r>
          </a:p>
          <a:p>
            <a:r>
              <a:rPr lang="cs-CZ" sz="3200" dirty="0" err="1"/>
              <a:t>Economically</a:t>
            </a:r>
            <a:r>
              <a:rPr lang="cs-CZ" sz="3200" dirty="0"/>
              <a:t> </a:t>
            </a:r>
            <a:r>
              <a:rPr lang="cs-CZ" sz="3200" dirty="0" err="1"/>
              <a:t>liberal</a:t>
            </a:r>
            <a:r>
              <a:rPr lang="cs-CZ" sz="3200" dirty="0"/>
              <a:t> </a:t>
            </a:r>
            <a:r>
              <a:rPr lang="cs-CZ" sz="3200" dirty="0" err="1"/>
              <a:t>arguments</a:t>
            </a:r>
            <a:r>
              <a:rPr lang="cs-CZ" sz="3200" dirty="0"/>
              <a:t> (</a:t>
            </a:r>
            <a:r>
              <a:rPr lang="cs-CZ" sz="3200" dirty="0" err="1"/>
              <a:t>againts</a:t>
            </a:r>
            <a:r>
              <a:rPr lang="cs-CZ" sz="3200" dirty="0"/>
              <a:t> </a:t>
            </a:r>
            <a:r>
              <a:rPr lang="cs-CZ" sz="3200" dirty="0" err="1"/>
              <a:t>allegedly</a:t>
            </a:r>
            <a:r>
              <a:rPr lang="cs-CZ" sz="3200" dirty="0"/>
              <a:t> </a:t>
            </a:r>
            <a:r>
              <a:rPr lang="cs-CZ" sz="3200" dirty="0" err="1"/>
              <a:t>socialist</a:t>
            </a:r>
            <a:r>
              <a:rPr lang="cs-CZ" sz="3200" dirty="0"/>
              <a:t> EU) </a:t>
            </a:r>
          </a:p>
          <a:p>
            <a:r>
              <a:rPr lang="cs-CZ" sz="3200" dirty="0" smtClean="0"/>
              <a:t>preference </a:t>
            </a:r>
            <a:r>
              <a:rPr lang="cs-CZ" sz="3200" dirty="0" err="1" smtClean="0"/>
              <a:t>of</a:t>
            </a:r>
            <a:r>
              <a:rPr lang="cs-CZ" sz="3200" dirty="0" smtClean="0"/>
              <a:t> „</a:t>
            </a:r>
            <a:r>
              <a:rPr lang="cs-CZ" sz="3200" dirty="0" err="1" smtClean="0"/>
              <a:t>flexible</a:t>
            </a:r>
            <a:r>
              <a:rPr lang="cs-CZ" sz="3200" dirty="0" smtClean="0"/>
              <a:t> </a:t>
            </a:r>
            <a:r>
              <a:rPr lang="cs-CZ" sz="3200" dirty="0" err="1" smtClean="0"/>
              <a:t>integration</a:t>
            </a:r>
            <a:r>
              <a:rPr lang="cs-CZ" sz="3200" dirty="0" smtClean="0"/>
              <a:t>“</a:t>
            </a:r>
          </a:p>
          <a:p>
            <a:r>
              <a:rPr lang="cs-CZ" sz="3200" dirty="0" err="1" smtClean="0"/>
              <a:t>Pragmatic</a:t>
            </a:r>
            <a:r>
              <a:rPr lang="cs-CZ" sz="3200" dirty="0" smtClean="0"/>
              <a:t> </a:t>
            </a:r>
            <a:r>
              <a:rPr lang="cs-CZ" sz="3200" dirty="0" err="1" smtClean="0"/>
              <a:t>perception</a:t>
            </a:r>
            <a:r>
              <a:rPr lang="cs-CZ" sz="3200" dirty="0" smtClean="0"/>
              <a:t> </a:t>
            </a:r>
            <a:r>
              <a:rPr lang="cs-CZ" sz="3200" dirty="0" err="1" smtClean="0"/>
              <a:t>of</a:t>
            </a:r>
            <a:r>
              <a:rPr lang="cs-CZ" sz="3200" dirty="0" smtClean="0"/>
              <a:t> </a:t>
            </a:r>
            <a:r>
              <a:rPr lang="cs-CZ" sz="3200" dirty="0" err="1" smtClean="0"/>
              <a:t>the</a:t>
            </a:r>
            <a:r>
              <a:rPr lang="cs-CZ" sz="3200" dirty="0" smtClean="0"/>
              <a:t> </a:t>
            </a:r>
            <a:r>
              <a:rPr lang="cs-CZ" sz="3200" dirty="0" err="1" smtClean="0"/>
              <a:t>membership</a:t>
            </a:r>
            <a:r>
              <a:rPr lang="cs-CZ" sz="3200" dirty="0" smtClean="0"/>
              <a:t> – „</a:t>
            </a:r>
            <a:r>
              <a:rPr lang="cs-CZ" sz="3200" dirty="0" err="1" smtClean="0"/>
              <a:t>an</a:t>
            </a:r>
            <a:r>
              <a:rPr lang="cs-CZ" sz="3200" dirty="0" smtClean="0"/>
              <a:t> instrument to support </a:t>
            </a:r>
            <a:r>
              <a:rPr lang="cs-CZ" sz="3200" dirty="0" err="1" smtClean="0"/>
              <a:t>the</a:t>
            </a:r>
            <a:r>
              <a:rPr lang="cs-CZ" sz="3200" dirty="0" smtClean="0"/>
              <a:t> Czech </a:t>
            </a:r>
            <a:r>
              <a:rPr lang="cs-CZ" sz="3200" dirty="0" err="1" smtClean="0"/>
              <a:t>economy</a:t>
            </a:r>
            <a:r>
              <a:rPr lang="cs-CZ" sz="3200" smtClean="0"/>
              <a:t>“</a:t>
            </a:r>
            <a:endParaRPr lang="cs-CZ" sz="3200" dirty="0" smtClean="0"/>
          </a:p>
          <a:p>
            <a:r>
              <a:rPr lang="cs-CZ" sz="3200" dirty="0" err="1" smtClean="0"/>
              <a:t>Challenge</a:t>
            </a:r>
            <a:r>
              <a:rPr lang="cs-CZ" sz="3200" dirty="0" smtClean="0"/>
              <a:t> </a:t>
            </a:r>
            <a:r>
              <a:rPr lang="cs-CZ" sz="3200" dirty="0" err="1" smtClean="0"/>
              <a:t>of</a:t>
            </a:r>
            <a:r>
              <a:rPr lang="cs-CZ" sz="3200" dirty="0" smtClean="0"/>
              <a:t> </a:t>
            </a:r>
            <a:r>
              <a:rPr lang="cs-CZ" sz="3200" dirty="0" err="1" smtClean="0"/>
              <a:t>incumbency</a:t>
            </a:r>
            <a:r>
              <a:rPr lang="cs-CZ" sz="3200" dirty="0" smtClean="0"/>
              <a:t> – </a:t>
            </a:r>
            <a:r>
              <a:rPr lang="cs-CZ" sz="3200" dirty="0" err="1" smtClean="0"/>
              <a:t>the</a:t>
            </a:r>
            <a:r>
              <a:rPr lang="cs-CZ" sz="3200" dirty="0" smtClean="0"/>
              <a:t> </a:t>
            </a:r>
            <a:r>
              <a:rPr lang="cs-CZ" sz="3200" dirty="0" err="1" smtClean="0"/>
              <a:t>Constitutional</a:t>
            </a:r>
            <a:r>
              <a:rPr lang="cs-CZ" sz="3200" dirty="0" smtClean="0"/>
              <a:t> </a:t>
            </a:r>
            <a:r>
              <a:rPr lang="cs-CZ" sz="3200" dirty="0" err="1" smtClean="0"/>
              <a:t>Treaty</a:t>
            </a:r>
            <a:endParaRPr lang="en-US" sz="3200" dirty="0"/>
          </a:p>
        </p:txBody>
      </p:sp>
      <p:pic>
        <p:nvPicPr>
          <p:cNvPr id="4" name="Obrázek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988658" y="6999"/>
            <a:ext cx="4203342" cy="2041813"/>
          </a:xfrm>
          <a:prstGeom prst="rect">
            <a:avLst/>
          </a:prstGeom>
        </p:spPr>
      </p:pic>
    </p:spTree>
    <p:extLst>
      <p:ext uri="{BB962C8B-B14F-4D97-AF65-F5344CB8AC3E}">
        <p14:creationId xmlns:p14="http://schemas.microsoft.com/office/powerpoint/2010/main" val="11031481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Communist</a:t>
            </a:r>
            <a:r>
              <a:rPr lang="cs-CZ" dirty="0" smtClean="0"/>
              <a:t> Party </a:t>
            </a:r>
            <a:r>
              <a:rPr lang="cs-CZ" dirty="0" err="1" smtClean="0"/>
              <a:t>of</a:t>
            </a:r>
            <a:r>
              <a:rPr lang="cs-CZ" dirty="0" smtClean="0"/>
              <a:t> Bohemia and Moravia</a:t>
            </a:r>
            <a:endParaRPr lang="en-US" dirty="0"/>
          </a:p>
        </p:txBody>
      </p:sp>
      <p:sp>
        <p:nvSpPr>
          <p:cNvPr id="3" name="Zástupný symbol pro obsah 2"/>
          <p:cNvSpPr>
            <a:spLocks noGrp="1"/>
          </p:cNvSpPr>
          <p:nvPr>
            <p:ph idx="1"/>
          </p:nvPr>
        </p:nvSpPr>
        <p:spPr/>
        <p:txBody>
          <a:bodyPr>
            <a:normAutofit fontScale="92500" lnSpcReduction="10000"/>
          </a:bodyPr>
          <a:lstStyle/>
          <a:p>
            <a:r>
              <a:rPr lang="cs-CZ" dirty="0" err="1" smtClean="0"/>
              <a:t>Dilemma</a:t>
            </a:r>
            <a:r>
              <a:rPr lang="cs-CZ" dirty="0"/>
              <a:t> </a:t>
            </a:r>
            <a:r>
              <a:rPr lang="cs-CZ" dirty="0" err="1" smtClean="0"/>
              <a:t>of</a:t>
            </a:r>
            <a:r>
              <a:rPr lang="cs-CZ" dirty="0" smtClean="0"/>
              <a:t> </a:t>
            </a:r>
            <a:r>
              <a:rPr lang="cs-CZ" dirty="0" err="1" smtClean="0"/>
              <a:t>socialist</a:t>
            </a:r>
            <a:r>
              <a:rPr lang="cs-CZ" dirty="0" smtClean="0"/>
              <a:t>/</a:t>
            </a:r>
            <a:r>
              <a:rPr lang="cs-CZ" dirty="0" err="1" smtClean="0"/>
              <a:t>communist</a:t>
            </a:r>
            <a:r>
              <a:rPr lang="cs-CZ" dirty="0" smtClean="0"/>
              <a:t> </a:t>
            </a:r>
            <a:r>
              <a:rPr lang="cs-CZ" dirty="0" err="1" smtClean="0"/>
              <a:t>internationalism</a:t>
            </a:r>
            <a:endParaRPr lang="cs-CZ" dirty="0"/>
          </a:p>
          <a:p>
            <a:r>
              <a:rPr lang="cs-CZ" dirty="0" err="1" smtClean="0"/>
              <a:t>Against</a:t>
            </a:r>
            <a:r>
              <a:rPr lang="cs-CZ" dirty="0" smtClean="0"/>
              <a:t> </a:t>
            </a:r>
            <a:r>
              <a:rPr lang="cs-CZ" dirty="0" err="1" smtClean="0"/>
              <a:t>capitalist</a:t>
            </a:r>
            <a:r>
              <a:rPr lang="cs-CZ" dirty="0" smtClean="0"/>
              <a:t>, </a:t>
            </a:r>
            <a:r>
              <a:rPr lang="cs-CZ" dirty="0" err="1" smtClean="0"/>
              <a:t>imperialist</a:t>
            </a:r>
            <a:r>
              <a:rPr lang="cs-CZ" dirty="0" smtClean="0"/>
              <a:t> and </a:t>
            </a:r>
            <a:r>
              <a:rPr lang="cs-CZ" dirty="0" err="1" smtClean="0"/>
              <a:t>right-wing</a:t>
            </a:r>
            <a:r>
              <a:rPr lang="cs-CZ" dirty="0" smtClean="0"/>
              <a:t> EU </a:t>
            </a:r>
            <a:r>
              <a:rPr lang="cs-CZ" dirty="0" err="1" smtClean="0"/>
              <a:t>of</a:t>
            </a:r>
            <a:r>
              <a:rPr lang="cs-CZ" dirty="0" smtClean="0"/>
              <a:t> </a:t>
            </a:r>
            <a:r>
              <a:rPr lang="cs-CZ" dirty="0" err="1" smtClean="0"/>
              <a:t>bureaucrats</a:t>
            </a:r>
            <a:r>
              <a:rPr lang="cs-CZ" dirty="0" smtClean="0"/>
              <a:t> and </a:t>
            </a:r>
            <a:r>
              <a:rPr lang="cs-CZ" dirty="0" err="1" smtClean="0"/>
              <a:t>financers</a:t>
            </a:r>
            <a:r>
              <a:rPr lang="cs-CZ" dirty="0" smtClean="0"/>
              <a:t>, </a:t>
            </a:r>
            <a:r>
              <a:rPr lang="cs-CZ" dirty="0" err="1" smtClean="0"/>
              <a:t>initially</a:t>
            </a:r>
            <a:r>
              <a:rPr lang="cs-CZ" dirty="0" smtClean="0"/>
              <a:t> </a:t>
            </a:r>
            <a:r>
              <a:rPr lang="cs-CZ" dirty="0" err="1" smtClean="0"/>
              <a:t>critical</a:t>
            </a:r>
            <a:r>
              <a:rPr lang="cs-CZ" dirty="0" smtClean="0"/>
              <a:t> to </a:t>
            </a:r>
            <a:r>
              <a:rPr lang="cs-CZ" dirty="0" err="1" smtClean="0"/>
              <a:t>the</a:t>
            </a:r>
            <a:r>
              <a:rPr lang="cs-CZ" dirty="0" smtClean="0"/>
              <a:t> </a:t>
            </a:r>
            <a:r>
              <a:rPr lang="cs-CZ" dirty="0" err="1" smtClean="0"/>
              <a:t>membership</a:t>
            </a:r>
            <a:r>
              <a:rPr lang="cs-CZ" dirty="0" smtClean="0"/>
              <a:t> (2003 referendum)</a:t>
            </a:r>
          </a:p>
          <a:p>
            <a:r>
              <a:rPr lang="cs-CZ" dirty="0" err="1" smtClean="0"/>
              <a:t>For</a:t>
            </a:r>
            <a:r>
              <a:rPr lang="cs-CZ" dirty="0" smtClean="0"/>
              <a:t> „more </a:t>
            </a:r>
            <a:r>
              <a:rPr lang="cs-CZ" dirty="0" err="1" smtClean="0"/>
              <a:t>democratic</a:t>
            </a:r>
            <a:r>
              <a:rPr lang="cs-CZ" dirty="0" smtClean="0"/>
              <a:t>, </a:t>
            </a:r>
            <a:r>
              <a:rPr lang="cs-CZ" dirty="0" err="1" smtClean="0"/>
              <a:t>socialist</a:t>
            </a:r>
            <a:r>
              <a:rPr lang="cs-CZ" dirty="0" smtClean="0"/>
              <a:t> </a:t>
            </a:r>
            <a:r>
              <a:rPr lang="cs-CZ" dirty="0" err="1" smtClean="0"/>
              <a:t>integration</a:t>
            </a:r>
            <a:r>
              <a:rPr lang="cs-CZ" dirty="0" smtClean="0"/>
              <a:t> and </a:t>
            </a:r>
            <a:r>
              <a:rPr lang="cs-CZ" dirty="0" err="1" smtClean="0"/>
              <a:t>strenghtening</a:t>
            </a:r>
            <a:r>
              <a:rPr lang="cs-CZ" dirty="0" smtClean="0"/>
              <a:t> </a:t>
            </a:r>
            <a:r>
              <a:rPr lang="cs-CZ" dirty="0" err="1" smtClean="0"/>
              <a:t>of</a:t>
            </a:r>
            <a:r>
              <a:rPr lang="cs-CZ" dirty="0" smtClean="0"/>
              <a:t> </a:t>
            </a:r>
            <a:r>
              <a:rPr lang="cs-CZ" dirty="0" err="1" smtClean="0"/>
              <a:t>integration</a:t>
            </a:r>
            <a:r>
              <a:rPr lang="cs-CZ" dirty="0" smtClean="0"/>
              <a:t> </a:t>
            </a:r>
            <a:r>
              <a:rPr lang="cs-CZ" dirty="0" err="1" smtClean="0"/>
              <a:t>of</a:t>
            </a:r>
            <a:r>
              <a:rPr lang="cs-CZ" dirty="0" smtClean="0"/>
              <a:t> </a:t>
            </a:r>
            <a:r>
              <a:rPr lang="cs-CZ" dirty="0" err="1" smtClean="0"/>
              <a:t>the</a:t>
            </a:r>
            <a:r>
              <a:rPr lang="cs-CZ" dirty="0" smtClean="0"/>
              <a:t> </a:t>
            </a:r>
            <a:r>
              <a:rPr lang="cs-CZ" dirty="0" err="1" smtClean="0"/>
              <a:t>Eueopean</a:t>
            </a:r>
            <a:r>
              <a:rPr lang="cs-CZ" dirty="0" smtClean="0"/>
              <a:t> </a:t>
            </a:r>
            <a:r>
              <a:rPr lang="cs-CZ" dirty="0" err="1" smtClean="0"/>
              <a:t>left</a:t>
            </a:r>
            <a:r>
              <a:rPr lang="cs-CZ" dirty="0" smtClean="0"/>
              <a:t> </a:t>
            </a:r>
            <a:r>
              <a:rPr lang="cs-CZ" dirty="0" err="1" smtClean="0"/>
              <a:t>against</a:t>
            </a:r>
            <a:r>
              <a:rPr lang="cs-CZ" dirty="0" smtClean="0"/>
              <a:t> </a:t>
            </a:r>
            <a:r>
              <a:rPr lang="cs-CZ" dirty="0" err="1" smtClean="0"/>
              <a:t>the</a:t>
            </a:r>
            <a:r>
              <a:rPr lang="cs-CZ" dirty="0" smtClean="0"/>
              <a:t> </a:t>
            </a:r>
            <a:r>
              <a:rPr lang="cs-CZ" dirty="0" err="1" smtClean="0"/>
              <a:t>offensive</a:t>
            </a:r>
            <a:r>
              <a:rPr lang="cs-CZ" dirty="0" smtClean="0"/>
              <a:t> </a:t>
            </a:r>
            <a:r>
              <a:rPr lang="cs-CZ" dirty="0" err="1" smtClean="0"/>
              <a:t>of</a:t>
            </a:r>
            <a:r>
              <a:rPr lang="cs-CZ" dirty="0" smtClean="0"/>
              <a:t> </a:t>
            </a:r>
            <a:r>
              <a:rPr lang="cs-CZ" dirty="0" err="1" smtClean="0"/>
              <a:t>neoliberalism</a:t>
            </a:r>
            <a:r>
              <a:rPr lang="cs-CZ" dirty="0" smtClean="0"/>
              <a:t> and </a:t>
            </a:r>
            <a:r>
              <a:rPr lang="cs-CZ" dirty="0" err="1" smtClean="0"/>
              <a:t>sings</a:t>
            </a:r>
            <a:r>
              <a:rPr lang="cs-CZ" dirty="0" smtClean="0"/>
              <a:t> </a:t>
            </a:r>
            <a:r>
              <a:rPr lang="cs-CZ" dirty="0" err="1" smtClean="0"/>
              <a:t>of</a:t>
            </a:r>
            <a:r>
              <a:rPr lang="cs-CZ" dirty="0" smtClean="0"/>
              <a:t> </a:t>
            </a:r>
            <a:r>
              <a:rPr lang="cs-CZ" dirty="0" err="1" smtClean="0"/>
              <a:t>neofascism</a:t>
            </a:r>
            <a:r>
              <a:rPr lang="cs-CZ" dirty="0" smtClean="0"/>
              <a:t> and </a:t>
            </a:r>
            <a:r>
              <a:rPr lang="cs-CZ" dirty="0" err="1" smtClean="0"/>
              <a:t>neonacism</a:t>
            </a:r>
            <a:r>
              <a:rPr lang="cs-CZ" dirty="0" smtClean="0"/>
              <a:t>“ (KSČM 2014)</a:t>
            </a:r>
          </a:p>
          <a:p>
            <a:r>
              <a:rPr lang="cs-CZ" dirty="0" err="1" smtClean="0"/>
              <a:t>We</a:t>
            </a:r>
            <a:r>
              <a:rPr lang="cs-CZ" dirty="0" smtClean="0"/>
              <a:t> </a:t>
            </a:r>
            <a:r>
              <a:rPr lang="cs-CZ" dirty="0" err="1" smtClean="0"/>
              <a:t>want</a:t>
            </a:r>
            <a:r>
              <a:rPr lang="cs-CZ" dirty="0" smtClean="0"/>
              <a:t> to </a:t>
            </a:r>
            <a:r>
              <a:rPr lang="cs-CZ" dirty="0" err="1" smtClean="0"/>
              <a:t>rebuild</a:t>
            </a:r>
            <a:r>
              <a:rPr lang="cs-CZ" dirty="0" smtClean="0"/>
              <a:t> </a:t>
            </a:r>
            <a:r>
              <a:rPr lang="cs-CZ" dirty="0" err="1" smtClean="0"/>
              <a:t>Europe</a:t>
            </a:r>
            <a:r>
              <a:rPr lang="cs-CZ" dirty="0"/>
              <a:t> </a:t>
            </a:r>
            <a:r>
              <a:rPr lang="cs-CZ" dirty="0" smtClean="0"/>
              <a:t>on </a:t>
            </a:r>
            <a:r>
              <a:rPr lang="cs-CZ" dirty="0" err="1" smtClean="0"/>
              <a:t>the</a:t>
            </a:r>
            <a:r>
              <a:rPr lang="cs-CZ" dirty="0" smtClean="0"/>
              <a:t> </a:t>
            </a:r>
            <a:r>
              <a:rPr lang="cs-CZ" dirty="0" err="1" smtClean="0"/>
              <a:t>basis</a:t>
            </a:r>
            <a:r>
              <a:rPr lang="cs-CZ" dirty="0" smtClean="0"/>
              <a:t> </a:t>
            </a:r>
            <a:r>
              <a:rPr lang="cs-CZ" dirty="0" err="1" smtClean="0"/>
              <a:t>of</a:t>
            </a:r>
            <a:r>
              <a:rPr lang="cs-CZ" dirty="0" smtClean="0"/>
              <a:t> solidarity and </a:t>
            </a:r>
            <a:r>
              <a:rPr lang="cs-CZ" dirty="0" err="1" smtClean="0"/>
              <a:t>sovereingty</a:t>
            </a:r>
            <a:r>
              <a:rPr lang="cs-CZ" dirty="0" smtClean="0"/>
              <a:t> </a:t>
            </a:r>
            <a:r>
              <a:rPr lang="cs-CZ" dirty="0" err="1" smtClean="0"/>
              <a:t>of</a:t>
            </a:r>
            <a:r>
              <a:rPr lang="cs-CZ" dirty="0" smtClean="0"/>
              <a:t> </a:t>
            </a:r>
            <a:r>
              <a:rPr lang="cs-CZ" dirty="0" err="1" smtClean="0"/>
              <a:t>the</a:t>
            </a:r>
            <a:r>
              <a:rPr lang="cs-CZ" dirty="0" smtClean="0"/>
              <a:t> </a:t>
            </a:r>
            <a:r>
              <a:rPr lang="cs-CZ" dirty="0" err="1" smtClean="0"/>
              <a:t>people</a:t>
            </a:r>
            <a:r>
              <a:rPr lang="cs-CZ" dirty="0" smtClean="0"/>
              <a:t>, </a:t>
            </a:r>
            <a:r>
              <a:rPr lang="cs-CZ" dirty="0" err="1" smtClean="0"/>
              <a:t>equality</a:t>
            </a:r>
            <a:r>
              <a:rPr lang="cs-CZ" dirty="0" smtClean="0"/>
              <a:t> and </a:t>
            </a:r>
            <a:r>
              <a:rPr lang="cs-CZ" dirty="0" err="1" smtClean="0"/>
              <a:t>cooperation</a:t>
            </a:r>
            <a:r>
              <a:rPr lang="cs-CZ" dirty="0" smtClean="0"/>
              <a:t>“ (KSČM 2014)</a:t>
            </a:r>
          </a:p>
          <a:p>
            <a:r>
              <a:rPr lang="cs-CZ" dirty="0" smtClean="0"/>
              <a:t>A </a:t>
            </a:r>
            <a:r>
              <a:rPr lang="cs-CZ" dirty="0" err="1" smtClean="0"/>
              <a:t>platform</a:t>
            </a:r>
            <a:r>
              <a:rPr lang="cs-CZ" dirty="0" smtClean="0"/>
              <a:t> </a:t>
            </a:r>
            <a:r>
              <a:rPr lang="cs-CZ" dirty="0" err="1" smtClean="0"/>
              <a:t>for</a:t>
            </a:r>
            <a:r>
              <a:rPr lang="cs-CZ" dirty="0" smtClean="0"/>
              <a:t> </a:t>
            </a:r>
            <a:r>
              <a:rPr lang="cs-CZ" dirty="0" err="1" smtClean="0"/>
              <a:t>socialist</a:t>
            </a:r>
            <a:r>
              <a:rPr lang="cs-CZ" dirty="0" smtClean="0"/>
              <a:t> </a:t>
            </a:r>
            <a:r>
              <a:rPr lang="cs-CZ" dirty="0" err="1" smtClean="0"/>
              <a:t>cooperation</a:t>
            </a:r>
            <a:endParaRPr lang="cs-CZ" dirty="0" smtClean="0"/>
          </a:p>
          <a:p>
            <a:r>
              <a:rPr lang="cs-CZ" dirty="0" err="1" smtClean="0"/>
              <a:t>Internally</a:t>
            </a:r>
            <a:r>
              <a:rPr lang="cs-CZ" dirty="0" smtClean="0"/>
              <a:t> </a:t>
            </a:r>
            <a:r>
              <a:rPr lang="cs-CZ" dirty="0" err="1" smtClean="0"/>
              <a:t>divided</a:t>
            </a:r>
            <a:r>
              <a:rPr lang="cs-CZ" dirty="0" smtClean="0"/>
              <a:t> (</a:t>
            </a:r>
            <a:r>
              <a:rPr lang="cs-CZ" dirty="0" err="1" smtClean="0"/>
              <a:t>hardliners</a:t>
            </a:r>
            <a:r>
              <a:rPr lang="cs-CZ" dirty="0" smtClean="0"/>
              <a:t> </a:t>
            </a:r>
            <a:r>
              <a:rPr lang="cs-CZ" dirty="0" err="1" smtClean="0"/>
              <a:t>vs</a:t>
            </a:r>
            <a:r>
              <a:rPr lang="cs-CZ" dirty="0" smtClean="0"/>
              <a:t> </a:t>
            </a:r>
            <a:r>
              <a:rPr lang="cs-CZ" dirty="0" err="1" smtClean="0"/>
              <a:t>reformist</a:t>
            </a:r>
            <a:r>
              <a:rPr lang="cs-CZ" dirty="0" smtClean="0"/>
              <a:t>/</a:t>
            </a:r>
            <a:r>
              <a:rPr lang="cs-CZ" dirty="0" err="1" smtClean="0"/>
              <a:t>moderates</a:t>
            </a:r>
            <a:r>
              <a:rPr lang="cs-CZ" dirty="0" smtClean="0"/>
              <a:t>)</a:t>
            </a:r>
          </a:p>
          <a:p>
            <a:r>
              <a:rPr lang="cs-CZ" dirty="0" err="1" smtClean="0"/>
              <a:t>Socialization</a:t>
            </a:r>
            <a:r>
              <a:rPr lang="cs-CZ" dirty="0" smtClean="0"/>
              <a:t> </a:t>
            </a:r>
            <a:r>
              <a:rPr lang="cs-CZ" dirty="0" err="1" smtClean="0"/>
              <a:t>of</a:t>
            </a:r>
            <a:r>
              <a:rPr lang="cs-CZ" dirty="0" smtClean="0"/>
              <a:t> </a:t>
            </a:r>
            <a:r>
              <a:rPr lang="cs-CZ" dirty="0" err="1" smtClean="0"/>
              <a:t>MEPs</a:t>
            </a:r>
            <a:r>
              <a:rPr lang="cs-CZ" dirty="0" smtClean="0"/>
              <a:t> </a:t>
            </a:r>
            <a:r>
              <a:rPr lang="cs-CZ" dirty="0" err="1" smtClean="0"/>
              <a:t>of</a:t>
            </a:r>
            <a:r>
              <a:rPr lang="cs-CZ" dirty="0" smtClean="0"/>
              <a:t> </a:t>
            </a:r>
            <a:r>
              <a:rPr lang="cs-CZ" dirty="0" err="1" smtClean="0"/>
              <a:t>the</a:t>
            </a:r>
            <a:r>
              <a:rPr lang="cs-CZ" dirty="0" smtClean="0"/>
              <a:t> party, </a:t>
            </a:r>
            <a:r>
              <a:rPr lang="cs-CZ" dirty="0" err="1" smtClean="0"/>
              <a:t>softening</a:t>
            </a:r>
            <a:r>
              <a:rPr lang="cs-CZ" dirty="0" smtClean="0"/>
              <a:t> </a:t>
            </a:r>
            <a:r>
              <a:rPr lang="cs-CZ" dirty="0" err="1" smtClean="0"/>
              <a:t>of</a:t>
            </a:r>
            <a:r>
              <a:rPr lang="cs-CZ" dirty="0" smtClean="0"/>
              <a:t> </a:t>
            </a:r>
            <a:r>
              <a:rPr lang="cs-CZ" dirty="0" err="1" smtClean="0"/>
              <a:t>the</a:t>
            </a:r>
            <a:r>
              <a:rPr lang="cs-CZ" dirty="0" smtClean="0"/>
              <a:t> </a:t>
            </a:r>
            <a:r>
              <a:rPr lang="cs-CZ" dirty="0" err="1" smtClean="0"/>
              <a:t>Euroscepticism</a:t>
            </a:r>
            <a:endParaRPr lang="cs-CZ" dirty="0" smtClean="0"/>
          </a:p>
          <a:p>
            <a:endParaRPr lang="cs-CZ" dirty="0" smtClean="0"/>
          </a:p>
          <a:p>
            <a:endParaRPr lang="en-US" dirty="0"/>
          </a:p>
        </p:txBody>
      </p:sp>
      <p:pic>
        <p:nvPicPr>
          <p:cNvPr id="4" name="Obrázek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76243" y="1232817"/>
            <a:ext cx="2115757" cy="1584237"/>
          </a:xfrm>
          <a:prstGeom prst="rect">
            <a:avLst/>
          </a:prstGeom>
        </p:spPr>
      </p:pic>
    </p:spTree>
    <p:extLst>
      <p:ext uri="{BB962C8B-B14F-4D97-AF65-F5344CB8AC3E}">
        <p14:creationId xmlns:p14="http://schemas.microsoft.com/office/powerpoint/2010/main" val="5396933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Party </a:t>
            </a:r>
            <a:r>
              <a:rPr lang="cs-CZ" dirty="0" err="1" smtClean="0"/>
              <a:t>of</a:t>
            </a:r>
            <a:r>
              <a:rPr lang="cs-CZ" dirty="0" smtClean="0"/>
              <a:t> Free </a:t>
            </a:r>
            <a:r>
              <a:rPr lang="cs-CZ" dirty="0" err="1" smtClean="0"/>
              <a:t>Citizens</a:t>
            </a:r>
            <a:endParaRPr lang="en-US" dirty="0"/>
          </a:p>
        </p:txBody>
      </p:sp>
      <p:sp>
        <p:nvSpPr>
          <p:cNvPr id="3" name="Zástupný symbol pro obsah 2"/>
          <p:cNvSpPr>
            <a:spLocks noGrp="1"/>
          </p:cNvSpPr>
          <p:nvPr>
            <p:ph idx="1"/>
          </p:nvPr>
        </p:nvSpPr>
        <p:spPr/>
        <p:txBody>
          <a:bodyPr>
            <a:normAutofit lnSpcReduction="10000"/>
          </a:bodyPr>
          <a:lstStyle/>
          <a:p>
            <a:r>
              <a:rPr lang="cs-CZ" dirty="0" smtClean="0"/>
              <a:t>(</a:t>
            </a:r>
            <a:r>
              <a:rPr lang="cs-CZ" dirty="0" err="1" smtClean="0"/>
              <a:t>neo</a:t>
            </a:r>
            <a:r>
              <a:rPr lang="cs-CZ" dirty="0" smtClean="0"/>
              <a:t>)</a:t>
            </a:r>
            <a:r>
              <a:rPr lang="cs-CZ" dirty="0" err="1" smtClean="0"/>
              <a:t>liberal</a:t>
            </a:r>
            <a:r>
              <a:rPr lang="cs-CZ" dirty="0" smtClean="0"/>
              <a:t> </a:t>
            </a:r>
            <a:r>
              <a:rPr lang="cs-CZ" dirty="0" err="1" smtClean="0"/>
              <a:t>frames</a:t>
            </a:r>
            <a:r>
              <a:rPr lang="cs-CZ" dirty="0" smtClean="0"/>
              <a:t> </a:t>
            </a:r>
            <a:r>
              <a:rPr lang="cs-CZ" dirty="0" err="1" smtClean="0"/>
              <a:t>of</a:t>
            </a:r>
            <a:r>
              <a:rPr lang="cs-CZ" dirty="0" smtClean="0"/>
              <a:t> </a:t>
            </a:r>
            <a:r>
              <a:rPr lang="cs-CZ" dirty="0" err="1" smtClean="0"/>
              <a:t>Euroscepticism</a:t>
            </a:r>
            <a:r>
              <a:rPr lang="cs-CZ" dirty="0" smtClean="0"/>
              <a:t> – </a:t>
            </a:r>
            <a:r>
              <a:rPr lang="cs-CZ" dirty="0" err="1" smtClean="0"/>
              <a:t>freedom</a:t>
            </a:r>
            <a:r>
              <a:rPr lang="cs-CZ" dirty="0" smtClean="0"/>
              <a:t> as </a:t>
            </a:r>
            <a:r>
              <a:rPr lang="cs-CZ" dirty="0" err="1" smtClean="0"/>
              <a:t>the</a:t>
            </a:r>
            <a:r>
              <a:rPr lang="cs-CZ" dirty="0" smtClean="0"/>
              <a:t> </a:t>
            </a:r>
            <a:r>
              <a:rPr lang="cs-CZ" dirty="0" err="1" smtClean="0"/>
              <a:t>main</a:t>
            </a:r>
            <a:r>
              <a:rPr lang="cs-CZ" dirty="0" smtClean="0"/>
              <a:t> </a:t>
            </a:r>
            <a:r>
              <a:rPr lang="cs-CZ" dirty="0" err="1" smtClean="0"/>
              <a:t>principle</a:t>
            </a:r>
            <a:r>
              <a:rPr lang="cs-CZ" dirty="0" smtClean="0"/>
              <a:t> (</a:t>
            </a:r>
            <a:r>
              <a:rPr lang="cs-CZ" dirty="0" err="1" smtClean="0"/>
              <a:t>with</a:t>
            </a:r>
            <a:r>
              <a:rPr lang="cs-CZ" dirty="0" smtClean="0"/>
              <a:t> </a:t>
            </a:r>
            <a:r>
              <a:rPr lang="cs-CZ" dirty="0" err="1" smtClean="0"/>
              <a:t>national</a:t>
            </a:r>
            <a:r>
              <a:rPr lang="cs-CZ" dirty="0" smtClean="0"/>
              <a:t> </a:t>
            </a:r>
            <a:r>
              <a:rPr lang="cs-CZ" dirty="0" err="1" smtClean="0"/>
              <a:t>soveregeinty</a:t>
            </a:r>
            <a:r>
              <a:rPr lang="cs-CZ" dirty="0" smtClean="0"/>
              <a:t>)</a:t>
            </a:r>
          </a:p>
          <a:p>
            <a:r>
              <a:rPr lang="cs-CZ" dirty="0" err="1" smtClean="0"/>
              <a:t>Rejection</a:t>
            </a:r>
            <a:r>
              <a:rPr lang="cs-CZ" dirty="0" smtClean="0"/>
              <a:t> </a:t>
            </a:r>
            <a:r>
              <a:rPr lang="cs-CZ" dirty="0" err="1" smtClean="0"/>
              <a:t>of</a:t>
            </a:r>
            <a:r>
              <a:rPr lang="cs-CZ" dirty="0" smtClean="0"/>
              <a:t> </a:t>
            </a:r>
            <a:r>
              <a:rPr lang="cs-CZ" dirty="0" err="1" smtClean="0"/>
              <a:t>the</a:t>
            </a:r>
            <a:r>
              <a:rPr lang="cs-CZ" dirty="0" smtClean="0"/>
              <a:t> </a:t>
            </a:r>
            <a:r>
              <a:rPr lang="cs-CZ" dirty="0" err="1" smtClean="0"/>
              <a:t>Lisbon</a:t>
            </a:r>
            <a:r>
              <a:rPr lang="cs-CZ" dirty="0" smtClean="0"/>
              <a:t> </a:t>
            </a:r>
            <a:r>
              <a:rPr lang="cs-CZ" dirty="0" err="1" smtClean="0"/>
              <a:t>Treaty</a:t>
            </a:r>
            <a:endParaRPr lang="cs-CZ" dirty="0" smtClean="0"/>
          </a:p>
          <a:p>
            <a:r>
              <a:rPr lang="cs-CZ" dirty="0" err="1" smtClean="0"/>
              <a:t>the</a:t>
            </a:r>
            <a:r>
              <a:rPr lang="cs-CZ" dirty="0" smtClean="0"/>
              <a:t> </a:t>
            </a:r>
            <a:r>
              <a:rPr lang="cs-CZ" dirty="0"/>
              <a:t>Union </a:t>
            </a:r>
            <a:r>
              <a:rPr lang="cs-CZ" dirty="0" err="1"/>
              <a:t>of</a:t>
            </a:r>
            <a:r>
              <a:rPr lang="cs-CZ" dirty="0"/>
              <a:t> </a:t>
            </a:r>
            <a:r>
              <a:rPr lang="cs-CZ" dirty="0" err="1" smtClean="0"/>
              <a:t>Nations</a:t>
            </a:r>
            <a:r>
              <a:rPr lang="cs-CZ" dirty="0" smtClean="0"/>
              <a:t> as </a:t>
            </a:r>
            <a:r>
              <a:rPr lang="cs-CZ" dirty="0" err="1" smtClean="0"/>
              <a:t>an</a:t>
            </a:r>
            <a:r>
              <a:rPr lang="cs-CZ" dirty="0" smtClean="0"/>
              <a:t> </a:t>
            </a:r>
            <a:r>
              <a:rPr lang="cs-CZ" dirty="0" err="1" smtClean="0"/>
              <a:t>alternative</a:t>
            </a:r>
            <a:r>
              <a:rPr lang="cs-CZ" dirty="0" smtClean="0"/>
              <a:t> – „</a:t>
            </a:r>
            <a:r>
              <a:rPr lang="cs-CZ" dirty="0" err="1" smtClean="0"/>
              <a:t>the</a:t>
            </a:r>
            <a:r>
              <a:rPr lang="cs-CZ" dirty="0" smtClean="0"/>
              <a:t> </a:t>
            </a:r>
            <a:r>
              <a:rPr lang="cs-CZ" dirty="0" err="1" smtClean="0"/>
              <a:t>European</a:t>
            </a:r>
            <a:r>
              <a:rPr lang="cs-CZ" dirty="0" smtClean="0"/>
              <a:t> Union has to </a:t>
            </a:r>
            <a:r>
              <a:rPr lang="cs-CZ" dirty="0" err="1" smtClean="0"/>
              <a:t>change</a:t>
            </a:r>
            <a:r>
              <a:rPr lang="cs-CZ" dirty="0" smtClean="0"/>
              <a:t> </a:t>
            </a:r>
            <a:r>
              <a:rPr lang="cs-CZ" dirty="0" err="1" smtClean="0"/>
              <a:t>into</a:t>
            </a:r>
            <a:r>
              <a:rPr lang="cs-CZ" dirty="0" smtClean="0"/>
              <a:t> </a:t>
            </a:r>
            <a:r>
              <a:rPr lang="cs-CZ" dirty="0" err="1" smtClean="0"/>
              <a:t>into</a:t>
            </a:r>
            <a:r>
              <a:rPr lang="cs-CZ" dirty="0" smtClean="0"/>
              <a:t> a </a:t>
            </a:r>
            <a:r>
              <a:rPr lang="cs-CZ" dirty="0" err="1" smtClean="0"/>
              <a:t>community</a:t>
            </a:r>
            <a:r>
              <a:rPr lang="cs-CZ" dirty="0" smtClean="0"/>
              <a:t> </a:t>
            </a:r>
            <a:r>
              <a:rPr lang="cs-CZ" dirty="0" err="1" smtClean="0"/>
              <a:t>of</a:t>
            </a:r>
            <a:r>
              <a:rPr lang="cs-CZ" dirty="0" smtClean="0"/>
              <a:t> sovereign </a:t>
            </a:r>
            <a:r>
              <a:rPr lang="cs-CZ" dirty="0" err="1" smtClean="0"/>
              <a:t>democratic</a:t>
            </a:r>
            <a:r>
              <a:rPr lang="cs-CZ" dirty="0" smtClean="0"/>
              <a:t> </a:t>
            </a:r>
            <a:r>
              <a:rPr lang="cs-CZ" dirty="0" err="1" smtClean="0"/>
              <a:t>nations</a:t>
            </a:r>
            <a:r>
              <a:rPr lang="cs-CZ" dirty="0" smtClean="0"/>
              <a:t>, </a:t>
            </a:r>
            <a:r>
              <a:rPr lang="cs-CZ" dirty="0" err="1" smtClean="0"/>
              <a:t>voluntarily</a:t>
            </a:r>
            <a:r>
              <a:rPr lang="cs-CZ" dirty="0" smtClean="0"/>
              <a:t> </a:t>
            </a:r>
            <a:r>
              <a:rPr lang="cs-CZ" dirty="0" err="1" smtClean="0"/>
              <a:t>collaborating</a:t>
            </a:r>
            <a:r>
              <a:rPr lang="cs-CZ" dirty="0" smtClean="0"/>
              <a:t> on </a:t>
            </a:r>
            <a:r>
              <a:rPr lang="cs-CZ" dirty="0" err="1" smtClean="0"/>
              <a:t>the</a:t>
            </a:r>
            <a:r>
              <a:rPr lang="cs-CZ" dirty="0" smtClean="0"/>
              <a:t> </a:t>
            </a:r>
            <a:r>
              <a:rPr lang="cs-CZ" dirty="0" err="1" smtClean="0"/>
              <a:t>basis</a:t>
            </a:r>
            <a:r>
              <a:rPr lang="cs-CZ" dirty="0" smtClean="0"/>
              <a:t> </a:t>
            </a:r>
            <a:r>
              <a:rPr lang="cs-CZ" dirty="0" err="1" smtClean="0"/>
              <a:t>of</a:t>
            </a:r>
            <a:r>
              <a:rPr lang="cs-CZ" dirty="0" smtClean="0"/>
              <a:t> </a:t>
            </a:r>
            <a:r>
              <a:rPr lang="cs-CZ" dirty="0" err="1" smtClean="0"/>
              <a:t>equality</a:t>
            </a:r>
            <a:r>
              <a:rPr lang="cs-CZ" dirty="0" smtClean="0"/>
              <a:t>“</a:t>
            </a:r>
          </a:p>
          <a:p>
            <a:endParaRPr lang="cs-CZ" dirty="0" smtClean="0"/>
          </a:p>
          <a:p>
            <a:r>
              <a:rPr lang="cs-CZ" dirty="0" err="1" smtClean="0"/>
              <a:t>Initially</a:t>
            </a:r>
            <a:r>
              <a:rPr lang="cs-CZ" dirty="0" smtClean="0"/>
              <a:t> </a:t>
            </a:r>
            <a:r>
              <a:rPr lang="cs-CZ" dirty="0"/>
              <a:t>soft </a:t>
            </a:r>
            <a:r>
              <a:rPr lang="cs-CZ" dirty="0" err="1"/>
              <a:t>Euroscepticism</a:t>
            </a:r>
            <a:r>
              <a:rPr lang="cs-CZ" dirty="0"/>
              <a:t>, but </a:t>
            </a:r>
            <a:r>
              <a:rPr lang="cs-CZ" dirty="0" err="1"/>
              <a:t>gradually</a:t>
            </a:r>
            <a:r>
              <a:rPr lang="cs-CZ" dirty="0"/>
              <a:t> </a:t>
            </a:r>
            <a:r>
              <a:rPr lang="cs-CZ" dirty="0" err="1"/>
              <a:t>serious</a:t>
            </a:r>
            <a:r>
              <a:rPr lang="cs-CZ" dirty="0"/>
              <a:t> </a:t>
            </a:r>
            <a:r>
              <a:rPr lang="cs-CZ" dirty="0" err="1"/>
              <a:t>doubts</a:t>
            </a:r>
            <a:r>
              <a:rPr lang="cs-CZ" dirty="0"/>
              <a:t> </a:t>
            </a:r>
            <a:r>
              <a:rPr lang="cs-CZ" dirty="0" err="1"/>
              <a:t>about</a:t>
            </a:r>
            <a:r>
              <a:rPr lang="cs-CZ" dirty="0"/>
              <a:t> </a:t>
            </a:r>
            <a:r>
              <a:rPr lang="cs-CZ" dirty="0" err="1"/>
              <a:t>the</a:t>
            </a:r>
            <a:r>
              <a:rPr lang="cs-CZ" dirty="0"/>
              <a:t> </a:t>
            </a:r>
            <a:r>
              <a:rPr lang="cs-CZ" dirty="0" err="1"/>
              <a:t>membership</a:t>
            </a:r>
            <a:r>
              <a:rPr lang="cs-CZ" dirty="0"/>
              <a:t>, </a:t>
            </a:r>
            <a:r>
              <a:rPr lang="cs-CZ" dirty="0" err="1"/>
              <a:t>rejection</a:t>
            </a:r>
            <a:r>
              <a:rPr lang="cs-CZ" dirty="0"/>
              <a:t> </a:t>
            </a:r>
            <a:r>
              <a:rPr lang="cs-CZ" dirty="0" err="1"/>
              <a:t>of</a:t>
            </a:r>
            <a:r>
              <a:rPr lang="cs-CZ" dirty="0"/>
              <a:t> </a:t>
            </a:r>
            <a:r>
              <a:rPr lang="cs-CZ" dirty="0" err="1"/>
              <a:t>the</a:t>
            </a:r>
            <a:r>
              <a:rPr lang="cs-CZ" dirty="0"/>
              <a:t> </a:t>
            </a:r>
            <a:r>
              <a:rPr lang="cs-CZ" dirty="0" err="1"/>
              <a:t>current</a:t>
            </a:r>
            <a:r>
              <a:rPr lang="cs-CZ" dirty="0"/>
              <a:t> </a:t>
            </a:r>
            <a:r>
              <a:rPr lang="cs-CZ" dirty="0" err="1"/>
              <a:t>trajectory</a:t>
            </a:r>
            <a:r>
              <a:rPr lang="cs-CZ" dirty="0"/>
              <a:t> </a:t>
            </a:r>
            <a:r>
              <a:rPr lang="cs-CZ" dirty="0" err="1"/>
              <a:t>of</a:t>
            </a:r>
            <a:r>
              <a:rPr lang="cs-CZ" dirty="0"/>
              <a:t> </a:t>
            </a:r>
            <a:r>
              <a:rPr lang="cs-CZ" dirty="0" err="1"/>
              <a:t>the</a:t>
            </a:r>
            <a:r>
              <a:rPr lang="cs-CZ" dirty="0"/>
              <a:t> </a:t>
            </a:r>
            <a:r>
              <a:rPr lang="cs-CZ" dirty="0" err="1"/>
              <a:t>integration</a:t>
            </a:r>
            <a:r>
              <a:rPr lang="cs-CZ" dirty="0"/>
              <a:t> </a:t>
            </a:r>
            <a:r>
              <a:rPr lang="cs-CZ" dirty="0" err="1"/>
              <a:t>project</a:t>
            </a:r>
            <a:r>
              <a:rPr lang="cs-CZ" dirty="0"/>
              <a:t> – a case </a:t>
            </a:r>
            <a:r>
              <a:rPr lang="cs-CZ" dirty="0" err="1"/>
              <a:t>of</a:t>
            </a:r>
            <a:r>
              <a:rPr lang="cs-CZ" dirty="0"/>
              <a:t> a hard </a:t>
            </a:r>
            <a:r>
              <a:rPr lang="cs-CZ" dirty="0" err="1"/>
              <a:t>Eurosceptic</a:t>
            </a:r>
            <a:r>
              <a:rPr lang="cs-CZ" dirty="0"/>
              <a:t> party (?)</a:t>
            </a:r>
          </a:p>
          <a:p>
            <a:endParaRPr lang="cs-CZ" dirty="0" smtClean="0"/>
          </a:p>
          <a:p>
            <a:endParaRPr lang="cs-CZ" dirty="0" smtClean="0"/>
          </a:p>
          <a:p>
            <a:endParaRPr lang="en-US" dirty="0"/>
          </a:p>
        </p:txBody>
      </p:sp>
      <p:pic>
        <p:nvPicPr>
          <p:cNvPr id="4" name="Obrázek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233956" y="207137"/>
            <a:ext cx="4678680" cy="1618488"/>
          </a:xfrm>
          <a:prstGeom prst="rect">
            <a:avLst/>
          </a:prstGeom>
        </p:spPr>
      </p:pic>
    </p:spTree>
    <p:extLst>
      <p:ext uri="{BB962C8B-B14F-4D97-AF65-F5344CB8AC3E}">
        <p14:creationId xmlns:p14="http://schemas.microsoft.com/office/powerpoint/2010/main" val="2493700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Dawn</a:t>
            </a:r>
            <a:r>
              <a:rPr lang="cs-CZ" dirty="0" smtClean="0"/>
              <a:t> </a:t>
            </a:r>
            <a:r>
              <a:rPr lang="cs-CZ" dirty="0" err="1" smtClean="0"/>
              <a:t>of</a:t>
            </a:r>
            <a:r>
              <a:rPr lang="cs-CZ" dirty="0" smtClean="0"/>
              <a:t> Direct </a:t>
            </a:r>
            <a:r>
              <a:rPr lang="cs-CZ" dirty="0" err="1" smtClean="0"/>
              <a:t>Democracy</a:t>
            </a:r>
            <a:endParaRPr lang="en-US" dirty="0"/>
          </a:p>
        </p:txBody>
      </p:sp>
      <p:sp>
        <p:nvSpPr>
          <p:cNvPr id="3" name="Zástupný symbol pro obsah 2"/>
          <p:cNvSpPr>
            <a:spLocks noGrp="1"/>
          </p:cNvSpPr>
          <p:nvPr>
            <p:ph idx="1"/>
          </p:nvPr>
        </p:nvSpPr>
        <p:spPr/>
        <p:txBody>
          <a:bodyPr>
            <a:normAutofit lnSpcReduction="10000"/>
          </a:bodyPr>
          <a:lstStyle/>
          <a:p>
            <a:r>
              <a:rPr lang="cs-CZ" dirty="0" smtClean="0"/>
              <a:t>Not </a:t>
            </a:r>
            <a:r>
              <a:rPr lang="cs-CZ" dirty="0" err="1" smtClean="0"/>
              <a:t>too</a:t>
            </a:r>
            <a:r>
              <a:rPr lang="cs-CZ" dirty="0" smtClean="0"/>
              <a:t> much </a:t>
            </a:r>
            <a:r>
              <a:rPr lang="cs-CZ" dirty="0" err="1" smtClean="0"/>
              <a:t>focused</a:t>
            </a:r>
            <a:r>
              <a:rPr lang="cs-CZ" dirty="0" smtClean="0"/>
              <a:t> on </a:t>
            </a:r>
            <a:r>
              <a:rPr lang="cs-CZ" dirty="0" err="1" smtClean="0"/>
              <a:t>the</a:t>
            </a:r>
            <a:r>
              <a:rPr lang="cs-CZ" dirty="0" smtClean="0"/>
              <a:t> EU</a:t>
            </a:r>
          </a:p>
          <a:p>
            <a:r>
              <a:rPr lang="cs-CZ" dirty="0" err="1" smtClean="0"/>
              <a:t>Selective</a:t>
            </a:r>
            <a:r>
              <a:rPr lang="cs-CZ" dirty="0" smtClean="0"/>
              <a:t>/non-</a:t>
            </a:r>
            <a:r>
              <a:rPr lang="cs-CZ" dirty="0" err="1" smtClean="0"/>
              <a:t>systemic</a:t>
            </a:r>
            <a:r>
              <a:rPr lang="cs-CZ" dirty="0" smtClean="0"/>
              <a:t> </a:t>
            </a:r>
            <a:r>
              <a:rPr lang="cs-CZ" dirty="0" err="1" smtClean="0"/>
              <a:t>policy-based</a:t>
            </a:r>
            <a:r>
              <a:rPr lang="cs-CZ" dirty="0" smtClean="0"/>
              <a:t> </a:t>
            </a:r>
            <a:r>
              <a:rPr lang="cs-CZ" dirty="0" err="1" smtClean="0"/>
              <a:t>Euroscepticism</a:t>
            </a:r>
            <a:r>
              <a:rPr lang="cs-CZ" dirty="0" smtClean="0"/>
              <a:t> – </a:t>
            </a:r>
            <a:r>
              <a:rPr lang="cs-CZ" dirty="0" err="1" smtClean="0"/>
              <a:t>immigration</a:t>
            </a:r>
            <a:r>
              <a:rPr lang="cs-CZ" dirty="0" smtClean="0"/>
              <a:t> </a:t>
            </a:r>
            <a:r>
              <a:rPr lang="cs-CZ" dirty="0" err="1" smtClean="0"/>
              <a:t>policy</a:t>
            </a:r>
            <a:r>
              <a:rPr lang="cs-CZ" dirty="0" smtClean="0"/>
              <a:t> X </a:t>
            </a:r>
            <a:r>
              <a:rPr lang="cs-CZ" dirty="0" err="1" smtClean="0"/>
              <a:t>security</a:t>
            </a:r>
            <a:r>
              <a:rPr lang="cs-CZ" dirty="0" smtClean="0"/>
              <a:t> and </a:t>
            </a:r>
            <a:r>
              <a:rPr lang="cs-CZ" dirty="0" err="1" smtClean="0"/>
              <a:t>defence</a:t>
            </a:r>
            <a:r>
              <a:rPr lang="cs-CZ" dirty="0" smtClean="0"/>
              <a:t> </a:t>
            </a:r>
            <a:r>
              <a:rPr lang="cs-CZ" dirty="0" err="1" smtClean="0"/>
              <a:t>policy</a:t>
            </a:r>
            <a:r>
              <a:rPr lang="cs-CZ" dirty="0" smtClean="0"/>
              <a:t>, </a:t>
            </a:r>
            <a:r>
              <a:rPr lang="cs-CZ" dirty="0" err="1" smtClean="0"/>
              <a:t>internal</a:t>
            </a:r>
            <a:r>
              <a:rPr lang="cs-CZ" dirty="0" smtClean="0"/>
              <a:t> market</a:t>
            </a:r>
          </a:p>
          <a:p>
            <a:r>
              <a:rPr lang="cs-CZ" dirty="0" err="1" smtClean="0"/>
              <a:t>Eurosceptic</a:t>
            </a:r>
            <a:r>
              <a:rPr lang="cs-CZ" dirty="0" smtClean="0"/>
              <a:t> </a:t>
            </a:r>
            <a:r>
              <a:rPr lang="cs-CZ" dirty="0" err="1" smtClean="0"/>
              <a:t>frames</a:t>
            </a:r>
            <a:r>
              <a:rPr lang="cs-CZ" dirty="0" smtClean="0"/>
              <a:t> – </a:t>
            </a:r>
            <a:r>
              <a:rPr lang="cs-CZ" dirty="0" err="1" smtClean="0"/>
              <a:t>populism</a:t>
            </a:r>
            <a:r>
              <a:rPr lang="cs-CZ" dirty="0" smtClean="0"/>
              <a:t> (</a:t>
            </a:r>
            <a:r>
              <a:rPr lang="cs-CZ" dirty="0" err="1" smtClean="0"/>
              <a:t>sovereignty</a:t>
            </a:r>
            <a:r>
              <a:rPr lang="cs-CZ" dirty="0" smtClean="0"/>
              <a:t> </a:t>
            </a:r>
            <a:r>
              <a:rPr lang="cs-CZ" dirty="0" err="1" smtClean="0"/>
              <a:t>of</a:t>
            </a:r>
            <a:r>
              <a:rPr lang="cs-CZ" dirty="0" smtClean="0"/>
              <a:t> </a:t>
            </a:r>
            <a:r>
              <a:rPr lang="cs-CZ" dirty="0" err="1" smtClean="0"/>
              <a:t>the</a:t>
            </a:r>
            <a:r>
              <a:rPr lang="cs-CZ" dirty="0" smtClean="0"/>
              <a:t> </a:t>
            </a:r>
            <a:r>
              <a:rPr lang="cs-CZ" dirty="0" err="1" smtClean="0"/>
              <a:t>people</a:t>
            </a:r>
            <a:r>
              <a:rPr lang="cs-CZ" dirty="0" smtClean="0"/>
              <a:t>, </a:t>
            </a:r>
            <a:r>
              <a:rPr lang="cs-CZ" dirty="0" err="1" smtClean="0"/>
              <a:t>bureaucracy</a:t>
            </a:r>
            <a:r>
              <a:rPr lang="cs-CZ" dirty="0" smtClean="0"/>
              <a:t>, </a:t>
            </a:r>
            <a:r>
              <a:rPr lang="cs-CZ" dirty="0" err="1" smtClean="0"/>
              <a:t>corruption</a:t>
            </a:r>
            <a:r>
              <a:rPr lang="cs-CZ" dirty="0" smtClean="0"/>
              <a:t>)</a:t>
            </a:r>
          </a:p>
          <a:p>
            <a:r>
              <a:rPr lang="cs-CZ" dirty="0" err="1" smtClean="0"/>
              <a:t>Conditional</a:t>
            </a:r>
            <a:r>
              <a:rPr lang="cs-CZ" dirty="0" smtClean="0"/>
              <a:t> </a:t>
            </a:r>
            <a:r>
              <a:rPr lang="cs-CZ" dirty="0" err="1" smtClean="0"/>
              <a:t>acceptance</a:t>
            </a:r>
            <a:r>
              <a:rPr lang="cs-CZ" dirty="0" smtClean="0"/>
              <a:t> </a:t>
            </a:r>
            <a:r>
              <a:rPr lang="cs-CZ" dirty="0" err="1" smtClean="0"/>
              <a:t>of</a:t>
            </a:r>
            <a:r>
              <a:rPr lang="cs-CZ" dirty="0" smtClean="0"/>
              <a:t> Euro (referendum)</a:t>
            </a:r>
          </a:p>
          <a:p>
            <a:r>
              <a:rPr lang="cs-CZ" dirty="0" err="1" smtClean="0"/>
              <a:t>Sovereingty</a:t>
            </a:r>
            <a:r>
              <a:rPr lang="cs-CZ" dirty="0" smtClean="0"/>
              <a:t> </a:t>
            </a:r>
            <a:r>
              <a:rPr lang="cs-CZ" dirty="0" err="1" smtClean="0"/>
              <a:t>based</a:t>
            </a:r>
            <a:r>
              <a:rPr lang="cs-CZ" dirty="0" smtClean="0"/>
              <a:t> </a:t>
            </a:r>
            <a:r>
              <a:rPr lang="cs-CZ" dirty="0" err="1" smtClean="0"/>
              <a:t>arguments</a:t>
            </a:r>
            <a:r>
              <a:rPr lang="cs-CZ" dirty="0" smtClean="0"/>
              <a:t> – „</a:t>
            </a:r>
            <a:r>
              <a:rPr lang="cs-CZ" dirty="0" err="1" smtClean="0"/>
              <a:t>we</a:t>
            </a:r>
            <a:r>
              <a:rPr lang="cs-CZ" dirty="0" smtClean="0"/>
              <a:t> are </a:t>
            </a:r>
            <a:r>
              <a:rPr lang="cs-CZ" dirty="0" err="1" smtClean="0"/>
              <a:t>against</a:t>
            </a:r>
            <a:r>
              <a:rPr lang="cs-CZ" dirty="0" smtClean="0"/>
              <a:t> </a:t>
            </a:r>
            <a:r>
              <a:rPr lang="cs-CZ" dirty="0" err="1" smtClean="0"/>
              <a:t>weakening</a:t>
            </a:r>
            <a:r>
              <a:rPr lang="cs-CZ" dirty="0" smtClean="0"/>
              <a:t> </a:t>
            </a:r>
            <a:r>
              <a:rPr lang="cs-CZ" dirty="0" err="1" smtClean="0"/>
              <a:t>of</a:t>
            </a:r>
            <a:r>
              <a:rPr lang="cs-CZ" dirty="0" smtClean="0"/>
              <a:t> </a:t>
            </a:r>
            <a:r>
              <a:rPr lang="cs-CZ" dirty="0" err="1" smtClean="0"/>
              <a:t>the</a:t>
            </a:r>
            <a:r>
              <a:rPr lang="cs-CZ" dirty="0" smtClean="0"/>
              <a:t> </a:t>
            </a:r>
            <a:r>
              <a:rPr lang="cs-CZ" dirty="0" err="1" smtClean="0"/>
              <a:t>competencies</a:t>
            </a:r>
            <a:r>
              <a:rPr lang="cs-CZ" dirty="0" smtClean="0"/>
              <a:t> </a:t>
            </a:r>
            <a:r>
              <a:rPr lang="cs-CZ" dirty="0" err="1" smtClean="0"/>
              <a:t>of</a:t>
            </a:r>
            <a:r>
              <a:rPr lang="cs-CZ" dirty="0" smtClean="0"/>
              <a:t> </a:t>
            </a:r>
            <a:r>
              <a:rPr lang="cs-CZ" dirty="0" err="1" smtClean="0"/>
              <a:t>the</a:t>
            </a:r>
            <a:r>
              <a:rPr lang="cs-CZ" dirty="0" smtClean="0"/>
              <a:t> Czech Republic, </a:t>
            </a:r>
            <a:r>
              <a:rPr lang="cs-CZ" dirty="0" err="1" smtClean="0"/>
              <a:t>we</a:t>
            </a:r>
            <a:r>
              <a:rPr lang="cs-CZ" dirty="0" smtClean="0"/>
              <a:t> do not </a:t>
            </a:r>
            <a:r>
              <a:rPr lang="cs-CZ" dirty="0" err="1" smtClean="0"/>
              <a:t>agree</a:t>
            </a:r>
            <a:r>
              <a:rPr lang="cs-CZ" dirty="0" smtClean="0"/>
              <a:t> </a:t>
            </a:r>
            <a:r>
              <a:rPr lang="cs-CZ" dirty="0" err="1" smtClean="0"/>
              <a:t>with</a:t>
            </a:r>
            <a:r>
              <a:rPr lang="cs-CZ" dirty="0" smtClean="0"/>
              <a:t> </a:t>
            </a:r>
            <a:r>
              <a:rPr lang="cs-CZ" dirty="0" err="1" smtClean="0"/>
              <a:t>transformation</a:t>
            </a:r>
            <a:r>
              <a:rPr lang="cs-CZ" dirty="0" smtClean="0"/>
              <a:t> </a:t>
            </a:r>
            <a:r>
              <a:rPr lang="cs-CZ" dirty="0" err="1" smtClean="0"/>
              <a:t>of</a:t>
            </a:r>
            <a:r>
              <a:rPr lang="cs-CZ" dirty="0" smtClean="0"/>
              <a:t> </a:t>
            </a:r>
            <a:r>
              <a:rPr lang="cs-CZ" dirty="0" err="1" smtClean="0"/>
              <a:t>national</a:t>
            </a:r>
            <a:r>
              <a:rPr lang="cs-CZ" dirty="0" smtClean="0"/>
              <a:t> </a:t>
            </a:r>
            <a:r>
              <a:rPr lang="cs-CZ" dirty="0" err="1" smtClean="0"/>
              <a:t>states</a:t>
            </a:r>
            <a:r>
              <a:rPr lang="cs-CZ" dirty="0" smtClean="0"/>
              <a:t> </a:t>
            </a:r>
            <a:r>
              <a:rPr lang="cs-CZ" dirty="0" err="1" smtClean="0"/>
              <a:t>into</a:t>
            </a:r>
            <a:r>
              <a:rPr lang="cs-CZ" dirty="0" smtClean="0"/>
              <a:t> </a:t>
            </a:r>
            <a:r>
              <a:rPr lang="cs-CZ" dirty="0" err="1" smtClean="0"/>
              <a:t>provinces</a:t>
            </a:r>
            <a:r>
              <a:rPr lang="cs-CZ" dirty="0" smtClean="0"/>
              <a:t> </a:t>
            </a:r>
            <a:r>
              <a:rPr lang="cs-CZ" dirty="0" err="1" smtClean="0"/>
              <a:t>with</a:t>
            </a:r>
            <a:r>
              <a:rPr lang="cs-CZ" dirty="0" smtClean="0"/>
              <a:t> limited </a:t>
            </a:r>
            <a:r>
              <a:rPr lang="cs-CZ" dirty="0" err="1" smtClean="0"/>
              <a:t>powers</a:t>
            </a:r>
            <a:r>
              <a:rPr lang="cs-CZ" dirty="0" smtClean="0"/>
              <a:t>, </a:t>
            </a:r>
            <a:r>
              <a:rPr lang="cs-CZ" dirty="0" err="1" smtClean="0"/>
              <a:t>we</a:t>
            </a:r>
            <a:r>
              <a:rPr lang="cs-CZ" dirty="0" smtClean="0"/>
              <a:t> do not </a:t>
            </a:r>
            <a:r>
              <a:rPr lang="cs-CZ" dirty="0" err="1" smtClean="0"/>
              <a:t>want</a:t>
            </a:r>
            <a:r>
              <a:rPr lang="cs-CZ" dirty="0" smtClean="0"/>
              <a:t> to </a:t>
            </a:r>
            <a:r>
              <a:rPr lang="cs-CZ" dirty="0" err="1" smtClean="0"/>
              <a:t>be</a:t>
            </a:r>
            <a:r>
              <a:rPr lang="cs-CZ" dirty="0" smtClean="0"/>
              <a:t> </a:t>
            </a:r>
            <a:r>
              <a:rPr lang="cs-CZ" dirty="0" err="1" smtClean="0"/>
              <a:t>the</a:t>
            </a:r>
            <a:r>
              <a:rPr lang="cs-CZ" dirty="0" smtClean="0"/>
              <a:t> </a:t>
            </a:r>
            <a:r>
              <a:rPr lang="cs-CZ" dirty="0" err="1" smtClean="0"/>
              <a:t>slaves</a:t>
            </a:r>
            <a:r>
              <a:rPr lang="cs-CZ" dirty="0" smtClean="0"/>
              <a:t> </a:t>
            </a:r>
            <a:r>
              <a:rPr lang="cs-CZ" dirty="0" err="1" smtClean="0"/>
              <a:t>of</a:t>
            </a:r>
            <a:r>
              <a:rPr lang="cs-CZ" dirty="0" smtClean="0"/>
              <a:t> </a:t>
            </a:r>
            <a:r>
              <a:rPr lang="cs-CZ" dirty="0" err="1" smtClean="0"/>
              <a:t>the</a:t>
            </a:r>
            <a:r>
              <a:rPr lang="cs-CZ" dirty="0" smtClean="0"/>
              <a:t> </a:t>
            </a:r>
            <a:r>
              <a:rPr lang="cs-CZ" dirty="0" err="1" smtClean="0"/>
              <a:t>European</a:t>
            </a:r>
            <a:r>
              <a:rPr lang="cs-CZ" dirty="0" smtClean="0"/>
              <a:t> Union.“ (Úsvit 2014)</a:t>
            </a:r>
            <a:endParaRPr lang="en-US" dirty="0"/>
          </a:p>
        </p:txBody>
      </p:sp>
      <p:pic>
        <p:nvPicPr>
          <p:cNvPr id="4" name="Obrázek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00970" y="365125"/>
            <a:ext cx="3538793" cy="1830410"/>
          </a:xfrm>
          <a:prstGeom prst="rect">
            <a:avLst/>
          </a:prstGeom>
        </p:spPr>
      </p:pic>
    </p:spTree>
    <p:extLst>
      <p:ext uri="{BB962C8B-B14F-4D97-AF65-F5344CB8AC3E}">
        <p14:creationId xmlns:p14="http://schemas.microsoft.com/office/powerpoint/2010/main" val="182130926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Summary</a:t>
            </a:r>
            <a:r>
              <a:rPr lang="cs-CZ" dirty="0" smtClean="0"/>
              <a:t> – a </a:t>
            </a:r>
            <a:r>
              <a:rPr lang="cs-CZ" dirty="0" err="1" smtClean="0"/>
              <a:t>paradise</a:t>
            </a:r>
            <a:r>
              <a:rPr lang="cs-CZ" dirty="0" smtClean="0"/>
              <a:t> </a:t>
            </a:r>
            <a:r>
              <a:rPr lang="cs-CZ" dirty="0" err="1" smtClean="0"/>
              <a:t>for</a:t>
            </a:r>
            <a:r>
              <a:rPr lang="cs-CZ" dirty="0" smtClean="0"/>
              <a:t> </a:t>
            </a:r>
            <a:r>
              <a:rPr lang="cs-CZ" dirty="0" err="1" smtClean="0"/>
              <a:t>Euroscepticism</a:t>
            </a:r>
            <a:r>
              <a:rPr lang="cs-CZ" dirty="0" smtClean="0"/>
              <a:t> </a:t>
            </a:r>
            <a:r>
              <a:rPr lang="cs-CZ" dirty="0" err="1" smtClean="0"/>
              <a:t>research</a:t>
            </a:r>
            <a:endParaRPr lang="en-US" dirty="0"/>
          </a:p>
        </p:txBody>
      </p:sp>
      <p:sp>
        <p:nvSpPr>
          <p:cNvPr id="3" name="Zástupný symbol pro obsah 2"/>
          <p:cNvSpPr>
            <a:spLocks noGrp="1"/>
          </p:cNvSpPr>
          <p:nvPr>
            <p:ph idx="1"/>
          </p:nvPr>
        </p:nvSpPr>
        <p:spPr/>
        <p:txBody>
          <a:bodyPr/>
          <a:lstStyle/>
          <a:p>
            <a:r>
              <a:rPr lang="cs-CZ" dirty="0" err="1" smtClean="0"/>
              <a:t>Electorally</a:t>
            </a:r>
            <a:r>
              <a:rPr lang="cs-CZ" dirty="0" smtClean="0"/>
              <a:t> </a:t>
            </a:r>
            <a:r>
              <a:rPr lang="cs-CZ" dirty="0" err="1" smtClean="0"/>
              <a:t>successful</a:t>
            </a:r>
            <a:r>
              <a:rPr lang="cs-CZ" dirty="0" smtClean="0"/>
              <a:t> </a:t>
            </a:r>
            <a:r>
              <a:rPr lang="cs-CZ" dirty="0" err="1" smtClean="0"/>
              <a:t>Eurosceptic</a:t>
            </a:r>
            <a:r>
              <a:rPr lang="cs-CZ" dirty="0" smtClean="0"/>
              <a:t> </a:t>
            </a:r>
            <a:r>
              <a:rPr lang="cs-CZ" dirty="0" err="1" smtClean="0"/>
              <a:t>parties</a:t>
            </a:r>
            <a:endParaRPr lang="cs-CZ" dirty="0" smtClean="0"/>
          </a:p>
          <a:p>
            <a:r>
              <a:rPr lang="cs-CZ" dirty="0" err="1" smtClean="0"/>
              <a:t>Varieties</a:t>
            </a:r>
            <a:r>
              <a:rPr lang="cs-CZ" dirty="0" smtClean="0"/>
              <a:t> and </a:t>
            </a:r>
            <a:r>
              <a:rPr lang="cs-CZ" dirty="0" err="1" smtClean="0"/>
              <a:t>different</a:t>
            </a:r>
            <a:r>
              <a:rPr lang="cs-CZ" dirty="0" smtClean="0"/>
              <a:t> intensity </a:t>
            </a:r>
            <a:r>
              <a:rPr lang="cs-CZ" dirty="0" err="1" smtClean="0"/>
              <a:t>of</a:t>
            </a:r>
            <a:r>
              <a:rPr lang="cs-CZ" dirty="0" smtClean="0"/>
              <a:t> party </a:t>
            </a:r>
            <a:r>
              <a:rPr lang="cs-CZ" dirty="0" err="1" smtClean="0"/>
              <a:t>based</a:t>
            </a:r>
            <a:r>
              <a:rPr lang="cs-CZ" dirty="0" smtClean="0"/>
              <a:t> </a:t>
            </a:r>
            <a:r>
              <a:rPr lang="cs-CZ" dirty="0" err="1" smtClean="0"/>
              <a:t>Euroscepticism</a:t>
            </a:r>
            <a:endParaRPr lang="cs-CZ" dirty="0" smtClean="0"/>
          </a:p>
          <a:p>
            <a:r>
              <a:rPr lang="cs-CZ" dirty="0" err="1" smtClean="0"/>
              <a:t>Driven</a:t>
            </a:r>
            <a:r>
              <a:rPr lang="cs-CZ" dirty="0" smtClean="0"/>
              <a:t> by </a:t>
            </a:r>
            <a:r>
              <a:rPr lang="cs-CZ" dirty="0" err="1" smtClean="0"/>
              <a:t>the</a:t>
            </a:r>
            <a:r>
              <a:rPr lang="cs-CZ" dirty="0" smtClean="0"/>
              <a:t> </a:t>
            </a:r>
            <a:r>
              <a:rPr lang="cs-CZ" dirty="0" err="1" smtClean="0"/>
              <a:t>primary</a:t>
            </a:r>
            <a:r>
              <a:rPr lang="cs-CZ" dirty="0" smtClean="0"/>
              <a:t> </a:t>
            </a:r>
            <a:r>
              <a:rPr lang="cs-CZ" dirty="0" err="1" smtClean="0"/>
              <a:t>ideologies</a:t>
            </a:r>
            <a:r>
              <a:rPr lang="cs-CZ" dirty="0" smtClean="0"/>
              <a:t> </a:t>
            </a:r>
            <a:r>
              <a:rPr lang="cs-CZ" dirty="0" err="1" smtClean="0"/>
              <a:t>of</a:t>
            </a:r>
            <a:r>
              <a:rPr lang="cs-CZ" dirty="0" smtClean="0"/>
              <a:t> </a:t>
            </a:r>
            <a:r>
              <a:rPr lang="cs-CZ" dirty="0" err="1" smtClean="0"/>
              <a:t>the</a:t>
            </a:r>
            <a:r>
              <a:rPr lang="cs-CZ" dirty="0" smtClean="0"/>
              <a:t> </a:t>
            </a:r>
            <a:r>
              <a:rPr lang="cs-CZ" dirty="0" err="1" smtClean="0"/>
              <a:t>parties</a:t>
            </a:r>
            <a:endParaRPr lang="cs-CZ" dirty="0" smtClean="0"/>
          </a:p>
          <a:p>
            <a:r>
              <a:rPr lang="cs-CZ" dirty="0" smtClean="0"/>
              <a:t>Dynamics </a:t>
            </a:r>
            <a:r>
              <a:rPr lang="cs-CZ" dirty="0" err="1" smtClean="0"/>
              <a:t>of</a:t>
            </a:r>
            <a:r>
              <a:rPr lang="cs-CZ" dirty="0" smtClean="0"/>
              <a:t> </a:t>
            </a:r>
            <a:r>
              <a:rPr lang="cs-CZ" dirty="0" err="1" smtClean="0"/>
              <a:t>Eurosceptic</a:t>
            </a:r>
            <a:r>
              <a:rPr lang="cs-CZ" dirty="0" smtClean="0"/>
              <a:t> </a:t>
            </a:r>
            <a:r>
              <a:rPr lang="cs-CZ" dirty="0" err="1" smtClean="0"/>
              <a:t>stances</a:t>
            </a:r>
            <a:endParaRPr lang="cs-CZ" dirty="0" smtClean="0"/>
          </a:p>
          <a:p>
            <a:endParaRPr lang="cs-CZ" dirty="0"/>
          </a:p>
          <a:p>
            <a:pPr marL="0" indent="0" algn="ctr">
              <a:buNone/>
            </a:pPr>
            <a:endParaRPr lang="cs-CZ" sz="3500" dirty="0" smtClean="0"/>
          </a:p>
          <a:p>
            <a:pPr marL="0" indent="0" algn="ctr">
              <a:buNone/>
            </a:pPr>
            <a:r>
              <a:rPr lang="cs-CZ" sz="3500" dirty="0" smtClean="0"/>
              <a:t>But </a:t>
            </a:r>
            <a:r>
              <a:rPr lang="cs-CZ" sz="3500" dirty="0" err="1" smtClean="0"/>
              <a:t>does</a:t>
            </a:r>
            <a:r>
              <a:rPr lang="cs-CZ" sz="3500" dirty="0" smtClean="0"/>
              <a:t> </a:t>
            </a:r>
            <a:r>
              <a:rPr lang="cs-CZ" sz="3500" dirty="0" err="1" smtClean="0"/>
              <a:t>Euroscepticism</a:t>
            </a:r>
            <a:r>
              <a:rPr lang="cs-CZ" sz="3500" dirty="0" smtClean="0"/>
              <a:t> </a:t>
            </a:r>
            <a:r>
              <a:rPr lang="cs-CZ" sz="3500" dirty="0" err="1" smtClean="0"/>
              <a:t>matter</a:t>
            </a:r>
            <a:r>
              <a:rPr lang="cs-CZ" sz="3500" dirty="0" smtClean="0"/>
              <a:t> </a:t>
            </a:r>
            <a:r>
              <a:rPr lang="cs-CZ" sz="3500" dirty="0" err="1" smtClean="0"/>
              <a:t>for</a:t>
            </a:r>
            <a:r>
              <a:rPr lang="cs-CZ" sz="3500" dirty="0" smtClean="0"/>
              <a:t> Czech party </a:t>
            </a:r>
            <a:r>
              <a:rPr lang="cs-CZ" sz="3500" dirty="0" err="1" smtClean="0"/>
              <a:t>politics</a:t>
            </a:r>
            <a:r>
              <a:rPr lang="cs-CZ" sz="3500" dirty="0" smtClean="0"/>
              <a:t>?</a:t>
            </a:r>
            <a:endParaRPr lang="cs-CZ" sz="3500" dirty="0"/>
          </a:p>
          <a:p>
            <a:endParaRPr lang="cs-CZ" dirty="0" smtClean="0"/>
          </a:p>
          <a:p>
            <a:endParaRPr lang="en-US" dirty="0"/>
          </a:p>
        </p:txBody>
      </p:sp>
    </p:spTree>
    <p:extLst>
      <p:ext uri="{BB962C8B-B14F-4D97-AF65-F5344CB8AC3E}">
        <p14:creationId xmlns:p14="http://schemas.microsoft.com/office/powerpoint/2010/main" val="34211249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Outline</a:t>
            </a:r>
            <a:endParaRPr lang="en-US" dirty="0"/>
          </a:p>
        </p:txBody>
      </p:sp>
      <p:sp>
        <p:nvSpPr>
          <p:cNvPr id="3" name="Zástupný symbol pro obsah 2"/>
          <p:cNvSpPr>
            <a:spLocks noGrp="1"/>
          </p:cNvSpPr>
          <p:nvPr>
            <p:ph idx="1"/>
          </p:nvPr>
        </p:nvSpPr>
        <p:spPr>
          <a:xfrm>
            <a:off x="838200" y="1532586"/>
            <a:ext cx="10515600" cy="4644377"/>
          </a:xfrm>
        </p:spPr>
        <p:txBody>
          <a:bodyPr>
            <a:noAutofit/>
          </a:bodyPr>
          <a:lstStyle/>
          <a:p>
            <a:pPr marL="0" indent="0">
              <a:buNone/>
            </a:pPr>
            <a:endParaRPr lang="cs-CZ" sz="3500" dirty="0" smtClean="0"/>
          </a:p>
          <a:p>
            <a:pPr marL="0" indent="0">
              <a:buNone/>
            </a:pPr>
            <a:r>
              <a:rPr lang="cs-CZ" sz="3500" dirty="0" err="1" smtClean="0"/>
              <a:t>Why</a:t>
            </a:r>
            <a:r>
              <a:rPr lang="cs-CZ" sz="3500" dirty="0" smtClean="0"/>
              <a:t> </a:t>
            </a:r>
            <a:r>
              <a:rPr lang="cs-CZ" sz="3500" dirty="0" err="1" smtClean="0"/>
              <a:t>the</a:t>
            </a:r>
            <a:r>
              <a:rPr lang="cs-CZ" sz="3500" dirty="0" smtClean="0"/>
              <a:t> Czech Republic?</a:t>
            </a:r>
            <a:endParaRPr lang="en-GB" sz="3500" dirty="0" smtClean="0"/>
          </a:p>
          <a:p>
            <a:pPr marL="0" indent="0">
              <a:buNone/>
            </a:pPr>
            <a:endParaRPr lang="en-GB" sz="3500" dirty="0"/>
          </a:p>
          <a:p>
            <a:pPr marL="0" indent="0">
              <a:buNone/>
            </a:pPr>
            <a:r>
              <a:rPr lang="en-GB" sz="3500" dirty="0" smtClean="0"/>
              <a:t>Context</a:t>
            </a:r>
            <a:endParaRPr lang="cs-CZ" sz="3500" dirty="0" smtClean="0"/>
          </a:p>
          <a:p>
            <a:pPr marL="0" indent="0">
              <a:buNone/>
            </a:pPr>
            <a:endParaRPr lang="cs-CZ" sz="3500" dirty="0"/>
          </a:p>
          <a:p>
            <a:pPr marL="0" indent="0">
              <a:buNone/>
            </a:pPr>
            <a:r>
              <a:rPr lang="cs-CZ" sz="3500" dirty="0" smtClean="0"/>
              <a:t>Party-</a:t>
            </a:r>
            <a:r>
              <a:rPr lang="cs-CZ" sz="3500" dirty="0" err="1" smtClean="0"/>
              <a:t>based</a:t>
            </a:r>
            <a:r>
              <a:rPr lang="cs-CZ" sz="3500" dirty="0" smtClean="0"/>
              <a:t> </a:t>
            </a:r>
            <a:r>
              <a:rPr lang="cs-CZ" sz="3500" dirty="0" err="1" smtClean="0"/>
              <a:t>Euroscepticism</a:t>
            </a:r>
            <a:r>
              <a:rPr lang="cs-CZ" sz="3500" dirty="0" smtClean="0"/>
              <a:t> – many </a:t>
            </a:r>
            <a:r>
              <a:rPr lang="cs-CZ" sz="3500" dirty="0" err="1" smtClean="0"/>
              <a:t>faces</a:t>
            </a:r>
            <a:r>
              <a:rPr lang="cs-CZ" sz="3500" dirty="0"/>
              <a:t> </a:t>
            </a:r>
            <a:r>
              <a:rPr lang="cs-CZ" sz="3500" dirty="0" smtClean="0"/>
              <a:t>but limited influence</a:t>
            </a:r>
            <a:endParaRPr lang="en-US" sz="3500" dirty="0"/>
          </a:p>
        </p:txBody>
      </p:sp>
    </p:spTree>
    <p:extLst>
      <p:ext uri="{BB962C8B-B14F-4D97-AF65-F5344CB8AC3E}">
        <p14:creationId xmlns:p14="http://schemas.microsoft.com/office/powerpoint/2010/main" val="341451092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en-US"/>
          </a:p>
        </p:txBody>
      </p:sp>
      <p:pic>
        <p:nvPicPr>
          <p:cNvPr id="4" name="Zástupný symbol pro obsah 3"/>
          <p:cNvPicPr>
            <a:picLocks noGrp="1" noChangeAspect="1"/>
          </p:cNvPicPr>
          <p:nvPr>
            <p:ph idx="1"/>
          </p:nvPr>
        </p:nvPicPr>
        <p:blipFill>
          <a:blip r:embed="rId2"/>
          <a:stretch>
            <a:fillRect/>
          </a:stretch>
        </p:blipFill>
        <p:spPr>
          <a:xfrm>
            <a:off x="2117304" y="18431"/>
            <a:ext cx="7957392" cy="6882722"/>
          </a:xfrm>
          <a:prstGeom prst="rect">
            <a:avLst/>
          </a:prstGeom>
        </p:spPr>
      </p:pic>
      <p:sp>
        <p:nvSpPr>
          <p:cNvPr id="3" name="TextovéPole 2"/>
          <p:cNvSpPr txBox="1"/>
          <p:nvPr/>
        </p:nvSpPr>
        <p:spPr>
          <a:xfrm>
            <a:off x="3451538" y="1287887"/>
            <a:ext cx="695459" cy="369332"/>
          </a:xfrm>
          <a:prstGeom prst="rect">
            <a:avLst/>
          </a:prstGeom>
          <a:noFill/>
        </p:spPr>
        <p:txBody>
          <a:bodyPr wrap="square" rtlCol="0">
            <a:spAutoFit/>
          </a:bodyPr>
          <a:lstStyle/>
          <a:p>
            <a:r>
              <a:rPr lang="cs-CZ" dirty="0" smtClean="0"/>
              <a:t>ČSSD</a:t>
            </a:r>
            <a:endParaRPr lang="en-US" dirty="0"/>
          </a:p>
        </p:txBody>
      </p:sp>
      <p:sp>
        <p:nvSpPr>
          <p:cNvPr id="5" name="TextovéPole 4"/>
          <p:cNvSpPr txBox="1"/>
          <p:nvPr/>
        </p:nvSpPr>
        <p:spPr>
          <a:xfrm>
            <a:off x="3451538" y="4494726"/>
            <a:ext cx="734095" cy="369332"/>
          </a:xfrm>
          <a:prstGeom prst="rect">
            <a:avLst/>
          </a:prstGeom>
          <a:noFill/>
        </p:spPr>
        <p:txBody>
          <a:bodyPr wrap="square" rtlCol="0">
            <a:spAutoFit/>
          </a:bodyPr>
          <a:lstStyle/>
          <a:p>
            <a:r>
              <a:rPr lang="cs-CZ" dirty="0" smtClean="0"/>
              <a:t>KSČM</a:t>
            </a:r>
          </a:p>
        </p:txBody>
      </p:sp>
      <p:sp>
        <p:nvSpPr>
          <p:cNvPr id="6" name="TextovéPole 5"/>
          <p:cNvSpPr txBox="1"/>
          <p:nvPr/>
        </p:nvSpPr>
        <p:spPr>
          <a:xfrm>
            <a:off x="6697013" y="3926588"/>
            <a:ext cx="643943" cy="369332"/>
          </a:xfrm>
          <a:prstGeom prst="rect">
            <a:avLst/>
          </a:prstGeom>
          <a:noFill/>
        </p:spPr>
        <p:txBody>
          <a:bodyPr wrap="square" rtlCol="0">
            <a:spAutoFit/>
          </a:bodyPr>
          <a:lstStyle/>
          <a:p>
            <a:r>
              <a:rPr lang="cs-CZ" dirty="0" smtClean="0"/>
              <a:t>ODS</a:t>
            </a:r>
            <a:endParaRPr lang="en-US" dirty="0"/>
          </a:p>
        </p:txBody>
      </p:sp>
      <p:sp>
        <p:nvSpPr>
          <p:cNvPr id="7" name="TextovéPole 6"/>
          <p:cNvSpPr txBox="1"/>
          <p:nvPr/>
        </p:nvSpPr>
        <p:spPr>
          <a:xfrm>
            <a:off x="6362162" y="658574"/>
            <a:ext cx="489396" cy="369332"/>
          </a:xfrm>
          <a:prstGeom prst="rect">
            <a:avLst/>
          </a:prstGeom>
          <a:noFill/>
        </p:spPr>
        <p:txBody>
          <a:bodyPr wrap="square" rtlCol="0">
            <a:spAutoFit/>
          </a:bodyPr>
          <a:lstStyle/>
          <a:p>
            <a:r>
              <a:rPr lang="cs-CZ" dirty="0" smtClean="0"/>
              <a:t>US</a:t>
            </a:r>
            <a:endParaRPr lang="en-US" dirty="0"/>
          </a:p>
        </p:txBody>
      </p:sp>
      <p:sp>
        <p:nvSpPr>
          <p:cNvPr id="8" name="TextovéPole 7"/>
          <p:cNvSpPr txBox="1"/>
          <p:nvPr/>
        </p:nvSpPr>
        <p:spPr>
          <a:xfrm>
            <a:off x="7186410" y="1506022"/>
            <a:ext cx="875763" cy="369332"/>
          </a:xfrm>
          <a:prstGeom prst="rect">
            <a:avLst/>
          </a:prstGeom>
          <a:noFill/>
        </p:spPr>
        <p:txBody>
          <a:bodyPr wrap="square" rtlCol="0">
            <a:spAutoFit/>
          </a:bodyPr>
          <a:lstStyle/>
          <a:p>
            <a:r>
              <a:rPr lang="cs-CZ" dirty="0" smtClean="0"/>
              <a:t>TOP09</a:t>
            </a:r>
            <a:endParaRPr lang="en-US" dirty="0"/>
          </a:p>
        </p:txBody>
      </p:sp>
      <p:sp>
        <p:nvSpPr>
          <p:cNvPr id="9" name="TextovéPole 8"/>
          <p:cNvSpPr txBox="1"/>
          <p:nvPr/>
        </p:nvSpPr>
        <p:spPr>
          <a:xfrm>
            <a:off x="5840567" y="1241902"/>
            <a:ext cx="1043189" cy="369332"/>
          </a:xfrm>
          <a:prstGeom prst="rect">
            <a:avLst/>
          </a:prstGeom>
          <a:noFill/>
        </p:spPr>
        <p:txBody>
          <a:bodyPr wrap="square" rtlCol="0">
            <a:spAutoFit/>
          </a:bodyPr>
          <a:lstStyle/>
          <a:p>
            <a:r>
              <a:rPr lang="cs-CZ" dirty="0" smtClean="0"/>
              <a:t>KDU-CSL</a:t>
            </a:r>
            <a:endParaRPr lang="en-US" dirty="0"/>
          </a:p>
        </p:txBody>
      </p:sp>
    </p:spTree>
    <p:extLst>
      <p:ext uri="{BB962C8B-B14F-4D97-AF65-F5344CB8AC3E}">
        <p14:creationId xmlns:p14="http://schemas.microsoft.com/office/powerpoint/2010/main" val="324756562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en-US"/>
          </a:p>
        </p:txBody>
      </p:sp>
      <p:pic>
        <p:nvPicPr>
          <p:cNvPr id="4" name="Zástupný symbol pro obsah 3"/>
          <p:cNvPicPr>
            <a:picLocks noGrp="1" noChangeAspect="1"/>
          </p:cNvPicPr>
          <p:nvPr>
            <p:ph idx="1"/>
          </p:nvPr>
        </p:nvPicPr>
        <p:blipFill>
          <a:blip r:embed="rId2"/>
          <a:stretch>
            <a:fillRect/>
          </a:stretch>
        </p:blipFill>
        <p:spPr>
          <a:xfrm>
            <a:off x="2117304" y="18431"/>
            <a:ext cx="7957392" cy="6882722"/>
          </a:xfrm>
          <a:prstGeom prst="rect">
            <a:avLst/>
          </a:prstGeom>
        </p:spPr>
      </p:pic>
      <p:sp>
        <p:nvSpPr>
          <p:cNvPr id="3" name="TextovéPole 2"/>
          <p:cNvSpPr txBox="1"/>
          <p:nvPr/>
        </p:nvSpPr>
        <p:spPr>
          <a:xfrm>
            <a:off x="3451538" y="1287887"/>
            <a:ext cx="695459" cy="369332"/>
          </a:xfrm>
          <a:prstGeom prst="rect">
            <a:avLst/>
          </a:prstGeom>
          <a:noFill/>
        </p:spPr>
        <p:txBody>
          <a:bodyPr wrap="square" rtlCol="0">
            <a:spAutoFit/>
          </a:bodyPr>
          <a:lstStyle/>
          <a:p>
            <a:r>
              <a:rPr lang="cs-CZ" dirty="0" smtClean="0"/>
              <a:t>ČSSD</a:t>
            </a:r>
            <a:endParaRPr lang="en-US" dirty="0"/>
          </a:p>
        </p:txBody>
      </p:sp>
      <p:sp>
        <p:nvSpPr>
          <p:cNvPr id="5" name="TextovéPole 4"/>
          <p:cNvSpPr txBox="1"/>
          <p:nvPr/>
        </p:nvSpPr>
        <p:spPr>
          <a:xfrm>
            <a:off x="3451538" y="4494726"/>
            <a:ext cx="734095" cy="369332"/>
          </a:xfrm>
          <a:prstGeom prst="rect">
            <a:avLst/>
          </a:prstGeom>
          <a:noFill/>
        </p:spPr>
        <p:txBody>
          <a:bodyPr wrap="square" rtlCol="0">
            <a:spAutoFit/>
          </a:bodyPr>
          <a:lstStyle/>
          <a:p>
            <a:r>
              <a:rPr lang="cs-CZ" dirty="0" smtClean="0"/>
              <a:t>KSČM</a:t>
            </a:r>
          </a:p>
        </p:txBody>
      </p:sp>
      <p:sp>
        <p:nvSpPr>
          <p:cNvPr id="6" name="TextovéPole 5"/>
          <p:cNvSpPr txBox="1"/>
          <p:nvPr/>
        </p:nvSpPr>
        <p:spPr>
          <a:xfrm>
            <a:off x="6697013" y="3926588"/>
            <a:ext cx="643943" cy="369332"/>
          </a:xfrm>
          <a:prstGeom prst="rect">
            <a:avLst/>
          </a:prstGeom>
          <a:noFill/>
        </p:spPr>
        <p:txBody>
          <a:bodyPr wrap="square" rtlCol="0">
            <a:spAutoFit/>
          </a:bodyPr>
          <a:lstStyle/>
          <a:p>
            <a:r>
              <a:rPr lang="cs-CZ" dirty="0" smtClean="0"/>
              <a:t>ODS</a:t>
            </a:r>
            <a:endParaRPr lang="en-US" dirty="0"/>
          </a:p>
        </p:txBody>
      </p:sp>
      <p:sp>
        <p:nvSpPr>
          <p:cNvPr id="7" name="TextovéPole 6"/>
          <p:cNvSpPr txBox="1"/>
          <p:nvPr/>
        </p:nvSpPr>
        <p:spPr>
          <a:xfrm>
            <a:off x="6362162" y="658574"/>
            <a:ext cx="489396" cy="369332"/>
          </a:xfrm>
          <a:prstGeom prst="rect">
            <a:avLst/>
          </a:prstGeom>
          <a:noFill/>
        </p:spPr>
        <p:txBody>
          <a:bodyPr wrap="square" rtlCol="0">
            <a:spAutoFit/>
          </a:bodyPr>
          <a:lstStyle/>
          <a:p>
            <a:r>
              <a:rPr lang="cs-CZ" dirty="0" smtClean="0"/>
              <a:t>US</a:t>
            </a:r>
            <a:endParaRPr lang="en-US" dirty="0"/>
          </a:p>
        </p:txBody>
      </p:sp>
      <p:sp>
        <p:nvSpPr>
          <p:cNvPr id="8" name="TextovéPole 7"/>
          <p:cNvSpPr txBox="1"/>
          <p:nvPr/>
        </p:nvSpPr>
        <p:spPr>
          <a:xfrm>
            <a:off x="7186410" y="1506022"/>
            <a:ext cx="875763" cy="369332"/>
          </a:xfrm>
          <a:prstGeom prst="rect">
            <a:avLst/>
          </a:prstGeom>
          <a:noFill/>
        </p:spPr>
        <p:txBody>
          <a:bodyPr wrap="square" rtlCol="0">
            <a:spAutoFit/>
          </a:bodyPr>
          <a:lstStyle/>
          <a:p>
            <a:r>
              <a:rPr lang="cs-CZ" dirty="0" smtClean="0"/>
              <a:t>TOP09</a:t>
            </a:r>
            <a:endParaRPr lang="en-US" dirty="0"/>
          </a:p>
        </p:txBody>
      </p:sp>
      <p:sp>
        <p:nvSpPr>
          <p:cNvPr id="9" name="TextovéPole 8"/>
          <p:cNvSpPr txBox="1"/>
          <p:nvPr/>
        </p:nvSpPr>
        <p:spPr>
          <a:xfrm>
            <a:off x="5840567" y="1241902"/>
            <a:ext cx="1043189" cy="369332"/>
          </a:xfrm>
          <a:prstGeom prst="rect">
            <a:avLst/>
          </a:prstGeom>
          <a:noFill/>
        </p:spPr>
        <p:txBody>
          <a:bodyPr wrap="square" rtlCol="0">
            <a:spAutoFit/>
          </a:bodyPr>
          <a:lstStyle/>
          <a:p>
            <a:r>
              <a:rPr lang="cs-CZ" dirty="0" smtClean="0"/>
              <a:t>KDU-CSL</a:t>
            </a:r>
            <a:endParaRPr lang="en-US" dirty="0"/>
          </a:p>
        </p:txBody>
      </p:sp>
      <p:sp>
        <p:nvSpPr>
          <p:cNvPr id="10" name="Ovál 9"/>
          <p:cNvSpPr/>
          <p:nvPr/>
        </p:nvSpPr>
        <p:spPr>
          <a:xfrm rot="1046301">
            <a:off x="3421344" y="943000"/>
            <a:ext cx="1004552" cy="4258638"/>
          </a:xfrm>
          <a:prstGeom prst="ellipse">
            <a:avLst/>
          </a:prstGeom>
          <a:noFill/>
          <a:ln w="28575">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Tree>
    <p:extLst>
      <p:ext uri="{BB962C8B-B14F-4D97-AF65-F5344CB8AC3E}">
        <p14:creationId xmlns:p14="http://schemas.microsoft.com/office/powerpoint/2010/main" val="300032573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en-US"/>
          </a:p>
        </p:txBody>
      </p:sp>
      <p:pic>
        <p:nvPicPr>
          <p:cNvPr id="4" name="Zástupný symbol pro obsah 3"/>
          <p:cNvPicPr>
            <a:picLocks noGrp="1" noChangeAspect="1"/>
          </p:cNvPicPr>
          <p:nvPr>
            <p:ph idx="1"/>
          </p:nvPr>
        </p:nvPicPr>
        <p:blipFill>
          <a:blip r:embed="rId2"/>
          <a:stretch>
            <a:fillRect/>
          </a:stretch>
        </p:blipFill>
        <p:spPr>
          <a:xfrm>
            <a:off x="2117304" y="18431"/>
            <a:ext cx="7957392" cy="6882722"/>
          </a:xfrm>
          <a:prstGeom prst="rect">
            <a:avLst/>
          </a:prstGeom>
        </p:spPr>
      </p:pic>
      <p:sp>
        <p:nvSpPr>
          <p:cNvPr id="3" name="TextovéPole 2"/>
          <p:cNvSpPr txBox="1"/>
          <p:nvPr/>
        </p:nvSpPr>
        <p:spPr>
          <a:xfrm>
            <a:off x="3451538" y="1287887"/>
            <a:ext cx="695459" cy="369332"/>
          </a:xfrm>
          <a:prstGeom prst="rect">
            <a:avLst/>
          </a:prstGeom>
          <a:noFill/>
        </p:spPr>
        <p:txBody>
          <a:bodyPr wrap="square" rtlCol="0">
            <a:spAutoFit/>
          </a:bodyPr>
          <a:lstStyle/>
          <a:p>
            <a:r>
              <a:rPr lang="cs-CZ" dirty="0" smtClean="0"/>
              <a:t>ČSSD</a:t>
            </a:r>
            <a:endParaRPr lang="en-US" dirty="0"/>
          </a:p>
        </p:txBody>
      </p:sp>
      <p:sp>
        <p:nvSpPr>
          <p:cNvPr id="5" name="TextovéPole 4"/>
          <p:cNvSpPr txBox="1"/>
          <p:nvPr/>
        </p:nvSpPr>
        <p:spPr>
          <a:xfrm>
            <a:off x="3451538" y="4494726"/>
            <a:ext cx="734095" cy="369332"/>
          </a:xfrm>
          <a:prstGeom prst="rect">
            <a:avLst/>
          </a:prstGeom>
          <a:noFill/>
        </p:spPr>
        <p:txBody>
          <a:bodyPr wrap="square" rtlCol="0">
            <a:spAutoFit/>
          </a:bodyPr>
          <a:lstStyle/>
          <a:p>
            <a:r>
              <a:rPr lang="cs-CZ" dirty="0" smtClean="0"/>
              <a:t>KSČM</a:t>
            </a:r>
          </a:p>
        </p:txBody>
      </p:sp>
      <p:sp>
        <p:nvSpPr>
          <p:cNvPr id="6" name="TextovéPole 5"/>
          <p:cNvSpPr txBox="1"/>
          <p:nvPr/>
        </p:nvSpPr>
        <p:spPr>
          <a:xfrm>
            <a:off x="6697013" y="3926588"/>
            <a:ext cx="643943" cy="369332"/>
          </a:xfrm>
          <a:prstGeom prst="rect">
            <a:avLst/>
          </a:prstGeom>
          <a:noFill/>
        </p:spPr>
        <p:txBody>
          <a:bodyPr wrap="square" rtlCol="0">
            <a:spAutoFit/>
          </a:bodyPr>
          <a:lstStyle/>
          <a:p>
            <a:r>
              <a:rPr lang="cs-CZ" dirty="0" smtClean="0"/>
              <a:t>ODS</a:t>
            </a:r>
            <a:endParaRPr lang="en-US" dirty="0"/>
          </a:p>
        </p:txBody>
      </p:sp>
      <p:sp>
        <p:nvSpPr>
          <p:cNvPr id="7" name="TextovéPole 6"/>
          <p:cNvSpPr txBox="1"/>
          <p:nvPr/>
        </p:nvSpPr>
        <p:spPr>
          <a:xfrm>
            <a:off x="6362162" y="658574"/>
            <a:ext cx="489396" cy="369332"/>
          </a:xfrm>
          <a:prstGeom prst="rect">
            <a:avLst/>
          </a:prstGeom>
          <a:noFill/>
        </p:spPr>
        <p:txBody>
          <a:bodyPr wrap="square" rtlCol="0">
            <a:spAutoFit/>
          </a:bodyPr>
          <a:lstStyle/>
          <a:p>
            <a:r>
              <a:rPr lang="cs-CZ" dirty="0" smtClean="0"/>
              <a:t>US</a:t>
            </a:r>
            <a:endParaRPr lang="en-US" dirty="0"/>
          </a:p>
        </p:txBody>
      </p:sp>
      <p:sp>
        <p:nvSpPr>
          <p:cNvPr id="8" name="TextovéPole 7"/>
          <p:cNvSpPr txBox="1"/>
          <p:nvPr/>
        </p:nvSpPr>
        <p:spPr>
          <a:xfrm>
            <a:off x="7186410" y="1506022"/>
            <a:ext cx="875763" cy="369332"/>
          </a:xfrm>
          <a:prstGeom prst="rect">
            <a:avLst/>
          </a:prstGeom>
          <a:noFill/>
        </p:spPr>
        <p:txBody>
          <a:bodyPr wrap="square" rtlCol="0">
            <a:spAutoFit/>
          </a:bodyPr>
          <a:lstStyle/>
          <a:p>
            <a:r>
              <a:rPr lang="cs-CZ" dirty="0" smtClean="0"/>
              <a:t>TOP09</a:t>
            </a:r>
            <a:endParaRPr lang="en-US" dirty="0"/>
          </a:p>
        </p:txBody>
      </p:sp>
      <p:sp>
        <p:nvSpPr>
          <p:cNvPr id="9" name="TextovéPole 8"/>
          <p:cNvSpPr txBox="1"/>
          <p:nvPr/>
        </p:nvSpPr>
        <p:spPr>
          <a:xfrm>
            <a:off x="5840567" y="1241902"/>
            <a:ext cx="1043189" cy="369332"/>
          </a:xfrm>
          <a:prstGeom prst="rect">
            <a:avLst/>
          </a:prstGeom>
          <a:noFill/>
        </p:spPr>
        <p:txBody>
          <a:bodyPr wrap="square" rtlCol="0">
            <a:spAutoFit/>
          </a:bodyPr>
          <a:lstStyle/>
          <a:p>
            <a:r>
              <a:rPr lang="cs-CZ" dirty="0" smtClean="0"/>
              <a:t>KDU-CSL</a:t>
            </a:r>
            <a:endParaRPr lang="en-US" dirty="0"/>
          </a:p>
        </p:txBody>
      </p:sp>
      <p:sp>
        <p:nvSpPr>
          <p:cNvPr id="10" name="Ovál 9"/>
          <p:cNvSpPr/>
          <p:nvPr/>
        </p:nvSpPr>
        <p:spPr>
          <a:xfrm rot="1046301">
            <a:off x="3421344" y="943000"/>
            <a:ext cx="1004552" cy="4258638"/>
          </a:xfrm>
          <a:prstGeom prst="ellipse">
            <a:avLst/>
          </a:prstGeom>
          <a:noFill/>
          <a:ln w="28575">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1" name="Rovnoramenný trojúhelník 10"/>
          <p:cNvSpPr/>
          <p:nvPr/>
        </p:nvSpPr>
        <p:spPr>
          <a:xfrm rot="10043799">
            <a:off x="5407387" y="748420"/>
            <a:ext cx="2706371" cy="4302440"/>
          </a:xfrm>
          <a:prstGeom prst="triangl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89486920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Does</a:t>
            </a:r>
            <a:r>
              <a:rPr lang="cs-CZ" dirty="0" smtClean="0"/>
              <a:t> </a:t>
            </a:r>
            <a:r>
              <a:rPr lang="cs-CZ" dirty="0" err="1" smtClean="0"/>
              <a:t>the</a:t>
            </a:r>
            <a:r>
              <a:rPr lang="cs-CZ" dirty="0" smtClean="0"/>
              <a:t> EU </a:t>
            </a:r>
            <a:r>
              <a:rPr lang="cs-CZ" dirty="0" err="1" smtClean="0"/>
              <a:t>issue</a:t>
            </a:r>
            <a:r>
              <a:rPr lang="cs-CZ" dirty="0" smtClean="0"/>
              <a:t> </a:t>
            </a:r>
            <a:r>
              <a:rPr lang="cs-CZ" dirty="0" err="1" smtClean="0"/>
              <a:t>matter</a:t>
            </a:r>
            <a:r>
              <a:rPr lang="cs-CZ" dirty="0" smtClean="0"/>
              <a:t>?</a:t>
            </a:r>
            <a:endParaRPr lang="en-US" dirty="0"/>
          </a:p>
        </p:txBody>
      </p:sp>
      <p:sp>
        <p:nvSpPr>
          <p:cNvPr id="3" name="Zástupný symbol pro obsah 2"/>
          <p:cNvSpPr>
            <a:spLocks noGrp="1"/>
          </p:cNvSpPr>
          <p:nvPr>
            <p:ph idx="1"/>
          </p:nvPr>
        </p:nvSpPr>
        <p:spPr/>
        <p:txBody>
          <a:bodyPr/>
          <a:lstStyle/>
          <a:p>
            <a:r>
              <a:rPr lang="cs-CZ" dirty="0" err="1" smtClean="0"/>
              <a:t>Interactions</a:t>
            </a:r>
            <a:r>
              <a:rPr lang="cs-CZ" dirty="0" smtClean="0"/>
              <a:t> </a:t>
            </a:r>
            <a:r>
              <a:rPr lang="cs-CZ" dirty="0" err="1" smtClean="0"/>
              <a:t>between</a:t>
            </a:r>
            <a:r>
              <a:rPr lang="cs-CZ" dirty="0" smtClean="0"/>
              <a:t> </a:t>
            </a:r>
            <a:r>
              <a:rPr lang="cs-CZ" dirty="0" err="1" smtClean="0"/>
              <a:t>parties</a:t>
            </a:r>
            <a:endParaRPr lang="cs-CZ" dirty="0" smtClean="0"/>
          </a:p>
          <a:p>
            <a:r>
              <a:rPr lang="cs-CZ" dirty="0" err="1" smtClean="0"/>
              <a:t>The</a:t>
            </a:r>
            <a:r>
              <a:rPr lang="cs-CZ" dirty="0" smtClean="0"/>
              <a:t> 2002 </a:t>
            </a:r>
            <a:r>
              <a:rPr lang="cs-CZ" dirty="0" err="1" smtClean="0"/>
              <a:t>elections</a:t>
            </a:r>
            <a:r>
              <a:rPr lang="cs-CZ" dirty="0" smtClean="0"/>
              <a:t> and </a:t>
            </a:r>
            <a:r>
              <a:rPr lang="cs-CZ" dirty="0" err="1" smtClean="0"/>
              <a:t>the</a:t>
            </a:r>
            <a:r>
              <a:rPr lang="cs-CZ" dirty="0" smtClean="0"/>
              <a:t> </a:t>
            </a:r>
            <a:r>
              <a:rPr lang="cs-CZ" dirty="0" err="1" smtClean="0"/>
              <a:t>formation</a:t>
            </a:r>
            <a:r>
              <a:rPr lang="cs-CZ" dirty="0" smtClean="0"/>
              <a:t> </a:t>
            </a:r>
            <a:r>
              <a:rPr lang="cs-CZ" dirty="0" err="1" smtClean="0"/>
              <a:t>of</a:t>
            </a:r>
            <a:r>
              <a:rPr lang="cs-CZ" dirty="0" smtClean="0"/>
              <a:t> </a:t>
            </a:r>
            <a:r>
              <a:rPr lang="cs-CZ" dirty="0" err="1" smtClean="0"/>
              <a:t>the</a:t>
            </a:r>
            <a:r>
              <a:rPr lang="cs-CZ" dirty="0" smtClean="0"/>
              <a:t> pro-</a:t>
            </a:r>
            <a:r>
              <a:rPr lang="cs-CZ" dirty="0" err="1" smtClean="0"/>
              <a:t>European</a:t>
            </a:r>
            <a:r>
              <a:rPr lang="cs-CZ" dirty="0" smtClean="0"/>
              <a:t> </a:t>
            </a:r>
            <a:r>
              <a:rPr lang="cs-CZ" dirty="0" err="1" smtClean="0"/>
              <a:t>cabinet</a:t>
            </a:r>
            <a:r>
              <a:rPr lang="cs-CZ" dirty="0" smtClean="0"/>
              <a:t> </a:t>
            </a:r>
            <a:r>
              <a:rPr lang="cs-CZ" dirty="0" err="1" smtClean="0"/>
              <a:t>of</a:t>
            </a:r>
            <a:r>
              <a:rPr lang="cs-CZ" dirty="0" smtClean="0"/>
              <a:t> ČSSD – KDU-ČSL – US</a:t>
            </a:r>
          </a:p>
          <a:p>
            <a:pPr marL="0" indent="0" algn="ctr">
              <a:buNone/>
            </a:pPr>
            <a:r>
              <a:rPr lang="cs-CZ" dirty="0" smtClean="0"/>
              <a:t>X</a:t>
            </a:r>
          </a:p>
          <a:p>
            <a:pPr marL="0" indent="0" algn="ctr">
              <a:buNone/>
            </a:pPr>
            <a:r>
              <a:rPr lang="cs-CZ" dirty="0" smtClean="0"/>
              <a:t>2006 and 2010 </a:t>
            </a:r>
            <a:r>
              <a:rPr lang="cs-CZ" dirty="0" err="1" smtClean="0"/>
              <a:t>cabinets</a:t>
            </a:r>
            <a:r>
              <a:rPr lang="cs-CZ" dirty="0" smtClean="0"/>
              <a:t> (ODS X KDU, SZ and TOP 09)</a:t>
            </a:r>
            <a:r>
              <a:rPr lang="cs-CZ" dirty="0"/>
              <a:t> </a:t>
            </a:r>
            <a:endParaRPr lang="cs-CZ" dirty="0" smtClean="0"/>
          </a:p>
          <a:p>
            <a:r>
              <a:rPr lang="cs-CZ" dirty="0" err="1" smtClean="0"/>
              <a:t>Potential</a:t>
            </a:r>
            <a:r>
              <a:rPr lang="cs-CZ" dirty="0" smtClean="0"/>
              <a:t> </a:t>
            </a:r>
            <a:r>
              <a:rPr lang="cs-CZ" dirty="0" err="1" smtClean="0"/>
              <a:t>impact</a:t>
            </a:r>
            <a:r>
              <a:rPr lang="cs-CZ" dirty="0" smtClean="0"/>
              <a:t> on volatility (party – </a:t>
            </a:r>
            <a:r>
              <a:rPr lang="cs-CZ" dirty="0" err="1" smtClean="0"/>
              <a:t>voters</a:t>
            </a:r>
            <a:r>
              <a:rPr lang="cs-CZ" dirty="0" smtClean="0"/>
              <a:t> </a:t>
            </a:r>
            <a:r>
              <a:rPr lang="cs-CZ" dirty="0" err="1" smtClean="0"/>
              <a:t>congruence</a:t>
            </a:r>
            <a:r>
              <a:rPr lang="cs-CZ" dirty="0" smtClean="0"/>
              <a:t>)</a:t>
            </a:r>
            <a:endParaRPr lang="cs-CZ" dirty="0"/>
          </a:p>
          <a:p>
            <a:r>
              <a:rPr lang="cs-CZ" dirty="0" err="1" smtClean="0"/>
              <a:t>The</a:t>
            </a:r>
            <a:r>
              <a:rPr lang="cs-CZ" dirty="0" smtClean="0"/>
              <a:t> </a:t>
            </a:r>
            <a:r>
              <a:rPr lang="cs-CZ" dirty="0" err="1"/>
              <a:t>crucial</a:t>
            </a:r>
            <a:r>
              <a:rPr lang="cs-CZ" dirty="0"/>
              <a:t> role </a:t>
            </a:r>
            <a:r>
              <a:rPr lang="cs-CZ" dirty="0" err="1"/>
              <a:t>of</a:t>
            </a:r>
            <a:r>
              <a:rPr lang="cs-CZ" dirty="0"/>
              <a:t> </a:t>
            </a:r>
            <a:r>
              <a:rPr lang="cs-CZ" dirty="0" err="1"/>
              <a:t>the</a:t>
            </a:r>
            <a:r>
              <a:rPr lang="cs-CZ" dirty="0"/>
              <a:t> </a:t>
            </a:r>
            <a:r>
              <a:rPr lang="cs-CZ" dirty="0" err="1"/>
              <a:t>salience</a:t>
            </a:r>
            <a:r>
              <a:rPr lang="cs-CZ" dirty="0"/>
              <a:t> </a:t>
            </a:r>
            <a:r>
              <a:rPr lang="cs-CZ" dirty="0" err="1"/>
              <a:t>of</a:t>
            </a:r>
            <a:r>
              <a:rPr lang="cs-CZ" dirty="0"/>
              <a:t> </a:t>
            </a:r>
            <a:r>
              <a:rPr lang="cs-CZ" dirty="0" err="1"/>
              <a:t>the</a:t>
            </a:r>
            <a:r>
              <a:rPr lang="cs-CZ" dirty="0"/>
              <a:t> </a:t>
            </a:r>
            <a:r>
              <a:rPr lang="cs-CZ" dirty="0" err="1"/>
              <a:t>issue</a:t>
            </a:r>
            <a:r>
              <a:rPr lang="cs-CZ" dirty="0"/>
              <a:t> – </a:t>
            </a:r>
            <a:r>
              <a:rPr lang="cs-CZ" dirty="0" err="1"/>
              <a:t>low</a:t>
            </a:r>
            <a:r>
              <a:rPr lang="cs-CZ" dirty="0"/>
              <a:t> in a </a:t>
            </a:r>
            <a:r>
              <a:rPr lang="cs-CZ" dirty="0" err="1"/>
              <a:t>longterm</a:t>
            </a:r>
            <a:r>
              <a:rPr lang="cs-CZ" dirty="0"/>
              <a:t> </a:t>
            </a:r>
            <a:r>
              <a:rPr lang="cs-CZ" dirty="0" err="1"/>
              <a:t>perspective</a:t>
            </a:r>
            <a:endParaRPr lang="cs-CZ" dirty="0"/>
          </a:p>
          <a:p>
            <a:pPr marL="0" indent="0" algn="ctr">
              <a:buNone/>
            </a:pPr>
            <a:endParaRPr lang="en-US" dirty="0"/>
          </a:p>
        </p:txBody>
      </p:sp>
    </p:spTree>
    <p:extLst>
      <p:ext uri="{BB962C8B-B14F-4D97-AF65-F5344CB8AC3E}">
        <p14:creationId xmlns:p14="http://schemas.microsoft.com/office/powerpoint/2010/main" val="337912916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Conclusion</a:t>
            </a:r>
            <a:endParaRPr lang="en-US" dirty="0"/>
          </a:p>
        </p:txBody>
      </p:sp>
      <p:sp>
        <p:nvSpPr>
          <p:cNvPr id="3" name="Zástupný symbol pro obsah 2"/>
          <p:cNvSpPr>
            <a:spLocks noGrp="1"/>
          </p:cNvSpPr>
          <p:nvPr>
            <p:ph idx="1"/>
          </p:nvPr>
        </p:nvSpPr>
        <p:spPr/>
        <p:txBody>
          <a:bodyPr/>
          <a:lstStyle/>
          <a:p>
            <a:r>
              <a:rPr lang="cs-CZ" dirty="0" err="1" smtClean="0"/>
              <a:t>Electorally</a:t>
            </a:r>
            <a:r>
              <a:rPr lang="cs-CZ" dirty="0" smtClean="0"/>
              <a:t> </a:t>
            </a:r>
            <a:r>
              <a:rPr lang="cs-CZ" dirty="0" err="1" smtClean="0"/>
              <a:t>succesful</a:t>
            </a:r>
            <a:r>
              <a:rPr lang="cs-CZ" dirty="0" smtClean="0"/>
              <a:t> </a:t>
            </a:r>
            <a:r>
              <a:rPr lang="cs-CZ" dirty="0" err="1" smtClean="0"/>
              <a:t>Eurosceptic</a:t>
            </a:r>
            <a:r>
              <a:rPr lang="cs-CZ" dirty="0" smtClean="0"/>
              <a:t> </a:t>
            </a:r>
            <a:r>
              <a:rPr lang="cs-CZ" dirty="0" err="1" smtClean="0"/>
              <a:t>parties</a:t>
            </a:r>
            <a:r>
              <a:rPr lang="cs-CZ" dirty="0" smtClean="0"/>
              <a:t> – a variety </a:t>
            </a:r>
            <a:r>
              <a:rPr lang="cs-CZ" dirty="0" err="1" smtClean="0"/>
              <a:t>of</a:t>
            </a:r>
            <a:r>
              <a:rPr lang="cs-CZ" dirty="0" smtClean="0"/>
              <a:t> </a:t>
            </a:r>
            <a:r>
              <a:rPr lang="cs-CZ" dirty="0" err="1" smtClean="0"/>
              <a:t>Euroscepticisms</a:t>
            </a:r>
            <a:r>
              <a:rPr lang="cs-CZ" dirty="0" smtClean="0"/>
              <a:t> </a:t>
            </a:r>
          </a:p>
          <a:p>
            <a:endParaRPr lang="cs-CZ" dirty="0"/>
          </a:p>
          <a:p>
            <a:r>
              <a:rPr lang="cs-CZ" dirty="0" err="1" smtClean="0"/>
              <a:t>The</a:t>
            </a:r>
            <a:r>
              <a:rPr lang="cs-CZ" dirty="0" smtClean="0"/>
              <a:t> role </a:t>
            </a:r>
            <a:r>
              <a:rPr lang="cs-CZ" dirty="0" err="1" smtClean="0"/>
              <a:t>of</a:t>
            </a:r>
            <a:r>
              <a:rPr lang="cs-CZ" dirty="0" smtClean="0"/>
              <a:t> </a:t>
            </a:r>
            <a:r>
              <a:rPr lang="cs-CZ" dirty="0" err="1" smtClean="0"/>
              <a:t>the</a:t>
            </a:r>
            <a:r>
              <a:rPr lang="cs-CZ" dirty="0" smtClean="0"/>
              <a:t> </a:t>
            </a:r>
            <a:r>
              <a:rPr lang="cs-CZ" dirty="0" err="1" smtClean="0"/>
              <a:t>primary</a:t>
            </a:r>
            <a:r>
              <a:rPr lang="cs-CZ" dirty="0" smtClean="0"/>
              <a:t> </a:t>
            </a:r>
            <a:r>
              <a:rPr lang="cs-CZ" dirty="0" err="1" smtClean="0"/>
              <a:t>ideologies</a:t>
            </a:r>
            <a:r>
              <a:rPr lang="cs-CZ" dirty="0" smtClean="0"/>
              <a:t> </a:t>
            </a:r>
            <a:r>
              <a:rPr lang="cs-CZ" dirty="0" err="1" smtClean="0"/>
              <a:t>of</a:t>
            </a:r>
            <a:r>
              <a:rPr lang="cs-CZ" dirty="0" smtClean="0"/>
              <a:t> </a:t>
            </a:r>
            <a:r>
              <a:rPr lang="cs-CZ" dirty="0" err="1" smtClean="0"/>
              <a:t>the</a:t>
            </a:r>
            <a:r>
              <a:rPr lang="cs-CZ" dirty="0" smtClean="0"/>
              <a:t> </a:t>
            </a:r>
            <a:r>
              <a:rPr lang="cs-CZ" dirty="0" err="1" smtClean="0"/>
              <a:t>parties</a:t>
            </a:r>
            <a:r>
              <a:rPr lang="cs-CZ" dirty="0" smtClean="0"/>
              <a:t> – </a:t>
            </a:r>
            <a:r>
              <a:rPr lang="cs-CZ" dirty="0" err="1" smtClean="0"/>
              <a:t>from</a:t>
            </a:r>
            <a:r>
              <a:rPr lang="cs-CZ" dirty="0" smtClean="0"/>
              <a:t> </a:t>
            </a:r>
            <a:r>
              <a:rPr lang="cs-CZ" dirty="0" err="1" smtClean="0"/>
              <a:t>left</a:t>
            </a:r>
            <a:r>
              <a:rPr lang="cs-CZ" dirty="0" smtClean="0"/>
              <a:t> </a:t>
            </a:r>
            <a:r>
              <a:rPr lang="cs-CZ" dirty="0" err="1" smtClean="0"/>
              <a:t>wing</a:t>
            </a:r>
            <a:r>
              <a:rPr lang="cs-CZ" dirty="0" smtClean="0"/>
              <a:t>, </a:t>
            </a:r>
            <a:r>
              <a:rPr lang="cs-CZ" dirty="0" err="1" smtClean="0"/>
              <a:t>neoliberal</a:t>
            </a:r>
            <a:r>
              <a:rPr lang="cs-CZ" dirty="0" smtClean="0"/>
              <a:t> to </a:t>
            </a:r>
            <a:r>
              <a:rPr lang="cs-CZ" dirty="0" err="1" smtClean="0"/>
              <a:t>nationalist</a:t>
            </a:r>
            <a:r>
              <a:rPr lang="cs-CZ" dirty="0" smtClean="0"/>
              <a:t> </a:t>
            </a:r>
            <a:r>
              <a:rPr lang="cs-CZ" dirty="0" err="1" smtClean="0"/>
              <a:t>Euroscepticism</a:t>
            </a:r>
            <a:endParaRPr lang="cs-CZ" dirty="0" smtClean="0"/>
          </a:p>
          <a:p>
            <a:endParaRPr lang="cs-CZ" dirty="0"/>
          </a:p>
          <a:p>
            <a:r>
              <a:rPr lang="cs-CZ" dirty="0" err="1" smtClean="0"/>
              <a:t>Euroscepticism</a:t>
            </a:r>
            <a:r>
              <a:rPr lang="cs-CZ" dirty="0" smtClean="0"/>
              <a:t> as </a:t>
            </a:r>
            <a:r>
              <a:rPr lang="cs-CZ" dirty="0" err="1" smtClean="0"/>
              <a:t>established</a:t>
            </a:r>
            <a:r>
              <a:rPr lang="cs-CZ" dirty="0" smtClean="0"/>
              <a:t> </a:t>
            </a:r>
            <a:r>
              <a:rPr lang="cs-CZ" dirty="0" err="1" smtClean="0"/>
              <a:t>sets</a:t>
            </a:r>
            <a:r>
              <a:rPr lang="cs-CZ" dirty="0" smtClean="0"/>
              <a:t> </a:t>
            </a:r>
            <a:r>
              <a:rPr lang="cs-CZ" dirty="0" err="1" smtClean="0"/>
              <a:t>of</a:t>
            </a:r>
            <a:r>
              <a:rPr lang="cs-CZ" dirty="0" smtClean="0"/>
              <a:t> </a:t>
            </a:r>
            <a:r>
              <a:rPr lang="cs-CZ" dirty="0" err="1" smtClean="0"/>
              <a:t>ideas</a:t>
            </a:r>
            <a:r>
              <a:rPr lang="cs-CZ" dirty="0" smtClean="0"/>
              <a:t> (</a:t>
            </a:r>
            <a:r>
              <a:rPr lang="cs-CZ" dirty="0" err="1" smtClean="0"/>
              <a:t>the</a:t>
            </a:r>
            <a:r>
              <a:rPr lang="cs-CZ" dirty="0" smtClean="0"/>
              <a:t> 2013 </a:t>
            </a:r>
            <a:r>
              <a:rPr lang="cs-CZ" dirty="0" err="1" smtClean="0"/>
              <a:t>election</a:t>
            </a:r>
            <a:r>
              <a:rPr lang="cs-CZ" dirty="0" smtClean="0"/>
              <a:t>)</a:t>
            </a:r>
          </a:p>
          <a:p>
            <a:endParaRPr lang="cs-CZ" dirty="0"/>
          </a:p>
          <a:p>
            <a:r>
              <a:rPr lang="cs-CZ" dirty="0" smtClean="0"/>
              <a:t>BUT limited </a:t>
            </a:r>
            <a:r>
              <a:rPr lang="cs-CZ" dirty="0" err="1" smtClean="0"/>
              <a:t>impact</a:t>
            </a:r>
            <a:r>
              <a:rPr lang="cs-CZ" dirty="0" smtClean="0"/>
              <a:t> on </a:t>
            </a:r>
            <a:r>
              <a:rPr lang="cs-CZ" dirty="0" err="1" smtClean="0"/>
              <a:t>electoral</a:t>
            </a:r>
            <a:r>
              <a:rPr lang="cs-CZ" dirty="0" smtClean="0"/>
              <a:t> </a:t>
            </a:r>
            <a:r>
              <a:rPr lang="cs-CZ" dirty="0" err="1" smtClean="0"/>
              <a:t>competition</a:t>
            </a:r>
            <a:endParaRPr lang="cs-CZ" dirty="0" smtClean="0"/>
          </a:p>
        </p:txBody>
      </p:sp>
    </p:spTree>
    <p:extLst>
      <p:ext uri="{BB962C8B-B14F-4D97-AF65-F5344CB8AC3E}">
        <p14:creationId xmlns:p14="http://schemas.microsoft.com/office/powerpoint/2010/main" val="340106501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ctrTitle"/>
          </p:nvPr>
        </p:nvSpPr>
        <p:spPr/>
        <p:txBody>
          <a:bodyPr/>
          <a:lstStyle/>
          <a:p>
            <a:r>
              <a:rPr lang="cs-CZ" dirty="0" err="1" smtClean="0"/>
              <a:t>Thank</a:t>
            </a:r>
            <a:r>
              <a:rPr lang="cs-CZ" dirty="0" smtClean="0"/>
              <a:t> </a:t>
            </a:r>
            <a:r>
              <a:rPr lang="cs-CZ" dirty="0" err="1" smtClean="0"/>
              <a:t>you</a:t>
            </a:r>
            <a:r>
              <a:rPr lang="cs-CZ" dirty="0" smtClean="0"/>
              <a:t> </a:t>
            </a:r>
            <a:r>
              <a:rPr lang="cs-CZ" dirty="0" err="1" smtClean="0"/>
              <a:t>for</a:t>
            </a:r>
            <a:r>
              <a:rPr lang="cs-CZ" dirty="0" smtClean="0"/>
              <a:t> </a:t>
            </a:r>
            <a:r>
              <a:rPr lang="cs-CZ" dirty="0" err="1" smtClean="0"/>
              <a:t>your</a:t>
            </a:r>
            <a:r>
              <a:rPr lang="cs-CZ" dirty="0" smtClean="0"/>
              <a:t> </a:t>
            </a:r>
            <a:r>
              <a:rPr lang="cs-CZ" dirty="0" err="1" smtClean="0"/>
              <a:t>attention</a:t>
            </a:r>
            <a:r>
              <a:rPr lang="cs-CZ" smtClean="0"/>
              <a:t>.</a:t>
            </a:r>
            <a:endParaRPr lang="en-US"/>
          </a:p>
        </p:txBody>
      </p:sp>
      <p:sp>
        <p:nvSpPr>
          <p:cNvPr id="5" name="Podnadpis 4"/>
          <p:cNvSpPr>
            <a:spLocks noGrp="1"/>
          </p:cNvSpPr>
          <p:nvPr>
            <p:ph type="subTitle" idx="1"/>
          </p:nvPr>
        </p:nvSpPr>
        <p:spPr/>
        <p:txBody>
          <a:bodyPr/>
          <a:lstStyle/>
          <a:p>
            <a:endParaRPr lang="en-US"/>
          </a:p>
        </p:txBody>
      </p:sp>
    </p:spTree>
    <p:extLst>
      <p:ext uri="{BB962C8B-B14F-4D97-AF65-F5344CB8AC3E}">
        <p14:creationId xmlns:p14="http://schemas.microsoft.com/office/powerpoint/2010/main" val="37828911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Questions</a:t>
            </a:r>
            <a:endParaRPr lang="en-US" dirty="0"/>
          </a:p>
        </p:txBody>
      </p:sp>
      <p:sp>
        <p:nvSpPr>
          <p:cNvPr id="3" name="Zástupný symbol pro obsah 2"/>
          <p:cNvSpPr>
            <a:spLocks noGrp="1"/>
          </p:cNvSpPr>
          <p:nvPr>
            <p:ph idx="1"/>
          </p:nvPr>
        </p:nvSpPr>
        <p:spPr/>
        <p:txBody>
          <a:bodyPr/>
          <a:lstStyle/>
          <a:p>
            <a:pPr marL="0" indent="0">
              <a:buNone/>
            </a:pPr>
            <a:endParaRPr lang="cs-CZ" dirty="0" smtClean="0"/>
          </a:p>
          <a:p>
            <a:pPr marL="0" indent="0">
              <a:buNone/>
            </a:pPr>
            <a:r>
              <a:rPr lang="cs-CZ" i="1" dirty="0" smtClean="0"/>
              <a:t>Q1: </a:t>
            </a:r>
            <a:r>
              <a:rPr lang="cs-CZ" i="1" dirty="0" err="1" smtClean="0"/>
              <a:t>Which</a:t>
            </a:r>
            <a:r>
              <a:rPr lang="cs-CZ" i="1" dirty="0" smtClean="0"/>
              <a:t> Czech </a:t>
            </a:r>
            <a:r>
              <a:rPr lang="cs-CZ" i="1" dirty="0" err="1" smtClean="0"/>
              <a:t>political</a:t>
            </a:r>
            <a:r>
              <a:rPr lang="cs-CZ" i="1" dirty="0" smtClean="0"/>
              <a:t> </a:t>
            </a:r>
            <a:r>
              <a:rPr lang="cs-CZ" i="1" dirty="0" err="1" smtClean="0"/>
              <a:t>parties</a:t>
            </a:r>
            <a:r>
              <a:rPr lang="cs-CZ" i="1" dirty="0" smtClean="0"/>
              <a:t> are </a:t>
            </a:r>
            <a:r>
              <a:rPr lang="cs-CZ" i="1" dirty="0" err="1" smtClean="0"/>
              <a:t>Eurosceptic</a:t>
            </a:r>
            <a:r>
              <a:rPr lang="cs-CZ" i="1" dirty="0" smtClean="0"/>
              <a:t>? (</a:t>
            </a:r>
            <a:r>
              <a:rPr lang="cs-CZ" i="1" dirty="0" err="1" smtClean="0"/>
              <a:t>including</a:t>
            </a:r>
            <a:r>
              <a:rPr lang="cs-CZ" i="1" dirty="0" smtClean="0"/>
              <a:t> </a:t>
            </a:r>
            <a:r>
              <a:rPr lang="cs-CZ" i="1" dirty="0" err="1" smtClean="0"/>
              <a:t>concept</a:t>
            </a:r>
            <a:r>
              <a:rPr lang="cs-CZ" i="1" dirty="0" smtClean="0"/>
              <a:t> </a:t>
            </a:r>
            <a:r>
              <a:rPr lang="cs-CZ" i="1" dirty="0" err="1" smtClean="0"/>
              <a:t>of</a:t>
            </a:r>
            <a:r>
              <a:rPr lang="cs-CZ" i="1" dirty="0" smtClean="0"/>
              <a:t> </a:t>
            </a:r>
            <a:r>
              <a:rPr lang="cs-CZ" i="1" dirty="0" err="1" smtClean="0"/>
              <a:t>Euroscepticism</a:t>
            </a:r>
            <a:r>
              <a:rPr lang="cs-CZ" i="1" dirty="0" smtClean="0"/>
              <a:t>)</a:t>
            </a:r>
          </a:p>
          <a:p>
            <a:pPr marL="0" indent="0">
              <a:buNone/>
            </a:pPr>
            <a:endParaRPr lang="cs-CZ" i="1" dirty="0"/>
          </a:p>
          <a:p>
            <a:pPr marL="0" indent="0">
              <a:buNone/>
            </a:pPr>
            <a:r>
              <a:rPr lang="cs-CZ" i="1" dirty="0" smtClean="0"/>
              <a:t>Q2: </a:t>
            </a:r>
            <a:r>
              <a:rPr lang="cs-CZ" i="1" dirty="0" err="1" smtClean="0"/>
              <a:t>How</a:t>
            </a:r>
            <a:r>
              <a:rPr lang="cs-CZ" i="1" dirty="0"/>
              <a:t> </a:t>
            </a:r>
            <a:r>
              <a:rPr lang="cs-CZ" i="1" dirty="0" smtClean="0"/>
              <a:t>(much) </a:t>
            </a:r>
            <a:r>
              <a:rPr lang="cs-CZ" i="1" dirty="0" err="1" smtClean="0"/>
              <a:t>Eurosceptic</a:t>
            </a:r>
            <a:r>
              <a:rPr lang="cs-CZ" i="1" dirty="0" smtClean="0"/>
              <a:t> are </a:t>
            </a:r>
            <a:r>
              <a:rPr lang="cs-CZ" i="1" dirty="0" err="1" smtClean="0"/>
              <a:t>they</a:t>
            </a:r>
            <a:r>
              <a:rPr lang="cs-CZ" i="1" dirty="0" smtClean="0"/>
              <a:t>?</a:t>
            </a:r>
          </a:p>
          <a:p>
            <a:pPr marL="0" indent="0">
              <a:buNone/>
            </a:pPr>
            <a:endParaRPr lang="cs-CZ" i="1" dirty="0"/>
          </a:p>
          <a:p>
            <a:pPr marL="0" indent="0">
              <a:buNone/>
            </a:pPr>
            <a:r>
              <a:rPr lang="cs-CZ" i="1" dirty="0" smtClean="0"/>
              <a:t>Q3: </a:t>
            </a:r>
            <a:r>
              <a:rPr lang="cs-CZ" i="1" dirty="0" err="1" smtClean="0"/>
              <a:t>Does</a:t>
            </a:r>
            <a:r>
              <a:rPr lang="cs-CZ" i="1" dirty="0" smtClean="0"/>
              <a:t> </a:t>
            </a:r>
            <a:r>
              <a:rPr lang="cs-CZ" i="1" dirty="0" err="1" smtClean="0"/>
              <a:t>it</a:t>
            </a:r>
            <a:r>
              <a:rPr lang="cs-CZ" i="1" dirty="0" smtClean="0"/>
              <a:t> </a:t>
            </a:r>
            <a:r>
              <a:rPr lang="cs-CZ" i="1" dirty="0" err="1" smtClean="0"/>
              <a:t>matter</a:t>
            </a:r>
            <a:r>
              <a:rPr lang="cs-CZ" i="1" dirty="0" smtClean="0"/>
              <a:t>?</a:t>
            </a:r>
            <a:endParaRPr lang="en-US" i="1" dirty="0"/>
          </a:p>
        </p:txBody>
      </p:sp>
    </p:spTree>
    <p:extLst>
      <p:ext uri="{BB962C8B-B14F-4D97-AF65-F5344CB8AC3E}">
        <p14:creationId xmlns:p14="http://schemas.microsoft.com/office/powerpoint/2010/main" val="38287843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Why</a:t>
            </a:r>
            <a:r>
              <a:rPr lang="cs-CZ" dirty="0" smtClean="0"/>
              <a:t> </a:t>
            </a:r>
            <a:r>
              <a:rPr lang="cs-CZ" dirty="0" err="1" smtClean="0"/>
              <a:t>the</a:t>
            </a:r>
            <a:r>
              <a:rPr lang="cs-CZ" dirty="0" smtClean="0"/>
              <a:t> Czech Republic?</a:t>
            </a:r>
            <a:endParaRPr lang="en-US" dirty="0"/>
          </a:p>
        </p:txBody>
      </p:sp>
      <p:sp>
        <p:nvSpPr>
          <p:cNvPr id="3" name="Zástupný symbol pro obsah 2"/>
          <p:cNvSpPr>
            <a:spLocks noGrp="1"/>
          </p:cNvSpPr>
          <p:nvPr>
            <p:ph idx="1"/>
          </p:nvPr>
        </p:nvSpPr>
        <p:spPr/>
        <p:txBody>
          <a:bodyPr/>
          <a:lstStyle/>
          <a:p>
            <a:pPr marL="0" indent="0">
              <a:buNone/>
            </a:pPr>
            <a:r>
              <a:rPr lang="cs-CZ" b="1" dirty="0" err="1" smtClean="0"/>
              <a:t>Because</a:t>
            </a:r>
            <a:r>
              <a:rPr lang="cs-CZ" b="1" dirty="0" smtClean="0"/>
              <a:t> </a:t>
            </a:r>
            <a:r>
              <a:rPr lang="cs-CZ" b="1" dirty="0" err="1" smtClean="0"/>
              <a:t>of</a:t>
            </a:r>
            <a:r>
              <a:rPr lang="cs-CZ" b="1" dirty="0"/>
              <a:t> </a:t>
            </a:r>
            <a:r>
              <a:rPr lang="cs-CZ" b="1" dirty="0" smtClean="0"/>
              <a:t>public </a:t>
            </a:r>
            <a:r>
              <a:rPr lang="cs-CZ" b="1" dirty="0" err="1" smtClean="0"/>
              <a:t>Euroscepticism</a:t>
            </a:r>
            <a:endParaRPr lang="cs-CZ" b="1" dirty="0" smtClean="0"/>
          </a:p>
          <a:p>
            <a:endParaRPr lang="cs-CZ" dirty="0"/>
          </a:p>
          <a:p>
            <a:pPr marL="0" indent="0">
              <a:buNone/>
            </a:pPr>
            <a:endParaRPr lang="en-US" dirty="0"/>
          </a:p>
        </p:txBody>
      </p:sp>
      <p:pic>
        <p:nvPicPr>
          <p:cNvPr id="4" name="Obrázek 3"/>
          <p:cNvPicPr>
            <a:picLocks noChangeAspect="1"/>
          </p:cNvPicPr>
          <p:nvPr/>
        </p:nvPicPr>
        <p:blipFill>
          <a:blip r:embed="rId2"/>
          <a:stretch>
            <a:fillRect/>
          </a:stretch>
        </p:blipFill>
        <p:spPr>
          <a:xfrm>
            <a:off x="245877" y="2267892"/>
            <a:ext cx="7785067" cy="4408594"/>
          </a:xfrm>
          <a:prstGeom prst="rect">
            <a:avLst/>
          </a:prstGeom>
        </p:spPr>
      </p:pic>
      <p:pic>
        <p:nvPicPr>
          <p:cNvPr id="5" name="Obrázek 4"/>
          <p:cNvPicPr>
            <a:picLocks noChangeAspect="1"/>
          </p:cNvPicPr>
          <p:nvPr/>
        </p:nvPicPr>
        <p:blipFill>
          <a:blip r:embed="rId3"/>
          <a:stretch>
            <a:fillRect/>
          </a:stretch>
        </p:blipFill>
        <p:spPr>
          <a:xfrm>
            <a:off x="7859898" y="2571012"/>
            <a:ext cx="4086225" cy="3209925"/>
          </a:xfrm>
          <a:prstGeom prst="rect">
            <a:avLst/>
          </a:prstGeom>
        </p:spPr>
      </p:pic>
      <p:sp>
        <p:nvSpPr>
          <p:cNvPr id="6" name="TextovéPole 5"/>
          <p:cNvSpPr txBox="1"/>
          <p:nvPr/>
        </p:nvSpPr>
        <p:spPr>
          <a:xfrm>
            <a:off x="8358389" y="2203012"/>
            <a:ext cx="2995411" cy="369332"/>
          </a:xfrm>
          <a:prstGeom prst="rect">
            <a:avLst/>
          </a:prstGeom>
          <a:noFill/>
        </p:spPr>
        <p:txBody>
          <a:bodyPr wrap="square" rtlCol="0">
            <a:spAutoFit/>
          </a:bodyPr>
          <a:lstStyle/>
          <a:p>
            <a:pPr algn="ctr"/>
            <a:r>
              <a:rPr lang="cs-CZ" b="1" dirty="0" err="1" smtClean="0"/>
              <a:t>Adoption</a:t>
            </a:r>
            <a:r>
              <a:rPr lang="cs-CZ" b="1" dirty="0" smtClean="0"/>
              <a:t> </a:t>
            </a:r>
            <a:r>
              <a:rPr lang="cs-CZ" b="1" dirty="0" err="1" smtClean="0"/>
              <a:t>of</a:t>
            </a:r>
            <a:r>
              <a:rPr lang="cs-CZ" b="1" dirty="0" smtClean="0"/>
              <a:t> Euro (</a:t>
            </a:r>
            <a:r>
              <a:rPr lang="cs-CZ" b="1" dirty="0" err="1" smtClean="0"/>
              <a:t>April</a:t>
            </a:r>
            <a:r>
              <a:rPr lang="cs-CZ" b="1" dirty="0" smtClean="0"/>
              <a:t> 2014)</a:t>
            </a:r>
            <a:endParaRPr lang="en-US" b="1" dirty="0"/>
          </a:p>
        </p:txBody>
      </p:sp>
      <p:sp>
        <p:nvSpPr>
          <p:cNvPr id="7" name="TextovéPole 6"/>
          <p:cNvSpPr txBox="1"/>
          <p:nvPr/>
        </p:nvSpPr>
        <p:spPr>
          <a:xfrm>
            <a:off x="8796269" y="4175974"/>
            <a:ext cx="837127" cy="646331"/>
          </a:xfrm>
          <a:prstGeom prst="rect">
            <a:avLst/>
          </a:prstGeom>
          <a:noFill/>
        </p:spPr>
        <p:txBody>
          <a:bodyPr wrap="square" rtlCol="0">
            <a:spAutoFit/>
          </a:bodyPr>
          <a:lstStyle/>
          <a:p>
            <a:pPr algn="ctr"/>
            <a:r>
              <a:rPr lang="cs-CZ" dirty="0" err="1" smtClean="0"/>
              <a:t>Surely</a:t>
            </a:r>
            <a:r>
              <a:rPr lang="cs-CZ" dirty="0" smtClean="0"/>
              <a:t> not</a:t>
            </a:r>
          </a:p>
        </p:txBody>
      </p:sp>
      <p:sp>
        <p:nvSpPr>
          <p:cNvPr id="8" name="TextovéPole 7"/>
          <p:cNvSpPr txBox="1"/>
          <p:nvPr/>
        </p:nvSpPr>
        <p:spPr>
          <a:xfrm>
            <a:off x="10032641" y="4417454"/>
            <a:ext cx="837127" cy="646331"/>
          </a:xfrm>
          <a:prstGeom prst="rect">
            <a:avLst/>
          </a:prstGeom>
          <a:noFill/>
        </p:spPr>
        <p:txBody>
          <a:bodyPr wrap="square" rtlCol="0">
            <a:spAutoFit/>
          </a:bodyPr>
          <a:lstStyle/>
          <a:p>
            <a:pPr algn="ctr"/>
            <a:r>
              <a:rPr lang="cs-CZ" dirty="0" err="1" smtClean="0"/>
              <a:t>Rather</a:t>
            </a:r>
            <a:r>
              <a:rPr lang="cs-CZ" dirty="0" smtClean="0"/>
              <a:t> not</a:t>
            </a:r>
          </a:p>
        </p:txBody>
      </p:sp>
      <p:sp>
        <p:nvSpPr>
          <p:cNvPr id="9" name="TextovéPole 8"/>
          <p:cNvSpPr txBox="1"/>
          <p:nvPr/>
        </p:nvSpPr>
        <p:spPr>
          <a:xfrm>
            <a:off x="9857703" y="3317731"/>
            <a:ext cx="1012065" cy="646331"/>
          </a:xfrm>
          <a:prstGeom prst="rect">
            <a:avLst/>
          </a:prstGeom>
          <a:noFill/>
        </p:spPr>
        <p:txBody>
          <a:bodyPr wrap="square" rtlCol="0">
            <a:spAutoFit/>
          </a:bodyPr>
          <a:lstStyle/>
          <a:p>
            <a:pPr algn="ctr"/>
            <a:r>
              <a:rPr lang="cs-CZ" dirty="0" err="1" smtClean="0"/>
              <a:t>Rather</a:t>
            </a:r>
            <a:r>
              <a:rPr lang="cs-CZ" dirty="0" smtClean="0"/>
              <a:t> </a:t>
            </a:r>
            <a:r>
              <a:rPr lang="cs-CZ" dirty="0" err="1" smtClean="0"/>
              <a:t>yes</a:t>
            </a:r>
            <a:endParaRPr lang="cs-CZ" dirty="0" smtClean="0"/>
          </a:p>
        </p:txBody>
      </p:sp>
      <p:sp>
        <p:nvSpPr>
          <p:cNvPr id="10" name="TextovéPole 9"/>
          <p:cNvSpPr txBox="1"/>
          <p:nvPr/>
        </p:nvSpPr>
        <p:spPr>
          <a:xfrm>
            <a:off x="9860615" y="2760371"/>
            <a:ext cx="1121397" cy="369332"/>
          </a:xfrm>
          <a:prstGeom prst="rect">
            <a:avLst/>
          </a:prstGeom>
          <a:noFill/>
        </p:spPr>
        <p:txBody>
          <a:bodyPr wrap="none" rtlCol="0">
            <a:spAutoFit/>
          </a:bodyPr>
          <a:lstStyle/>
          <a:p>
            <a:pPr algn="ctr"/>
            <a:r>
              <a:rPr lang="cs-CZ" dirty="0" err="1" smtClean="0"/>
              <a:t>Surely</a:t>
            </a:r>
            <a:r>
              <a:rPr lang="cs-CZ" dirty="0" smtClean="0"/>
              <a:t> </a:t>
            </a:r>
            <a:r>
              <a:rPr lang="cs-CZ" dirty="0" err="1" smtClean="0"/>
              <a:t>yes</a:t>
            </a:r>
            <a:endParaRPr lang="en-US" dirty="0"/>
          </a:p>
        </p:txBody>
      </p:sp>
      <p:sp>
        <p:nvSpPr>
          <p:cNvPr id="11" name="TextovéPole 10"/>
          <p:cNvSpPr txBox="1"/>
          <p:nvPr/>
        </p:nvSpPr>
        <p:spPr>
          <a:xfrm>
            <a:off x="9317023" y="3031253"/>
            <a:ext cx="585987" cy="369332"/>
          </a:xfrm>
          <a:prstGeom prst="rect">
            <a:avLst/>
          </a:prstGeom>
          <a:noFill/>
        </p:spPr>
        <p:txBody>
          <a:bodyPr wrap="square" rtlCol="0">
            <a:spAutoFit/>
          </a:bodyPr>
          <a:lstStyle/>
          <a:p>
            <a:pPr algn="ctr"/>
            <a:r>
              <a:rPr lang="cs-CZ" dirty="0" smtClean="0"/>
              <a:t>DK</a:t>
            </a:r>
            <a:endParaRPr lang="en-US" dirty="0"/>
          </a:p>
        </p:txBody>
      </p:sp>
      <p:sp>
        <p:nvSpPr>
          <p:cNvPr id="12" name="TextovéPole 11"/>
          <p:cNvSpPr txBox="1"/>
          <p:nvPr/>
        </p:nvSpPr>
        <p:spPr>
          <a:xfrm>
            <a:off x="8951784" y="6005644"/>
            <a:ext cx="1808620" cy="369332"/>
          </a:xfrm>
          <a:prstGeom prst="rect">
            <a:avLst/>
          </a:prstGeom>
          <a:noFill/>
        </p:spPr>
        <p:txBody>
          <a:bodyPr wrap="square" rtlCol="0">
            <a:spAutoFit/>
          </a:bodyPr>
          <a:lstStyle/>
          <a:p>
            <a:pPr algn="ctr"/>
            <a:r>
              <a:rPr lang="cs-CZ" dirty="0" smtClean="0"/>
              <a:t>Source: CVVM</a:t>
            </a:r>
            <a:endParaRPr lang="en-US" dirty="0"/>
          </a:p>
        </p:txBody>
      </p:sp>
    </p:spTree>
    <p:extLst>
      <p:ext uri="{BB962C8B-B14F-4D97-AF65-F5344CB8AC3E}">
        <p14:creationId xmlns:p14="http://schemas.microsoft.com/office/powerpoint/2010/main" val="19582864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Why</a:t>
            </a:r>
            <a:r>
              <a:rPr lang="cs-CZ" dirty="0" smtClean="0"/>
              <a:t> </a:t>
            </a:r>
            <a:r>
              <a:rPr lang="cs-CZ" dirty="0" err="1" smtClean="0"/>
              <a:t>the</a:t>
            </a:r>
            <a:r>
              <a:rPr lang="cs-CZ" dirty="0" smtClean="0"/>
              <a:t> Czech Republic?</a:t>
            </a:r>
            <a:endParaRPr lang="en-US" dirty="0"/>
          </a:p>
        </p:txBody>
      </p:sp>
      <p:sp>
        <p:nvSpPr>
          <p:cNvPr id="3" name="Zástupný symbol pro obsah 2"/>
          <p:cNvSpPr>
            <a:spLocks noGrp="1"/>
          </p:cNvSpPr>
          <p:nvPr>
            <p:ph idx="1"/>
          </p:nvPr>
        </p:nvSpPr>
        <p:spPr/>
        <p:txBody>
          <a:bodyPr/>
          <a:lstStyle/>
          <a:p>
            <a:pPr marL="0" indent="0">
              <a:buNone/>
            </a:pPr>
            <a:r>
              <a:rPr lang="cs-CZ" dirty="0" err="1" smtClean="0"/>
              <a:t>Because</a:t>
            </a:r>
            <a:r>
              <a:rPr lang="cs-CZ" dirty="0" smtClean="0"/>
              <a:t> </a:t>
            </a:r>
            <a:r>
              <a:rPr lang="cs-CZ" dirty="0" err="1" smtClean="0"/>
              <a:t>of</a:t>
            </a:r>
            <a:r>
              <a:rPr lang="cs-CZ" dirty="0" smtClean="0"/>
              <a:t> many </a:t>
            </a:r>
            <a:r>
              <a:rPr lang="cs-CZ" dirty="0" err="1" smtClean="0"/>
              <a:t>faces</a:t>
            </a:r>
            <a:r>
              <a:rPr lang="cs-CZ" dirty="0" smtClean="0"/>
              <a:t> </a:t>
            </a:r>
            <a:r>
              <a:rPr lang="cs-CZ" dirty="0" err="1" smtClean="0"/>
              <a:t>of</a:t>
            </a:r>
            <a:r>
              <a:rPr lang="cs-CZ" dirty="0" smtClean="0"/>
              <a:t> party-</a:t>
            </a:r>
            <a:r>
              <a:rPr lang="cs-CZ" dirty="0" err="1" smtClean="0"/>
              <a:t>based</a:t>
            </a:r>
            <a:r>
              <a:rPr lang="cs-CZ" dirty="0" smtClean="0"/>
              <a:t> </a:t>
            </a:r>
            <a:r>
              <a:rPr lang="cs-CZ" dirty="0" err="1" smtClean="0"/>
              <a:t>Euroscepticism</a:t>
            </a:r>
            <a:endParaRPr lang="cs-CZ" dirty="0" smtClean="0"/>
          </a:p>
          <a:p>
            <a:pPr marL="0" indent="0">
              <a:buNone/>
            </a:pPr>
            <a:endParaRPr lang="en-US" dirty="0"/>
          </a:p>
        </p:txBody>
      </p:sp>
      <p:pic>
        <p:nvPicPr>
          <p:cNvPr id="6" name="Obrázek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19351" y="2299426"/>
            <a:ext cx="4448041" cy="2160678"/>
          </a:xfrm>
          <a:prstGeom prst="rect">
            <a:avLst/>
          </a:prstGeom>
        </p:spPr>
      </p:pic>
      <p:pic>
        <p:nvPicPr>
          <p:cNvPr id="7" name="Obrázek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371071" y="4693412"/>
            <a:ext cx="4678680" cy="1618488"/>
          </a:xfrm>
          <a:prstGeom prst="rect">
            <a:avLst/>
          </a:prstGeom>
        </p:spPr>
      </p:pic>
      <p:pic>
        <p:nvPicPr>
          <p:cNvPr id="8" name="Obrázek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47281" y="3310641"/>
            <a:ext cx="5476999" cy="4132484"/>
          </a:xfrm>
          <a:prstGeom prst="rect">
            <a:avLst/>
          </a:prstGeom>
        </p:spPr>
      </p:pic>
      <p:pic>
        <p:nvPicPr>
          <p:cNvPr id="9" name="Obrázek 8"/>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47281" y="2249621"/>
            <a:ext cx="3929748" cy="2210483"/>
          </a:xfrm>
          <a:prstGeom prst="rect">
            <a:avLst/>
          </a:prstGeom>
        </p:spPr>
      </p:pic>
      <p:pic>
        <p:nvPicPr>
          <p:cNvPr id="10" name="Obrázek 9"/>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767948" y="2270001"/>
            <a:ext cx="3158946" cy="2365357"/>
          </a:xfrm>
          <a:prstGeom prst="rect">
            <a:avLst/>
          </a:prstGeom>
        </p:spPr>
      </p:pic>
    </p:spTree>
    <p:extLst>
      <p:ext uri="{BB962C8B-B14F-4D97-AF65-F5344CB8AC3E}">
        <p14:creationId xmlns:p14="http://schemas.microsoft.com/office/powerpoint/2010/main" val="33249570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Context</a:t>
            </a:r>
            <a:r>
              <a:rPr lang="cs-CZ" dirty="0" smtClean="0"/>
              <a:t> – party </a:t>
            </a:r>
            <a:r>
              <a:rPr lang="cs-CZ" dirty="0" err="1" smtClean="0"/>
              <a:t>system</a:t>
            </a:r>
            <a:r>
              <a:rPr lang="cs-CZ" dirty="0" smtClean="0"/>
              <a:t> in </a:t>
            </a:r>
            <a:r>
              <a:rPr lang="cs-CZ" dirty="0" err="1" smtClean="0"/>
              <a:t>the</a:t>
            </a:r>
            <a:r>
              <a:rPr lang="cs-CZ" dirty="0" smtClean="0"/>
              <a:t> Czech Republic</a:t>
            </a:r>
            <a:endParaRPr lang="en-US" dirty="0"/>
          </a:p>
        </p:txBody>
      </p:sp>
      <p:sp>
        <p:nvSpPr>
          <p:cNvPr id="3" name="Zástupný symbol pro obsah 2"/>
          <p:cNvSpPr>
            <a:spLocks noGrp="1"/>
          </p:cNvSpPr>
          <p:nvPr>
            <p:ph idx="1"/>
          </p:nvPr>
        </p:nvSpPr>
        <p:spPr/>
        <p:txBody>
          <a:bodyPr/>
          <a:lstStyle/>
          <a:p>
            <a:r>
              <a:rPr lang="cs-CZ" dirty="0" err="1" smtClean="0"/>
              <a:t>One</a:t>
            </a:r>
            <a:r>
              <a:rPr lang="cs-CZ" dirty="0" smtClean="0"/>
              <a:t> </a:t>
            </a:r>
            <a:r>
              <a:rPr lang="cs-CZ" dirty="0" err="1" smtClean="0"/>
              <a:t>of</a:t>
            </a:r>
            <a:r>
              <a:rPr lang="cs-CZ" dirty="0" smtClean="0"/>
              <a:t> </a:t>
            </a:r>
            <a:r>
              <a:rPr lang="cs-CZ" dirty="0" err="1" smtClean="0"/>
              <a:t>the</a:t>
            </a:r>
            <a:r>
              <a:rPr lang="cs-CZ" dirty="0" smtClean="0"/>
              <a:t> most </a:t>
            </a:r>
            <a:r>
              <a:rPr lang="cs-CZ" dirty="0" err="1" smtClean="0"/>
              <a:t>stable</a:t>
            </a:r>
            <a:r>
              <a:rPr lang="cs-CZ" dirty="0" smtClean="0"/>
              <a:t> party </a:t>
            </a:r>
            <a:r>
              <a:rPr lang="cs-CZ" dirty="0" err="1" smtClean="0"/>
              <a:t>systems</a:t>
            </a:r>
            <a:r>
              <a:rPr lang="cs-CZ" dirty="0" smtClean="0"/>
              <a:t> in CEE</a:t>
            </a:r>
          </a:p>
          <a:p>
            <a:r>
              <a:rPr lang="cs-CZ" dirty="0" smtClean="0"/>
              <a:t>1996 – 2010: </a:t>
            </a:r>
            <a:r>
              <a:rPr lang="cs-CZ" dirty="0" err="1" smtClean="0"/>
              <a:t>two</a:t>
            </a:r>
            <a:r>
              <a:rPr lang="cs-CZ" dirty="0" smtClean="0"/>
              <a:t> </a:t>
            </a:r>
            <a:r>
              <a:rPr lang="cs-CZ" dirty="0" err="1" smtClean="0"/>
              <a:t>main</a:t>
            </a:r>
            <a:r>
              <a:rPr lang="cs-CZ" dirty="0" smtClean="0"/>
              <a:t> </a:t>
            </a:r>
            <a:r>
              <a:rPr lang="cs-CZ" dirty="0" err="1" smtClean="0"/>
              <a:t>poles</a:t>
            </a:r>
            <a:r>
              <a:rPr lang="cs-CZ" dirty="0" smtClean="0"/>
              <a:t> + </a:t>
            </a:r>
            <a:r>
              <a:rPr lang="cs-CZ" dirty="0" err="1" smtClean="0"/>
              <a:t>several</a:t>
            </a:r>
            <a:r>
              <a:rPr lang="cs-CZ" dirty="0" smtClean="0"/>
              <a:t> </a:t>
            </a:r>
            <a:r>
              <a:rPr lang="cs-CZ" dirty="0" err="1" smtClean="0"/>
              <a:t>smaller</a:t>
            </a:r>
            <a:r>
              <a:rPr lang="cs-CZ" dirty="0" smtClean="0"/>
              <a:t> </a:t>
            </a:r>
            <a:r>
              <a:rPr lang="cs-CZ" dirty="0" err="1" smtClean="0"/>
              <a:t>parties</a:t>
            </a:r>
            <a:endParaRPr lang="cs-CZ" dirty="0" smtClean="0"/>
          </a:p>
          <a:p>
            <a:pPr lvl="1"/>
            <a:r>
              <a:rPr lang="cs-CZ" dirty="0" err="1" smtClean="0"/>
              <a:t>Unidimensional</a:t>
            </a:r>
            <a:r>
              <a:rPr lang="cs-CZ" dirty="0" smtClean="0"/>
              <a:t> </a:t>
            </a:r>
            <a:r>
              <a:rPr lang="cs-CZ" dirty="0" err="1" smtClean="0"/>
              <a:t>competition</a:t>
            </a:r>
            <a:r>
              <a:rPr lang="cs-CZ" dirty="0" smtClean="0"/>
              <a:t> (+ </a:t>
            </a:r>
            <a:r>
              <a:rPr lang="cs-CZ" dirty="0" err="1" smtClean="0"/>
              <a:t>religious</a:t>
            </a:r>
            <a:r>
              <a:rPr lang="cs-CZ" dirty="0" smtClean="0"/>
              <a:t> </a:t>
            </a:r>
            <a:r>
              <a:rPr lang="cs-CZ" dirty="0" err="1" smtClean="0"/>
              <a:t>question</a:t>
            </a:r>
            <a:r>
              <a:rPr lang="cs-CZ" dirty="0" smtClean="0"/>
              <a:t>)</a:t>
            </a:r>
            <a:endParaRPr lang="cs-CZ" dirty="0"/>
          </a:p>
          <a:p>
            <a:pPr marL="0" indent="0">
              <a:buNone/>
            </a:pPr>
            <a:endParaRPr lang="cs-CZ" dirty="0" smtClean="0"/>
          </a:p>
          <a:p>
            <a:pPr marL="0" indent="0">
              <a:buNone/>
            </a:pPr>
            <a:endParaRPr lang="cs-CZ" dirty="0"/>
          </a:p>
          <a:p>
            <a:pPr marL="0" indent="0" algn="ctr">
              <a:buNone/>
            </a:pPr>
            <a:r>
              <a:rPr lang="cs-CZ" sz="3600" dirty="0" smtClean="0"/>
              <a:t>KSČM – ČSSD – </a:t>
            </a:r>
            <a:r>
              <a:rPr lang="cs-CZ" sz="3600" dirty="0" err="1" smtClean="0"/>
              <a:t>liberal</a:t>
            </a:r>
            <a:r>
              <a:rPr lang="cs-CZ" sz="3600" dirty="0" smtClean="0"/>
              <a:t> centre (SZ, US) – KDU-ČSL – ODS</a:t>
            </a:r>
          </a:p>
        </p:txBody>
      </p:sp>
      <p:pic>
        <p:nvPicPr>
          <p:cNvPr id="4" name="Obrázek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22112" y="4844036"/>
            <a:ext cx="1168247" cy="874760"/>
          </a:xfrm>
          <a:prstGeom prst="rect">
            <a:avLst/>
          </a:prstGeom>
        </p:spPr>
      </p:pic>
      <p:pic>
        <p:nvPicPr>
          <p:cNvPr id="5" name="Obrázek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892992" y="4752644"/>
            <a:ext cx="1988951" cy="966152"/>
          </a:xfrm>
          <a:prstGeom prst="rect">
            <a:avLst/>
          </a:prstGeom>
        </p:spPr>
      </p:pic>
      <p:pic>
        <p:nvPicPr>
          <p:cNvPr id="6" name="Obrázek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624741" y="4856140"/>
            <a:ext cx="801039" cy="862657"/>
          </a:xfrm>
          <a:prstGeom prst="rect">
            <a:avLst/>
          </a:prstGeom>
        </p:spPr>
      </p:pic>
      <p:pic>
        <p:nvPicPr>
          <p:cNvPr id="7" name="Obrázek 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444285" y="4856986"/>
            <a:ext cx="861811" cy="861811"/>
          </a:xfrm>
          <a:prstGeom prst="rect">
            <a:avLst/>
          </a:prstGeom>
        </p:spPr>
      </p:pic>
      <p:pic>
        <p:nvPicPr>
          <p:cNvPr id="8" name="Obrázek 7"/>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452391" y="4758312"/>
            <a:ext cx="2028825" cy="809625"/>
          </a:xfrm>
          <a:prstGeom prst="rect">
            <a:avLst/>
          </a:prstGeom>
        </p:spPr>
      </p:pic>
      <p:pic>
        <p:nvPicPr>
          <p:cNvPr id="9" name="Obrázek 8"/>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8368952" y="4752644"/>
            <a:ext cx="1522022" cy="966153"/>
          </a:xfrm>
          <a:prstGeom prst="rect">
            <a:avLst/>
          </a:prstGeom>
        </p:spPr>
      </p:pic>
    </p:spTree>
    <p:extLst>
      <p:ext uri="{BB962C8B-B14F-4D97-AF65-F5344CB8AC3E}">
        <p14:creationId xmlns:p14="http://schemas.microsoft.com/office/powerpoint/2010/main" val="267138102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91"/>
        <p:cNvGrpSpPr/>
        <p:nvPr/>
      </p:nvGrpSpPr>
      <p:grpSpPr>
        <a:xfrm>
          <a:off x="0" y="0"/>
          <a:ext cx="0" cy="0"/>
          <a:chOff x="0" y="0"/>
          <a:chExt cx="0" cy="0"/>
        </a:xfrm>
      </p:grpSpPr>
      <p:sp>
        <p:nvSpPr>
          <p:cNvPr id="92" name="Shape 92"/>
          <p:cNvSpPr txBox="1">
            <a:spLocks noGrp="1"/>
          </p:cNvSpPr>
          <p:nvPr>
            <p:ph type="title"/>
          </p:nvPr>
        </p:nvSpPr>
        <p:spPr>
          <a:xfrm>
            <a:off x="609600" y="274637"/>
            <a:ext cx="10972800" cy="1143200"/>
          </a:xfrm>
          <a:prstGeom prst="rect">
            <a:avLst/>
          </a:prstGeom>
        </p:spPr>
        <p:txBody>
          <a:bodyPr vert="horz" lIns="121900" tIns="121900" rIns="121900" bIns="121900" rtlCol="0" anchor="b" anchorCtr="0">
            <a:noAutofit/>
          </a:bodyPr>
          <a:lstStyle/>
          <a:p>
            <a:endParaRPr/>
          </a:p>
        </p:txBody>
      </p:sp>
      <p:sp>
        <p:nvSpPr>
          <p:cNvPr id="93" name="Shape 93"/>
          <p:cNvSpPr txBox="1">
            <a:spLocks noGrp="1"/>
          </p:cNvSpPr>
          <p:nvPr>
            <p:ph type="body" idx="1"/>
          </p:nvPr>
        </p:nvSpPr>
        <p:spPr>
          <a:xfrm>
            <a:off x="609600" y="1600201"/>
            <a:ext cx="10972800" cy="4967599"/>
          </a:xfrm>
          <a:prstGeom prst="rect">
            <a:avLst/>
          </a:prstGeom>
        </p:spPr>
        <p:txBody>
          <a:bodyPr vert="horz" lIns="121900" tIns="121900" rIns="121900" bIns="121900" rtlCol="0" anchor="t" anchorCtr="0">
            <a:noAutofit/>
          </a:bodyPr>
          <a:lstStyle/>
          <a:p>
            <a:pPr>
              <a:buNone/>
            </a:pPr>
            <a:endParaRPr dirty="0"/>
          </a:p>
        </p:txBody>
      </p:sp>
      <p:pic>
        <p:nvPicPr>
          <p:cNvPr id="94" name="Shape 94"/>
          <p:cNvPicPr preferRelativeResize="0"/>
          <p:nvPr/>
        </p:nvPicPr>
        <p:blipFill>
          <a:blip r:embed="rId3">
            <a:alphaModFix/>
          </a:blip>
          <a:stretch>
            <a:fillRect/>
          </a:stretch>
        </p:blipFill>
        <p:spPr>
          <a:xfrm>
            <a:off x="0" y="1"/>
            <a:ext cx="7920989" cy="6857999"/>
          </a:xfrm>
          <a:prstGeom prst="rect">
            <a:avLst/>
          </a:prstGeom>
          <a:noFill/>
          <a:ln>
            <a:noFill/>
          </a:ln>
        </p:spPr>
      </p:pic>
      <p:sp>
        <p:nvSpPr>
          <p:cNvPr id="2" name="TextovéPole 1"/>
          <p:cNvSpPr txBox="1"/>
          <p:nvPr/>
        </p:nvSpPr>
        <p:spPr>
          <a:xfrm>
            <a:off x="965915" y="274637"/>
            <a:ext cx="5937161" cy="584775"/>
          </a:xfrm>
          <a:prstGeom prst="rect">
            <a:avLst/>
          </a:prstGeom>
          <a:solidFill>
            <a:schemeClr val="bg1"/>
          </a:solidFill>
        </p:spPr>
        <p:txBody>
          <a:bodyPr wrap="square" rtlCol="0">
            <a:spAutoFit/>
          </a:bodyPr>
          <a:lstStyle/>
          <a:p>
            <a:r>
              <a:rPr lang="cs-CZ" sz="3200" dirty="0" err="1" smtClean="0"/>
              <a:t>Election</a:t>
            </a:r>
            <a:r>
              <a:rPr lang="cs-CZ" sz="3200" dirty="0" smtClean="0"/>
              <a:t> </a:t>
            </a:r>
            <a:r>
              <a:rPr lang="cs-CZ" sz="3200" dirty="0" err="1" smtClean="0"/>
              <a:t>results</a:t>
            </a:r>
            <a:r>
              <a:rPr lang="cs-CZ" sz="3200" dirty="0" smtClean="0"/>
              <a:t> (1996-2006)</a:t>
            </a:r>
            <a:endParaRPr lang="en-US" sz="3200" dirty="0"/>
          </a:p>
        </p:txBody>
      </p:sp>
      <p:sp>
        <p:nvSpPr>
          <p:cNvPr id="3" name="TextovéPole 2"/>
          <p:cNvSpPr txBox="1"/>
          <p:nvPr/>
        </p:nvSpPr>
        <p:spPr>
          <a:xfrm>
            <a:off x="5638800" y="6343568"/>
            <a:ext cx="914400" cy="338554"/>
          </a:xfrm>
          <a:prstGeom prst="rect">
            <a:avLst/>
          </a:prstGeom>
          <a:solidFill>
            <a:schemeClr val="bg1"/>
          </a:solidFill>
        </p:spPr>
        <p:txBody>
          <a:bodyPr wrap="square" rtlCol="0">
            <a:spAutoFit/>
          </a:bodyPr>
          <a:lstStyle/>
          <a:p>
            <a:r>
              <a:rPr lang="cs-CZ" sz="1600" dirty="0" err="1" smtClean="0">
                <a:solidFill>
                  <a:schemeClr val="bg2">
                    <a:lumMod val="50000"/>
                  </a:schemeClr>
                </a:solidFill>
                <a:latin typeface="Tahoma" panose="020B0604030504040204" pitchFamily="34" charset="0"/>
                <a:ea typeface="Tahoma" panose="020B0604030504040204" pitchFamily="34" charset="0"/>
                <a:cs typeface="Tahoma" panose="020B0604030504040204" pitchFamily="34" charset="0"/>
              </a:rPr>
              <a:t>Others</a:t>
            </a:r>
            <a:endParaRPr lang="en-US" sz="1600" dirty="0">
              <a:solidFill>
                <a:schemeClr val="bg2">
                  <a:lumMod val="50000"/>
                </a:schemeClr>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20852967"/>
      </p:ext>
    </p:extLst>
  </p:cSld>
  <p:clrMapOvr>
    <a:masterClrMapping/>
  </p:clrMapOvr>
  <p:transition spd="slow">
    <p:cut/>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sp>
        <p:nvSpPr>
          <p:cNvPr id="99" name="Shape 99"/>
          <p:cNvSpPr txBox="1">
            <a:spLocks noGrp="1"/>
          </p:cNvSpPr>
          <p:nvPr>
            <p:ph type="title"/>
          </p:nvPr>
        </p:nvSpPr>
        <p:spPr>
          <a:xfrm>
            <a:off x="609600" y="274637"/>
            <a:ext cx="10972800" cy="1143200"/>
          </a:xfrm>
          <a:prstGeom prst="rect">
            <a:avLst/>
          </a:prstGeom>
        </p:spPr>
        <p:txBody>
          <a:bodyPr vert="horz" lIns="121900" tIns="121900" rIns="121900" bIns="121900" rtlCol="0" anchor="b" anchorCtr="0">
            <a:noAutofit/>
          </a:bodyPr>
          <a:lstStyle/>
          <a:p>
            <a:endParaRPr/>
          </a:p>
        </p:txBody>
      </p:sp>
      <p:sp>
        <p:nvSpPr>
          <p:cNvPr id="100" name="Shape 100"/>
          <p:cNvSpPr txBox="1">
            <a:spLocks noGrp="1"/>
          </p:cNvSpPr>
          <p:nvPr>
            <p:ph type="body" idx="1"/>
          </p:nvPr>
        </p:nvSpPr>
        <p:spPr>
          <a:xfrm>
            <a:off x="609600" y="1600201"/>
            <a:ext cx="10972800" cy="4967599"/>
          </a:xfrm>
          <a:prstGeom prst="rect">
            <a:avLst/>
          </a:prstGeom>
        </p:spPr>
        <p:txBody>
          <a:bodyPr vert="horz" lIns="121900" tIns="121900" rIns="121900" bIns="121900" rtlCol="0" anchor="t" anchorCtr="0">
            <a:noAutofit/>
          </a:bodyPr>
          <a:lstStyle/>
          <a:p>
            <a:pPr>
              <a:buNone/>
            </a:pPr>
            <a:endParaRPr/>
          </a:p>
        </p:txBody>
      </p:sp>
      <p:pic>
        <p:nvPicPr>
          <p:cNvPr id="101" name="Shape 101"/>
          <p:cNvPicPr preferRelativeResize="0"/>
          <p:nvPr/>
        </p:nvPicPr>
        <p:blipFill>
          <a:blip r:embed="rId3">
            <a:alphaModFix/>
          </a:blip>
          <a:stretch>
            <a:fillRect/>
          </a:stretch>
        </p:blipFill>
        <p:spPr>
          <a:xfrm>
            <a:off x="0" y="1"/>
            <a:ext cx="12192000" cy="6857999"/>
          </a:xfrm>
          <a:prstGeom prst="rect">
            <a:avLst/>
          </a:prstGeom>
          <a:noFill/>
          <a:ln>
            <a:noFill/>
          </a:ln>
        </p:spPr>
      </p:pic>
      <p:sp>
        <p:nvSpPr>
          <p:cNvPr id="2" name="TextovéPole 1"/>
          <p:cNvSpPr txBox="1"/>
          <p:nvPr/>
        </p:nvSpPr>
        <p:spPr>
          <a:xfrm>
            <a:off x="8255357" y="6374346"/>
            <a:ext cx="901209" cy="338554"/>
          </a:xfrm>
          <a:prstGeom prst="rect">
            <a:avLst/>
          </a:prstGeom>
          <a:solidFill>
            <a:schemeClr val="bg1"/>
          </a:solidFill>
        </p:spPr>
        <p:txBody>
          <a:bodyPr wrap="none" rtlCol="0">
            <a:spAutoFit/>
          </a:bodyPr>
          <a:lstStyle/>
          <a:p>
            <a:r>
              <a:rPr lang="cs-CZ" sz="1600" spc="150" dirty="0" err="1" smtClean="0">
                <a:solidFill>
                  <a:schemeClr val="bg2">
                    <a:lumMod val="50000"/>
                  </a:schemeClr>
                </a:solidFill>
                <a:latin typeface="Tahoma" panose="020B0604030504040204" pitchFamily="34" charset="0"/>
                <a:ea typeface="Tahoma" panose="020B0604030504040204" pitchFamily="34" charset="0"/>
                <a:cs typeface="Tahoma" panose="020B0604030504040204" pitchFamily="34" charset="0"/>
              </a:rPr>
              <a:t>Others</a:t>
            </a:r>
            <a:endParaRPr lang="en-US" sz="1600" spc="150" dirty="0">
              <a:solidFill>
                <a:schemeClr val="bg2">
                  <a:lumMod val="50000"/>
                </a:schemeClr>
              </a:solidFill>
              <a:latin typeface="Tahoma" panose="020B0604030504040204" pitchFamily="34" charset="0"/>
              <a:ea typeface="Tahoma" panose="020B0604030504040204" pitchFamily="34" charset="0"/>
              <a:cs typeface="Tahoma" panose="020B0604030504040204" pitchFamily="34" charset="0"/>
            </a:endParaRPr>
          </a:p>
        </p:txBody>
      </p:sp>
      <p:sp>
        <p:nvSpPr>
          <p:cNvPr id="3" name="TextovéPole 2"/>
          <p:cNvSpPr txBox="1"/>
          <p:nvPr/>
        </p:nvSpPr>
        <p:spPr>
          <a:xfrm>
            <a:off x="2331076" y="274637"/>
            <a:ext cx="7778839" cy="584775"/>
          </a:xfrm>
          <a:prstGeom prst="rect">
            <a:avLst/>
          </a:prstGeom>
          <a:solidFill>
            <a:schemeClr val="bg1"/>
          </a:solidFill>
        </p:spPr>
        <p:txBody>
          <a:bodyPr wrap="square" rtlCol="0">
            <a:spAutoFit/>
          </a:bodyPr>
          <a:lstStyle/>
          <a:p>
            <a:r>
              <a:rPr lang="cs-CZ" sz="3200" spc="200" dirty="0" err="1" smtClean="0"/>
              <a:t>Election</a:t>
            </a:r>
            <a:r>
              <a:rPr lang="cs-CZ" sz="3200" spc="200" dirty="0" smtClean="0"/>
              <a:t> </a:t>
            </a:r>
            <a:r>
              <a:rPr lang="cs-CZ" sz="3200" spc="200" dirty="0" err="1" smtClean="0"/>
              <a:t>results</a:t>
            </a:r>
            <a:r>
              <a:rPr lang="cs-CZ" sz="3200" spc="200" dirty="0" smtClean="0"/>
              <a:t> (1996 – 2013)</a:t>
            </a:r>
            <a:endParaRPr lang="en-US" sz="3200" spc="200" dirty="0"/>
          </a:p>
        </p:txBody>
      </p:sp>
    </p:spTree>
    <p:extLst>
      <p:ext uri="{BB962C8B-B14F-4D97-AF65-F5344CB8AC3E}">
        <p14:creationId xmlns:p14="http://schemas.microsoft.com/office/powerpoint/2010/main" val="3049461335"/>
      </p:ext>
    </p:extLst>
  </p:cSld>
  <p:clrMapOvr>
    <a:masterClrMapping/>
  </p:clrMapOvr>
  <p:transition spd="slow">
    <p:cut/>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New </a:t>
            </a:r>
            <a:r>
              <a:rPr lang="cs-CZ" dirty="0" err="1" smtClean="0"/>
              <a:t>political</a:t>
            </a:r>
            <a:r>
              <a:rPr lang="cs-CZ" dirty="0" smtClean="0"/>
              <a:t> </a:t>
            </a:r>
            <a:r>
              <a:rPr lang="cs-CZ" dirty="0" err="1" smtClean="0"/>
              <a:t>parties</a:t>
            </a:r>
            <a:r>
              <a:rPr lang="cs-CZ" dirty="0" smtClean="0"/>
              <a:t> (2010 – 2013)</a:t>
            </a:r>
            <a:endParaRPr lang="en-US" dirty="0"/>
          </a:p>
        </p:txBody>
      </p:sp>
      <p:sp>
        <p:nvSpPr>
          <p:cNvPr id="3" name="Zástupný symbol pro text 2"/>
          <p:cNvSpPr>
            <a:spLocks noGrp="1"/>
          </p:cNvSpPr>
          <p:nvPr>
            <p:ph type="body" idx="1"/>
          </p:nvPr>
        </p:nvSpPr>
        <p:spPr/>
        <p:txBody>
          <a:bodyPr/>
          <a:lstStyle/>
          <a:p>
            <a:pPr marL="0" indent="0">
              <a:buNone/>
            </a:pPr>
            <a:r>
              <a:rPr lang="cs-CZ" dirty="0"/>
              <a:t> </a:t>
            </a:r>
            <a:r>
              <a:rPr lang="cs-CZ" dirty="0" smtClean="0"/>
              <a:t>                 (2010</a:t>
            </a:r>
            <a:r>
              <a:rPr lang="cs-CZ" dirty="0"/>
              <a:t>: 16.7 </a:t>
            </a:r>
            <a:r>
              <a:rPr lang="cs-CZ" dirty="0" smtClean="0"/>
              <a:t>%) – split </a:t>
            </a:r>
            <a:r>
              <a:rPr lang="cs-CZ" dirty="0" err="1" smtClean="0"/>
              <a:t>from</a:t>
            </a:r>
            <a:r>
              <a:rPr lang="cs-CZ" dirty="0" smtClean="0"/>
              <a:t> KDU-ČSL, </a:t>
            </a:r>
            <a:r>
              <a:rPr lang="cs-CZ" dirty="0" err="1" smtClean="0"/>
              <a:t>conservative-liberal</a:t>
            </a:r>
            <a:r>
              <a:rPr lang="cs-CZ" dirty="0" smtClean="0"/>
              <a:t> „</a:t>
            </a:r>
            <a:r>
              <a:rPr lang="cs-CZ" dirty="0" err="1" smtClean="0"/>
              <a:t>purifier</a:t>
            </a:r>
            <a:r>
              <a:rPr lang="cs-CZ" dirty="0" smtClean="0"/>
              <a:t>“ </a:t>
            </a:r>
            <a:r>
              <a:rPr lang="cs-CZ" dirty="0" err="1" smtClean="0"/>
              <a:t>of</a:t>
            </a:r>
            <a:r>
              <a:rPr lang="cs-CZ" dirty="0" smtClean="0"/>
              <a:t> ODS</a:t>
            </a:r>
            <a:endParaRPr lang="cs-CZ" dirty="0"/>
          </a:p>
          <a:p>
            <a:endParaRPr lang="cs-CZ" dirty="0" smtClean="0"/>
          </a:p>
          <a:p>
            <a:r>
              <a:rPr lang="cs-CZ" dirty="0" smtClean="0"/>
              <a:t>Public </a:t>
            </a:r>
            <a:r>
              <a:rPr lang="cs-CZ" dirty="0" err="1" smtClean="0"/>
              <a:t>Affairs</a:t>
            </a:r>
            <a:r>
              <a:rPr lang="cs-CZ" dirty="0" smtClean="0"/>
              <a:t> - VV </a:t>
            </a:r>
            <a:r>
              <a:rPr lang="cs-CZ" dirty="0"/>
              <a:t>(2010: 10.9</a:t>
            </a:r>
            <a:r>
              <a:rPr lang="cs-CZ" dirty="0" smtClean="0"/>
              <a:t>%) – </a:t>
            </a:r>
            <a:r>
              <a:rPr lang="cs-CZ" dirty="0" err="1" smtClean="0"/>
              <a:t>centrist</a:t>
            </a:r>
            <a:r>
              <a:rPr lang="cs-CZ" dirty="0" smtClean="0"/>
              <a:t> </a:t>
            </a:r>
            <a:r>
              <a:rPr lang="cs-CZ" dirty="0" err="1" smtClean="0"/>
              <a:t>populist</a:t>
            </a:r>
            <a:r>
              <a:rPr lang="cs-CZ" dirty="0" smtClean="0"/>
              <a:t> party</a:t>
            </a:r>
            <a:endParaRPr lang="cs-CZ" dirty="0"/>
          </a:p>
          <a:p>
            <a:endParaRPr lang="cs-CZ" dirty="0" smtClean="0"/>
          </a:p>
          <a:p>
            <a:r>
              <a:rPr lang="cs-CZ" dirty="0" smtClean="0"/>
              <a:t>ANO </a:t>
            </a:r>
            <a:r>
              <a:rPr lang="cs-CZ" dirty="0"/>
              <a:t>2011 (2013: 18.7</a:t>
            </a:r>
            <a:r>
              <a:rPr lang="cs-CZ" dirty="0" smtClean="0"/>
              <a:t>%) – </a:t>
            </a:r>
            <a:r>
              <a:rPr lang="cs-CZ" dirty="0" err="1" smtClean="0"/>
              <a:t>centrist</a:t>
            </a:r>
            <a:r>
              <a:rPr lang="cs-CZ" dirty="0" smtClean="0"/>
              <a:t> </a:t>
            </a:r>
            <a:r>
              <a:rPr lang="cs-CZ" dirty="0" err="1" smtClean="0"/>
              <a:t>populist</a:t>
            </a:r>
            <a:r>
              <a:rPr lang="cs-CZ" dirty="0" smtClean="0"/>
              <a:t> party</a:t>
            </a:r>
            <a:endParaRPr lang="cs-CZ" dirty="0"/>
          </a:p>
          <a:p>
            <a:endParaRPr lang="cs-CZ" dirty="0" smtClean="0"/>
          </a:p>
          <a:p>
            <a:r>
              <a:rPr lang="cs-CZ" dirty="0" err="1" smtClean="0"/>
              <a:t>Tomio</a:t>
            </a:r>
            <a:r>
              <a:rPr lang="cs-CZ" dirty="0" smtClean="0"/>
              <a:t> </a:t>
            </a:r>
            <a:r>
              <a:rPr lang="cs-CZ" dirty="0" err="1"/>
              <a:t>Okamura</a:t>
            </a:r>
            <a:r>
              <a:rPr lang="en-US" dirty="0"/>
              <a:t>`s </a:t>
            </a:r>
            <a:r>
              <a:rPr lang="cs-CZ" dirty="0" err="1"/>
              <a:t>Dawn</a:t>
            </a:r>
            <a:r>
              <a:rPr lang="cs-CZ" dirty="0"/>
              <a:t> </a:t>
            </a:r>
            <a:r>
              <a:rPr lang="cs-CZ" dirty="0" err="1"/>
              <a:t>of</a:t>
            </a:r>
            <a:r>
              <a:rPr lang="cs-CZ" dirty="0"/>
              <a:t> Direct </a:t>
            </a:r>
            <a:r>
              <a:rPr lang="cs-CZ" dirty="0" err="1" smtClean="0"/>
              <a:t>Democracy</a:t>
            </a:r>
            <a:r>
              <a:rPr lang="cs-CZ" dirty="0" smtClean="0"/>
              <a:t> – </a:t>
            </a:r>
          </a:p>
          <a:p>
            <a:pPr marL="0" indent="0">
              <a:buNone/>
            </a:pPr>
            <a:r>
              <a:rPr lang="cs-CZ" dirty="0" smtClean="0"/>
              <a:t>Úsvit </a:t>
            </a:r>
            <a:r>
              <a:rPr lang="cs-CZ" dirty="0"/>
              <a:t>(2013: 6.88</a:t>
            </a:r>
            <a:r>
              <a:rPr lang="cs-CZ" dirty="0" smtClean="0"/>
              <a:t>%) – (</a:t>
            </a:r>
            <a:r>
              <a:rPr lang="cs-CZ" dirty="0" err="1" smtClean="0"/>
              <a:t>radical</a:t>
            </a:r>
            <a:r>
              <a:rPr lang="cs-CZ" dirty="0" smtClean="0"/>
              <a:t> </a:t>
            </a:r>
            <a:r>
              <a:rPr lang="cs-CZ" dirty="0" err="1" smtClean="0"/>
              <a:t>right-wing</a:t>
            </a:r>
            <a:r>
              <a:rPr lang="cs-CZ" dirty="0" smtClean="0"/>
              <a:t>) </a:t>
            </a:r>
            <a:r>
              <a:rPr lang="cs-CZ" dirty="0" err="1" smtClean="0"/>
              <a:t>populist</a:t>
            </a:r>
            <a:r>
              <a:rPr lang="cs-CZ" dirty="0" smtClean="0"/>
              <a:t> party</a:t>
            </a:r>
          </a:p>
          <a:p>
            <a:endParaRPr lang="cs-CZ" dirty="0" smtClean="0"/>
          </a:p>
          <a:p>
            <a:r>
              <a:rPr lang="cs-CZ" dirty="0" smtClean="0"/>
              <a:t>Party </a:t>
            </a:r>
            <a:r>
              <a:rPr lang="cs-CZ" dirty="0" err="1" smtClean="0"/>
              <a:t>of</a:t>
            </a:r>
            <a:r>
              <a:rPr lang="cs-CZ" dirty="0" smtClean="0"/>
              <a:t> Free </a:t>
            </a:r>
            <a:r>
              <a:rPr lang="cs-CZ" dirty="0" err="1" smtClean="0"/>
              <a:t>Citizens</a:t>
            </a:r>
            <a:r>
              <a:rPr lang="cs-CZ" dirty="0" smtClean="0"/>
              <a:t> (EP 2014 – 5.24%)</a:t>
            </a:r>
            <a:endParaRPr lang="cs-CZ" dirty="0"/>
          </a:p>
          <a:p>
            <a:endParaRPr lang="en-US" dirty="0"/>
          </a:p>
        </p:txBody>
      </p:sp>
      <p:pic>
        <p:nvPicPr>
          <p:cNvPr id="4" name="Obrázek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92146" y="1417837"/>
            <a:ext cx="1232079" cy="633754"/>
          </a:xfrm>
          <a:prstGeom prst="rect">
            <a:avLst/>
          </a:prstGeom>
        </p:spPr>
      </p:pic>
      <p:pic>
        <p:nvPicPr>
          <p:cNvPr id="5" name="Obrázek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221899" y="2090151"/>
            <a:ext cx="2970101" cy="1646080"/>
          </a:xfrm>
          <a:prstGeom prst="rect">
            <a:avLst/>
          </a:prstGeom>
        </p:spPr>
      </p:pic>
      <p:pic>
        <p:nvPicPr>
          <p:cNvPr id="6" name="Obrázek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09600" y="3368091"/>
            <a:ext cx="1797172" cy="937058"/>
          </a:xfrm>
          <a:prstGeom prst="rect">
            <a:avLst/>
          </a:prstGeom>
        </p:spPr>
      </p:pic>
      <p:pic>
        <p:nvPicPr>
          <p:cNvPr id="7" name="Obrázek 6"/>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9299207" y="3918595"/>
            <a:ext cx="2549947" cy="1605924"/>
          </a:xfrm>
          <a:prstGeom prst="rect">
            <a:avLst/>
          </a:prstGeom>
        </p:spPr>
      </p:pic>
      <p:pic>
        <p:nvPicPr>
          <p:cNvPr id="8" name="Obrázek 7"/>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6799256" y="5748754"/>
            <a:ext cx="2631261" cy="910228"/>
          </a:xfrm>
          <a:prstGeom prst="rect">
            <a:avLst/>
          </a:prstGeom>
        </p:spPr>
      </p:pic>
    </p:spTree>
    <p:extLst>
      <p:ext uri="{BB962C8B-B14F-4D97-AF65-F5344CB8AC3E}">
        <p14:creationId xmlns:p14="http://schemas.microsoft.com/office/powerpoint/2010/main" val="1934656212"/>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1289</TotalTime>
  <Words>958</Words>
  <Application>Microsoft Office PowerPoint</Application>
  <PresentationFormat>Širokoúhlá obrazovka</PresentationFormat>
  <Paragraphs>141</Paragraphs>
  <Slides>25</Slides>
  <Notes>2</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25</vt:i4>
      </vt:variant>
    </vt:vector>
  </HeadingPairs>
  <TitlesOfParts>
    <vt:vector size="30" baseType="lpstr">
      <vt:lpstr>Arial</vt:lpstr>
      <vt:lpstr>Calibri</vt:lpstr>
      <vt:lpstr>Calibri Light</vt:lpstr>
      <vt:lpstr>Tahoma</vt:lpstr>
      <vt:lpstr>Motiv Office</vt:lpstr>
      <vt:lpstr>Party-Based Euroscepticism in the Czech Republic</vt:lpstr>
      <vt:lpstr>Outline</vt:lpstr>
      <vt:lpstr>Questions</vt:lpstr>
      <vt:lpstr>Why the Czech Republic?</vt:lpstr>
      <vt:lpstr>Why the Czech Republic?</vt:lpstr>
      <vt:lpstr>Context – party system in the Czech Republic</vt:lpstr>
      <vt:lpstr>Prezentace aplikace PowerPoint</vt:lpstr>
      <vt:lpstr>Prezentace aplikace PowerPoint</vt:lpstr>
      <vt:lpstr>New political parties (2010 – 2013)</vt:lpstr>
      <vt:lpstr>Euroscepticism</vt:lpstr>
      <vt:lpstr>Which Czech parties are Eurosceptic?</vt:lpstr>
      <vt:lpstr>Prezentace aplikace PowerPoint</vt:lpstr>
      <vt:lpstr>Prezentace aplikace PowerPoint</vt:lpstr>
      <vt:lpstr>Prezentace aplikace PowerPoint</vt:lpstr>
      <vt:lpstr>Civic Democratic Party</vt:lpstr>
      <vt:lpstr>Communist Party of Bohemia and Moravia</vt:lpstr>
      <vt:lpstr>Party of Free Citizens</vt:lpstr>
      <vt:lpstr>Dawn of Direct Democracy</vt:lpstr>
      <vt:lpstr>Summary – a paradise for Euroscepticism research</vt:lpstr>
      <vt:lpstr>Prezentace aplikace PowerPoint</vt:lpstr>
      <vt:lpstr>Prezentace aplikace PowerPoint</vt:lpstr>
      <vt:lpstr>Prezentace aplikace PowerPoint</vt:lpstr>
      <vt:lpstr>Does the EU issue matter?</vt:lpstr>
      <vt:lpstr>Conclusion</vt:lpstr>
      <vt:lpstr>Thank you for your attention.</vt:lpstr>
    </vt:vector>
  </TitlesOfParts>
  <Company>MU</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Europeanization of Political Parties and Party-Based Euroscepticismu in the Czech Republic</dc:title>
  <dc:creator>Vlastimil Havlík</dc:creator>
  <cp:lastModifiedBy>Vlastimil Havlík</cp:lastModifiedBy>
  <cp:revision>44</cp:revision>
  <dcterms:created xsi:type="dcterms:W3CDTF">2015-10-29T10:48:56Z</dcterms:created>
  <dcterms:modified xsi:type="dcterms:W3CDTF">2017-05-15T08:43:52Z</dcterms:modified>
</cp:coreProperties>
</file>