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408" r:id="rId2"/>
    <p:sldId id="274" r:id="rId3"/>
    <p:sldId id="290" r:id="rId4"/>
    <p:sldId id="292" r:id="rId5"/>
    <p:sldId id="293" r:id="rId6"/>
    <p:sldId id="302" r:id="rId7"/>
    <p:sldId id="303" r:id="rId8"/>
    <p:sldId id="304" r:id="rId9"/>
    <p:sldId id="323" r:id="rId10"/>
    <p:sldId id="324" r:id="rId11"/>
    <p:sldId id="339" r:id="rId12"/>
    <p:sldId id="335" r:id="rId13"/>
    <p:sldId id="327" r:id="rId14"/>
    <p:sldId id="328" r:id="rId15"/>
    <p:sldId id="329" r:id="rId16"/>
    <p:sldId id="330" r:id="rId17"/>
    <p:sldId id="331" r:id="rId18"/>
    <p:sldId id="334" r:id="rId19"/>
    <p:sldId id="333" r:id="rId20"/>
    <p:sldId id="358" r:id="rId21"/>
    <p:sldId id="352" r:id="rId22"/>
    <p:sldId id="340" r:id="rId23"/>
    <p:sldId id="325" r:id="rId24"/>
    <p:sldId id="342" r:id="rId25"/>
    <p:sldId id="343" r:id="rId26"/>
    <p:sldId id="344" r:id="rId27"/>
    <p:sldId id="345" r:id="rId28"/>
    <p:sldId id="347" r:id="rId29"/>
    <p:sldId id="349" r:id="rId30"/>
    <p:sldId id="348" r:id="rId31"/>
    <p:sldId id="350" r:id="rId32"/>
    <p:sldId id="346" r:id="rId33"/>
    <p:sldId id="356" r:id="rId34"/>
    <p:sldId id="294" r:id="rId35"/>
    <p:sldId id="388" r:id="rId36"/>
    <p:sldId id="387" r:id="rId37"/>
    <p:sldId id="309" r:id="rId38"/>
    <p:sldId id="314" r:id="rId39"/>
    <p:sldId id="307" r:id="rId40"/>
    <p:sldId id="337" r:id="rId41"/>
    <p:sldId id="308" r:id="rId42"/>
    <p:sldId id="311" r:id="rId43"/>
    <p:sldId id="357" r:id="rId44"/>
    <p:sldId id="300" r:id="rId45"/>
    <p:sldId id="301" r:id="rId46"/>
    <p:sldId id="359" r:id="rId47"/>
    <p:sldId id="317" r:id="rId48"/>
    <p:sldId id="315" r:id="rId49"/>
    <p:sldId id="299" r:id="rId50"/>
    <p:sldId id="322" r:id="rId51"/>
    <p:sldId id="360" r:id="rId52"/>
    <p:sldId id="321" r:id="rId53"/>
    <p:sldId id="285" r:id="rId54"/>
    <p:sldId id="355" r:id="rId55"/>
    <p:sldId id="370" r:id="rId56"/>
    <p:sldId id="371" r:id="rId57"/>
    <p:sldId id="282" r:id="rId58"/>
    <p:sldId id="283" r:id="rId59"/>
    <p:sldId id="284" r:id="rId60"/>
    <p:sldId id="389" r:id="rId61"/>
    <p:sldId id="390" r:id="rId62"/>
    <p:sldId id="391" r:id="rId63"/>
    <p:sldId id="392" r:id="rId64"/>
    <p:sldId id="393" r:id="rId65"/>
    <p:sldId id="394" r:id="rId66"/>
    <p:sldId id="395" r:id="rId67"/>
    <p:sldId id="396" r:id="rId68"/>
    <p:sldId id="397" r:id="rId69"/>
    <p:sldId id="398" r:id="rId70"/>
    <p:sldId id="399" r:id="rId71"/>
    <p:sldId id="400" r:id="rId72"/>
    <p:sldId id="401" r:id="rId73"/>
    <p:sldId id="402" r:id="rId74"/>
    <p:sldId id="403" r:id="rId75"/>
    <p:sldId id="404" r:id="rId76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9"/>
    <p:restoredTop sz="89516" autoAdjust="0"/>
  </p:normalViewPr>
  <p:slideViewPr>
    <p:cSldViewPr>
      <p:cViewPr varScale="1">
        <p:scale>
          <a:sx n="65" d="100"/>
          <a:sy n="65" d="100"/>
        </p:scale>
        <p:origin x="132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73CBF-06BE-48A9-9F53-F3D407BC315C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F27C2-572C-44D5-BE0B-1934334C8C1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977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927EF8-22C9-439C-957C-CA8BF4D16CC1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AB879-5C37-4827-A36D-79E88368D86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95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814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372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201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72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2517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921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6508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305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72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612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622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814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856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5294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89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725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55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493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047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814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2877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070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814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8143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814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583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2373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the start of the 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nancial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crisis in 2008,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almost 4 million jobs were initially lost in euro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markets, with employment decreasing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2.5% from its peak, in the 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quarter of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2008, to its trough, in the 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quarter of 2010.</a:t>
            </a:r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Differences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recent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developments can only be partially explained by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differences in the extent of the slowdown 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economic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countries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Expectations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 the length of the crisis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might have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uenced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extent to which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some countries shed (or hoarded)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during the crisis. Using investment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expectations as a proxy for the perceived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length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crisis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Regressing the elasticity of unemployment to output during the present crisis on the variables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mentioned provides some evidence that positive investment expectations, the existence of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tripartite council and the extent to which 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engage in “on–the-job training” may mitigate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impact of the crisis on unemployment</a:t>
            </a: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390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the start of the 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nancial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crisis in 2008,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almost 4 million jobs were initially lost in euro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markets, with employment decreasing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2.5% from its peak, in the 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quarter of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2008, to its trough, in the 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rst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quarter of 2010.</a:t>
            </a:r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Differences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recent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market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developments can only be partially explained by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differences in the extent of the slowdown in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economic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activity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across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countries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cs-C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Expectations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 the length of the crisis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might have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uenced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extent to which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some countries shed (or hoarded)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labour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during the crisis. Using investment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expectations as a proxy for the perceived</a:t>
            </a:r>
          </a:p>
          <a:p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length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crisis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Regressing the elasticity of unemployment to output during the present crisis on the variables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mentioned provides some evidence that positive investment expectations, the existence of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tripartite council and the extent to which fi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rms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engage in “on–the-job training” may mitigate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impact of the crisis on unemployment</a:t>
            </a: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83900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Země bez minimální mzdy - Cyprus, Austria, Denmark, Finland, Italy and Sweden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€1,200 gross. In the southern countries, it varies between €600 and €800, whereas in Eastern Europe, the figure is closer to €400.</a:t>
            </a:r>
            <a:endParaRPr lang="cs-CZ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Lucembursko -</a:t>
            </a:r>
            <a:r>
              <a:rPr lang="cs-CZ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€1,923, Bulharsko – 184 euro; ČR – 332, 4. nejnižší</a:t>
            </a:r>
          </a:p>
          <a:p>
            <a:pPr algn="l"/>
            <a:endParaRPr lang="cs-CZ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minimum wage has been a hot topic in the EU over the past years, especially in 2014, when Germany introduced a minimum wage, and when the issue was being debated as part of the European Parliament and Commission President candidate elections.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Commission's President Jean-Claude Juncker has stated on many occasions that he would work towards introducing a minimum social wage in each member state. Addressing the Parliament in July, before a vote to confirm his appointment, Juncker announced, "For all countries in the European Union, we set in place a minimum social wage, a minimum income, a guaranteed minimum income."</a:t>
            </a: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Austria, Cyprus, Denmark, Finland, Italy and Sweden are the only EU member states which have not introduced a minimum wage. </a:t>
            </a:r>
            <a:endParaRPr lang="cs-CZ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http://www.euractiv.com/sections/social-europe-jobs/minimum-wage-lives-its-name-many-eu-member-states-survey-312455</a:t>
            </a:r>
            <a:endParaRPr lang="cs-CZ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Debata</a:t>
            </a:r>
            <a:r>
              <a:rPr lang="cs-CZ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oživla i kvůli Německu </a:t>
            </a:r>
          </a:p>
          <a:p>
            <a:r>
              <a:rPr lang="en-US" dirty="0"/>
              <a:t>which measures the minimum wage as a percentage of the national median wage</a:t>
            </a:r>
            <a:r>
              <a:rPr lang="cs-CZ" dirty="0"/>
              <a:t> – mimochodem ČR</a:t>
            </a:r>
            <a:r>
              <a:rPr lang="cs-CZ" baseline="0" dirty="0"/>
              <a:t> s Estonskem nejnižší minimální mzdu vzhledem k mediánu – 36%</a:t>
            </a:r>
          </a:p>
          <a:p>
            <a:endParaRPr lang="cs-CZ" sz="1200" b="0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Minimální mzda a zaměstnanost – původní neoliberální pohled jasný. Ovšem empirická literatura vliv na zaměstnanost nepotvrzuje, a to z několika důvodů – vyšší minimální  mzda zvedne celkovou úroveň mezd v ekonomice a podpoří tak poptávku; a zadruhé vyšší mzda zvyšuje produktivitu. Jednodušše řečeno, když zaměstnance zaplatíte víc, tak se bude i více snažit.</a:t>
            </a:r>
          </a:p>
          <a:p>
            <a:endParaRPr lang="cs-CZ" sz="1200" b="0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Technické problémy</a:t>
            </a:r>
            <a:endParaRPr lang="en-U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851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Common regulation and supervision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1FB7D-B547-4767-9483-7956B7F8B8C2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02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1FB7D-B547-4767-9483-7956B7F8B8C2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10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1FB7D-B547-4767-9483-7956B7F8B8C2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9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9387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CCTB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1FB7D-B547-4767-9483-7956B7F8B8C2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966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1FB7D-B547-4767-9483-7956B7F8B8C2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850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1FB7D-B547-4767-9483-7956B7F8B8C2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199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1FB7D-B547-4767-9483-7956B7F8B8C2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999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1FB7D-B547-4767-9483-7956B7F8B8C2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2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1FB7D-B547-4767-9483-7956B7F8B8C2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678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1FB7D-B547-4767-9483-7956B7F8B8C2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30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546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4627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69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23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AB879-5C37-4827-A36D-79E88368D86C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1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895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588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59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660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34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5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82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42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814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18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91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29069-40EF-4D83-B2E3-3BC7F7D650EF}" type="datetimeFigureOut">
              <a:rPr lang="cs-CZ" smtClean="0"/>
              <a:pPr/>
              <a:t>22.5.2017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221E6-7287-4BBC-A411-03BA3629898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772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2125960" y="2708920"/>
            <a:ext cx="6766520" cy="3384376"/>
          </a:xfrm>
        </p:spPr>
        <p:txBody>
          <a:bodyPr>
            <a:noAutofit/>
          </a:bodyPr>
          <a:lstStyle/>
          <a:p>
            <a:pPr algn="r">
              <a:lnSpc>
                <a:spcPct val="115000"/>
              </a:lnSpc>
              <a:spcAft>
                <a:spcPts val="600"/>
              </a:spcAft>
            </a:pPr>
            <a:br>
              <a:rPr lang="cs-CZ" sz="1400" dirty="0">
                <a:solidFill>
                  <a:srgbClr val="262626"/>
                </a:solidFill>
                <a:ea typeface="Calibri"/>
                <a:cs typeface="Times New Roman"/>
              </a:rPr>
            </a:br>
            <a:r>
              <a:rPr lang="cs-CZ" sz="2400" dirty="0" err="1">
                <a:solidFill>
                  <a:srgbClr val="1F497D"/>
                </a:solidFill>
                <a:ea typeface="Calibri"/>
                <a:cs typeface="Times New Roman"/>
              </a:rPr>
              <a:t>The</a:t>
            </a:r>
            <a:r>
              <a:rPr lang="cs-CZ" sz="2400" dirty="0">
                <a:solidFill>
                  <a:srgbClr val="1F497D"/>
                </a:solidFill>
                <a:ea typeface="Calibri"/>
                <a:cs typeface="Times New Roman"/>
              </a:rPr>
              <a:t> euro </a:t>
            </a:r>
            <a:r>
              <a:rPr lang="cs-CZ" sz="2400" dirty="0" err="1">
                <a:solidFill>
                  <a:srgbClr val="1F497D"/>
                </a:solidFill>
                <a:ea typeface="Calibri"/>
                <a:cs typeface="Times New Roman"/>
              </a:rPr>
              <a:t>crisis</a:t>
            </a:r>
            <a:r>
              <a:rPr lang="cs-CZ" sz="2400" dirty="0">
                <a:solidFill>
                  <a:srgbClr val="1F497D"/>
                </a:solidFill>
                <a:ea typeface="Calibri"/>
                <a:cs typeface="Times New Roman"/>
              </a:rPr>
              <a:t>, </a:t>
            </a:r>
            <a:r>
              <a:rPr lang="cs-CZ" sz="2400" dirty="0" err="1">
                <a:solidFill>
                  <a:srgbClr val="1F497D"/>
                </a:solidFill>
                <a:ea typeface="Calibri"/>
                <a:cs typeface="Times New Roman"/>
              </a:rPr>
              <a:t>labour</a:t>
            </a:r>
            <a:r>
              <a:rPr lang="cs-CZ" sz="2400" dirty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dirty="0" err="1">
                <a:solidFill>
                  <a:srgbClr val="1F497D"/>
                </a:solidFill>
                <a:ea typeface="Calibri"/>
                <a:cs typeface="Times New Roman"/>
              </a:rPr>
              <a:t>markets</a:t>
            </a:r>
            <a:r>
              <a:rPr lang="cs-CZ" sz="2400" dirty="0">
                <a:solidFill>
                  <a:srgbClr val="1F497D"/>
                </a:solidFill>
                <a:ea typeface="Calibri"/>
                <a:cs typeface="Times New Roman"/>
              </a:rPr>
              <a:t> and </a:t>
            </a:r>
            <a:r>
              <a:rPr lang="cs-CZ" sz="2400" dirty="0" err="1">
                <a:solidFill>
                  <a:srgbClr val="1F497D"/>
                </a:solidFill>
                <a:ea typeface="Calibri"/>
                <a:cs typeface="Times New Roman"/>
              </a:rPr>
              <a:t>the</a:t>
            </a:r>
            <a:r>
              <a:rPr lang="cs-CZ" sz="2400" dirty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dirty="0" err="1">
                <a:solidFill>
                  <a:srgbClr val="1F497D"/>
                </a:solidFill>
                <a:ea typeface="Calibri"/>
                <a:cs typeface="Times New Roman"/>
              </a:rPr>
              <a:t>analytical</a:t>
            </a:r>
            <a:r>
              <a:rPr lang="cs-CZ" sz="2400" dirty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dirty="0" err="1">
                <a:solidFill>
                  <a:srgbClr val="1F497D"/>
                </a:solidFill>
                <a:ea typeface="Calibri"/>
                <a:cs typeface="Times New Roman"/>
              </a:rPr>
              <a:t>future</a:t>
            </a:r>
            <a:r>
              <a:rPr lang="cs-CZ" sz="2400" dirty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dirty="0" err="1">
                <a:solidFill>
                  <a:srgbClr val="1F497D"/>
                </a:solidFill>
                <a:ea typeface="Calibri"/>
                <a:cs typeface="Times New Roman"/>
              </a:rPr>
              <a:t>of</a:t>
            </a:r>
            <a:r>
              <a:rPr lang="cs-CZ" sz="2400" dirty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dirty="0" err="1">
                <a:solidFill>
                  <a:srgbClr val="1F497D"/>
                </a:solidFill>
                <a:ea typeface="Calibri"/>
                <a:cs typeface="Times New Roman"/>
              </a:rPr>
              <a:t>the</a:t>
            </a:r>
            <a:r>
              <a:rPr lang="cs-CZ" sz="2400" dirty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dirty="0" err="1">
                <a:solidFill>
                  <a:srgbClr val="1F497D"/>
                </a:solidFill>
                <a:ea typeface="Calibri"/>
                <a:cs typeface="Times New Roman"/>
              </a:rPr>
              <a:t>European</a:t>
            </a:r>
            <a:r>
              <a:rPr lang="cs-CZ" sz="2400" dirty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r>
              <a:rPr lang="cs-CZ" sz="2400" dirty="0" err="1">
                <a:solidFill>
                  <a:srgbClr val="1F497D"/>
                </a:solidFill>
                <a:ea typeface="Calibri"/>
                <a:cs typeface="Times New Roman"/>
              </a:rPr>
              <a:t>integration</a:t>
            </a:r>
            <a:br>
              <a:rPr lang="cs-CZ" sz="2400" b="1" dirty="0">
                <a:solidFill>
                  <a:srgbClr val="1F497D"/>
                </a:solidFill>
                <a:ea typeface="Calibri"/>
                <a:cs typeface="Times New Roman"/>
              </a:rPr>
            </a:br>
            <a:br>
              <a:rPr lang="cs-CZ" sz="2400" b="1" dirty="0">
                <a:solidFill>
                  <a:srgbClr val="1F497D"/>
                </a:solidFill>
                <a:ea typeface="Calibri"/>
                <a:cs typeface="Times New Roman"/>
              </a:rPr>
            </a:br>
            <a:r>
              <a:rPr lang="cs-CZ" sz="1600" dirty="0">
                <a:solidFill>
                  <a:srgbClr val="1F497D"/>
                </a:solidFill>
                <a:ea typeface="Calibri"/>
                <a:cs typeface="Times New Roman"/>
              </a:rPr>
              <a:t>17th May 2017</a:t>
            </a:r>
            <a:br>
              <a:rPr lang="cs-CZ" sz="2400" b="1" dirty="0">
                <a:solidFill>
                  <a:srgbClr val="1F497D"/>
                </a:solidFill>
                <a:ea typeface="Calibri"/>
                <a:cs typeface="Times New Roman"/>
              </a:rPr>
            </a:br>
            <a:r>
              <a:rPr lang="cs-CZ" sz="1600" i="1" dirty="0">
                <a:solidFill>
                  <a:srgbClr val="1F497D"/>
                </a:solidFill>
                <a:ea typeface="Calibri"/>
                <a:cs typeface="Times New Roman"/>
              </a:rPr>
              <a:t>Masaryk University</a:t>
            </a:r>
            <a:br>
              <a:rPr lang="cs-CZ" sz="2400" b="1" dirty="0"/>
            </a:br>
            <a:br>
              <a:rPr lang="cs-CZ" sz="2400" b="1" dirty="0">
                <a:solidFill>
                  <a:srgbClr val="1F497D"/>
                </a:solidFill>
                <a:ea typeface="Calibri"/>
                <a:cs typeface="Times New Roman"/>
              </a:rPr>
            </a:br>
            <a:r>
              <a:rPr lang="cs-CZ" sz="2400" dirty="0">
                <a:solidFill>
                  <a:srgbClr val="1F497D"/>
                </a:solidFill>
                <a:ea typeface="Calibri"/>
                <a:cs typeface="Times New Roman"/>
              </a:rPr>
              <a:t> </a:t>
            </a:r>
            <a:br>
              <a:rPr lang="cs-CZ" sz="2400" b="1" dirty="0">
                <a:solidFill>
                  <a:srgbClr val="1F497D"/>
                </a:solidFill>
                <a:ea typeface="Calibri"/>
                <a:cs typeface="Times New Roman"/>
              </a:rPr>
            </a:br>
            <a:br>
              <a:rPr lang="cs-CZ" sz="1800" b="1" dirty="0">
                <a:solidFill>
                  <a:srgbClr val="1F497D"/>
                </a:solidFill>
                <a:ea typeface="Calibri"/>
                <a:cs typeface="Times New Roman"/>
              </a:rPr>
            </a:br>
            <a:br>
              <a:rPr lang="cs-CZ" sz="1800" b="1" dirty="0">
                <a:solidFill>
                  <a:srgbClr val="1F497D"/>
                </a:solidFill>
                <a:ea typeface="Calibri"/>
                <a:cs typeface="Times New Roman"/>
              </a:rPr>
            </a:br>
            <a:br>
              <a:rPr lang="cs-CZ" sz="1400" dirty="0">
                <a:solidFill>
                  <a:srgbClr val="262626"/>
                </a:solidFill>
                <a:ea typeface="Calibri"/>
                <a:cs typeface="Times New Roman"/>
              </a:rPr>
            </a:br>
            <a:endParaRPr lang="cs-CZ" sz="1400" dirty="0"/>
          </a:p>
        </p:txBody>
      </p:sp>
      <p:sp>
        <p:nvSpPr>
          <p:cNvPr id="2" name="Rectangle 1"/>
          <p:cNvSpPr/>
          <p:nvPr/>
        </p:nvSpPr>
        <p:spPr>
          <a:xfrm>
            <a:off x="-1451" y="756084"/>
            <a:ext cx="5221524" cy="40466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>
                <a:latin typeface="+mj-lt"/>
                <a:ea typeface="Calibri" charset="0"/>
                <a:cs typeface="Calibri" charset="0"/>
              </a:rPr>
              <a:t> Oddělení strategií a trendů EU, Úřad vlády ČR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20072" y="5805264"/>
            <a:ext cx="3923928" cy="432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dirty="0">
                <a:latin typeface="+mj-lt"/>
              </a:rPr>
              <a:t>Aleš Chmelař, </a:t>
            </a:r>
            <a:r>
              <a:rPr lang="cs-CZ" dirty="0" err="1">
                <a:latin typeface="+mj-lt"/>
              </a:rPr>
              <a:t>M.Sc</a:t>
            </a:r>
            <a:r>
              <a:rPr lang="cs-CZ" dirty="0">
                <a:latin typeface="+mj-lt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3" y="756084"/>
            <a:ext cx="2232249" cy="8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98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Explanation</a:t>
            </a:r>
            <a:r>
              <a:rPr lang="cs-CZ" sz="3600" b="1" dirty="0">
                <a:solidFill>
                  <a:schemeClr val="tx2"/>
                </a:solidFill>
              </a:rPr>
              <a:t> 2: </a:t>
            </a:r>
            <a:r>
              <a:rPr lang="cs-CZ" sz="3600" b="1" dirty="0" err="1">
                <a:solidFill>
                  <a:schemeClr val="tx2"/>
                </a:solidFill>
              </a:rPr>
              <a:t>Wages</a:t>
            </a:r>
            <a:r>
              <a:rPr lang="cs-CZ" sz="3600" b="1" dirty="0">
                <a:solidFill>
                  <a:schemeClr val="tx2"/>
                </a:solidFill>
              </a:rPr>
              <a:t>!</a:t>
            </a: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rcRect l="-30575" r="-30575"/>
          <a:stretch>
            <a:fillRect/>
          </a:stretch>
        </p:blipFill>
        <p:spPr>
          <a:xfrm>
            <a:off x="-1116632" y="404664"/>
            <a:ext cx="11391154" cy="6264696"/>
          </a:xfrm>
        </p:spPr>
      </p:pic>
    </p:spTree>
    <p:extLst>
      <p:ext uri="{BB962C8B-B14F-4D97-AF65-F5344CB8AC3E}">
        <p14:creationId xmlns:p14="http://schemas.microsoft.com/office/powerpoint/2010/main" val="40136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Wages</a:t>
            </a:r>
            <a:r>
              <a:rPr lang="cs-CZ" b="1" dirty="0">
                <a:solidFill>
                  <a:schemeClr val="tx2"/>
                </a:solidFill>
              </a:rPr>
              <a:t> and public </a:t>
            </a:r>
            <a:r>
              <a:rPr lang="cs-CZ" b="1" dirty="0" err="1">
                <a:solidFill>
                  <a:schemeClr val="tx2"/>
                </a:solidFill>
              </a:rPr>
              <a:t>debt</a:t>
            </a:r>
            <a:r>
              <a:rPr lang="cs-CZ" b="1" dirty="0">
                <a:solidFill>
                  <a:schemeClr val="tx2"/>
                </a:solidFill>
              </a:rPr>
              <a:t> as a motor </a:t>
            </a:r>
            <a:r>
              <a:rPr lang="cs-CZ" b="1" dirty="0" err="1">
                <a:solidFill>
                  <a:schemeClr val="tx2"/>
                </a:solidFill>
              </a:rPr>
              <a:t>of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the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crisis</a:t>
            </a:r>
            <a:r>
              <a:rPr lang="cs-CZ" b="1" dirty="0">
                <a:solidFill>
                  <a:schemeClr val="tx2"/>
                </a:solidFill>
              </a:rPr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South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to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inflation</a:t>
            </a:r>
            <a:endParaRPr lang="cs-CZ" dirty="0"/>
          </a:p>
          <a:p>
            <a:r>
              <a:rPr lang="cs-CZ" dirty="0" err="1"/>
              <a:t>Therefore</a:t>
            </a:r>
            <a:r>
              <a:rPr lang="cs-CZ" dirty="0"/>
              <a:t> (</a:t>
            </a:r>
            <a:r>
              <a:rPr lang="cs-CZ" dirty="0" err="1"/>
              <a:t>or</a:t>
            </a:r>
            <a:r>
              <a:rPr lang="cs-CZ" dirty="0"/>
              <a:t>  </a:t>
            </a:r>
            <a:r>
              <a:rPr lang="cs-CZ" dirty="0" err="1"/>
              <a:t>because</a:t>
            </a:r>
            <a:r>
              <a:rPr lang="cs-CZ" dirty="0"/>
              <a:t>?) </a:t>
            </a:r>
            <a:r>
              <a:rPr lang="cs-CZ" dirty="0" err="1"/>
              <a:t>wages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more </a:t>
            </a:r>
            <a:r>
              <a:rPr lang="cs-CZ" dirty="0" err="1"/>
              <a:t>quickly</a:t>
            </a:r>
            <a:endParaRPr lang="cs-CZ" dirty="0"/>
          </a:p>
          <a:p>
            <a:pPr lvl="1"/>
            <a:r>
              <a:rPr lang="cs-CZ" dirty="0" err="1"/>
              <a:t>Faster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productivity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price</a:t>
            </a:r>
            <a:r>
              <a:rPr lang="cs-CZ" dirty="0"/>
              <a:t> </a:t>
            </a:r>
            <a:r>
              <a:rPr lang="cs-CZ" dirty="0" err="1"/>
              <a:t>competitiveness</a:t>
            </a:r>
            <a:r>
              <a:rPr lang="cs-CZ" dirty="0"/>
              <a:t> </a:t>
            </a:r>
            <a:r>
              <a:rPr lang="cs-CZ" dirty="0" err="1"/>
              <a:t>decreases</a:t>
            </a:r>
            <a:endParaRPr lang="cs-CZ" dirty="0"/>
          </a:p>
          <a:p>
            <a:r>
              <a:rPr lang="cs-CZ" dirty="0" err="1"/>
              <a:t>Imports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faster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exports</a:t>
            </a:r>
            <a:endParaRPr lang="cs-CZ" dirty="0"/>
          </a:p>
          <a:p>
            <a:r>
              <a:rPr lang="cs-CZ" dirty="0" err="1"/>
              <a:t>Trade</a:t>
            </a:r>
            <a:r>
              <a:rPr lang="cs-CZ" dirty="0"/>
              <a:t> deficit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created</a:t>
            </a:r>
            <a:endParaRPr lang="cs-CZ" dirty="0"/>
          </a:p>
          <a:p>
            <a:r>
              <a:rPr lang="cs-CZ" dirty="0" err="1"/>
              <a:t>People</a:t>
            </a:r>
            <a:r>
              <a:rPr lang="cs-CZ" dirty="0"/>
              <a:t>/</a:t>
            </a:r>
            <a:r>
              <a:rPr lang="cs-CZ" dirty="0" err="1"/>
              <a:t>companies</a:t>
            </a:r>
            <a:r>
              <a:rPr lang="cs-CZ" dirty="0"/>
              <a:t>/</a:t>
            </a:r>
            <a:r>
              <a:rPr lang="cs-CZ" dirty="0" err="1"/>
              <a:t>government</a:t>
            </a:r>
            <a:r>
              <a:rPr lang="cs-CZ" dirty="0"/>
              <a:t> </a:t>
            </a:r>
            <a:r>
              <a:rPr lang="cs-CZ" dirty="0" err="1"/>
              <a:t>borrow</a:t>
            </a:r>
            <a:r>
              <a:rPr lang="cs-CZ" dirty="0"/>
              <a:t> to finance </a:t>
            </a:r>
            <a:r>
              <a:rPr lang="cs-CZ" dirty="0" err="1"/>
              <a:t>this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4851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But </a:t>
            </a:r>
            <a:r>
              <a:rPr lang="cs-CZ" sz="3600" b="1" dirty="0" err="1">
                <a:solidFill>
                  <a:schemeClr val="tx2"/>
                </a:solidFill>
              </a:rPr>
              <a:t>what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about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those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nominal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numbers</a:t>
            </a:r>
            <a:r>
              <a:rPr lang="cs-CZ" sz="36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33794" t="10404" r="-33794" b="4644"/>
          <a:stretch/>
        </p:blipFill>
        <p:spPr>
          <a:xfrm>
            <a:off x="-1729209" y="1052736"/>
            <a:ext cx="12021795" cy="5616624"/>
          </a:xfrm>
        </p:spPr>
      </p:pic>
    </p:spTree>
    <p:extLst>
      <p:ext uri="{BB962C8B-B14F-4D97-AF65-F5344CB8AC3E}">
        <p14:creationId xmlns:p14="http://schemas.microsoft.com/office/powerpoint/2010/main" val="1256523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589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Wage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rise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13956" r="-13956"/>
          <a:stretch>
            <a:fillRect/>
          </a:stretch>
        </p:blipFill>
        <p:spPr>
          <a:xfrm>
            <a:off x="-756592" y="1048938"/>
            <a:ext cx="10153128" cy="5809062"/>
          </a:xfrm>
        </p:spPr>
      </p:pic>
      <p:pic>
        <p:nvPicPr>
          <p:cNvPr id="4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31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589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Wage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rise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0" y="1104900"/>
            <a:ext cx="69469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70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589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Wage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rise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600" y="1104900"/>
            <a:ext cx="68961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7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589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And </a:t>
            </a:r>
            <a:r>
              <a:rPr lang="cs-CZ" sz="3600" b="1" dirty="0" err="1">
                <a:solidFill>
                  <a:schemeClr val="tx2"/>
                </a:solidFill>
              </a:rPr>
              <a:t>the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cost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of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capital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rise</a:t>
            </a:r>
            <a:r>
              <a:rPr lang="cs-CZ" sz="3600" b="1" dirty="0">
                <a:solidFill>
                  <a:schemeClr val="tx2"/>
                </a:solidFill>
              </a:rPr>
              <a:t>!</a:t>
            </a: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800" y="927100"/>
            <a:ext cx="67437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8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589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And </a:t>
            </a:r>
            <a:r>
              <a:rPr lang="cs-CZ" sz="3600" b="1" dirty="0" err="1">
                <a:solidFill>
                  <a:schemeClr val="tx2"/>
                </a:solidFill>
              </a:rPr>
              <a:t>the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cost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of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capital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rise</a:t>
            </a:r>
            <a:r>
              <a:rPr lang="cs-CZ" sz="3600" b="1" dirty="0">
                <a:solidFill>
                  <a:schemeClr val="tx2"/>
                </a:solidFill>
              </a:rPr>
              <a:t>!</a:t>
            </a: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22295" y="-4347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" y="77493"/>
            <a:ext cx="9144000" cy="590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68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Those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damn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wages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3226" r="-3226"/>
          <a:stretch>
            <a:fillRect/>
          </a:stretch>
        </p:blipFill>
        <p:spPr>
          <a:xfrm>
            <a:off x="457200" y="1600200"/>
            <a:ext cx="8229600" cy="4708525"/>
          </a:xfrm>
        </p:spPr>
      </p:pic>
      <p:pic>
        <p:nvPicPr>
          <p:cNvPr id="4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002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ULC drive </a:t>
            </a:r>
            <a:r>
              <a:rPr lang="cs-CZ" sz="3600" b="1" dirty="0" err="1">
                <a:solidFill>
                  <a:schemeClr val="tx2"/>
                </a:solidFill>
              </a:rPr>
              <a:t>prices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91404" y="1600200"/>
            <a:ext cx="696119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7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Content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88840"/>
            <a:ext cx="8229600" cy="374441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4000" dirty="0"/>
              <a:t>Euro a </a:t>
            </a:r>
            <a:r>
              <a:rPr lang="cs-CZ" sz="4000" dirty="0" err="1"/>
              <a:t>critical</a:t>
            </a:r>
            <a:r>
              <a:rPr lang="cs-CZ" sz="4000" dirty="0"/>
              <a:t> element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crisis</a:t>
            </a:r>
            <a:endParaRPr lang="cs-CZ" sz="4000" dirty="0"/>
          </a:p>
          <a:p>
            <a:pPr marL="514350" indent="-514350">
              <a:buFont typeface="+mj-lt"/>
              <a:buAutoNum type="arabicPeriod"/>
            </a:pP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consensus</a:t>
            </a:r>
            <a:r>
              <a:rPr lang="cs-CZ" sz="4000" dirty="0"/>
              <a:t> </a:t>
            </a:r>
            <a:r>
              <a:rPr lang="cs-CZ" sz="4000" dirty="0" err="1"/>
              <a:t>narrative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crisis</a:t>
            </a:r>
            <a:endParaRPr lang="cs-CZ" sz="4000" dirty="0"/>
          </a:p>
          <a:p>
            <a:pPr marL="514350" indent="-514350">
              <a:buFont typeface="+mj-lt"/>
              <a:buAutoNum type="arabicPeriod"/>
            </a:pPr>
            <a:r>
              <a:rPr lang="cs-CZ" sz="4000" dirty="0" err="1"/>
              <a:t>Consequences</a:t>
            </a:r>
            <a:r>
              <a:rPr lang="cs-CZ" sz="4000" dirty="0"/>
              <a:t> </a:t>
            </a:r>
            <a:r>
              <a:rPr lang="cs-CZ" sz="4000" dirty="0" err="1"/>
              <a:t>for</a:t>
            </a:r>
            <a:r>
              <a:rPr lang="cs-CZ" sz="4000" dirty="0"/>
              <a:t> </a:t>
            </a: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labour</a:t>
            </a:r>
            <a:r>
              <a:rPr lang="cs-CZ" sz="4000" dirty="0"/>
              <a:t> market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4000" dirty="0" err="1"/>
              <a:t>How</a:t>
            </a:r>
            <a:r>
              <a:rPr lang="cs-CZ" sz="4000" dirty="0"/>
              <a:t> to make </a:t>
            </a:r>
            <a:r>
              <a:rPr lang="cs-CZ" sz="4000" dirty="0" err="1"/>
              <a:t>the</a:t>
            </a:r>
            <a:r>
              <a:rPr lang="cs-CZ" sz="4000" dirty="0"/>
              <a:t> euro </a:t>
            </a:r>
            <a:r>
              <a:rPr lang="cs-CZ" sz="4000" dirty="0" err="1"/>
              <a:t>viable</a:t>
            </a:r>
            <a:r>
              <a:rPr lang="cs-CZ" sz="4000" dirty="0"/>
              <a:t> and robust?</a:t>
            </a:r>
          </a:p>
          <a:p>
            <a:pPr marL="0" indent="0">
              <a:buNone/>
            </a:pPr>
            <a:endParaRPr lang="cs-CZ" sz="4000" dirty="0"/>
          </a:p>
          <a:p>
            <a:pPr lvl="1"/>
            <a:endParaRPr lang="cs-CZ" sz="3600" dirty="0"/>
          </a:p>
          <a:p>
            <a:endParaRPr lang="cs-CZ" sz="4000" dirty="0"/>
          </a:p>
        </p:txBody>
      </p:sp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026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One-size-fits-all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monetary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policy</a:t>
            </a:r>
            <a:br>
              <a:rPr lang="cs-CZ" sz="3600" b="1" dirty="0">
                <a:solidFill>
                  <a:schemeClr val="tx2"/>
                </a:solidFill>
              </a:rPr>
            </a:br>
            <a:r>
              <a:rPr lang="cs-CZ" sz="3600" b="1" dirty="0" err="1">
                <a:solidFill>
                  <a:schemeClr val="tx2"/>
                </a:solidFill>
              </a:rPr>
              <a:t>One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size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fits</a:t>
            </a:r>
            <a:r>
              <a:rPr lang="cs-CZ" sz="3600" b="1" dirty="0">
                <a:solidFill>
                  <a:schemeClr val="tx2"/>
                </a:solidFill>
              </a:rPr>
              <a:t> France</a:t>
            </a: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clrChange>
              <a:clrFrom>
                <a:srgbClr val="BFBEFE"/>
              </a:clrFrom>
              <a:clrTo>
                <a:srgbClr val="BFBEFE">
                  <a:alpha val="0"/>
                </a:srgbClr>
              </a:clrTo>
            </a:clrChange>
          </a:blip>
          <a:srcRect t="13567" b="15213"/>
          <a:stretch/>
        </p:blipFill>
        <p:spPr>
          <a:xfrm>
            <a:off x="457200" y="1837765"/>
            <a:ext cx="8229600" cy="3959411"/>
          </a:xfrm>
        </p:spPr>
      </p:pic>
    </p:spTree>
    <p:extLst>
      <p:ext uri="{BB962C8B-B14F-4D97-AF65-F5344CB8AC3E}">
        <p14:creationId xmlns:p14="http://schemas.microsoft.com/office/powerpoint/2010/main" val="939850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You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need</a:t>
            </a:r>
            <a:r>
              <a:rPr lang="cs-CZ" b="1" dirty="0">
                <a:solidFill>
                  <a:schemeClr val="tx2"/>
                </a:solidFill>
              </a:rPr>
              <a:t> more </a:t>
            </a:r>
            <a:r>
              <a:rPr lang="cs-CZ" b="1" dirty="0" err="1">
                <a:solidFill>
                  <a:schemeClr val="tx2"/>
                </a:solidFill>
              </a:rPr>
              <a:t>than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wages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cs-CZ" dirty="0"/>
              <a:t>But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wages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don‘t</a:t>
            </a:r>
            <a:r>
              <a:rPr lang="cs-CZ" dirty="0"/>
              <a:t> </a:t>
            </a:r>
            <a:r>
              <a:rPr lang="cs-CZ" dirty="0" err="1"/>
              <a:t>get</a:t>
            </a:r>
            <a:r>
              <a:rPr lang="cs-CZ" dirty="0"/>
              <a:t> </a:t>
            </a:r>
            <a:r>
              <a:rPr lang="cs-CZ" dirty="0" err="1"/>
              <a:t>pay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By </a:t>
            </a:r>
            <a:r>
              <a:rPr lang="cs-CZ" dirty="0" err="1"/>
              <a:t>borrowing</a:t>
            </a:r>
            <a:r>
              <a:rPr lang="cs-CZ" dirty="0"/>
              <a:t> to </a:t>
            </a:r>
            <a:r>
              <a:rPr lang="cs-CZ" dirty="0" err="1"/>
              <a:t>sustain</a:t>
            </a:r>
            <a:r>
              <a:rPr lang="cs-CZ" dirty="0"/>
              <a:t> </a:t>
            </a:r>
            <a:r>
              <a:rPr lang="cs-CZ" dirty="0" err="1"/>
              <a:t>them</a:t>
            </a:r>
            <a:r>
              <a:rPr lang="cs-CZ" dirty="0"/>
              <a:t>?</a:t>
            </a:r>
          </a:p>
          <a:p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need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deliberate</a:t>
            </a:r>
            <a:r>
              <a:rPr lang="cs-CZ" dirty="0"/>
              <a:t> </a:t>
            </a:r>
            <a:r>
              <a:rPr lang="cs-CZ" dirty="0" err="1"/>
              <a:t>debt</a:t>
            </a:r>
            <a:r>
              <a:rPr lang="cs-CZ" dirty="0"/>
              <a:t> </a:t>
            </a:r>
            <a:r>
              <a:rPr lang="cs-CZ" dirty="0" err="1"/>
              <a:t>accumulation</a:t>
            </a:r>
            <a:r>
              <a:rPr lang="cs-CZ" dirty="0"/>
              <a:t> (public </a:t>
            </a:r>
            <a:r>
              <a:rPr lang="cs-CZ" dirty="0" err="1"/>
              <a:t>debt</a:t>
            </a:r>
            <a:r>
              <a:rPr lang="cs-CZ" dirty="0"/>
              <a:t>)</a:t>
            </a:r>
          </a:p>
          <a:p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bubble</a:t>
            </a:r>
            <a:r>
              <a:rPr lang="cs-CZ" dirty="0"/>
              <a:t>...</a:t>
            </a:r>
          </a:p>
          <a:p>
            <a:r>
              <a:rPr lang="cs-CZ" dirty="0"/>
              <a:t>In reality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exchange</a:t>
            </a:r>
            <a:r>
              <a:rPr lang="cs-CZ" dirty="0"/>
              <a:t> </a:t>
            </a:r>
            <a:r>
              <a:rPr lang="cs-CZ" dirty="0" err="1"/>
              <a:t>rates</a:t>
            </a:r>
            <a:r>
              <a:rPr lang="cs-CZ" dirty="0"/>
              <a:t> </a:t>
            </a:r>
            <a:r>
              <a:rPr lang="cs-CZ" dirty="0" err="1"/>
              <a:t>can‘t</a:t>
            </a:r>
            <a:r>
              <a:rPr lang="cs-CZ" dirty="0"/>
              <a:t> do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trick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 and </a:t>
            </a:r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overhang</a:t>
            </a:r>
            <a:r>
              <a:rPr lang="cs-CZ" dirty="0"/>
              <a:t> </a:t>
            </a:r>
            <a:r>
              <a:rPr lang="cs-CZ" dirty="0" err="1"/>
              <a:t>doesn‘t</a:t>
            </a:r>
            <a:r>
              <a:rPr lang="cs-CZ" dirty="0"/>
              <a:t> </a:t>
            </a:r>
            <a:r>
              <a:rPr lang="cs-CZ" dirty="0" err="1"/>
              <a:t>follow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9978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The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consensus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narrative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r>
              <a:rPr lang="cs-CZ" dirty="0" err="1"/>
              <a:t>Sudden</a:t>
            </a:r>
            <a:r>
              <a:rPr lang="cs-CZ" dirty="0"/>
              <a:t> stop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cross-border</a:t>
            </a:r>
            <a:r>
              <a:rPr lang="cs-CZ" dirty="0"/>
              <a:t> </a:t>
            </a:r>
            <a:r>
              <a:rPr lang="cs-CZ" dirty="0" err="1"/>
              <a:t>lending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</a:t>
            </a:r>
            <a:r>
              <a:rPr lang="cs-CZ" dirty="0" err="1"/>
              <a:t>came</a:t>
            </a:r>
            <a:endParaRPr lang="cs-CZ" dirty="0"/>
          </a:p>
          <a:p>
            <a:pPr lvl="1"/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rising</a:t>
            </a:r>
            <a:r>
              <a:rPr lang="cs-CZ" dirty="0"/>
              <a:t> risk </a:t>
            </a:r>
            <a:r>
              <a:rPr lang="cs-CZ" dirty="0" err="1"/>
              <a:t>premiums</a:t>
            </a:r>
            <a:endParaRPr lang="cs-CZ" dirty="0"/>
          </a:p>
          <a:p>
            <a:pPr lvl="1"/>
            <a:r>
              <a:rPr lang="cs-CZ" dirty="0" err="1"/>
              <a:t>Banks</a:t>
            </a:r>
            <a:r>
              <a:rPr lang="cs-CZ" dirty="0"/>
              <a:t> and </a:t>
            </a:r>
            <a:r>
              <a:rPr lang="cs-CZ" dirty="0" err="1"/>
              <a:t>governements</a:t>
            </a:r>
            <a:r>
              <a:rPr lang="cs-CZ" dirty="0"/>
              <a:t>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dirty="0" err="1"/>
              <a:t>cut</a:t>
            </a:r>
            <a:r>
              <a:rPr lang="cs-CZ" dirty="0"/>
              <a:t> </a:t>
            </a:r>
            <a:r>
              <a:rPr lang="cs-CZ" dirty="0" err="1"/>
              <a:t>off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capital</a:t>
            </a:r>
            <a:r>
              <a:rPr lang="cs-CZ" dirty="0"/>
              <a:t> </a:t>
            </a:r>
            <a:r>
              <a:rPr lang="cs-CZ" dirty="0" err="1"/>
              <a:t>flows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got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to</a:t>
            </a:r>
          </a:p>
          <a:p>
            <a:r>
              <a:rPr lang="cs-CZ" dirty="0" err="1"/>
              <a:t>Weak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produced</a:t>
            </a:r>
            <a:r>
              <a:rPr lang="cs-CZ" dirty="0"/>
              <a:t> </a:t>
            </a:r>
            <a:r>
              <a:rPr lang="cs-CZ" dirty="0" err="1"/>
              <a:t>higher</a:t>
            </a:r>
            <a:r>
              <a:rPr lang="cs-CZ" dirty="0"/>
              <a:t> budget </a:t>
            </a:r>
            <a:r>
              <a:rPr lang="cs-CZ" dirty="0" err="1"/>
              <a:t>deficits</a:t>
            </a:r>
            <a:endParaRPr lang="cs-CZ" dirty="0"/>
          </a:p>
          <a:p>
            <a:r>
              <a:rPr lang="cs-CZ" dirty="0" err="1"/>
              <a:t>Monetary</a:t>
            </a:r>
            <a:r>
              <a:rPr lang="cs-CZ" dirty="0"/>
              <a:t> union </a:t>
            </a:r>
            <a:r>
              <a:rPr lang="cs-CZ" dirty="0" err="1"/>
              <a:t>enabled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build</a:t>
            </a:r>
            <a:r>
              <a:rPr lang="cs-CZ" dirty="0"/>
              <a:t>-up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imbalances</a:t>
            </a:r>
            <a:r>
              <a:rPr lang="cs-CZ" dirty="0"/>
              <a:t> </a:t>
            </a:r>
            <a:r>
              <a:rPr lang="cs-CZ" dirty="0" err="1"/>
              <a:t>unnoticed</a:t>
            </a:r>
            <a:endParaRPr lang="cs-CZ" dirty="0"/>
          </a:p>
          <a:p>
            <a:r>
              <a:rPr lang="cs-CZ" dirty="0" err="1"/>
              <a:t>Incomplete</a:t>
            </a:r>
            <a:r>
              <a:rPr lang="cs-CZ" dirty="0"/>
              <a:t> </a:t>
            </a:r>
            <a:r>
              <a:rPr lang="cs-CZ" dirty="0" err="1"/>
              <a:t>architecture</a:t>
            </a:r>
            <a:r>
              <a:rPr lang="cs-CZ" dirty="0"/>
              <a:t> </a:t>
            </a:r>
            <a:r>
              <a:rPr lang="cs-CZ" dirty="0" err="1"/>
              <a:t>enabled</a:t>
            </a:r>
            <a:r>
              <a:rPr lang="cs-CZ" dirty="0"/>
              <a:t> a </a:t>
            </a:r>
            <a:r>
              <a:rPr lang="cs-CZ" dirty="0" err="1"/>
              <a:t>sudden</a:t>
            </a:r>
            <a:r>
              <a:rPr lang="cs-CZ" dirty="0"/>
              <a:t> 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trust in deficit </a:t>
            </a:r>
            <a:r>
              <a:rPr lang="cs-CZ" dirty="0" err="1"/>
              <a:t>countries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4737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The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consensus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narrative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r>
              <a:rPr lang="cs-CZ" dirty="0" err="1"/>
              <a:t>Too</a:t>
            </a:r>
            <a:r>
              <a:rPr lang="cs-CZ" dirty="0"/>
              <a:t> much public and </a:t>
            </a:r>
            <a:r>
              <a:rPr lang="cs-CZ" dirty="0" err="1"/>
              <a:t>private</a:t>
            </a:r>
            <a:r>
              <a:rPr lang="cs-CZ" dirty="0"/>
              <a:t> </a:t>
            </a:r>
            <a:r>
              <a:rPr lang="cs-CZ" dirty="0" err="1"/>
              <a:t>debt</a:t>
            </a:r>
            <a:endParaRPr lang="cs-CZ" dirty="0"/>
          </a:p>
          <a:p>
            <a:r>
              <a:rPr lang="cs-CZ" dirty="0"/>
              <a:t>Big </a:t>
            </a:r>
            <a:r>
              <a:rPr lang="cs-CZ" dirty="0" err="1"/>
              <a:t>capital</a:t>
            </a:r>
            <a:r>
              <a:rPr lang="cs-CZ" dirty="0"/>
              <a:t> </a:t>
            </a:r>
            <a:r>
              <a:rPr lang="cs-CZ" dirty="0" err="1"/>
              <a:t>flows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core</a:t>
            </a:r>
            <a:r>
              <a:rPr lang="cs-CZ" dirty="0"/>
              <a:t> (DE, FR, NL) to EA </a:t>
            </a:r>
            <a:r>
              <a:rPr lang="cs-CZ" dirty="0" err="1"/>
              <a:t>periphery</a:t>
            </a:r>
            <a:r>
              <a:rPr lang="cs-CZ" dirty="0"/>
              <a:t> (IE, PT, ES, EL)</a:t>
            </a:r>
          </a:p>
          <a:p>
            <a:r>
              <a:rPr lang="cs-CZ" dirty="0"/>
              <a:t>Not a </a:t>
            </a:r>
            <a:r>
              <a:rPr lang="cs-CZ" dirty="0" err="1"/>
              <a:t>problem</a:t>
            </a:r>
            <a:r>
              <a:rPr lang="cs-CZ" dirty="0"/>
              <a:t> </a:t>
            </a:r>
            <a:r>
              <a:rPr lang="cs-CZ" dirty="0" err="1"/>
              <a:t>solely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public </a:t>
            </a:r>
            <a:r>
              <a:rPr lang="cs-CZ" dirty="0" err="1"/>
              <a:t>debt</a:t>
            </a:r>
            <a:endParaRPr lang="cs-CZ" dirty="0"/>
          </a:p>
          <a:p>
            <a:pPr lvl="1"/>
            <a:r>
              <a:rPr lang="cs-CZ" dirty="0"/>
              <a:t>Just EL had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highest</a:t>
            </a:r>
            <a:r>
              <a:rPr lang="cs-CZ" dirty="0"/>
              <a:t> public </a:t>
            </a:r>
            <a:r>
              <a:rPr lang="cs-CZ" dirty="0" err="1"/>
              <a:t>debt</a:t>
            </a:r>
            <a:r>
              <a:rPr lang="cs-CZ" dirty="0"/>
              <a:t> in EA</a:t>
            </a:r>
          </a:p>
          <a:p>
            <a:pPr lvl="1"/>
            <a:r>
              <a:rPr lang="cs-CZ" dirty="0"/>
              <a:t>IT and BE had </a:t>
            </a:r>
            <a:r>
              <a:rPr lang="cs-CZ" dirty="0" err="1"/>
              <a:t>over</a:t>
            </a:r>
            <a:r>
              <a:rPr lang="cs-CZ" dirty="0"/>
              <a:t> 100% </a:t>
            </a:r>
            <a:r>
              <a:rPr lang="cs-CZ" dirty="0" err="1"/>
              <a:t>debt</a:t>
            </a:r>
            <a:r>
              <a:rPr lang="cs-CZ" dirty="0"/>
              <a:t> </a:t>
            </a:r>
            <a:r>
              <a:rPr lang="cs-CZ" dirty="0" err="1"/>
              <a:t>yet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not </a:t>
            </a:r>
            <a:r>
              <a:rPr lang="cs-CZ" dirty="0" err="1"/>
              <a:t>need</a:t>
            </a:r>
            <a:r>
              <a:rPr lang="cs-CZ" dirty="0"/>
              <a:t> </a:t>
            </a:r>
            <a:r>
              <a:rPr lang="cs-CZ" dirty="0" err="1"/>
              <a:t>bailout</a:t>
            </a:r>
            <a:r>
              <a:rPr lang="cs-CZ" dirty="0"/>
              <a:t>, IE and ES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under</a:t>
            </a:r>
            <a:r>
              <a:rPr lang="cs-CZ" dirty="0"/>
              <a:t> 40% </a:t>
            </a:r>
            <a:r>
              <a:rPr lang="cs-CZ" dirty="0" err="1"/>
              <a:t>needed</a:t>
            </a:r>
            <a:r>
              <a:rPr lang="cs-CZ" dirty="0"/>
              <a:t> </a:t>
            </a:r>
            <a:r>
              <a:rPr lang="cs-CZ" dirty="0" err="1"/>
              <a:t>one</a:t>
            </a:r>
            <a:endParaRPr lang="cs-CZ" dirty="0"/>
          </a:p>
          <a:p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account</a:t>
            </a:r>
            <a:r>
              <a:rPr lang="cs-CZ" dirty="0"/>
              <a:t> </a:t>
            </a:r>
            <a:r>
              <a:rPr lang="cs-CZ" dirty="0" err="1"/>
              <a:t>deficits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</a:t>
            </a:r>
            <a:r>
              <a:rPr lang="cs-CZ" dirty="0" err="1"/>
              <a:t>countries</a:t>
            </a:r>
            <a:endParaRPr lang="cs-CZ" dirty="0"/>
          </a:p>
          <a:p>
            <a:pPr lvl="1"/>
            <a:r>
              <a:rPr lang="cs-CZ" dirty="0"/>
              <a:t>No country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surpluses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hit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090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The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consensus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narrative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770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EA </a:t>
            </a:r>
            <a:r>
              <a:rPr lang="cs-CZ" dirty="0" err="1"/>
              <a:t>govs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not </a:t>
            </a:r>
            <a:r>
              <a:rPr lang="cs-CZ" dirty="0" err="1"/>
              <a:t>have</a:t>
            </a:r>
            <a:r>
              <a:rPr lang="cs-CZ" dirty="0"/>
              <a:t> a </a:t>
            </a:r>
            <a:r>
              <a:rPr lang="cs-CZ" dirty="0" err="1"/>
              <a:t>lender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last resort (</a:t>
            </a:r>
            <a:r>
              <a:rPr lang="cs-CZ" dirty="0" err="1"/>
              <a:t>LoLR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Without</a:t>
            </a:r>
            <a:r>
              <a:rPr lang="cs-CZ" dirty="0"/>
              <a:t> a </a:t>
            </a:r>
            <a:r>
              <a:rPr lang="cs-CZ" dirty="0" err="1"/>
              <a:t>LoLR</a:t>
            </a:r>
            <a:r>
              <a:rPr lang="cs-CZ" dirty="0"/>
              <a:t>: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deficits</a:t>
            </a:r>
            <a:r>
              <a:rPr lang="cs-CZ" dirty="0"/>
              <a:t> and </a:t>
            </a:r>
            <a:r>
              <a:rPr lang="cs-CZ" dirty="0" err="1"/>
              <a:t>higher</a:t>
            </a:r>
            <a:r>
              <a:rPr lang="cs-CZ" dirty="0"/>
              <a:t> risk </a:t>
            </a:r>
            <a:r>
              <a:rPr lang="cs-CZ" dirty="0" err="1"/>
              <a:t>premiums</a:t>
            </a:r>
            <a:r>
              <a:rPr lang="cs-CZ" dirty="0"/>
              <a:t> </a:t>
            </a:r>
            <a:r>
              <a:rPr lang="cs-CZ" dirty="0" err="1"/>
              <a:t>lead</a:t>
            </a:r>
            <a:r>
              <a:rPr lang="cs-CZ" dirty="0"/>
              <a:t> to </a:t>
            </a:r>
            <a:r>
              <a:rPr lang="cs-CZ" dirty="0" err="1"/>
              <a:t>insolvency</a:t>
            </a:r>
            <a:endParaRPr lang="cs-CZ" dirty="0"/>
          </a:p>
          <a:p>
            <a:r>
              <a:rPr lang="cs-CZ" dirty="0" err="1"/>
              <a:t>Devaluation</a:t>
            </a:r>
            <a:r>
              <a:rPr lang="cs-CZ" dirty="0"/>
              <a:t> </a:t>
            </a:r>
            <a:r>
              <a:rPr lang="cs-CZ" dirty="0" err="1"/>
              <a:t>impossible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=&gt; a </a:t>
            </a:r>
            <a:r>
              <a:rPr lang="cs-CZ" dirty="0" err="1"/>
              <a:t>sudden</a:t>
            </a:r>
            <a:r>
              <a:rPr lang="cs-CZ" dirty="0"/>
              <a:t> stop </a:t>
            </a:r>
            <a:r>
              <a:rPr lang="cs-CZ" dirty="0" err="1"/>
              <a:t>crisis</a:t>
            </a:r>
            <a:r>
              <a:rPr lang="cs-CZ" dirty="0"/>
              <a:t> (</a:t>
            </a:r>
            <a:r>
              <a:rPr lang="cs-CZ" dirty="0" err="1"/>
              <a:t>developing</a:t>
            </a:r>
            <a:r>
              <a:rPr lang="cs-CZ" dirty="0"/>
              <a:t> </a:t>
            </a:r>
            <a:r>
              <a:rPr lang="cs-CZ" dirty="0" err="1"/>
              <a:t>countries</a:t>
            </a:r>
            <a:r>
              <a:rPr lang="cs-CZ" dirty="0"/>
              <a:t>)</a:t>
            </a:r>
          </a:p>
          <a:p>
            <a:r>
              <a:rPr lang="cs-CZ" dirty="0" err="1"/>
              <a:t>Close</a:t>
            </a:r>
            <a:r>
              <a:rPr lang="cs-CZ" dirty="0"/>
              <a:t> link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banks</a:t>
            </a:r>
            <a:r>
              <a:rPr lang="cs-CZ" dirty="0"/>
              <a:t> and </a:t>
            </a:r>
            <a:r>
              <a:rPr lang="cs-CZ" dirty="0" err="1"/>
              <a:t>govs</a:t>
            </a:r>
            <a:endParaRPr lang="cs-CZ" dirty="0"/>
          </a:p>
          <a:p>
            <a:pPr lvl="1"/>
            <a:r>
              <a:rPr lang="cs-CZ" dirty="0" err="1"/>
              <a:t>Vicious</a:t>
            </a:r>
            <a:r>
              <a:rPr lang="cs-CZ" dirty="0"/>
              <a:t> </a:t>
            </a:r>
            <a:r>
              <a:rPr lang="cs-CZ" dirty="0" err="1"/>
              <a:t>cycle</a:t>
            </a:r>
            <a:r>
              <a:rPr lang="cs-CZ" dirty="0"/>
              <a:t> – </a:t>
            </a:r>
            <a:r>
              <a:rPr lang="cs-CZ" dirty="0" err="1"/>
              <a:t>doom</a:t>
            </a:r>
            <a:r>
              <a:rPr lang="cs-CZ" dirty="0"/>
              <a:t> </a:t>
            </a:r>
            <a:r>
              <a:rPr lang="cs-CZ" dirty="0" err="1"/>
              <a:t>loop</a:t>
            </a:r>
            <a:endParaRPr lang="cs-CZ" dirty="0"/>
          </a:p>
          <a:p>
            <a:r>
              <a:rPr lang="cs-CZ" dirty="0" err="1"/>
              <a:t>Slowing</a:t>
            </a:r>
            <a:r>
              <a:rPr lang="cs-CZ" dirty="0"/>
              <a:t> </a:t>
            </a:r>
            <a:r>
              <a:rPr lang="cs-CZ" dirty="0" err="1"/>
              <a:t>economy</a:t>
            </a:r>
            <a:endParaRPr lang="cs-CZ" dirty="0"/>
          </a:p>
          <a:p>
            <a:pPr lvl="1"/>
            <a:r>
              <a:rPr lang="cs-CZ" dirty="0" err="1"/>
              <a:t>i.a</a:t>
            </a:r>
            <a:r>
              <a:rPr lang="cs-CZ" dirty="0"/>
              <a:t>.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lower</a:t>
            </a:r>
            <a:r>
              <a:rPr lang="cs-CZ" dirty="0"/>
              <a:t> bank </a:t>
            </a:r>
            <a:r>
              <a:rPr lang="cs-CZ" dirty="0" err="1"/>
              <a:t>funding</a:t>
            </a:r>
            <a:r>
              <a:rPr lang="cs-CZ" dirty="0"/>
              <a:t> in bank-</a:t>
            </a:r>
            <a:r>
              <a:rPr lang="cs-CZ" dirty="0" err="1"/>
              <a:t>oriented</a:t>
            </a:r>
            <a:r>
              <a:rPr lang="cs-CZ" dirty="0"/>
              <a:t> </a:t>
            </a:r>
            <a:r>
              <a:rPr lang="cs-CZ" dirty="0" err="1"/>
              <a:t>economies</a:t>
            </a:r>
            <a:r>
              <a:rPr lang="cs-CZ" dirty="0"/>
              <a:t> (</a:t>
            </a:r>
            <a:r>
              <a:rPr lang="cs-CZ" dirty="0" err="1"/>
              <a:t>basically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EU)</a:t>
            </a:r>
          </a:p>
          <a:p>
            <a:pPr lvl="1"/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gov</a:t>
            </a:r>
            <a:r>
              <a:rPr lang="cs-CZ" dirty="0"/>
              <a:t> </a:t>
            </a:r>
            <a:r>
              <a:rPr lang="cs-CZ" dirty="0" err="1"/>
              <a:t>spending</a:t>
            </a:r>
            <a:r>
              <a:rPr lang="cs-CZ" dirty="0"/>
              <a:t>,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overall</a:t>
            </a:r>
            <a:r>
              <a:rPr lang="cs-CZ" dirty="0"/>
              <a:t> </a:t>
            </a:r>
            <a:r>
              <a:rPr lang="cs-CZ" dirty="0" err="1"/>
              <a:t>investment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921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The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consensus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narrative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7706"/>
          </a:xfrm>
        </p:spPr>
        <p:txBody>
          <a:bodyPr>
            <a:normAutofit/>
          </a:bodyPr>
          <a:lstStyle/>
          <a:p>
            <a:r>
              <a:rPr lang="cs-CZ" dirty="0"/>
              <a:t>Rigidity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product</a:t>
            </a:r>
            <a:r>
              <a:rPr lang="cs-CZ" dirty="0"/>
              <a:t> and </a:t>
            </a:r>
            <a:r>
              <a:rPr lang="cs-CZ" dirty="0" err="1"/>
              <a:t>service</a:t>
            </a:r>
            <a:r>
              <a:rPr lang="cs-CZ" dirty="0"/>
              <a:t> </a:t>
            </a:r>
            <a:r>
              <a:rPr lang="cs-CZ" dirty="0" err="1"/>
              <a:t>markets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</a:t>
            </a:r>
            <a:r>
              <a:rPr lang="cs-CZ" dirty="0" err="1"/>
              <a:t>restoring</a:t>
            </a:r>
            <a:r>
              <a:rPr lang="cs-CZ" dirty="0"/>
              <a:t> </a:t>
            </a:r>
            <a:r>
              <a:rPr lang="cs-CZ" dirty="0" err="1"/>
              <a:t>competitiveness</a:t>
            </a:r>
            <a:r>
              <a:rPr lang="cs-CZ" dirty="0"/>
              <a:t> </a:t>
            </a:r>
            <a:r>
              <a:rPr lang="cs-CZ" dirty="0" err="1"/>
              <a:t>slow</a:t>
            </a:r>
            <a:r>
              <a:rPr lang="cs-CZ" dirty="0"/>
              <a:t> and </a:t>
            </a:r>
            <a:r>
              <a:rPr lang="cs-CZ" dirty="0" err="1"/>
              <a:t>painful</a:t>
            </a:r>
            <a:endParaRPr lang="cs-CZ" dirty="0"/>
          </a:p>
          <a:p>
            <a:pPr lvl="1"/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output</a:t>
            </a:r>
          </a:p>
          <a:p>
            <a:r>
              <a:rPr lang="cs-CZ" dirty="0" err="1"/>
              <a:t>Mistakes</a:t>
            </a:r>
            <a:r>
              <a:rPr lang="cs-CZ" dirty="0"/>
              <a:t> </a:t>
            </a:r>
            <a:r>
              <a:rPr lang="cs-CZ" dirty="0" err="1"/>
              <a:t>were</a:t>
            </a:r>
            <a:r>
              <a:rPr lang="cs-CZ" dirty="0"/>
              <a:t> made in </a:t>
            </a:r>
            <a:r>
              <a:rPr lang="cs-CZ" dirty="0" err="1"/>
              <a:t>crisis</a:t>
            </a:r>
            <a:r>
              <a:rPr lang="cs-CZ" dirty="0"/>
              <a:t> management (“</a:t>
            </a:r>
            <a:r>
              <a:rPr lang="cs-CZ" dirty="0" err="1"/>
              <a:t>Greece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solvent</a:t>
            </a:r>
            <a:r>
              <a:rPr lang="cs-CZ" dirty="0"/>
              <a:t>!“)</a:t>
            </a:r>
          </a:p>
          <a:p>
            <a:r>
              <a:rPr lang="cs-CZ" dirty="0"/>
              <a:t>But </a:t>
            </a:r>
            <a:r>
              <a:rPr lang="cs-CZ" dirty="0" err="1"/>
              <a:t>mainly</a:t>
            </a:r>
            <a:r>
              <a:rPr lang="cs-CZ" dirty="0"/>
              <a:t>: no </a:t>
            </a:r>
            <a:r>
              <a:rPr lang="cs-CZ" dirty="0" err="1"/>
              <a:t>institutional</a:t>
            </a:r>
            <a:r>
              <a:rPr lang="cs-CZ" dirty="0"/>
              <a:t> </a:t>
            </a:r>
            <a:r>
              <a:rPr lang="cs-CZ" dirty="0" err="1"/>
              <a:t>infrastructure</a:t>
            </a:r>
            <a:r>
              <a:rPr lang="cs-CZ" dirty="0"/>
              <a:t> to </a:t>
            </a:r>
            <a:r>
              <a:rPr lang="cs-CZ" dirty="0" err="1"/>
              <a:t>deal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on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scale</a:t>
            </a:r>
            <a:endParaRPr lang="cs-CZ" dirty="0"/>
          </a:p>
          <a:p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cannot</a:t>
            </a:r>
            <a:r>
              <a:rPr lang="cs-CZ" dirty="0"/>
              <a:t> </a:t>
            </a:r>
            <a:r>
              <a:rPr lang="cs-CZ" dirty="0" err="1"/>
              <a:t>deal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a </a:t>
            </a:r>
            <a:r>
              <a:rPr lang="cs-CZ" dirty="0" err="1"/>
              <a:t>financial</a:t>
            </a:r>
            <a:r>
              <a:rPr lang="cs-CZ" dirty="0"/>
              <a:t>/</a:t>
            </a:r>
            <a:r>
              <a:rPr lang="cs-CZ" dirty="0" err="1"/>
              <a:t>economic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</a:t>
            </a:r>
            <a:r>
              <a:rPr lang="cs-CZ" dirty="0" err="1"/>
              <a:t>together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a </a:t>
            </a:r>
            <a:r>
              <a:rPr lang="cs-CZ" dirty="0" err="1"/>
              <a:t>constitutional</a:t>
            </a:r>
            <a:r>
              <a:rPr lang="cs-CZ" dirty="0"/>
              <a:t> </a:t>
            </a:r>
            <a:r>
              <a:rPr lang="cs-CZ" dirty="0" err="1"/>
              <a:t>crisis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0618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The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consensus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narrative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7706"/>
          </a:xfrm>
        </p:spPr>
        <p:txBody>
          <a:bodyPr>
            <a:normAutofit/>
          </a:bodyPr>
          <a:lstStyle/>
          <a:p>
            <a:r>
              <a:rPr lang="cs-CZ" dirty="0" err="1"/>
              <a:t>Crisis</a:t>
            </a:r>
            <a:r>
              <a:rPr lang="cs-CZ" dirty="0"/>
              <a:t> management made </a:t>
            </a:r>
            <a:r>
              <a:rPr lang="cs-CZ" dirty="0" err="1"/>
              <a:t>mistakes</a:t>
            </a:r>
            <a:r>
              <a:rPr lang="cs-CZ" dirty="0"/>
              <a:t> (but </a:t>
            </a:r>
            <a:r>
              <a:rPr lang="cs-CZ" dirty="0" err="1"/>
              <a:t>mostly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objective</a:t>
            </a:r>
            <a:r>
              <a:rPr lang="cs-CZ" dirty="0"/>
              <a:t> </a:t>
            </a:r>
            <a:r>
              <a:rPr lang="cs-CZ" dirty="0" err="1"/>
              <a:t>reasons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Because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were</a:t>
            </a:r>
            <a:r>
              <a:rPr lang="cs-CZ" dirty="0"/>
              <a:t> </a:t>
            </a:r>
            <a:r>
              <a:rPr lang="cs-CZ" dirty="0" err="1"/>
              <a:t>simultaneously</a:t>
            </a:r>
            <a:r>
              <a:rPr lang="cs-CZ" dirty="0"/>
              <a:t> </a:t>
            </a:r>
            <a:r>
              <a:rPr lang="cs-CZ" dirty="0" err="1"/>
              <a:t>fire-fighting</a:t>
            </a:r>
            <a:r>
              <a:rPr lang="cs-CZ" dirty="0"/>
              <a:t> + </a:t>
            </a:r>
            <a:r>
              <a:rPr lang="cs-CZ" dirty="0" err="1"/>
              <a:t>institution</a:t>
            </a:r>
            <a:r>
              <a:rPr lang="cs-CZ" dirty="0"/>
              <a:t> </a:t>
            </a:r>
            <a:r>
              <a:rPr lang="cs-CZ" dirty="0" err="1"/>
              <a:t>building</a:t>
            </a:r>
            <a:endParaRPr lang="cs-CZ" dirty="0"/>
          </a:p>
          <a:p>
            <a:pPr lvl="1"/>
            <a:r>
              <a:rPr lang="cs-CZ" dirty="0" err="1"/>
              <a:t>Interests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debtors</a:t>
            </a:r>
            <a:r>
              <a:rPr lang="cs-CZ" dirty="0"/>
              <a:t> and </a:t>
            </a:r>
            <a:r>
              <a:rPr lang="cs-CZ" dirty="0" err="1"/>
              <a:t>creditors</a:t>
            </a:r>
            <a:r>
              <a:rPr lang="cs-CZ" dirty="0"/>
              <a:t> </a:t>
            </a:r>
            <a:r>
              <a:rPr lang="cs-CZ" dirty="0" err="1"/>
              <a:t>hugely</a:t>
            </a:r>
            <a:r>
              <a:rPr lang="cs-CZ" dirty="0"/>
              <a:t> </a:t>
            </a:r>
            <a:r>
              <a:rPr lang="cs-CZ" dirty="0" err="1"/>
              <a:t>divergent</a:t>
            </a:r>
            <a:endParaRPr lang="cs-CZ" dirty="0"/>
          </a:p>
          <a:p>
            <a:pPr lvl="1"/>
            <a:r>
              <a:rPr lang="cs-CZ" dirty="0" err="1"/>
              <a:t>Economic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</a:t>
            </a:r>
            <a:r>
              <a:rPr lang="cs-CZ" dirty="0" err="1"/>
              <a:t>craved</a:t>
            </a:r>
            <a:r>
              <a:rPr lang="cs-CZ" dirty="0"/>
              <a:t> stimulus, </a:t>
            </a:r>
            <a:r>
              <a:rPr lang="cs-CZ" dirty="0" err="1"/>
              <a:t>while</a:t>
            </a:r>
            <a:r>
              <a:rPr lang="cs-CZ" dirty="0"/>
              <a:t> </a:t>
            </a:r>
            <a:r>
              <a:rPr lang="cs-CZ" dirty="0" err="1"/>
              <a:t>fiscal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</a:t>
            </a:r>
            <a:r>
              <a:rPr lang="cs-CZ" dirty="0" err="1"/>
              <a:t>craved</a:t>
            </a:r>
            <a:r>
              <a:rPr lang="cs-CZ" dirty="0"/>
              <a:t> </a:t>
            </a:r>
            <a:r>
              <a:rPr lang="cs-CZ" dirty="0" err="1"/>
              <a:t>consolidation</a:t>
            </a:r>
            <a:endParaRPr lang="cs-CZ" dirty="0"/>
          </a:p>
          <a:p>
            <a:pPr lvl="1"/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citizens</a:t>
            </a:r>
            <a:r>
              <a:rPr lang="cs-CZ" dirty="0"/>
              <a:t> </a:t>
            </a:r>
            <a:r>
              <a:rPr lang="cs-CZ" dirty="0" err="1"/>
              <a:t>closely</a:t>
            </a:r>
            <a:r>
              <a:rPr lang="cs-CZ" dirty="0"/>
              <a:t> </a:t>
            </a:r>
            <a:r>
              <a:rPr lang="cs-CZ" dirty="0" err="1"/>
              <a:t>watching</a:t>
            </a:r>
            <a:endParaRPr lang="cs-CZ" dirty="0"/>
          </a:p>
          <a:p>
            <a:r>
              <a:rPr lang="cs-CZ" dirty="0" err="1"/>
              <a:t>Extreme</a:t>
            </a:r>
            <a:r>
              <a:rPr lang="cs-CZ" dirty="0"/>
              <a:t> </a:t>
            </a:r>
            <a:r>
              <a:rPr lang="cs-CZ" dirty="0" err="1"/>
              <a:t>dead-weight</a:t>
            </a:r>
            <a:r>
              <a:rPr lang="cs-CZ" dirty="0"/>
              <a:t> </a:t>
            </a:r>
            <a:r>
              <a:rPr lang="cs-CZ" dirty="0" err="1"/>
              <a:t>losses</a:t>
            </a:r>
            <a:r>
              <a:rPr lang="cs-CZ" dirty="0"/>
              <a:t> 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and to </a:t>
            </a:r>
            <a:r>
              <a:rPr lang="cs-CZ" dirty="0" err="1"/>
              <a:t>its</a:t>
            </a:r>
            <a:r>
              <a:rPr lang="cs-CZ" dirty="0"/>
              <a:t> management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1303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Implications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7706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weaknesses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EMU:</a:t>
            </a:r>
          </a:p>
          <a:p>
            <a:pPr lvl="1"/>
            <a:r>
              <a:rPr lang="cs-CZ" dirty="0"/>
              <a:t>A </a:t>
            </a:r>
            <a:r>
              <a:rPr lang="cs-CZ" dirty="0" err="1"/>
              <a:t>tendency</a:t>
            </a:r>
            <a:r>
              <a:rPr lang="cs-CZ" dirty="0"/>
              <a:t> to </a:t>
            </a:r>
            <a:r>
              <a:rPr lang="cs-CZ" dirty="0" err="1"/>
              <a:t>develop</a:t>
            </a:r>
            <a:r>
              <a:rPr lang="cs-CZ" dirty="0"/>
              <a:t> </a:t>
            </a:r>
            <a:r>
              <a:rPr lang="cs-CZ" dirty="0" err="1"/>
              <a:t>imbalances</a:t>
            </a:r>
            <a:r>
              <a:rPr lang="cs-CZ" dirty="0"/>
              <a:t> as a </a:t>
            </a:r>
            <a:r>
              <a:rPr lang="cs-CZ" dirty="0" err="1"/>
              <a:t>feature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systém, “not a bug“</a:t>
            </a:r>
          </a:p>
          <a:p>
            <a:pPr lvl="1"/>
            <a:r>
              <a:rPr lang="cs-CZ" dirty="0" err="1"/>
              <a:t>Inherent</a:t>
            </a:r>
            <a:r>
              <a:rPr lang="cs-CZ" dirty="0"/>
              <a:t> </a:t>
            </a:r>
            <a:r>
              <a:rPr lang="cs-CZ" dirty="0" err="1"/>
              <a:t>deflationary</a:t>
            </a:r>
            <a:r>
              <a:rPr lang="cs-CZ" dirty="0"/>
              <a:t> </a:t>
            </a:r>
            <a:r>
              <a:rPr lang="cs-CZ" dirty="0" err="1"/>
              <a:t>bias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EMU </a:t>
            </a:r>
            <a:r>
              <a:rPr lang="cs-CZ" dirty="0" err="1"/>
              <a:t>architecture</a:t>
            </a:r>
            <a:r>
              <a:rPr lang="cs-CZ" dirty="0"/>
              <a:t> as </a:t>
            </a:r>
            <a:r>
              <a:rPr lang="cs-CZ" dirty="0" err="1"/>
              <a:t>an</a:t>
            </a:r>
            <a:r>
              <a:rPr lang="cs-CZ" dirty="0"/>
              <a:t> “</a:t>
            </a:r>
            <a:r>
              <a:rPr lang="cs-CZ" dirty="0" err="1"/>
              <a:t>assymetric</a:t>
            </a:r>
            <a:r>
              <a:rPr lang="cs-CZ" dirty="0"/>
              <a:t> </a:t>
            </a:r>
            <a:r>
              <a:rPr lang="cs-CZ" dirty="0" err="1"/>
              <a:t>shock</a:t>
            </a:r>
            <a:r>
              <a:rPr lang="cs-CZ" dirty="0"/>
              <a:t>“ by </a:t>
            </a:r>
            <a:r>
              <a:rPr lang="cs-CZ" dirty="0" err="1"/>
              <a:t>itself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signalling</a:t>
            </a:r>
            <a:r>
              <a:rPr lang="cs-CZ" dirty="0"/>
              <a:t> </a:t>
            </a:r>
            <a:r>
              <a:rPr lang="cs-CZ" dirty="0" err="1"/>
              <a:t>function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exchange</a:t>
            </a:r>
            <a:r>
              <a:rPr lang="cs-CZ" dirty="0"/>
              <a:t> </a:t>
            </a:r>
            <a:r>
              <a:rPr lang="cs-CZ" dirty="0" err="1"/>
              <a:t>rates</a:t>
            </a:r>
            <a:r>
              <a:rPr lang="cs-CZ" dirty="0"/>
              <a:t> </a:t>
            </a:r>
            <a:r>
              <a:rPr lang="cs-CZ" dirty="0" err="1"/>
              <a:t>lost</a:t>
            </a:r>
            <a:endParaRPr lang="cs-CZ" dirty="0"/>
          </a:p>
          <a:p>
            <a:r>
              <a:rPr lang="cs-CZ" dirty="0" err="1"/>
              <a:t>Markets</a:t>
            </a:r>
            <a:r>
              <a:rPr lang="cs-CZ" dirty="0"/>
              <a:t> </a:t>
            </a:r>
            <a:r>
              <a:rPr lang="cs-CZ" dirty="0" err="1"/>
              <a:t>cannot</a:t>
            </a:r>
            <a:r>
              <a:rPr lang="cs-CZ" dirty="0"/>
              <a:t> </a:t>
            </a:r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imbalances</a:t>
            </a:r>
            <a:endParaRPr lang="cs-CZ" dirty="0"/>
          </a:p>
          <a:p>
            <a:r>
              <a:rPr lang="cs-CZ" dirty="0" err="1"/>
              <a:t>Different</a:t>
            </a:r>
            <a:r>
              <a:rPr lang="cs-CZ" dirty="0"/>
              <a:t> business </a:t>
            </a:r>
            <a:r>
              <a:rPr lang="cs-CZ" dirty="0" err="1"/>
              <a:t>cycles</a:t>
            </a:r>
            <a:r>
              <a:rPr lang="cs-CZ" dirty="0"/>
              <a:t> and </a:t>
            </a:r>
            <a:r>
              <a:rPr lang="cs-CZ" dirty="0" err="1"/>
              <a:t>inflation</a:t>
            </a:r>
            <a:r>
              <a:rPr lang="cs-CZ" dirty="0"/>
              <a:t> </a:t>
            </a:r>
            <a:r>
              <a:rPr lang="cs-CZ" dirty="0" err="1"/>
              <a:t>expectations</a:t>
            </a:r>
            <a:r>
              <a:rPr lang="cs-CZ" dirty="0"/>
              <a:t> led to </a:t>
            </a:r>
            <a:r>
              <a:rPr lang="cs-CZ" dirty="0" err="1"/>
              <a:t>one-way</a:t>
            </a:r>
            <a:r>
              <a:rPr lang="cs-CZ" dirty="0"/>
              <a:t> </a:t>
            </a:r>
            <a:r>
              <a:rPr lang="cs-CZ" dirty="0" err="1"/>
              <a:t>capital</a:t>
            </a:r>
            <a:r>
              <a:rPr lang="cs-CZ" dirty="0"/>
              <a:t> </a:t>
            </a:r>
            <a:r>
              <a:rPr lang="cs-CZ" dirty="0" err="1"/>
              <a:t>flows</a:t>
            </a:r>
            <a:endParaRPr lang="cs-CZ" dirty="0"/>
          </a:p>
          <a:p>
            <a:r>
              <a:rPr lang="cs-CZ" dirty="0" err="1"/>
              <a:t>Demand</a:t>
            </a:r>
            <a:r>
              <a:rPr lang="cs-CZ" dirty="0"/>
              <a:t> </a:t>
            </a:r>
            <a:r>
              <a:rPr lang="cs-CZ" dirty="0" err="1"/>
              <a:t>shock</a:t>
            </a:r>
            <a:r>
              <a:rPr lang="cs-CZ" dirty="0"/>
              <a:t> –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ULCs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6644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story of the DE current account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87641"/>
            <a:ext cx="8229600" cy="39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42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Implications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7706"/>
          </a:xfrm>
        </p:spPr>
        <p:txBody>
          <a:bodyPr>
            <a:normAutofit/>
          </a:bodyPr>
          <a:lstStyle/>
          <a:p>
            <a:r>
              <a:rPr lang="cs-CZ" dirty="0"/>
              <a:t>Positive and </a:t>
            </a:r>
            <a:r>
              <a:rPr lang="cs-CZ" dirty="0" err="1"/>
              <a:t>stat.significant</a:t>
            </a:r>
            <a:r>
              <a:rPr lang="cs-CZ" dirty="0"/>
              <a:t> </a:t>
            </a:r>
            <a:r>
              <a:rPr lang="cs-CZ" dirty="0" err="1"/>
              <a:t>correlation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DE bank </a:t>
            </a:r>
            <a:r>
              <a:rPr lang="cs-CZ" dirty="0" err="1"/>
              <a:t>exposure</a:t>
            </a:r>
            <a:r>
              <a:rPr lang="cs-CZ" dirty="0"/>
              <a:t> and </a:t>
            </a:r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account</a:t>
            </a:r>
            <a:r>
              <a:rPr lang="cs-CZ" dirty="0"/>
              <a:t> (</a:t>
            </a:r>
            <a:r>
              <a:rPr lang="cs-CZ" dirty="0" err="1"/>
              <a:t>bilateral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)</a:t>
            </a:r>
          </a:p>
          <a:p>
            <a:r>
              <a:rPr lang="cs-CZ" dirty="0" err="1"/>
              <a:t>Relatively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in DE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correlation</a:t>
            </a:r>
            <a:r>
              <a:rPr lang="cs-CZ" dirty="0"/>
              <a:t> </a:t>
            </a:r>
            <a:r>
              <a:rPr lang="cs-CZ" dirty="0" err="1"/>
              <a:t>continues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</a:t>
            </a:r>
            <a:r>
              <a:rPr lang="cs-CZ" dirty="0" err="1"/>
              <a:t>caused</a:t>
            </a:r>
            <a:r>
              <a:rPr lang="cs-CZ" dirty="0"/>
              <a:t> by </a:t>
            </a:r>
            <a:r>
              <a:rPr lang="cs-CZ" dirty="0" err="1"/>
              <a:t>demand</a:t>
            </a:r>
            <a:r>
              <a:rPr lang="cs-CZ" dirty="0"/>
              <a:t> </a:t>
            </a:r>
            <a:r>
              <a:rPr lang="cs-CZ" dirty="0" err="1"/>
              <a:t>shocks</a:t>
            </a:r>
            <a:r>
              <a:rPr lang="cs-CZ" dirty="0"/>
              <a:t> and </a:t>
            </a:r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inflow</a:t>
            </a:r>
            <a:endParaRPr lang="cs-CZ" dirty="0"/>
          </a:p>
          <a:p>
            <a:r>
              <a:rPr lang="cs-CZ" dirty="0" err="1"/>
              <a:t>Vendor-financing</a:t>
            </a:r>
            <a:r>
              <a:rPr lang="cs-CZ" dirty="0"/>
              <a:t> </a:t>
            </a:r>
            <a:r>
              <a:rPr lang="cs-CZ" dirty="0" err="1"/>
              <a:t>operation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8551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The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situation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before</a:t>
            </a:r>
            <a:r>
              <a:rPr lang="cs-CZ" sz="3600" b="1" dirty="0">
                <a:solidFill>
                  <a:schemeClr val="tx2"/>
                </a:solidFill>
              </a:rPr>
              <a:t> 1999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pPr marL="514350" indent="-514350"/>
            <a:r>
              <a:rPr lang="cs-CZ" dirty="0" err="1"/>
              <a:t>Everything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different</a:t>
            </a:r>
            <a:endParaRPr lang="cs-CZ" dirty="0"/>
          </a:p>
          <a:p>
            <a:pPr marL="914400" lvl="1" indent="-514350"/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inflation</a:t>
            </a:r>
            <a:r>
              <a:rPr lang="cs-CZ" dirty="0"/>
              <a:t> </a:t>
            </a:r>
            <a:r>
              <a:rPr lang="cs-CZ" dirty="0" err="1"/>
              <a:t>expectations</a:t>
            </a:r>
            <a:endParaRPr lang="cs-CZ" dirty="0"/>
          </a:p>
          <a:p>
            <a:pPr marL="914400" lvl="1" indent="-514350"/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perceived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rates</a:t>
            </a:r>
            <a:endParaRPr lang="cs-CZ" dirty="0"/>
          </a:p>
          <a:p>
            <a:pPr marL="914400" lvl="1" indent="-514350"/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wage</a:t>
            </a:r>
            <a:r>
              <a:rPr lang="cs-CZ" dirty="0"/>
              <a:t> </a:t>
            </a:r>
            <a:r>
              <a:rPr lang="cs-CZ" dirty="0" err="1"/>
              <a:t>setting</a:t>
            </a:r>
            <a:r>
              <a:rPr lang="cs-CZ" dirty="0"/>
              <a:t> </a:t>
            </a:r>
            <a:r>
              <a:rPr lang="cs-CZ" dirty="0" err="1"/>
              <a:t>mechanisms</a:t>
            </a:r>
            <a:endParaRPr lang="cs-CZ" dirty="0"/>
          </a:p>
          <a:p>
            <a:pPr marL="914400" lvl="1" indent="-514350"/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nominal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rates</a:t>
            </a:r>
            <a:endParaRPr lang="cs-CZ" dirty="0"/>
          </a:p>
          <a:p>
            <a:pPr marL="914400" lvl="1" indent="-514350"/>
            <a:r>
              <a:rPr lang="cs-CZ" dirty="0" err="1"/>
              <a:t>Floating</a:t>
            </a:r>
            <a:r>
              <a:rPr lang="cs-CZ" dirty="0"/>
              <a:t> </a:t>
            </a:r>
            <a:r>
              <a:rPr lang="cs-CZ" dirty="0" err="1"/>
              <a:t>exchange</a:t>
            </a:r>
            <a:r>
              <a:rPr lang="cs-CZ" dirty="0"/>
              <a:t> </a:t>
            </a:r>
            <a:r>
              <a:rPr lang="cs-CZ" dirty="0" err="1"/>
              <a:t>rates</a:t>
            </a:r>
            <a:endParaRPr lang="cs-CZ" dirty="0"/>
          </a:p>
        </p:txBody>
      </p:sp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896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story of </a:t>
            </a:r>
            <a:r>
              <a:rPr lang="en-US"/>
              <a:t>the DE current account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397" y="1600200"/>
            <a:ext cx="625720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9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Implications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7706"/>
          </a:xfrm>
        </p:spPr>
        <p:txBody>
          <a:bodyPr>
            <a:normAutofit/>
          </a:bodyPr>
          <a:lstStyle/>
          <a:p>
            <a:r>
              <a:rPr lang="cs-CZ" dirty="0"/>
              <a:t>Positive and </a:t>
            </a:r>
            <a:r>
              <a:rPr lang="cs-CZ" dirty="0" err="1"/>
              <a:t>stat.significant</a:t>
            </a:r>
            <a:r>
              <a:rPr lang="cs-CZ" dirty="0"/>
              <a:t> </a:t>
            </a:r>
            <a:r>
              <a:rPr lang="cs-CZ" dirty="0" err="1"/>
              <a:t>correlation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DE bank </a:t>
            </a:r>
            <a:r>
              <a:rPr lang="cs-CZ" dirty="0" err="1"/>
              <a:t>exposure</a:t>
            </a:r>
            <a:r>
              <a:rPr lang="cs-CZ" dirty="0"/>
              <a:t> and </a:t>
            </a:r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account</a:t>
            </a:r>
            <a:r>
              <a:rPr lang="cs-CZ" dirty="0"/>
              <a:t> (</a:t>
            </a:r>
            <a:r>
              <a:rPr lang="cs-CZ" dirty="0" err="1"/>
              <a:t>bilateral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)</a:t>
            </a:r>
          </a:p>
          <a:p>
            <a:r>
              <a:rPr lang="cs-CZ" dirty="0" err="1"/>
              <a:t>Relatively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in </a:t>
            </a:r>
            <a:r>
              <a:rPr lang="cs-CZ" dirty="0" err="1"/>
              <a:t>Germany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relationship</a:t>
            </a:r>
            <a:r>
              <a:rPr lang="cs-CZ" dirty="0"/>
              <a:t> </a:t>
            </a:r>
            <a:r>
              <a:rPr lang="cs-CZ" dirty="0" err="1"/>
              <a:t>continues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</a:t>
            </a:r>
            <a:r>
              <a:rPr lang="cs-CZ" dirty="0" err="1"/>
              <a:t>caused</a:t>
            </a:r>
            <a:r>
              <a:rPr lang="cs-CZ" dirty="0"/>
              <a:t> by </a:t>
            </a:r>
            <a:r>
              <a:rPr lang="cs-CZ" dirty="0" err="1"/>
              <a:t>demand</a:t>
            </a:r>
            <a:r>
              <a:rPr lang="cs-CZ" dirty="0"/>
              <a:t> </a:t>
            </a:r>
            <a:r>
              <a:rPr lang="cs-CZ" dirty="0" err="1"/>
              <a:t>shocks</a:t>
            </a:r>
            <a:r>
              <a:rPr lang="cs-CZ" dirty="0"/>
              <a:t> and </a:t>
            </a:r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inflow</a:t>
            </a:r>
            <a:endParaRPr lang="cs-CZ" dirty="0"/>
          </a:p>
          <a:p>
            <a:r>
              <a:rPr lang="cs-CZ" dirty="0" err="1"/>
              <a:t>Vendor-financing</a:t>
            </a:r>
            <a:r>
              <a:rPr lang="cs-CZ" dirty="0"/>
              <a:t> </a:t>
            </a:r>
            <a:r>
              <a:rPr lang="cs-CZ"/>
              <a:t>operation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5038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Implications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7706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Imbalances</a:t>
            </a:r>
            <a:r>
              <a:rPr lang="cs-CZ" dirty="0"/>
              <a:t> </a:t>
            </a:r>
            <a:r>
              <a:rPr lang="cs-CZ" dirty="0" err="1"/>
              <a:t>decreased</a:t>
            </a:r>
            <a:r>
              <a:rPr lang="cs-CZ" dirty="0"/>
              <a:t> by </a:t>
            </a:r>
            <a:r>
              <a:rPr lang="cs-CZ" dirty="0" err="1"/>
              <a:t>deacreasing</a:t>
            </a:r>
            <a:r>
              <a:rPr lang="cs-CZ" dirty="0"/>
              <a:t> </a:t>
            </a:r>
            <a:r>
              <a:rPr lang="cs-CZ" dirty="0" err="1"/>
              <a:t>demand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deficit-</a:t>
            </a:r>
            <a:r>
              <a:rPr lang="cs-CZ" dirty="0" err="1"/>
              <a:t>countries</a:t>
            </a:r>
            <a:r>
              <a:rPr lang="cs-CZ" dirty="0"/>
              <a:t>, but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remain</a:t>
            </a:r>
            <a:endParaRPr lang="cs-CZ" dirty="0"/>
          </a:p>
          <a:p>
            <a:r>
              <a:rPr lang="cs-CZ" dirty="0" err="1"/>
              <a:t>Investment</a:t>
            </a:r>
            <a:r>
              <a:rPr lang="cs-CZ" dirty="0"/>
              <a:t> and </a:t>
            </a:r>
            <a:r>
              <a:rPr lang="cs-CZ" dirty="0" err="1"/>
              <a:t>demand</a:t>
            </a:r>
            <a:r>
              <a:rPr lang="cs-CZ" dirty="0"/>
              <a:t> not </a:t>
            </a:r>
            <a:r>
              <a:rPr lang="cs-CZ" dirty="0" err="1"/>
              <a:t>restored</a:t>
            </a:r>
            <a:r>
              <a:rPr lang="cs-CZ" dirty="0"/>
              <a:t> in </a:t>
            </a:r>
            <a:r>
              <a:rPr lang="cs-CZ" dirty="0" err="1"/>
              <a:t>surplus</a:t>
            </a:r>
            <a:r>
              <a:rPr lang="cs-CZ" dirty="0"/>
              <a:t> </a:t>
            </a:r>
            <a:r>
              <a:rPr lang="cs-CZ" dirty="0" err="1"/>
              <a:t>countries</a:t>
            </a:r>
            <a:r>
              <a:rPr lang="cs-CZ" dirty="0"/>
              <a:t> so to </a:t>
            </a:r>
            <a:r>
              <a:rPr lang="cs-CZ" dirty="0" err="1"/>
              <a:t>stimulate</a:t>
            </a:r>
            <a:r>
              <a:rPr lang="cs-CZ" dirty="0"/>
              <a:t> </a:t>
            </a:r>
            <a:r>
              <a:rPr lang="cs-CZ" dirty="0" err="1"/>
              <a:t>imports</a:t>
            </a:r>
            <a:endParaRPr lang="cs-CZ" dirty="0"/>
          </a:p>
          <a:p>
            <a:r>
              <a:rPr lang="cs-CZ" dirty="0"/>
              <a:t>No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instruments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demand</a:t>
            </a:r>
            <a:r>
              <a:rPr lang="cs-CZ" dirty="0"/>
              <a:t> management</a:t>
            </a:r>
          </a:p>
          <a:p>
            <a:pPr lvl="1"/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level</a:t>
            </a:r>
            <a:r>
              <a:rPr lang="cs-CZ" dirty="0"/>
              <a:t> and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adjustment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devaluation</a:t>
            </a:r>
            <a:r>
              <a:rPr lang="cs-CZ" dirty="0"/>
              <a:t> (= in most </a:t>
            </a:r>
            <a:r>
              <a:rPr lang="cs-CZ" dirty="0" err="1"/>
              <a:t>cases</a:t>
            </a:r>
            <a:r>
              <a:rPr lang="cs-CZ" dirty="0"/>
              <a:t> </a:t>
            </a:r>
            <a:r>
              <a:rPr lang="cs-CZ" dirty="0" err="1"/>
              <a:t>deflation</a:t>
            </a:r>
            <a:r>
              <a:rPr lang="cs-CZ" dirty="0"/>
              <a:t>)</a:t>
            </a:r>
          </a:p>
          <a:p>
            <a:r>
              <a:rPr lang="cs-CZ" dirty="0" err="1"/>
              <a:t>Deflationary</a:t>
            </a:r>
            <a:r>
              <a:rPr lang="cs-CZ" dirty="0"/>
              <a:t> </a:t>
            </a:r>
            <a:r>
              <a:rPr lang="cs-CZ" dirty="0" err="1"/>
              <a:t>bias</a:t>
            </a:r>
            <a:endParaRPr lang="cs-CZ" dirty="0"/>
          </a:p>
          <a:p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in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times</a:t>
            </a:r>
            <a:r>
              <a:rPr lang="cs-CZ" dirty="0"/>
              <a:t>, </a:t>
            </a:r>
            <a:r>
              <a:rPr lang="cs-CZ" dirty="0" err="1"/>
              <a:t>longer</a:t>
            </a:r>
            <a:r>
              <a:rPr lang="cs-CZ" dirty="0"/>
              <a:t> </a:t>
            </a:r>
            <a:r>
              <a:rPr lang="cs-CZ" dirty="0" err="1"/>
              <a:t>stagnations</a:t>
            </a:r>
            <a:r>
              <a:rPr lang="cs-CZ" dirty="0"/>
              <a:t> in </a:t>
            </a:r>
            <a:r>
              <a:rPr lang="cs-CZ" dirty="0" err="1"/>
              <a:t>bad</a:t>
            </a:r>
            <a:r>
              <a:rPr lang="cs-CZ" dirty="0"/>
              <a:t> </a:t>
            </a:r>
            <a:r>
              <a:rPr lang="cs-CZ" dirty="0" err="1"/>
              <a:t>times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3425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Two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possibilities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for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the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eurozone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7706"/>
          </a:xfrm>
        </p:spPr>
        <p:txBody>
          <a:bodyPr>
            <a:normAutofit/>
          </a:bodyPr>
          <a:lstStyle/>
          <a:p>
            <a:endParaRPr lang="cs-CZ" sz="4400" dirty="0"/>
          </a:p>
          <a:p>
            <a:endParaRPr lang="cs-CZ" sz="4400" dirty="0"/>
          </a:p>
          <a:p>
            <a:pPr marL="742950" indent="-742950">
              <a:buFont typeface="+mj-lt"/>
              <a:buAutoNum type="arabicPeriod"/>
            </a:pPr>
            <a:r>
              <a:rPr lang="cs-CZ" sz="4400" dirty="0" err="1"/>
              <a:t>Growth</a:t>
            </a:r>
            <a:r>
              <a:rPr lang="cs-CZ" sz="4400" dirty="0"/>
              <a:t> </a:t>
            </a:r>
            <a:r>
              <a:rPr lang="cs-CZ" sz="4400" dirty="0" err="1"/>
              <a:t>with</a:t>
            </a:r>
            <a:r>
              <a:rPr lang="cs-CZ" sz="4400" dirty="0"/>
              <a:t> </a:t>
            </a:r>
            <a:r>
              <a:rPr lang="cs-CZ" sz="4400" dirty="0" err="1"/>
              <a:t>imbalances</a:t>
            </a:r>
            <a:endParaRPr lang="cs-CZ" sz="4400" dirty="0"/>
          </a:p>
          <a:p>
            <a:pPr marL="742950" indent="-742950">
              <a:buFont typeface="+mj-lt"/>
              <a:buAutoNum type="arabicPeriod"/>
            </a:pPr>
            <a:r>
              <a:rPr lang="cs-CZ" sz="4400" dirty="0" err="1"/>
              <a:t>Stagnation</a:t>
            </a:r>
            <a:r>
              <a:rPr lang="cs-CZ" sz="4400" dirty="0"/>
              <a:t> </a:t>
            </a:r>
            <a:r>
              <a:rPr lang="cs-CZ" sz="4400" dirty="0" err="1"/>
              <a:t>without</a:t>
            </a:r>
            <a:r>
              <a:rPr lang="cs-CZ" sz="4400" dirty="0"/>
              <a:t> </a:t>
            </a:r>
            <a:r>
              <a:rPr lang="cs-CZ" sz="4400" dirty="0" err="1"/>
              <a:t>imbalances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3693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62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014" y="559213"/>
            <a:ext cx="10160028" cy="57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69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Explanation</a:t>
            </a:r>
            <a:r>
              <a:rPr lang="cs-CZ" sz="3600" b="1" dirty="0">
                <a:solidFill>
                  <a:schemeClr val="tx2"/>
                </a:solidFill>
              </a:rPr>
              <a:t> 2:</a:t>
            </a:r>
            <a:br>
              <a:rPr lang="cs-CZ" sz="3600" b="1" dirty="0">
                <a:solidFill>
                  <a:schemeClr val="tx2"/>
                </a:solidFill>
              </a:rPr>
            </a:br>
            <a:r>
              <a:rPr lang="cs-CZ" sz="3600" b="1" dirty="0" err="1">
                <a:solidFill>
                  <a:schemeClr val="tx2"/>
                </a:solidFill>
              </a:rPr>
              <a:t>Capital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flows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617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Low</a:t>
            </a:r>
            <a:r>
              <a:rPr lang="cs-CZ" sz="3600" b="1" dirty="0">
                <a:solidFill>
                  <a:schemeClr val="tx2"/>
                </a:solidFill>
              </a:rPr>
              <a:t>, </a:t>
            </a:r>
            <a:r>
              <a:rPr lang="cs-CZ" sz="3600" b="1" dirty="0" err="1">
                <a:solidFill>
                  <a:schemeClr val="tx2"/>
                </a:solidFill>
              </a:rPr>
              <a:t>zero</a:t>
            </a:r>
            <a:r>
              <a:rPr lang="cs-CZ" sz="3600" b="1" dirty="0">
                <a:solidFill>
                  <a:schemeClr val="tx2"/>
                </a:solidFill>
              </a:rPr>
              <a:t> and negative </a:t>
            </a:r>
            <a:r>
              <a:rPr lang="cs-CZ" sz="3600" b="1" dirty="0" err="1">
                <a:solidFill>
                  <a:schemeClr val="tx2"/>
                </a:solidFill>
              </a:rPr>
              <a:t>interest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rates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5" name="Content Placeholder 4" descr="Screenshot 2015-03-17 23.09.4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60" r="-12960"/>
          <a:stretch>
            <a:fillRect/>
          </a:stretch>
        </p:blipFill>
        <p:spPr>
          <a:xfrm>
            <a:off x="457200" y="1600200"/>
            <a:ext cx="8229600" cy="4708525"/>
          </a:xfrm>
        </p:spPr>
      </p:pic>
      <p:pic>
        <p:nvPicPr>
          <p:cNvPr id="4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359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Explanation</a:t>
            </a:r>
            <a:r>
              <a:rPr lang="cs-CZ" sz="3600" b="1" dirty="0">
                <a:solidFill>
                  <a:schemeClr val="tx2"/>
                </a:solidFill>
              </a:rPr>
              <a:t> 1:</a:t>
            </a:r>
            <a:br>
              <a:rPr lang="cs-CZ" sz="3600" b="1" dirty="0">
                <a:solidFill>
                  <a:schemeClr val="tx2"/>
                </a:solidFill>
              </a:rPr>
            </a:br>
            <a:r>
              <a:rPr lang="cs-CZ" sz="3600" b="1" dirty="0" err="1">
                <a:solidFill>
                  <a:schemeClr val="tx2"/>
                </a:solidFill>
              </a:rPr>
              <a:t>Low</a:t>
            </a:r>
            <a:r>
              <a:rPr lang="cs-CZ" sz="3600" b="1" dirty="0">
                <a:solidFill>
                  <a:schemeClr val="tx2"/>
                </a:solidFill>
              </a:rPr>
              <a:t>, </a:t>
            </a:r>
            <a:r>
              <a:rPr lang="cs-CZ" sz="3600" b="1" dirty="0" err="1">
                <a:solidFill>
                  <a:schemeClr val="tx2"/>
                </a:solidFill>
              </a:rPr>
              <a:t>zero</a:t>
            </a:r>
            <a:r>
              <a:rPr lang="cs-CZ" sz="3600" b="1" dirty="0">
                <a:solidFill>
                  <a:schemeClr val="tx2"/>
                </a:solidFill>
              </a:rPr>
              <a:t> and negative </a:t>
            </a:r>
            <a:r>
              <a:rPr lang="cs-CZ" sz="3600" b="1" dirty="0" err="1">
                <a:solidFill>
                  <a:schemeClr val="tx2"/>
                </a:solidFill>
              </a:rPr>
              <a:t>interest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rates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5" name="Content Placeholder 4" descr="Screenshot 2015-03-17 23.09.4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60" r="-12960"/>
          <a:stretch>
            <a:fillRect/>
          </a:stretch>
        </p:blipFill>
        <p:spPr>
          <a:xfrm>
            <a:off x="457200" y="1600200"/>
            <a:ext cx="8229600" cy="4708525"/>
          </a:xfrm>
        </p:spPr>
      </p:pic>
      <p:pic>
        <p:nvPicPr>
          <p:cNvPr id="4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shot 2015-03-17 23.12.1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19"/>
            <a:ext cx="9144000" cy="644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Interest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rate</a:t>
            </a:r>
            <a:r>
              <a:rPr lang="cs-CZ" sz="3600" b="1" dirty="0">
                <a:solidFill>
                  <a:schemeClr val="tx2"/>
                </a:solidFill>
              </a:rPr>
              <a:t> and </a:t>
            </a:r>
            <a:r>
              <a:rPr lang="cs-CZ" sz="3600" b="1" dirty="0" err="1">
                <a:solidFill>
                  <a:schemeClr val="tx2"/>
                </a:solidFill>
              </a:rPr>
              <a:t>investment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lnSpcReduction="10000"/>
          </a:bodyPr>
          <a:lstStyle/>
          <a:p>
            <a:pPr marL="514350" indent="-514350"/>
            <a:r>
              <a:rPr lang="cs-CZ" dirty="0" err="1"/>
              <a:t>Nominal</a:t>
            </a:r>
            <a:r>
              <a:rPr lang="cs-CZ" dirty="0"/>
              <a:t> </a:t>
            </a:r>
            <a:r>
              <a:rPr lang="cs-CZ" dirty="0" err="1"/>
              <a:t>convergence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rates</a:t>
            </a:r>
            <a:endParaRPr lang="cs-CZ" dirty="0"/>
          </a:p>
          <a:p>
            <a:pPr marL="514350" indent="-514350"/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inflation</a:t>
            </a:r>
            <a:r>
              <a:rPr lang="cs-CZ" dirty="0"/>
              <a:t> </a:t>
            </a:r>
            <a:r>
              <a:rPr lang="cs-CZ" dirty="0" err="1"/>
              <a:t>expectations</a:t>
            </a:r>
            <a:r>
              <a:rPr lang="cs-CZ" dirty="0"/>
              <a:t>,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rates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„</a:t>
            </a:r>
            <a:r>
              <a:rPr lang="cs-CZ" dirty="0" err="1"/>
              <a:t>see</a:t>
            </a:r>
            <a:r>
              <a:rPr lang="cs-CZ" dirty="0"/>
              <a:t>“ are </a:t>
            </a:r>
            <a:r>
              <a:rPr lang="cs-CZ" dirty="0" err="1"/>
              <a:t>low</a:t>
            </a:r>
            <a:endParaRPr lang="cs-CZ" dirty="0"/>
          </a:p>
          <a:p>
            <a:pPr marL="514350" indent="-514350"/>
            <a:r>
              <a:rPr lang="cs-CZ" dirty="0" err="1"/>
              <a:t>Nominal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 </a:t>
            </a:r>
            <a:r>
              <a:rPr lang="cs-CZ" dirty="0" err="1"/>
              <a:t>reacts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monetary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EA</a:t>
            </a:r>
          </a:p>
          <a:p>
            <a:pPr marL="914400" lvl="1" indent="-514350"/>
            <a:r>
              <a:rPr lang="cs-CZ" dirty="0"/>
              <a:t>And </a:t>
            </a:r>
            <a:r>
              <a:rPr lang="cs-CZ" dirty="0" err="1"/>
              <a:t>banks</a:t>
            </a:r>
            <a:r>
              <a:rPr lang="cs-CZ" dirty="0"/>
              <a:t> </a:t>
            </a:r>
            <a:r>
              <a:rPr lang="cs-CZ" dirty="0" err="1"/>
              <a:t>were</a:t>
            </a:r>
            <a:r>
              <a:rPr lang="cs-CZ" dirty="0"/>
              <a:t> not </a:t>
            </a:r>
            <a:r>
              <a:rPr lang="cs-CZ" dirty="0" err="1"/>
              <a:t>able</a:t>
            </a:r>
            <a:r>
              <a:rPr lang="cs-CZ" dirty="0"/>
              <a:t> to </a:t>
            </a:r>
            <a:r>
              <a:rPr lang="cs-CZ" dirty="0" err="1"/>
              <a:t>discriminate</a:t>
            </a:r>
            <a:r>
              <a:rPr lang="cs-CZ" dirty="0"/>
              <a:t> </a:t>
            </a:r>
            <a:r>
              <a:rPr lang="cs-CZ" dirty="0" err="1"/>
              <a:t>properly</a:t>
            </a:r>
            <a:r>
              <a:rPr lang="cs-CZ" dirty="0"/>
              <a:t> </a:t>
            </a:r>
            <a:r>
              <a:rPr lang="cs-CZ" dirty="0" err="1"/>
              <a:t>within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EA (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largest</a:t>
            </a:r>
            <a:r>
              <a:rPr lang="cs-CZ" dirty="0"/>
              <a:t> market </a:t>
            </a:r>
            <a:r>
              <a:rPr lang="cs-CZ" dirty="0" err="1"/>
              <a:t>failures</a:t>
            </a:r>
            <a:r>
              <a:rPr lang="cs-CZ" dirty="0"/>
              <a:t> in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)</a:t>
            </a:r>
          </a:p>
          <a:p>
            <a:pPr marL="514350" indent="-514350"/>
            <a:r>
              <a:rPr lang="cs-CZ" dirty="0" err="1"/>
              <a:t>Too</a:t>
            </a:r>
            <a:r>
              <a:rPr lang="cs-CZ" dirty="0"/>
              <a:t> </a:t>
            </a:r>
            <a:r>
              <a:rPr lang="cs-CZ" dirty="0" err="1"/>
              <a:t>cheap</a:t>
            </a:r>
            <a:r>
              <a:rPr lang="cs-CZ" dirty="0"/>
              <a:t> </a:t>
            </a:r>
            <a:r>
              <a:rPr lang="cs-CZ" dirty="0" err="1"/>
              <a:t>money</a:t>
            </a:r>
            <a:r>
              <a:rPr lang="cs-CZ" dirty="0"/>
              <a:t> + </a:t>
            </a:r>
            <a:r>
              <a:rPr lang="cs-CZ" dirty="0" err="1"/>
              <a:t>economy</a:t>
            </a:r>
            <a:r>
              <a:rPr lang="cs-CZ" dirty="0"/>
              <a:t> </a:t>
            </a:r>
            <a:r>
              <a:rPr lang="cs-CZ" dirty="0" err="1"/>
              <a:t>booming</a:t>
            </a:r>
            <a:r>
              <a:rPr lang="cs-CZ" dirty="0"/>
              <a:t> =&gt; </a:t>
            </a:r>
            <a:r>
              <a:rPr lang="cs-CZ" dirty="0" err="1"/>
              <a:t>unproductive</a:t>
            </a:r>
            <a:r>
              <a:rPr lang="cs-CZ" dirty="0"/>
              <a:t> </a:t>
            </a:r>
            <a:r>
              <a:rPr lang="cs-CZ" dirty="0" err="1"/>
              <a:t>investments</a:t>
            </a:r>
            <a:endParaRPr lang="cs-CZ" dirty="0"/>
          </a:p>
        </p:txBody>
      </p:sp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89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What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happens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when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imbalance</a:t>
            </a:r>
            <a:r>
              <a:rPr lang="cs-CZ" sz="36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money</a:t>
            </a:r>
            <a:r>
              <a:rPr lang="cs-CZ" dirty="0"/>
              <a:t> </a:t>
            </a:r>
            <a:r>
              <a:rPr lang="cs-CZ" dirty="0" err="1"/>
              <a:t>stock</a:t>
            </a:r>
            <a:r>
              <a:rPr lang="cs-CZ" dirty="0"/>
              <a:t> </a:t>
            </a:r>
            <a:r>
              <a:rPr lang="cs-CZ" dirty="0" err="1"/>
              <a:t>too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=&gt; </a:t>
            </a:r>
            <a:r>
              <a:rPr lang="cs-CZ" dirty="0" err="1"/>
              <a:t>inflation</a:t>
            </a:r>
            <a:r>
              <a:rPr lang="cs-CZ" dirty="0"/>
              <a:t> =&gt;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money</a:t>
            </a:r>
            <a:r>
              <a:rPr lang="cs-CZ" dirty="0"/>
              <a:t> </a:t>
            </a:r>
            <a:r>
              <a:rPr lang="cs-CZ" dirty="0" err="1"/>
              <a:t>lower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money</a:t>
            </a:r>
            <a:r>
              <a:rPr lang="cs-CZ" dirty="0"/>
              <a:t> </a:t>
            </a:r>
            <a:r>
              <a:rPr lang="cs-CZ" dirty="0" err="1"/>
              <a:t>stock</a:t>
            </a:r>
            <a:r>
              <a:rPr lang="cs-CZ" dirty="0"/>
              <a:t> </a:t>
            </a:r>
            <a:r>
              <a:rPr lang="cs-CZ" dirty="0" err="1"/>
              <a:t>too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(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debt</a:t>
            </a:r>
            <a:r>
              <a:rPr lang="cs-CZ" dirty="0"/>
              <a:t>) =&gt; </a:t>
            </a:r>
            <a:r>
              <a:rPr lang="cs-CZ" dirty="0" err="1"/>
              <a:t>devaluation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inflation</a:t>
            </a:r>
            <a:r>
              <a:rPr lang="cs-CZ" dirty="0"/>
              <a:t> </a:t>
            </a:r>
            <a:r>
              <a:rPr lang="cs-CZ" dirty="0" err="1"/>
              <a:t>too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=&gt; </a:t>
            </a:r>
            <a:r>
              <a:rPr lang="cs-CZ" dirty="0" err="1"/>
              <a:t>nominal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rates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=&gt;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rates</a:t>
            </a:r>
            <a:r>
              <a:rPr lang="cs-CZ" dirty="0"/>
              <a:t> </a:t>
            </a:r>
            <a:r>
              <a:rPr lang="cs-CZ" dirty="0" err="1"/>
              <a:t>stable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wages</a:t>
            </a:r>
            <a:r>
              <a:rPr lang="cs-CZ" dirty="0"/>
              <a:t> </a:t>
            </a:r>
            <a:r>
              <a:rPr lang="cs-CZ" dirty="0" err="1"/>
              <a:t>rise</a:t>
            </a:r>
            <a:r>
              <a:rPr lang="cs-CZ" dirty="0"/>
              <a:t> </a:t>
            </a:r>
            <a:r>
              <a:rPr lang="cs-CZ" dirty="0" err="1"/>
              <a:t>faster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productivity</a:t>
            </a:r>
            <a:r>
              <a:rPr lang="cs-CZ" dirty="0"/>
              <a:t> =&gt;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inflation</a:t>
            </a:r>
            <a:r>
              <a:rPr lang="cs-CZ" dirty="0"/>
              <a:t> =&gt;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exchange</a:t>
            </a:r>
            <a:r>
              <a:rPr lang="cs-CZ" dirty="0"/>
              <a:t> </a:t>
            </a:r>
            <a:r>
              <a:rPr lang="cs-CZ" dirty="0" err="1"/>
              <a:t>rate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84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10yr bond yields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927100"/>
            <a:ext cx="89027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2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External debt</a:t>
            </a:r>
          </a:p>
        </p:txBody>
      </p:sp>
      <p:pic>
        <p:nvPicPr>
          <p:cNvPr id="5" name="Content Placeholder 4" descr="Screen Shot 2013-08-29 at 14.58.2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t="16975" r="1650" b="1992"/>
          <a:stretch/>
        </p:blipFill>
        <p:spPr>
          <a:xfrm>
            <a:off x="467544" y="1340768"/>
            <a:ext cx="8204172" cy="5304345"/>
          </a:xfrm>
        </p:spPr>
      </p:pic>
    </p:spTree>
    <p:extLst>
      <p:ext uri="{BB962C8B-B14F-4D97-AF65-F5344CB8AC3E}">
        <p14:creationId xmlns:p14="http://schemas.microsoft.com/office/powerpoint/2010/main" val="2479393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Not just public</a:t>
            </a:r>
          </a:p>
        </p:txBody>
      </p:sp>
      <p:pic>
        <p:nvPicPr>
          <p:cNvPr id="5" name="Content Placeholder 4" descr="Screenshot 2015-03-10 16.50.5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>
          <a:xfrm>
            <a:off x="133065" y="1628800"/>
            <a:ext cx="8903431" cy="4896544"/>
          </a:xfrm>
        </p:spPr>
      </p:pic>
    </p:spTree>
    <p:extLst>
      <p:ext uri="{BB962C8B-B14F-4D97-AF65-F5344CB8AC3E}">
        <p14:creationId xmlns:p14="http://schemas.microsoft.com/office/powerpoint/2010/main" val="2519289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You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need</a:t>
            </a:r>
            <a:r>
              <a:rPr lang="cs-CZ" b="1" dirty="0">
                <a:solidFill>
                  <a:schemeClr val="tx2"/>
                </a:solidFill>
              </a:rPr>
              <a:t> more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406400"/>
            <a:ext cx="81915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9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Trade balance of which country?</a:t>
            </a:r>
          </a:p>
        </p:txBody>
      </p:sp>
      <p:pic>
        <p:nvPicPr>
          <p:cNvPr id="4" name="Content Placeholder 3" descr="Screen Shot 2013-08-29 at 15.13.4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21081" r="3981" b="2903"/>
          <a:stretch/>
        </p:blipFill>
        <p:spPr>
          <a:xfrm>
            <a:off x="561930" y="2079032"/>
            <a:ext cx="8339035" cy="3528739"/>
          </a:xfrm>
        </p:spPr>
      </p:pic>
    </p:spTree>
    <p:extLst>
      <p:ext uri="{BB962C8B-B14F-4D97-AF65-F5344CB8AC3E}">
        <p14:creationId xmlns:p14="http://schemas.microsoft.com/office/powerpoint/2010/main" val="8583717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And this one is just the other way around</a:t>
            </a:r>
          </a:p>
        </p:txBody>
      </p:sp>
      <p:pic>
        <p:nvPicPr>
          <p:cNvPr id="4" name="Content Placeholder 3" descr="Screen Shot 2013-08-29 at 15.16.4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3183" r="9171" b="4936"/>
          <a:stretch/>
        </p:blipFill>
        <p:spPr>
          <a:xfrm>
            <a:off x="559302" y="2306874"/>
            <a:ext cx="8051614" cy="3332153"/>
          </a:xfrm>
        </p:spPr>
      </p:pic>
    </p:spTree>
    <p:extLst>
      <p:ext uri="{BB962C8B-B14F-4D97-AF65-F5344CB8AC3E}">
        <p14:creationId xmlns:p14="http://schemas.microsoft.com/office/powerpoint/2010/main" val="781198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Share</a:t>
            </a:r>
            <a:r>
              <a:rPr lang="cs-CZ" sz="3600" b="1" dirty="0">
                <a:solidFill>
                  <a:schemeClr val="tx2"/>
                </a:solidFill>
              </a:rPr>
              <a:t> in </a:t>
            </a:r>
            <a:r>
              <a:rPr lang="cs-CZ" sz="3600" b="1" dirty="0" err="1">
                <a:solidFill>
                  <a:schemeClr val="tx2"/>
                </a:solidFill>
              </a:rPr>
              <a:t>exports</a:t>
            </a:r>
            <a:r>
              <a:rPr lang="cs-CZ" sz="3600" b="1" dirty="0">
                <a:solidFill>
                  <a:schemeClr val="tx2"/>
                </a:solidFill>
              </a:rPr>
              <a:t> by </a:t>
            </a:r>
            <a:r>
              <a:rPr lang="cs-CZ" sz="3600" b="1" dirty="0" err="1">
                <a:solidFill>
                  <a:schemeClr val="tx2"/>
                </a:solidFill>
              </a:rPr>
              <a:t>complexity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49283" y="899593"/>
          <a:ext cx="7748581" cy="5182454"/>
        </p:xfrm>
        <a:graphic>
          <a:graphicData uri="http://schemas.openxmlformats.org/drawingml/2006/table">
            <a:tbl>
              <a:tblPr/>
              <a:tblGrid>
                <a:gridCol w="153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7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72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72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72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359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Top 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Top 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Austria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1.73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1.62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1.49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1.10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Belgium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2.89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2.60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China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1.28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8.08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10.78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13.97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12.96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13.35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Finland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1.38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0.59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0.72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France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3.57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5.78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6.08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5.43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1.59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Germany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12.24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17.99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17.73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13.50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8.01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7.64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1.89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Greece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0.02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0.37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Ireland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1.25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2.26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1.21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0.51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Italy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1.40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3.87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4.69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2.56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3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Luxembourg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0.81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0.03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3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Netherlands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2.93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3.51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3.50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3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Portugal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0.04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0.48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0.48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0.56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Spain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2.23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2.36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1.70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1.85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2.46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1.28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771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Deleveraging – the quick and the stable debt</a:t>
            </a:r>
          </a:p>
        </p:txBody>
      </p:sp>
      <p:pic>
        <p:nvPicPr>
          <p:cNvPr id="5" name="Content Placeholder 4" descr="Screenshot 2015-03-17 23.19.5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96" b="-7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2840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What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happened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during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the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crisis</a:t>
            </a:r>
            <a:r>
              <a:rPr lang="cs-CZ" b="1" dirty="0">
                <a:solidFill>
                  <a:schemeClr val="tx2"/>
                </a:solidFill>
              </a:rPr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sectors</a:t>
            </a:r>
            <a:r>
              <a:rPr lang="cs-CZ" dirty="0"/>
              <a:t> </a:t>
            </a:r>
            <a:r>
              <a:rPr lang="cs-CZ" dirty="0" err="1"/>
              <a:t>went</a:t>
            </a:r>
            <a:r>
              <a:rPr lang="cs-CZ" dirty="0"/>
              <a:t> bust (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construction</a:t>
            </a:r>
            <a:r>
              <a:rPr lang="cs-CZ" dirty="0"/>
              <a:t>)</a:t>
            </a:r>
          </a:p>
          <a:p>
            <a:r>
              <a:rPr lang="cs-CZ" dirty="0" err="1"/>
              <a:t>Unemployment</a:t>
            </a:r>
            <a:r>
              <a:rPr lang="cs-CZ" dirty="0"/>
              <a:t> in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sectors</a:t>
            </a:r>
            <a:r>
              <a:rPr lang="cs-CZ" dirty="0"/>
              <a:t> </a:t>
            </a:r>
            <a:r>
              <a:rPr lang="cs-CZ" dirty="0" err="1"/>
              <a:t>rises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output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economy</a:t>
            </a:r>
            <a:r>
              <a:rPr lang="cs-CZ" dirty="0"/>
              <a:t> </a:t>
            </a:r>
            <a:r>
              <a:rPr lang="cs-CZ" dirty="0" err="1"/>
              <a:t>goes</a:t>
            </a:r>
            <a:r>
              <a:rPr lang="cs-CZ" dirty="0"/>
              <a:t> </a:t>
            </a:r>
            <a:r>
              <a:rPr lang="cs-CZ" dirty="0" err="1"/>
              <a:t>down</a:t>
            </a:r>
            <a:endParaRPr lang="cs-CZ" dirty="0"/>
          </a:p>
          <a:p>
            <a:r>
              <a:rPr lang="cs-CZ" dirty="0" err="1"/>
              <a:t>Monetary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 </a:t>
            </a:r>
            <a:r>
              <a:rPr lang="cs-CZ" dirty="0" err="1"/>
              <a:t>cannot</a:t>
            </a:r>
            <a:r>
              <a:rPr lang="cs-CZ" dirty="0"/>
              <a:t> </a:t>
            </a:r>
            <a:r>
              <a:rPr lang="cs-CZ" dirty="0" err="1"/>
              <a:t>react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those</a:t>
            </a:r>
            <a:r>
              <a:rPr lang="cs-CZ" dirty="0"/>
              <a:t> </a:t>
            </a:r>
            <a:r>
              <a:rPr lang="cs-CZ" dirty="0" err="1"/>
              <a:t>shocks</a:t>
            </a:r>
            <a:r>
              <a:rPr lang="cs-CZ" dirty="0"/>
              <a:t> are </a:t>
            </a:r>
            <a:r>
              <a:rPr lang="cs-CZ" dirty="0" err="1"/>
              <a:t>localised</a:t>
            </a:r>
            <a:r>
              <a:rPr lang="cs-CZ" dirty="0"/>
              <a:t> </a:t>
            </a:r>
            <a:r>
              <a:rPr lang="cs-CZ" dirty="0" err="1"/>
              <a:t>unevenly</a:t>
            </a:r>
            <a:r>
              <a:rPr lang="cs-CZ" dirty="0"/>
              <a:t> and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just </a:t>
            </a:r>
            <a:r>
              <a:rPr lang="cs-CZ" dirty="0" err="1"/>
              <a:t>one</a:t>
            </a:r>
            <a:endParaRPr lang="cs-CZ" dirty="0"/>
          </a:p>
          <a:p>
            <a:r>
              <a:rPr lang="cs-CZ" dirty="0" err="1"/>
              <a:t>Fiscal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and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ultimately</a:t>
            </a:r>
            <a:r>
              <a:rPr lang="cs-CZ" dirty="0"/>
              <a:t> </a:t>
            </a:r>
            <a:r>
              <a:rPr lang="cs-CZ" dirty="0" err="1"/>
              <a:t>prevented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borrowing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998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Asymmetric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crisis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Assymetric</a:t>
            </a:r>
            <a:r>
              <a:rPr lang="cs-CZ" dirty="0"/>
              <a:t> </a:t>
            </a:r>
            <a:r>
              <a:rPr lang="cs-CZ" dirty="0" err="1"/>
              <a:t>impacts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on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countries</a:t>
            </a:r>
            <a:r>
              <a:rPr lang="cs-CZ" dirty="0"/>
              <a:t>, </a:t>
            </a:r>
            <a:r>
              <a:rPr lang="cs-CZ" dirty="0" err="1"/>
              <a:t>especially</a:t>
            </a:r>
            <a:r>
              <a:rPr lang="cs-CZ" dirty="0"/>
              <a:t> on </a:t>
            </a:r>
            <a:r>
              <a:rPr lang="cs-CZ" dirty="0" err="1"/>
              <a:t>labour</a:t>
            </a:r>
            <a:r>
              <a:rPr lang="cs-CZ" dirty="0"/>
              <a:t> </a:t>
            </a:r>
            <a:r>
              <a:rPr lang="cs-CZ" dirty="0" err="1"/>
              <a:t>markets</a:t>
            </a:r>
            <a:endParaRPr lang="cs-CZ" dirty="0"/>
          </a:p>
          <a:p>
            <a:pPr lvl="1"/>
            <a:r>
              <a:rPr lang="cs-CZ" dirty="0" err="1"/>
              <a:t>Huge</a:t>
            </a:r>
            <a:r>
              <a:rPr lang="cs-CZ" dirty="0"/>
              <a:t> </a:t>
            </a:r>
            <a:r>
              <a:rPr lang="cs-CZ" dirty="0" err="1"/>
              <a:t>increase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unemployment</a:t>
            </a:r>
            <a:r>
              <a:rPr lang="cs-CZ" dirty="0"/>
              <a:t> (by 4 pp.)</a:t>
            </a:r>
          </a:p>
          <a:p>
            <a:pPr lvl="1"/>
            <a:r>
              <a:rPr lang="cs-CZ" dirty="0" err="1"/>
              <a:t>Muted</a:t>
            </a:r>
            <a:r>
              <a:rPr lang="cs-CZ" dirty="0"/>
              <a:t> response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employment</a:t>
            </a:r>
            <a:r>
              <a:rPr lang="cs-CZ" dirty="0"/>
              <a:t> (</a:t>
            </a:r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heterogeneity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Young</a:t>
            </a:r>
            <a:r>
              <a:rPr lang="cs-CZ" dirty="0"/>
              <a:t> and </a:t>
            </a:r>
            <a:r>
              <a:rPr lang="cs-CZ" dirty="0" err="1"/>
              <a:t>low-skilled</a:t>
            </a:r>
            <a:r>
              <a:rPr lang="cs-CZ" dirty="0"/>
              <a:t> </a:t>
            </a:r>
            <a:r>
              <a:rPr lang="cs-CZ" dirty="0" err="1"/>
              <a:t>workers</a:t>
            </a:r>
            <a:r>
              <a:rPr lang="cs-CZ" dirty="0"/>
              <a:t> hit most </a:t>
            </a:r>
            <a:r>
              <a:rPr lang="cs-CZ" dirty="0" err="1"/>
              <a:t>heavily</a:t>
            </a:r>
            <a:endParaRPr lang="cs-CZ" dirty="0"/>
          </a:p>
          <a:p>
            <a:r>
              <a:rPr lang="cs-CZ" dirty="0" err="1"/>
              <a:t>Explaining</a:t>
            </a:r>
            <a:r>
              <a:rPr lang="cs-CZ" dirty="0"/>
              <a:t> </a:t>
            </a:r>
            <a:r>
              <a:rPr lang="cs-CZ" dirty="0" err="1"/>
              <a:t>heterogeneity</a:t>
            </a:r>
            <a:endParaRPr lang="cs-CZ" dirty="0"/>
          </a:p>
          <a:p>
            <a:pPr lvl="1"/>
            <a:r>
              <a:rPr lang="cs-CZ" dirty="0"/>
              <a:t>Presence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imbalances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(such as </a:t>
            </a:r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en-US" dirty="0"/>
              <a:t>booms in the construction sector or accumulated</a:t>
            </a:r>
            <a:r>
              <a:rPr lang="cs-CZ" dirty="0"/>
              <a:t> </a:t>
            </a:r>
            <a:r>
              <a:rPr lang="cs-CZ" dirty="0" err="1"/>
              <a:t>competitiveness</a:t>
            </a:r>
            <a:r>
              <a:rPr lang="cs-CZ" dirty="0"/>
              <a:t> </a:t>
            </a:r>
            <a:r>
              <a:rPr lang="cs-CZ" dirty="0" err="1"/>
              <a:t>losses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Export </a:t>
            </a:r>
            <a:r>
              <a:rPr lang="cs-CZ" dirty="0" err="1"/>
              <a:t>oriented</a:t>
            </a:r>
            <a:r>
              <a:rPr lang="cs-CZ" dirty="0"/>
              <a:t> </a:t>
            </a:r>
            <a:r>
              <a:rPr lang="cs-CZ" dirty="0" err="1"/>
              <a:t>countries</a:t>
            </a:r>
            <a:r>
              <a:rPr lang="cs-CZ" dirty="0"/>
              <a:t> hit </a:t>
            </a:r>
            <a:r>
              <a:rPr lang="cs-CZ" dirty="0" err="1"/>
              <a:t>less</a:t>
            </a:r>
            <a:r>
              <a:rPr lang="cs-CZ" dirty="0"/>
              <a:t> (</a:t>
            </a:r>
            <a:r>
              <a:rPr lang="cs-CZ" dirty="0" err="1"/>
              <a:t>related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role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expectations</a:t>
            </a:r>
            <a:r>
              <a:rPr lang="cs-CZ" dirty="0"/>
              <a:t>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shock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temporary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0682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The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situation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before</a:t>
            </a:r>
            <a:r>
              <a:rPr lang="cs-CZ" sz="3600" b="1" dirty="0">
                <a:solidFill>
                  <a:schemeClr val="tx2"/>
                </a:solidFill>
              </a:rPr>
              <a:t> 1999?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nations</a:t>
            </a:r>
            <a:r>
              <a:rPr lang="cs-CZ" dirty="0"/>
              <a:t> </a:t>
            </a:r>
            <a:r>
              <a:rPr lang="cs-CZ" dirty="0" err="1"/>
              <a:t>got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to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inflation</a:t>
            </a:r>
            <a:endParaRPr lang="cs-CZ" dirty="0"/>
          </a:p>
          <a:p>
            <a:pPr lvl="1"/>
            <a:r>
              <a:rPr lang="cs-CZ" dirty="0" err="1"/>
              <a:t>Their</a:t>
            </a:r>
            <a:r>
              <a:rPr lang="cs-CZ" dirty="0"/>
              <a:t> „</a:t>
            </a:r>
            <a:r>
              <a:rPr lang="cs-CZ" dirty="0" err="1"/>
              <a:t>inflation</a:t>
            </a:r>
            <a:r>
              <a:rPr lang="cs-CZ" dirty="0"/>
              <a:t> </a:t>
            </a:r>
            <a:r>
              <a:rPr lang="cs-CZ" dirty="0" err="1"/>
              <a:t>expectation</a:t>
            </a:r>
            <a:r>
              <a:rPr lang="cs-CZ" dirty="0"/>
              <a:t>“ rose</a:t>
            </a:r>
          </a:p>
          <a:p>
            <a:r>
              <a:rPr lang="cs-CZ" dirty="0" err="1"/>
              <a:t>Inflation</a:t>
            </a:r>
            <a:r>
              <a:rPr lang="cs-CZ" dirty="0"/>
              <a:t> </a:t>
            </a:r>
            <a:r>
              <a:rPr lang="cs-CZ" dirty="0" err="1"/>
              <a:t>expectations</a:t>
            </a:r>
            <a:r>
              <a:rPr lang="cs-CZ" dirty="0"/>
              <a:t> </a:t>
            </a:r>
            <a:r>
              <a:rPr lang="cs-CZ" dirty="0" err="1"/>
              <a:t>influences</a:t>
            </a:r>
            <a:r>
              <a:rPr lang="cs-CZ" dirty="0"/>
              <a:t>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perceived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rates</a:t>
            </a:r>
            <a:endParaRPr lang="cs-CZ" dirty="0"/>
          </a:p>
          <a:p>
            <a:pPr lvl="1"/>
            <a:r>
              <a:rPr lang="cs-CZ" dirty="0"/>
              <a:t>But in </a:t>
            </a:r>
            <a:r>
              <a:rPr lang="cs-CZ" dirty="0" err="1"/>
              <a:t>borrowing</a:t>
            </a:r>
            <a:r>
              <a:rPr lang="cs-CZ" dirty="0"/>
              <a:t>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nothing</a:t>
            </a:r>
            <a:r>
              <a:rPr lang="cs-CZ" dirty="0"/>
              <a:t> but </a:t>
            </a:r>
            <a:r>
              <a:rPr lang="cs-CZ" dirty="0" err="1"/>
              <a:t>perceived</a:t>
            </a:r>
            <a:r>
              <a:rPr lang="cs-CZ" dirty="0"/>
              <a:t>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rates</a:t>
            </a:r>
            <a:endParaRPr lang="cs-CZ" dirty="0"/>
          </a:p>
          <a:p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nations</a:t>
            </a:r>
            <a:r>
              <a:rPr lang="cs-CZ" dirty="0"/>
              <a:t> had </a:t>
            </a:r>
            <a:r>
              <a:rPr lang="cs-CZ" dirty="0" err="1"/>
              <a:t>perceived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nominal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rates</a:t>
            </a:r>
            <a:r>
              <a:rPr lang="cs-CZ" dirty="0"/>
              <a:t> </a:t>
            </a:r>
            <a:r>
              <a:rPr lang="cs-CZ" dirty="0" err="1"/>
              <a:t>differently</a:t>
            </a:r>
            <a:endParaRPr lang="cs-CZ" dirty="0"/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7862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Dead-weight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loss</a:t>
            </a:r>
            <a:r>
              <a:rPr lang="cs-CZ" sz="3600" b="1" dirty="0">
                <a:solidFill>
                  <a:schemeClr val="tx2"/>
                </a:solidFill>
              </a:rPr>
              <a:t> in </a:t>
            </a:r>
            <a:r>
              <a:rPr lang="cs-CZ" sz="3600" b="1" dirty="0" err="1">
                <a:solidFill>
                  <a:schemeClr val="tx2"/>
                </a:solidFill>
              </a:rPr>
              <a:t>the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job</a:t>
            </a:r>
            <a:r>
              <a:rPr lang="cs-CZ" sz="3600" b="1" dirty="0">
                <a:solidFill>
                  <a:schemeClr val="tx2"/>
                </a:solidFill>
              </a:rPr>
              <a:t> market</a:t>
            </a:r>
            <a:endParaRPr lang="cs-CZ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099" y="1600200"/>
            <a:ext cx="624180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121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The</a:t>
            </a:r>
            <a:r>
              <a:rPr lang="cs-CZ" sz="3600" b="1" dirty="0">
                <a:solidFill>
                  <a:schemeClr val="tx2"/>
                </a:solidFill>
              </a:rPr>
              <a:t> case </a:t>
            </a:r>
            <a:r>
              <a:rPr lang="cs-CZ" sz="3600" b="1" dirty="0" err="1">
                <a:solidFill>
                  <a:schemeClr val="tx2"/>
                </a:solidFill>
              </a:rPr>
              <a:t>of</a:t>
            </a:r>
            <a:r>
              <a:rPr lang="cs-CZ" sz="3600" b="1" dirty="0">
                <a:solidFill>
                  <a:schemeClr val="tx2"/>
                </a:solidFill>
              </a:rPr>
              <a:t> US</a:t>
            </a:r>
            <a:endParaRPr lang="cs-CZ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224" r="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18423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Automatic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fiscal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stabiliser</a:t>
            </a:r>
            <a:endParaRPr lang="cs-CZ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6865" r="-68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876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Automatic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fiscal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stabiliser</a:t>
            </a:r>
            <a:br>
              <a:rPr lang="cs-CZ" sz="3600" b="1" dirty="0">
                <a:solidFill>
                  <a:schemeClr val="tx2"/>
                </a:solidFill>
              </a:rPr>
            </a:br>
            <a:r>
              <a:rPr lang="cs-CZ" sz="3600" b="1" dirty="0" err="1">
                <a:solidFill>
                  <a:schemeClr val="tx2"/>
                </a:solidFill>
              </a:rPr>
              <a:t>Shock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absorber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10000"/>
          </a:bodyPr>
          <a:lstStyle/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help</a:t>
            </a:r>
            <a:r>
              <a:rPr lang="cs-CZ" dirty="0"/>
              <a:t>?</a:t>
            </a:r>
          </a:p>
          <a:p>
            <a:pPr lvl="1"/>
            <a:r>
              <a:rPr lang="cs-CZ" dirty="0" err="1"/>
              <a:t>Transfers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less</a:t>
            </a:r>
            <a:r>
              <a:rPr lang="cs-CZ" dirty="0"/>
              <a:t> </a:t>
            </a:r>
            <a:r>
              <a:rPr lang="cs-CZ" dirty="0" err="1"/>
              <a:t>severely</a:t>
            </a:r>
            <a:r>
              <a:rPr lang="cs-CZ" dirty="0"/>
              <a:t> hit to </a:t>
            </a:r>
            <a:r>
              <a:rPr lang="cs-CZ" dirty="0" err="1"/>
              <a:t>those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worst</a:t>
            </a:r>
            <a:r>
              <a:rPr lang="cs-CZ" dirty="0"/>
              <a:t> </a:t>
            </a:r>
            <a:r>
              <a:rPr lang="cs-CZ" dirty="0" err="1"/>
              <a:t>situation</a:t>
            </a:r>
            <a:endParaRPr lang="cs-CZ" dirty="0"/>
          </a:p>
          <a:p>
            <a:pPr lvl="1"/>
            <a:r>
              <a:rPr lang="cs-CZ" dirty="0"/>
              <a:t>Risk </a:t>
            </a:r>
            <a:r>
              <a:rPr lang="cs-CZ" dirty="0" err="1"/>
              <a:t>sharing</a:t>
            </a:r>
            <a:endParaRPr lang="cs-CZ" dirty="0"/>
          </a:p>
          <a:p>
            <a:pPr lvl="1"/>
            <a:r>
              <a:rPr lang="cs-CZ" dirty="0" err="1"/>
              <a:t>Avoidance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fiscal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 </a:t>
            </a:r>
            <a:r>
              <a:rPr lang="cs-CZ" dirty="0" err="1"/>
              <a:t>constraints</a:t>
            </a:r>
            <a:endParaRPr lang="cs-CZ" dirty="0"/>
          </a:p>
          <a:p>
            <a:pPr lvl="1"/>
            <a:r>
              <a:rPr lang="cs-CZ" dirty="0" err="1"/>
              <a:t>Gains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everybody</a:t>
            </a:r>
            <a:r>
              <a:rPr lang="cs-CZ" dirty="0"/>
              <a:t> –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impacts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, </a:t>
            </a:r>
            <a:r>
              <a:rPr lang="cs-CZ" dirty="0" err="1"/>
              <a:t>reduced</a:t>
            </a:r>
            <a:r>
              <a:rPr lang="cs-CZ" dirty="0"/>
              <a:t> public </a:t>
            </a:r>
            <a:r>
              <a:rPr lang="cs-CZ" dirty="0" err="1"/>
              <a:t>debt</a:t>
            </a:r>
            <a:r>
              <a:rPr lang="cs-CZ" dirty="0"/>
              <a:t>, </a:t>
            </a:r>
            <a:r>
              <a:rPr lang="cs-CZ" dirty="0" err="1"/>
              <a:t>confidence</a:t>
            </a:r>
            <a:r>
              <a:rPr lang="cs-CZ" dirty="0"/>
              <a:t> </a:t>
            </a:r>
            <a:r>
              <a:rPr lang="cs-CZ" dirty="0" err="1"/>
              <a:t>effects</a:t>
            </a:r>
            <a:endParaRPr lang="cs-CZ" dirty="0"/>
          </a:p>
          <a:p>
            <a:r>
              <a:rPr lang="cs-CZ" dirty="0" err="1"/>
              <a:t>Drawbacks</a:t>
            </a:r>
            <a:endParaRPr lang="cs-CZ" dirty="0"/>
          </a:p>
          <a:p>
            <a:pPr lvl="1"/>
            <a:r>
              <a:rPr lang="cs-CZ" dirty="0" err="1"/>
              <a:t>Moral</a:t>
            </a:r>
            <a:r>
              <a:rPr lang="cs-CZ" dirty="0"/>
              <a:t> hazard </a:t>
            </a:r>
            <a:r>
              <a:rPr lang="cs-CZ" dirty="0" err="1"/>
              <a:t>problem</a:t>
            </a:r>
            <a:endParaRPr lang="cs-CZ" dirty="0"/>
          </a:p>
          <a:p>
            <a:pPr lvl="1"/>
            <a:r>
              <a:rPr lang="cs-CZ" dirty="0" err="1"/>
              <a:t>Need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consensus</a:t>
            </a:r>
            <a:r>
              <a:rPr lang="cs-CZ" dirty="0"/>
              <a:t> on a more </a:t>
            </a:r>
            <a:r>
              <a:rPr lang="cs-CZ" dirty="0" err="1"/>
              <a:t>harmonised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model</a:t>
            </a:r>
          </a:p>
          <a:p>
            <a:r>
              <a:rPr lang="cs-CZ" dirty="0"/>
              <a:t>Avenue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further</a:t>
            </a:r>
            <a:r>
              <a:rPr lang="cs-CZ" dirty="0"/>
              <a:t> </a:t>
            </a:r>
            <a:r>
              <a:rPr lang="cs-CZ" dirty="0" err="1"/>
              <a:t>harmonisation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labour</a:t>
            </a:r>
            <a:r>
              <a:rPr lang="cs-CZ" dirty="0"/>
              <a:t> </a:t>
            </a:r>
            <a:r>
              <a:rPr lang="cs-CZ" dirty="0" err="1"/>
              <a:t>markets</a:t>
            </a:r>
            <a:r>
              <a:rPr lang="cs-CZ" dirty="0"/>
              <a:t>?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36587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Social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pillar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r>
              <a:rPr lang="cs-CZ" dirty="0" err="1"/>
              <a:t>Drawbacks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schock</a:t>
            </a:r>
            <a:r>
              <a:rPr lang="cs-CZ" dirty="0"/>
              <a:t> </a:t>
            </a:r>
            <a:r>
              <a:rPr lang="cs-CZ" dirty="0" err="1"/>
              <a:t>absorbers</a:t>
            </a:r>
            <a:endParaRPr lang="cs-CZ" dirty="0"/>
          </a:p>
          <a:p>
            <a:pPr lvl="1"/>
            <a:r>
              <a:rPr lang="cs-CZ" dirty="0" err="1"/>
              <a:t>Moral</a:t>
            </a:r>
            <a:r>
              <a:rPr lang="cs-CZ" dirty="0"/>
              <a:t> hazard </a:t>
            </a:r>
            <a:r>
              <a:rPr lang="cs-CZ" dirty="0" err="1"/>
              <a:t>problem</a:t>
            </a:r>
            <a:endParaRPr lang="cs-CZ" dirty="0"/>
          </a:p>
          <a:p>
            <a:pPr lvl="1"/>
            <a:r>
              <a:rPr lang="cs-CZ" dirty="0" err="1"/>
              <a:t>Need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consensus</a:t>
            </a:r>
            <a:r>
              <a:rPr lang="cs-CZ" dirty="0"/>
              <a:t> on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model</a:t>
            </a:r>
          </a:p>
          <a:p>
            <a:r>
              <a:rPr lang="cs-CZ" dirty="0" err="1"/>
              <a:t>Reminiscent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something</a:t>
            </a:r>
            <a:r>
              <a:rPr lang="cs-CZ" dirty="0"/>
              <a:t>? </a:t>
            </a:r>
            <a:r>
              <a:rPr lang="cs-CZ" dirty="0" err="1"/>
              <a:t>Banking</a:t>
            </a:r>
            <a:r>
              <a:rPr lang="cs-CZ" dirty="0"/>
              <a:t> union</a:t>
            </a:r>
          </a:p>
          <a:p>
            <a:pPr lvl="1"/>
            <a:r>
              <a:rPr lang="cs-CZ" dirty="0" err="1"/>
              <a:t>Harmonise</a:t>
            </a:r>
            <a:r>
              <a:rPr lang="cs-CZ" dirty="0"/>
              <a:t>, </a:t>
            </a:r>
            <a:r>
              <a:rPr lang="cs-CZ" dirty="0" err="1"/>
              <a:t>reduce</a:t>
            </a:r>
            <a:r>
              <a:rPr lang="cs-CZ" dirty="0"/>
              <a:t> </a:t>
            </a:r>
            <a:r>
              <a:rPr lang="cs-CZ" dirty="0" err="1"/>
              <a:t>risks</a:t>
            </a:r>
            <a:endParaRPr lang="cs-CZ" dirty="0"/>
          </a:p>
          <a:p>
            <a:pPr lvl="1"/>
            <a:r>
              <a:rPr lang="cs-CZ" dirty="0" err="1"/>
              <a:t>Then</a:t>
            </a:r>
            <a:r>
              <a:rPr lang="cs-CZ" dirty="0"/>
              <a:t> </a:t>
            </a:r>
            <a:r>
              <a:rPr lang="cs-CZ" dirty="0" err="1"/>
              <a:t>share</a:t>
            </a:r>
            <a:r>
              <a:rPr lang="cs-CZ" dirty="0"/>
              <a:t> </a:t>
            </a:r>
            <a:r>
              <a:rPr lang="cs-CZ" dirty="0" err="1"/>
              <a:t>risks</a:t>
            </a:r>
            <a:r>
              <a:rPr lang="cs-CZ" dirty="0"/>
              <a:t> (most </a:t>
            </a:r>
            <a:r>
              <a:rPr lang="cs-CZ" dirty="0" err="1"/>
              <a:t>difficult</a:t>
            </a:r>
            <a:r>
              <a:rPr lang="cs-CZ" dirty="0"/>
              <a:t>)</a:t>
            </a:r>
          </a:p>
          <a:p>
            <a:r>
              <a:rPr lang="cs-CZ" b="1" dirty="0" err="1"/>
              <a:t>Social</a:t>
            </a:r>
            <a:r>
              <a:rPr lang="cs-CZ" b="1" dirty="0"/>
              <a:t> </a:t>
            </a:r>
            <a:r>
              <a:rPr lang="cs-CZ" b="1" dirty="0" err="1"/>
              <a:t>pillar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to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shock</a:t>
            </a:r>
            <a:r>
              <a:rPr lang="cs-CZ" b="1" dirty="0"/>
              <a:t> </a:t>
            </a:r>
            <a:r>
              <a:rPr lang="cs-CZ" b="1" dirty="0" err="1"/>
              <a:t>absorber</a:t>
            </a:r>
            <a:r>
              <a:rPr lang="cs-CZ" b="1" dirty="0"/>
              <a:t> </a:t>
            </a:r>
            <a:r>
              <a:rPr lang="cs-CZ" b="1" dirty="0" err="1"/>
              <a:t>what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stage</a:t>
            </a:r>
            <a:r>
              <a:rPr lang="cs-CZ" b="1" dirty="0"/>
              <a:t> 1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BU to SRF/EDIS</a:t>
            </a:r>
          </a:p>
        </p:txBody>
      </p:sp>
    </p:spTree>
    <p:extLst>
      <p:ext uri="{BB962C8B-B14F-4D97-AF65-F5344CB8AC3E}">
        <p14:creationId xmlns:p14="http://schemas.microsoft.com/office/powerpoint/2010/main" val="7546022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cintosh HD:Users:aleschmelar:Desktop:Dropbox:Screenshots:Screenshot 2014-02-23 15.30.3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Fiskální pojišťovací mechanismus</a:t>
            </a:r>
            <a:endParaRPr lang="cs-CZ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5572132" y="5643578"/>
            <a:ext cx="1785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prstClr val="black"/>
                </a:solidFill>
              </a:rPr>
              <a:t>Zdroj: Andor (2014)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185442"/>
            <a:ext cx="86487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70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cintosh HD:Users:aleschmelar:Desktop:Dropbox:Screenshots:Screenshot 2014-02-23 15.30.3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chemeClr val="tx2"/>
                </a:solidFill>
              </a:rPr>
              <a:t>Fiskální pojišťovací mechanismus</a:t>
            </a:r>
            <a:endParaRPr lang="cs-CZ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5572132" y="5643578"/>
            <a:ext cx="1785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prstClr val="black"/>
                </a:solidFill>
              </a:rPr>
              <a:t>Zdroj: Andor (2014)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0762"/>
            <a:ext cx="8057813" cy="446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293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9" descr="C:\Users\korbel\Desktop\10000201000001E000000168FF4A3FAF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30679" r="9841" b="3672"/>
          <a:stretch/>
        </p:blipFill>
        <p:spPr bwMode="auto">
          <a:xfrm>
            <a:off x="3995936" y="2426680"/>
            <a:ext cx="4370258" cy="2872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 descr="Macintosh HD:Users:aleschmelar:Desktop:Dropbox:Screenshots:Screenshot 2014-02-23 15.30.3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European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Unemployment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Insurance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Scheme</a:t>
            </a:r>
            <a:endParaRPr lang="cs-CZ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9992" y="2000240"/>
            <a:ext cx="3572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tx2"/>
                </a:solidFill>
              </a:rPr>
              <a:t>Basic </a:t>
            </a:r>
            <a:r>
              <a:rPr lang="cs-CZ" sz="2000" b="1" dirty="0" err="1">
                <a:solidFill>
                  <a:schemeClr val="tx2"/>
                </a:solidFill>
              </a:rPr>
              <a:t>features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of</a:t>
            </a:r>
            <a:r>
              <a:rPr lang="cs-CZ" sz="2000" b="1" dirty="0">
                <a:solidFill>
                  <a:schemeClr val="tx2"/>
                </a:solidFill>
              </a:rPr>
              <a:t> EUI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2132" y="5643578"/>
            <a:ext cx="1785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Andor (2014)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305204" y="1599868"/>
            <a:ext cx="3978764" cy="4525963"/>
          </a:xfrm>
        </p:spPr>
        <p:txBody>
          <a:bodyPr>
            <a:normAutofit/>
          </a:bodyPr>
          <a:lstStyle/>
          <a:p>
            <a:r>
              <a:rPr lang="cs-CZ" sz="2600" dirty="0" err="1"/>
              <a:t>Size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</a:t>
            </a:r>
            <a:r>
              <a:rPr lang="cs-CZ" sz="2600" dirty="0" err="1"/>
              <a:t>insurance</a:t>
            </a:r>
            <a:endParaRPr lang="cs-CZ" sz="2600" dirty="0"/>
          </a:p>
          <a:p>
            <a:r>
              <a:rPr lang="cs-CZ" sz="2600" dirty="0" err="1"/>
              <a:t>Length</a:t>
            </a:r>
            <a:r>
              <a:rPr lang="cs-CZ" sz="2600" dirty="0"/>
              <a:t> and </a:t>
            </a:r>
            <a:r>
              <a:rPr lang="cs-CZ" sz="2600" dirty="0" err="1"/>
              <a:t>eligibility</a:t>
            </a:r>
            <a:endParaRPr lang="cs-CZ" sz="2600" dirty="0"/>
          </a:p>
          <a:p>
            <a:r>
              <a:rPr lang="cs-CZ" sz="2600" dirty="0"/>
              <a:t>Permanent </a:t>
            </a:r>
            <a:r>
              <a:rPr lang="cs-CZ" sz="2600" dirty="0" err="1"/>
              <a:t>or</a:t>
            </a:r>
            <a:r>
              <a:rPr lang="cs-CZ" sz="2600" dirty="0"/>
              <a:t> </a:t>
            </a:r>
            <a:r>
              <a:rPr lang="cs-CZ" sz="2600" dirty="0" err="1"/>
              <a:t>crisis</a:t>
            </a:r>
            <a:r>
              <a:rPr lang="cs-CZ" sz="2600" dirty="0"/>
              <a:t> </a:t>
            </a:r>
            <a:r>
              <a:rPr lang="cs-CZ" sz="2600" dirty="0" err="1"/>
              <a:t>transfers</a:t>
            </a:r>
            <a:endParaRPr lang="cs-CZ" sz="2600" dirty="0"/>
          </a:p>
          <a:p>
            <a:r>
              <a:rPr lang="cs-CZ" sz="2600" dirty="0" err="1"/>
              <a:t>Some</a:t>
            </a:r>
            <a:r>
              <a:rPr lang="cs-CZ" sz="2600" dirty="0"/>
              <a:t> </a:t>
            </a:r>
            <a:r>
              <a:rPr lang="cs-CZ" sz="2600" dirty="0" err="1"/>
              <a:t>countries</a:t>
            </a:r>
            <a:r>
              <a:rPr lang="cs-CZ" sz="2600" dirty="0"/>
              <a:t> </a:t>
            </a:r>
            <a:r>
              <a:rPr lang="cs-CZ" sz="2600" dirty="0" err="1"/>
              <a:t>with</a:t>
            </a:r>
            <a:r>
              <a:rPr lang="cs-CZ" sz="2600" dirty="0"/>
              <a:t> negative balance </a:t>
            </a:r>
            <a:r>
              <a:rPr lang="cs-CZ" sz="2600" dirty="0" err="1"/>
              <a:t>or</a:t>
            </a:r>
            <a:r>
              <a:rPr lang="cs-CZ" sz="2600" dirty="0"/>
              <a:t> negative </a:t>
            </a:r>
            <a:r>
              <a:rPr lang="cs-CZ" sz="2600" dirty="0" err="1"/>
              <a:t>system</a:t>
            </a:r>
            <a:r>
              <a:rPr lang="cs-CZ" sz="2600" dirty="0"/>
              <a:t>?</a:t>
            </a:r>
          </a:p>
          <a:p>
            <a:r>
              <a:rPr lang="cs-CZ" sz="2600" dirty="0"/>
              <a:t>Euro-area </a:t>
            </a:r>
            <a:r>
              <a:rPr lang="cs-CZ" sz="2600" dirty="0" err="1"/>
              <a:t>or</a:t>
            </a:r>
            <a:r>
              <a:rPr lang="cs-CZ" sz="2600" dirty="0"/>
              <a:t> EU?</a:t>
            </a:r>
          </a:p>
          <a:p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aleschmelar:Desktop:Dropbox:Screenshots:Screenshot 2014-02-23 15.30.3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How</a:t>
            </a:r>
            <a:r>
              <a:rPr lang="cs-CZ" b="1" dirty="0">
                <a:solidFill>
                  <a:schemeClr val="tx2"/>
                </a:solidFill>
              </a:rPr>
              <a:t> to </a:t>
            </a:r>
            <a:r>
              <a:rPr lang="cs-CZ" b="1" dirty="0" err="1">
                <a:solidFill>
                  <a:schemeClr val="tx2"/>
                </a:solidFill>
              </a:rPr>
              <a:t>prepare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for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the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next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crisis</a:t>
            </a:r>
            <a:r>
              <a:rPr lang="cs-CZ" b="1" dirty="0">
                <a:solidFill>
                  <a:schemeClr val="tx2"/>
                </a:solidFill>
              </a:rPr>
              <a:t>?</a:t>
            </a:r>
            <a:endParaRPr lang="cs-CZ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172395"/>
              </p:ext>
            </p:extLst>
          </p:nvPr>
        </p:nvGraphicFramePr>
        <p:xfrm>
          <a:off x="214282" y="2357430"/>
          <a:ext cx="8501093" cy="3024780"/>
        </p:xfrm>
        <a:graphic>
          <a:graphicData uri="http://schemas.openxmlformats.org/drawingml/2006/table">
            <a:tbl>
              <a:tblPr/>
              <a:tblGrid>
                <a:gridCol w="1621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6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6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68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68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68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68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68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68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5292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2350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Varianta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2004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2005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2006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2007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2008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2009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2011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2012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2013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37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Basic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-3,51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-7,66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AC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-8,03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A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-4,02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3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-8,10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A7A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-8,17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A6A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-44,86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8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350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Catastrophic</a:t>
                      </a: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60%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-1,53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EE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-1,95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9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-2,81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0E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-3,07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DD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-3,21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CD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20,79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14,63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2A3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10,86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DE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-11,74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08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-13,89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7,52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50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One</a:t>
                      </a:r>
                      <a:r>
                        <a:rPr lang="cs-CZ" sz="1600" baseline="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 baseline="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rate</a:t>
                      </a: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80%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-3,51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-7,66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CA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-12,05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C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-4,02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3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-8,10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7A8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-12,26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A7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-55,33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37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Differentiated</a:t>
                      </a: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60%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3,26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F5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-3,83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5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-4,02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3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7,84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5E7C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7,91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E7C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4,02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1F3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22,49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1D8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37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Differentiated</a:t>
                      </a: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80%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3,06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6E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3,26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E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-3,83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-4,02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3D4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11,77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BB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7,91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7C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4,02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3E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0,00</a:t>
                      </a:r>
                      <a:endParaRPr lang="cs-CZ" sz="160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32,15</a:t>
                      </a:r>
                      <a:endParaRPr lang="cs-CZ" sz="1600" dirty="0">
                        <a:solidFill>
                          <a:srgbClr val="0D0D0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28596" y="1857364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>
                <a:solidFill>
                  <a:schemeClr val="tx2"/>
                </a:solidFill>
              </a:rPr>
              <a:t>Impacts</a:t>
            </a:r>
            <a:r>
              <a:rPr lang="cs-CZ" sz="2000" b="1" dirty="0">
                <a:solidFill>
                  <a:schemeClr val="tx2"/>
                </a:solidFill>
              </a:rPr>
              <a:t> on Czech Republic in </a:t>
            </a:r>
            <a:r>
              <a:rPr lang="cs-CZ" sz="2000" b="1" dirty="0" err="1">
                <a:solidFill>
                  <a:schemeClr val="tx2"/>
                </a:solidFill>
              </a:rPr>
              <a:t>billions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of</a:t>
            </a:r>
            <a:r>
              <a:rPr lang="cs-CZ" sz="2000" b="1" dirty="0">
                <a:solidFill>
                  <a:schemeClr val="tx2"/>
                </a:solidFill>
              </a:rPr>
              <a:t> CZK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29388" y="5454089"/>
            <a:ext cx="2099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Zdroj: Modelace a Bruegel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786058"/>
            <a:ext cx="8229600" cy="2000264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chemeClr val="tx2"/>
                </a:solidFill>
              </a:rPr>
              <a:t>chmelar.ales</a:t>
            </a:r>
            <a:r>
              <a:rPr lang="en-US" sz="3600" dirty="0">
                <a:solidFill>
                  <a:schemeClr val="tx2"/>
                </a:solidFill>
              </a:rPr>
              <a:t>@</a:t>
            </a:r>
            <a:r>
              <a:rPr lang="en-GB" sz="3600" dirty="0">
                <a:solidFill>
                  <a:schemeClr val="tx2"/>
                </a:solidFill>
              </a:rPr>
              <a:t>vlada.cz</a:t>
            </a:r>
            <a:endParaRPr lang="cs-CZ" sz="6600" dirty="0">
              <a:solidFill>
                <a:schemeClr val="tx2"/>
              </a:solidFill>
            </a:endParaRPr>
          </a:p>
        </p:txBody>
      </p:sp>
      <p:pic>
        <p:nvPicPr>
          <p:cNvPr id="4" name="Picture 3" descr="Macintosh HD:Users:aleschmelar:Desktop:Dropbox:Screenshots:Screenshot 2014-02-23 15.30.3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492896"/>
            <a:ext cx="8229600" cy="2362274"/>
          </a:xfrm>
        </p:spPr>
        <p:txBody>
          <a:bodyPr anchor="t"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With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the</a:t>
            </a:r>
            <a:r>
              <a:rPr lang="cs-CZ" sz="3600" b="1" dirty="0">
                <a:solidFill>
                  <a:schemeClr val="tx2"/>
                </a:solidFill>
              </a:rPr>
              <a:t> euro, </a:t>
            </a:r>
            <a:r>
              <a:rPr lang="cs-CZ" sz="3600" b="1" dirty="0" err="1">
                <a:solidFill>
                  <a:schemeClr val="tx2"/>
                </a:solidFill>
              </a:rPr>
              <a:t>everything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is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different</a:t>
            </a:r>
            <a:br>
              <a:rPr lang="cs-CZ" sz="3600" b="1" dirty="0">
                <a:solidFill>
                  <a:schemeClr val="tx2"/>
                </a:solidFill>
              </a:rPr>
            </a:br>
            <a:br>
              <a:rPr lang="cs-CZ" sz="3600" b="1" dirty="0">
                <a:solidFill>
                  <a:schemeClr val="tx2"/>
                </a:solidFill>
              </a:rPr>
            </a:br>
            <a:br>
              <a:rPr lang="cs-CZ" sz="3600" b="1" dirty="0">
                <a:solidFill>
                  <a:schemeClr val="tx2"/>
                </a:solidFill>
              </a:rPr>
            </a:b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1640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Change</a:t>
            </a:r>
            <a:r>
              <a:rPr lang="cs-CZ" sz="3600" b="1" dirty="0">
                <a:solidFill>
                  <a:schemeClr val="tx2"/>
                </a:solidFill>
              </a:rPr>
              <a:t> in </a:t>
            </a:r>
            <a:r>
              <a:rPr lang="cs-CZ" sz="3600" b="1" dirty="0" err="1">
                <a:solidFill>
                  <a:schemeClr val="tx2"/>
                </a:solidFill>
              </a:rPr>
              <a:t>Greek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debt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holders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4" name="Content Placeholder 3" descr="Screenshot 2015-02-26 22.47.5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6" r="-4756"/>
          <a:stretch>
            <a:fillRect/>
          </a:stretch>
        </p:blipFill>
        <p:spPr>
          <a:xfrm>
            <a:off x="251520" y="1268760"/>
            <a:ext cx="8772498" cy="4824536"/>
          </a:xfrm>
        </p:spPr>
      </p:pic>
    </p:spTree>
    <p:extLst>
      <p:ext uri="{BB962C8B-B14F-4D97-AF65-F5344CB8AC3E}">
        <p14:creationId xmlns:p14="http://schemas.microsoft.com/office/powerpoint/2010/main" val="18101687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tx2"/>
                </a:solidFill>
              </a:rPr>
              <a:t>Harmonization</a:t>
            </a:r>
            <a:r>
              <a:rPr lang="cs-CZ" b="1" dirty="0">
                <a:solidFill>
                  <a:schemeClr val="tx2"/>
                </a:solidFill>
              </a:rPr>
              <a:t> vs. </a:t>
            </a:r>
            <a:r>
              <a:rPr lang="cs-CZ" b="1" dirty="0" err="1">
                <a:solidFill>
                  <a:schemeClr val="tx2"/>
                </a:solidFill>
              </a:rPr>
              <a:t>Competing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social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models</a:t>
            </a:r>
            <a:r>
              <a:rPr lang="cs-CZ" b="1" dirty="0">
                <a:solidFill>
                  <a:schemeClr val="tx2"/>
                </a:solidFill>
              </a:rPr>
              <a:t>?</a:t>
            </a:r>
            <a:endParaRPr lang="cs-CZ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has </a:t>
            </a:r>
            <a:r>
              <a:rPr lang="cs-CZ" dirty="0" err="1"/>
              <a:t>happened</a:t>
            </a:r>
            <a:r>
              <a:rPr lang="cs-CZ" dirty="0"/>
              <a:t> in last </a:t>
            </a:r>
            <a:r>
              <a:rPr lang="cs-CZ" dirty="0" err="1"/>
              <a:t>few</a:t>
            </a:r>
            <a:r>
              <a:rPr lang="cs-CZ" dirty="0"/>
              <a:t> </a:t>
            </a:r>
            <a:r>
              <a:rPr lang="cs-CZ" dirty="0" err="1"/>
              <a:t>years</a:t>
            </a:r>
            <a:r>
              <a:rPr lang="cs-CZ" dirty="0"/>
              <a:t>?</a:t>
            </a:r>
          </a:p>
          <a:p>
            <a:pPr lvl="1"/>
            <a:r>
              <a:rPr lang="cs-CZ" dirty="0" err="1"/>
              <a:t>Harmonization</a:t>
            </a:r>
            <a:r>
              <a:rPr lang="cs-CZ" dirty="0"/>
              <a:t> in market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cs-CZ" dirty="0"/>
          </a:p>
          <a:p>
            <a:pPr lvl="1"/>
            <a:r>
              <a:rPr lang="cs-CZ" dirty="0"/>
              <a:t>Not a single </a:t>
            </a:r>
            <a:r>
              <a:rPr lang="cs-CZ" dirty="0" err="1"/>
              <a:t>social</a:t>
            </a:r>
            <a:r>
              <a:rPr lang="cs-CZ" dirty="0"/>
              <a:t> model and no </a:t>
            </a:r>
            <a:r>
              <a:rPr lang="cs-CZ" dirty="0" err="1"/>
              <a:t>convergence</a:t>
            </a:r>
            <a:endParaRPr lang="cs-CZ" dirty="0"/>
          </a:p>
          <a:p>
            <a:pPr lvl="1"/>
            <a:r>
              <a:rPr lang="cs-CZ" dirty="0" err="1"/>
              <a:t>Social</a:t>
            </a:r>
            <a:r>
              <a:rPr lang="cs-CZ" dirty="0"/>
              <a:t> dumping?</a:t>
            </a:r>
          </a:p>
          <a:p>
            <a:r>
              <a:rPr lang="cs-CZ" dirty="0"/>
              <a:t>Minimum </a:t>
            </a:r>
            <a:r>
              <a:rPr lang="cs-CZ" dirty="0" err="1"/>
              <a:t>wage</a:t>
            </a:r>
            <a:r>
              <a:rPr lang="cs-CZ" dirty="0"/>
              <a:t> and </a:t>
            </a:r>
            <a:r>
              <a:rPr lang="cs-CZ" dirty="0" err="1"/>
              <a:t>united</a:t>
            </a:r>
            <a:r>
              <a:rPr lang="cs-CZ" dirty="0"/>
              <a:t> </a:t>
            </a:r>
            <a:r>
              <a:rPr lang="cs-CZ" dirty="0" err="1"/>
              <a:t>rules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EU?</a:t>
            </a:r>
          </a:p>
          <a:p>
            <a:r>
              <a:rPr lang="cs-CZ" dirty="0" err="1"/>
              <a:t>Social</a:t>
            </a:r>
            <a:r>
              <a:rPr lang="cs-CZ" dirty="0"/>
              <a:t> (</a:t>
            </a:r>
            <a:r>
              <a:rPr lang="cs-CZ" dirty="0" err="1"/>
              <a:t>tripartite</a:t>
            </a:r>
            <a:r>
              <a:rPr lang="cs-CZ" dirty="0"/>
              <a:t>) </a:t>
            </a:r>
            <a:r>
              <a:rPr lang="cs-CZ" dirty="0" err="1"/>
              <a:t>dialogue</a:t>
            </a:r>
            <a:r>
              <a:rPr lang="cs-CZ" dirty="0"/>
              <a:t> on EU </a:t>
            </a:r>
            <a:r>
              <a:rPr lang="cs-CZ" dirty="0" err="1"/>
              <a:t>level</a:t>
            </a:r>
            <a:r>
              <a:rPr lang="cs-CZ" dirty="0"/>
              <a:t>?</a:t>
            </a:r>
          </a:p>
          <a:p>
            <a:pPr lvl="1"/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Competitiveness</a:t>
            </a:r>
            <a:r>
              <a:rPr lang="cs-CZ" dirty="0"/>
              <a:t> </a:t>
            </a:r>
            <a:r>
              <a:rPr lang="cs-CZ" dirty="0" err="1"/>
              <a:t>Councils</a:t>
            </a:r>
            <a:endParaRPr lang="cs-CZ" dirty="0"/>
          </a:p>
        </p:txBody>
      </p:sp>
      <p:pic>
        <p:nvPicPr>
          <p:cNvPr id="4" name="Picture 3" descr="Macintosh HD:Users:aleschmelar:Desktop:Dropbox:Screenshots:Screenshot 2014-02-23 15.30.3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903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Impossible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trinity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rcRect l="-13002" r="-130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72402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Impossibility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of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creating</a:t>
            </a:r>
            <a:r>
              <a:rPr lang="cs-CZ" sz="3600" b="1" dirty="0">
                <a:solidFill>
                  <a:schemeClr val="tx2"/>
                </a:solidFill>
              </a:rPr>
              <a:t> a </a:t>
            </a:r>
            <a:r>
              <a:rPr lang="cs-CZ" sz="3600" b="1" dirty="0" err="1">
                <a:solidFill>
                  <a:schemeClr val="tx2"/>
                </a:solidFill>
              </a:rPr>
              <a:t>common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currency</a:t>
            </a:r>
            <a:endParaRPr lang="cs-CZ" sz="3600" b="1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 anchor="ctr">
            <a:normAutofit/>
          </a:bodyPr>
          <a:lstStyle/>
          <a:p>
            <a:pPr marL="514350" indent="-514350"/>
            <a:r>
              <a:rPr lang="cs-CZ" dirty="0"/>
              <a:t>Werner report</a:t>
            </a:r>
          </a:p>
          <a:p>
            <a:pPr marL="914400" lvl="1" indent="-514350"/>
            <a:r>
              <a:rPr lang="cs-CZ" dirty="0" err="1"/>
              <a:t>Brettonwood</a:t>
            </a:r>
            <a:r>
              <a:rPr lang="cs-CZ" dirty="0"/>
              <a:t> </a:t>
            </a:r>
            <a:r>
              <a:rPr lang="cs-CZ" dirty="0" err="1"/>
              <a:t>context</a:t>
            </a:r>
            <a:endParaRPr lang="cs-CZ" dirty="0"/>
          </a:p>
          <a:p>
            <a:pPr marL="514350" indent="-514350"/>
            <a:r>
              <a:rPr lang="cs-CZ" dirty="0" err="1"/>
              <a:t>Snake</a:t>
            </a:r>
            <a:r>
              <a:rPr lang="cs-CZ" dirty="0"/>
              <a:t> in a </a:t>
            </a:r>
            <a:r>
              <a:rPr lang="cs-CZ" dirty="0" err="1"/>
              <a:t>tunnel</a:t>
            </a:r>
            <a:endParaRPr lang="cs-CZ" dirty="0"/>
          </a:p>
          <a:p>
            <a:pPr marL="514350" indent="-514350"/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monetary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  <a:p>
            <a:pPr marL="914400" lvl="1" indent="-514350"/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currency</a:t>
            </a:r>
            <a:r>
              <a:rPr lang="cs-CZ" dirty="0"/>
              <a:t> unit</a:t>
            </a:r>
          </a:p>
          <a:p>
            <a:pPr marL="514350" indent="-514350"/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not </a:t>
            </a:r>
            <a:r>
              <a:rPr lang="cs-CZ" dirty="0" err="1"/>
              <a:t>work</a:t>
            </a:r>
            <a:r>
              <a:rPr lang="cs-CZ" dirty="0"/>
              <a:t> (?)</a:t>
            </a:r>
          </a:p>
          <a:p>
            <a:pPr marL="914400" lvl="1" indent="-514350"/>
            <a:r>
              <a:rPr lang="cs-CZ" dirty="0" err="1"/>
              <a:t>Internal</a:t>
            </a:r>
            <a:r>
              <a:rPr lang="cs-CZ" dirty="0"/>
              <a:t> and </a:t>
            </a:r>
            <a:r>
              <a:rPr lang="cs-CZ" dirty="0" err="1"/>
              <a:t>external</a:t>
            </a:r>
            <a:r>
              <a:rPr lang="cs-CZ" dirty="0"/>
              <a:t> </a:t>
            </a:r>
            <a:r>
              <a:rPr lang="cs-CZ" dirty="0" err="1"/>
              <a:t>devaluation</a:t>
            </a:r>
            <a:endParaRPr lang="cs-CZ" dirty="0"/>
          </a:p>
          <a:p>
            <a:pPr marL="914400" lvl="1" indent="-514350"/>
            <a:r>
              <a:rPr lang="cs-CZ" dirty="0"/>
              <a:t>Drop-</a:t>
            </a:r>
            <a:r>
              <a:rPr lang="cs-CZ" dirty="0" err="1"/>
              <a:t>offs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EMS</a:t>
            </a:r>
          </a:p>
        </p:txBody>
      </p:sp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338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What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enabled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the</a:t>
            </a:r>
            <a:r>
              <a:rPr lang="cs-CZ" sz="3600" b="1" dirty="0">
                <a:solidFill>
                  <a:schemeClr val="tx2"/>
                </a:solidFill>
              </a:rPr>
              <a:t> euro?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 anchor="ctr">
            <a:normAutofit/>
          </a:bodyPr>
          <a:lstStyle/>
          <a:p>
            <a:pPr marL="514350" indent="-514350"/>
            <a:r>
              <a:rPr lang="cs-CZ" sz="3600" dirty="0" err="1"/>
              <a:t>Monetarist</a:t>
            </a:r>
            <a:r>
              <a:rPr lang="cs-CZ" sz="3600" dirty="0"/>
              <a:t> </a:t>
            </a:r>
            <a:r>
              <a:rPr lang="cs-CZ" sz="3600" dirty="0" err="1"/>
              <a:t>revolution</a:t>
            </a:r>
            <a:endParaRPr lang="cs-CZ" sz="3600" dirty="0"/>
          </a:p>
          <a:p>
            <a:pPr marL="914400" lvl="1" indent="-514350"/>
            <a:r>
              <a:rPr lang="cs-CZ" dirty="0" err="1"/>
              <a:t>Monetary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technocratically</a:t>
            </a:r>
            <a:r>
              <a:rPr lang="cs-CZ" dirty="0"/>
              <a:t> </a:t>
            </a:r>
            <a:r>
              <a:rPr lang="cs-CZ" dirty="0" err="1"/>
              <a:t>created</a:t>
            </a:r>
            <a:endParaRPr lang="cs-CZ" dirty="0"/>
          </a:p>
          <a:p>
            <a:pPr marL="914400" lvl="1" indent="-514350"/>
            <a:r>
              <a:rPr lang="cs-CZ" dirty="0" err="1"/>
              <a:t>How</a:t>
            </a:r>
            <a:r>
              <a:rPr lang="cs-CZ" dirty="0"/>
              <a:t> many </a:t>
            </a:r>
            <a:r>
              <a:rPr lang="cs-CZ" dirty="0" err="1"/>
              <a:t>states</a:t>
            </a:r>
            <a:r>
              <a:rPr lang="cs-CZ" dirty="0"/>
              <a:t> had </a:t>
            </a:r>
            <a:r>
              <a:rPr lang="cs-CZ" dirty="0" err="1"/>
              <a:t>an</a:t>
            </a:r>
            <a:r>
              <a:rPr lang="cs-CZ" dirty="0"/>
              <a:t> independent </a:t>
            </a:r>
            <a:r>
              <a:rPr lang="cs-CZ" dirty="0" err="1"/>
              <a:t>central</a:t>
            </a:r>
            <a:r>
              <a:rPr lang="cs-CZ" dirty="0"/>
              <a:t> bank?</a:t>
            </a:r>
          </a:p>
          <a:p>
            <a:pPr marL="514350" indent="-514350"/>
            <a:r>
              <a:rPr lang="cs-CZ" sz="3600" dirty="0" err="1"/>
              <a:t>Reunification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Germany</a:t>
            </a:r>
            <a:endParaRPr lang="cs-CZ" sz="3600" dirty="0"/>
          </a:p>
          <a:p>
            <a:pPr marL="514350" indent="-514350"/>
            <a:r>
              <a:rPr lang="cs-CZ" sz="3600" dirty="0" err="1"/>
              <a:t>Mundell</a:t>
            </a:r>
            <a:r>
              <a:rPr lang="cs-CZ" sz="3600" dirty="0"/>
              <a:t> II</a:t>
            </a:r>
          </a:p>
        </p:txBody>
      </p:sp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6508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72000"/>
          </a:xfrm>
        </p:spPr>
        <p:txBody>
          <a:bodyPr anchor="ctr">
            <a:normAutofit fontScale="92500" lnSpcReduction="20000"/>
          </a:bodyPr>
          <a:lstStyle/>
          <a:p>
            <a:r>
              <a:rPr lang="fr-CH" dirty="0"/>
              <a:t>ECSC and Euratom</a:t>
            </a:r>
          </a:p>
          <a:p>
            <a:r>
              <a:rPr lang="fr-CH" dirty="0"/>
              <a:t>European Economic Communities</a:t>
            </a:r>
          </a:p>
          <a:p>
            <a:r>
              <a:rPr lang="fr-CH" dirty="0"/>
              <a:t>Single market</a:t>
            </a:r>
          </a:p>
          <a:p>
            <a:r>
              <a:rPr lang="fr-CH" dirty="0"/>
              <a:t>Euro</a:t>
            </a:r>
          </a:p>
          <a:p>
            <a:pPr lvl="1"/>
            <a:r>
              <a:rPr lang="fr-CH" dirty="0"/>
              <a:t>Maastricht criteria</a:t>
            </a:r>
          </a:p>
          <a:p>
            <a:pPr lvl="1"/>
            <a:r>
              <a:rPr lang="fr-CH" dirty="0"/>
              <a:t>Stability and Growth Pact</a:t>
            </a:r>
          </a:p>
          <a:p>
            <a:r>
              <a:rPr lang="fr-CH" dirty="0"/>
              <a:t>Banking and fiscal crisis</a:t>
            </a:r>
          </a:p>
          <a:p>
            <a:pPr lvl="1"/>
            <a:r>
              <a:rPr lang="fr-CH" dirty="0"/>
              <a:t>Fiscal compact </a:t>
            </a:r>
            <a:r>
              <a:rPr lang="en-US" dirty="0"/>
              <a:t>–</a:t>
            </a:r>
            <a:r>
              <a:rPr lang="fr-CH" dirty="0"/>
              <a:t> Fiscal union</a:t>
            </a:r>
            <a:endParaRPr lang="en-US" dirty="0"/>
          </a:p>
          <a:p>
            <a:pPr lvl="1"/>
            <a:r>
              <a:rPr lang="en-US" dirty="0"/>
              <a:t>Aid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fr-CH" dirty="0"/>
              <a:t>Banking union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History of the EU – History of Rules</a:t>
            </a:r>
          </a:p>
        </p:txBody>
      </p:sp>
    </p:spTree>
    <p:extLst>
      <p:ext uri="{BB962C8B-B14F-4D97-AF65-F5344CB8AC3E}">
        <p14:creationId xmlns:p14="http://schemas.microsoft.com/office/powerpoint/2010/main" val="21382926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4068763"/>
          </a:xfrm>
        </p:spPr>
        <p:txBody>
          <a:bodyPr anchor="ctr">
            <a:normAutofit/>
          </a:bodyPr>
          <a:lstStyle/>
          <a:p>
            <a:r>
              <a:rPr lang="fr-CH" dirty="0"/>
              <a:t>One set of rules that we can all agree on</a:t>
            </a:r>
          </a:p>
          <a:p>
            <a:r>
              <a:rPr lang="fr-CH" dirty="0"/>
              <a:t>There is one best solution for everybody</a:t>
            </a:r>
          </a:p>
          <a:p>
            <a:r>
              <a:rPr lang="fr-CH" dirty="0"/>
              <a:t>No discretion on the supranational level</a:t>
            </a:r>
          </a:p>
          <a:p>
            <a:r>
              <a:rPr lang="fr-CH" dirty="0"/>
              <a:t>European commission is a rule processor</a:t>
            </a:r>
          </a:p>
          <a:p>
            <a:r>
              <a:rPr lang="fr-CH" dirty="0"/>
              <a:t>Democratically elected EP merely controls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The Rules</a:t>
            </a:r>
          </a:p>
        </p:txBody>
      </p:sp>
    </p:spTree>
    <p:extLst>
      <p:ext uri="{BB962C8B-B14F-4D97-AF65-F5344CB8AC3E}">
        <p14:creationId xmlns:p14="http://schemas.microsoft.com/office/powerpoint/2010/main" val="11380013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962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CH" sz="4000" b="1" dirty="0"/>
              <a:t>Perfect </a:t>
            </a:r>
            <a:r>
              <a:rPr lang="en-US" sz="4000" dirty="0"/>
              <a:t>–</a:t>
            </a:r>
            <a:r>
              <a:rPr lang="fr-CH" sz="4000" dirty="0"/>
              <a:t> no discretion necessary</a:t>
            </a:r>
          </a:p>
          <a:p>
            <a:pPr>
              <a:lnSpc>
                <a:spcPct val="150000"/>
              </a:lnSpc>
            </a:pPr>
            <a:r>
              <a:rPr lang="fr-CH" sz="4000" b="1" dirty="0"/>
              <a:t>Amovible </a:t>
            </a:r>
            <a:r>
              <a:rPr lang="en-US" sz="4000" dirty="0"/>
              <a:t>–</a:t>
            </a:r>
            <a:r>
              <a:rPr lang="fr-CH" sz="4000" dirty="0"/>
              <a:t> otherwise moral hazard</a:t>
            </a:r>
          </a:p>
          <a:p>
            <a:pPr>
              <a:lnSpc>
                <a:spcPct val="150000"/>
              </a:lnSpc>
            </a:pPr>
            <a:r>
              <a:rPr lang="fr-CH" sz="4000" b="1" dirty="0"/>
              <a:t>Consensual</a:t>
            </a:r>
            <a:r>
              <a:rPr lang="fr-CH" sz="4000" dirty="0"/>
              <a:t> </a:t>
            </a:r>
            <a:r>
              <a:rPr lang="en-US" sz="4000" dirty="0"/>
              <a:t>–</a:t>
            </a:r>
            <a:r>
              <a:rPr lang="fr-CH" sz="4000" dirty="0"/>
              <a:t> everybody agrees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The rules</a:t>
            </a:r>
          </a:p>
        </p:txBody>
      </p:sp>
    </p:spTree>
    <p:extLst>
      <p:ext uri="{BB962C8B-B14F-4D97-AF65-F5344CB8AC3E}">
        <p14:creationId xmlns:p14="http://schemas.microsoft.com/office/powerpoint/2010/main" val="16598887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40000"/>
              </a:lnSpc>
            </a:pPr>
            <a:r>
              <a:rPr lang="fr-CH" dirty="0"/>
              <a:t>One perfect monetary (monetarist) policy</a:t>
            </a:r>
          </a:p>
          <a:p>
            <a:pPr marL="400050" lvl="1" indent="-400050">
              <a:lnSpc>
                <a:spcPct val="140000"/>
              </a:lnSpc>
            </a:pPr>
            <a:r>
              <a:rPr lang="fr-CH" dirty="0"/>
              <a:t>Targeted inflation and nothing else</a:t>
            </a:r>
          </a:p>
          <a:p>
            <a:pPr marL="400050" lvl="1" indent="-400050">
              <a:lnSpc>
                <a:spcPct val="140000"/>
              </a:lnSpc>
            </a:pPr>
            <a:r>
              <a:rPr lang="fr-CH" dirty="0"/>
              <a:t>No direct financing of government liabilities</a:t>
            </a:r>
          </a:p>
          <a:p>
            <a:pPr marL="400050" lvl="1" indent="-400050">
              <a:lnSpc>
                <a:spcPct val="140000"/>
              </a:lnSpc>
            </a:pPr>
            <a:r>
              <a:rPr lang="fr-CH" dirty="0"/>
              <a:t>Rigid mandate</a:t>
            </a:r>
          </a:p>
          <a:p>
            <a:pPr marL="400050" lvl="1" indent="-400050">
              <a:lnSpc>
                <a:spcPct val="140000"/>
              </a:lnSpc>
            </a:pPr>
            <a:r>
              <a:rPr lang="fr-CH" dirty="0"/>
              <a:t>No political meddling</a:t>
            </a:r>
          </a:p>
          <a:p>
            <a:pPr marL="527050" indent="-527050">
              <a:lnSpc>
                <a:spcPct val="140000"/>
              </a:lnSpc>
            </a:pPr>
            <a:r>
              <a:rPr lang="fr-CH" dirty="0"/>
              <a:t>But what if the rules stop working?</a:t>
            </a:r>
          </a:p>
          <a:p>
            <a:pPr marL="527050" indent="-527050">
              <a:lnSpc>
                <a:spcPct val="140000"/>
              </a:lnSpc>
              <a:buFont typeface="Symbol" charset="0"/>
              <a:buChar char=""/>
            </a:pPr>
            <a:r>
              <a:rPr lang="fr-CH" dirty="0"/>
              <a:t>Crisis management: Unconceavable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The Rules of the Euro</a:t>
            </a:r>
          </a:p>
        </p:txBody>
      </p:sp>
    </p:spTree>
    <p:extLst>
      <p:ext uri="{BB962C8B-B14F-4D97-AF65-F5344CB8AC3E}">
        <p14:creationId xmlns:p14="http://schemas.microsoft.com/office/powerpoint/2010/main" val="7389741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1"/>
            <a:ext cx="8686800" cy="2514599"/>
          </a:xfrm>
        </p:spPr>
        <p:txBody>
          <a:bodyPr anchor="ctr">
            <a:normAutofit fontScale="925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en-GB" sz="4400" dirty="0"/>
              <a:t>“Stability and Growth Pact didn’t work</a:t>
            </a:r>
            <a:r>
              <a:rPr lang="en-US" sz="4400" dirty="0"/>
              <a:t>…</a:t>
            </a:r>
            <a:br>
              <a:rPr lang="en-US" sz="4400" dirty="0"/>
            </a:br>
            <a:r>
              <a:rPr lang="en-GB" sz="4400" dirty="0"/>
              <a:t>let’s make it more binding</a:t>
            </a:r>
            <a:r>
              <a:rPr lang="en-GB" sz="3600" dirty="0"/>
              <a:t>”</a:t>
            </a:r>
            <a:endParaRPr lang="en-GB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61" b="99540" l="5566" r="930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2966244"/>
            <a:ext cx="6231882" cy="39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80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492896"/>
            <a:ext cx="8229600" cy="2362274"/>
          </a:xfrm>
        </p:spPr>
        <p:txBody>
          <a:bodyPr anchor="t"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With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the</a:t>
            </a:r>
            <a:r>
              <a:rPr lang="cs-CZ" sz="3600" b="1" dirty="0">
                <a:solidFill>
                  <a:schemeClr val="tx2"/>
                </a:solidFill>
              </a:rPr>
              <a:t> euro, </a:t>
            </a:r>
            <a:r>
              <a:rPr lang="cs-CZ" sz="3600" b="1" dirty="0" err="1">
                <a:solidFill>
                  <a:schemeClr val="tx2"/>
                </a:solidFill>
              </a:rPr>
              <a:t>everything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is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different</a:t>
            </a:r>
            <a:br>
              <a:rPr lang="cs-CZ" sz="3600" b="1" dirty="0">
                <a:solidFill>
                  <a:schemeClr val="tx2"/>
                </a:solidFill>
              </a:rPr>
            </a:br>
            <a:br>
              <a:rPr lang="cs-CZ" sz="3600" b="1" dirty="0">
                <a:solidFill>
                  <a:schemeClr val="tx2"/>
                </a:solidFill>
              </a:rPr>
            </a:br>
            <a:r>
              <a:rPr lang="cs-CZ" sz="3600" b="1" dirty="0" err="1">
                <a:solidFill>
                  <a:schemeClr val="tx2"/>
                </a:solidFill>
              </a:rPr>
              <a:t>Because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some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things</a:t>
            </a:r>
            <a:r>
              <a:rPr lang="cs-CZ" sz="3600" b="1" dirty="0">
                <a:solidFill>
                  <a:schemeClr val="tx2"/>
                </a:solidFill>
              </a:rPr>
              <a:t> are </a:t>
            </a:r>
            <a:r>
              <a:rPr lang="cs-CZ" sz="3600" b="1" dirty="0" err="1">
                <a:solidFill>
                  <a:schemeClr val="tx2"/>
                </a:solidFill>
              </a:rPr>
              <a:t>the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same</a:t>
            </a:r>
            <a:r>
              <a:rPr lang="cs-CZ" sz="3600" b="1" dirty="0">
                <a:solidFill>
                  <a:schemeClr val="tx2"/>
                </a:solidFill>
              </a:rPr>
              <a:t>...</a:t>
            </a: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9137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05800" cy="4648200"/>
          </a:xfrm>
        </p:spPr>
        <p:txBody>
          <a:bodyPr anchor="ctr">
            <a:normAutofit/>
          </a:bodyPr>
          <a:lstStyle/>
          <a:p>
            <a:pPr marL="895350" lvl="1" indent="-450850"/>
            <a:r>
              <a:rPr lang="en-GB" dirty="0"/>
              <a:t>Mismatch of economic and political</a:t>
            </a:r>
          </a:p>
          <a:p>
            <a:pPr marL="895350" lvl="1" indent="-450850">
              <a:buFont typeface="Symbol" charset="0"/>
              <a:buChar char=""/>
            </a:pPr>
            <a:r>
              <a:rPr lang="en-GB" dirty="0"/>
              <a:t>Need for a (more) political union to balance</a:t>
            </a:r>
          </a:p>
          <a:p>
            <a:r>
              <a:rPr lang="cs-CZ" dirty="0" err="1"/>
              <a:t>Rules</a:t>
            </a:r>
            <a:r>
              <a:rPr lang="cs-CZ" dirty="0"/>
              <a:t> more </a:t>
            </a:r>
            <a:r>
              <a:rPr lang="cs-CZ" dirty="0" err="1"/>
              <a:t>binding</a:t>
            </a:r>
            <a:r>
              <a:rPr lang="cs-CZ" dirty="0"/>
              <a:t>? </a:t>
            </a:r>
            <a:r>
              <a:rPr lang="cs-CZ" dirty="0" err="1"/>
              <a:t>Or</a:t>
            </a:r>
            <a:r>
              <a:rPr lang="cs-CZ" dirty="0"/>
              <a:t> more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topics</a:t>
            </a:r>
            <a:r>
              <a:rPr lang="cs-CZ" dirty="0"/>
              <a:t>?</a:t>
            </a:r>
            <a:endParaRPr lang="en-GB" dirty="0"/>
          </a:p>
          <a:p>
            <a:pPr lvl="1"/>
            <a:r>
              <a:rPr lang="en-GB" dirty="0"/>
              <a:t>Already political functions</a:t>
            </a:r>
          </a:p>
          <a:p>
            <a:pPr lvl="2"/>
            <a:r>
              <a:rPr lang="en-GB" dirty="0"/>
              <a:t>Security</a:t>
            </a:r>
          </a:p>
          <a:p>
            <a:pPr lvl="2"/>
            <a:r>
              <a:rPr lang="en-GB" dirty="0"/>
              <a:t>Judicial cooperation</a:t>
            </a:r>
          </a:p>
          <a:p>
            <a:pPr lvl="2"/>
            <a:r>
              <a:rPr lang="en-GB" dirty="0"/>
              <a:t>Common foreign policy</a:t>
            </a:r>
          </a:p>
          <a:p>
            <a:r>
              <a:rPr lang="en-GB" dirty="0"/>
              <a:t>What is political?</a:t>
            </a:r>
          </a:p>
          <a:p>
            <a:pPr lvl="1"/>
            <a:r>
              <a:rPr lang="en-GB" dirty="0"/>
              <a:t>Democratic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Economic vs. Political</a:t>
            </a:r>
          </a:p>
        </p:txBody>
      </p:sp>
    </p:spTree>
    <p:extLst>
      <p:ext uri="{BB962C8B-B14F-4D97-AF65-F5344CB8AC3E}">
        <p14:creationId xmlns:p14="http://schemas.microsoft.com/office/powerpoint/2010/main" val="3237054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305800" cy="4068763"/>
          </a:xfrm>
        </p:spPr>
        <p:txBody>
          <a:bodyPr anchor="ctr">
            <a:normAutofit fontScale="92500" lnSpcReduction="10000"/>
          </a:bodyPr>
          <a:lstStyle/>
          <a:p>
            <a:r>
              <a:rPr lang="en-GB" dirty="0"/>
              <a:t>No margin for policy flexibility</a:t>
            </a:r>
          </a:p>
          <a:p>
            <a:pPr lvl="1"/>
            <a:r>
              <a:rPr lang="en-GB" dirty="0"/>
              <a:t>Incapacity of crisis management</a:t>
            </a:r>
          </a:p>
          <a:p>
            <a:r>
              <a:rPr lang="en-GB" dirty="0"/>
              <a:t>Constitutional changes to cope with crises</a:t>
            </a:r>
          </a:p>
          <a:p>
            <a:r>
              <a:rPr lang="en-GB" dirty="0"/>
              <a:t>If discretion needed then illegitimacy</a:t>
            </a:r>
          </a:p>
          <a:p>
            <a:pPr lvl="1"/>
            <a:r>
              <a:rPr lang="en-GB" dirty="0"/>
              <a:t>Troika, aid packages</a:t>
            </a:r>
          </a:p>
          <a:p>
            <a:r>
              <a:rPr lang="en-GB" dirty="0"/>
              <a:t>People’s despair</a:t>
            </a:r>
          </a:p>
          <a:p>
            <a:pPr lvl="1"/>
            <a:r>
              <a:rPr lang="en-GB" dirty="0"/>
              <a:t>Elections don’t change policies</a:t>
            </a:r>
          </a:p>
          <a:p>
            <a:pPr lvl="1"/>
            <a:r>
              <a:rPr lang="en-GB" dirty="0"/>
              <a:t>No hope for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Technocracy</a:t>
            </a:r>
          </a:p>
        </p:txBody>
      </p:sp>
    </p:spTree>
    <p:extLst>
      <p:ext uri="{BB962C8B-B14F-4D97-AF65-F5344CB8AC3E}">
        <p14:creationId xmlns:p14="http://schemas.microsoft.com/office/powerpoint/2010/main" val="1317680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838198"/>
          <a:ext cx="8077200" cy="5765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451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Technocracy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Democracy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1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Legitimacy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Output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Input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51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Decision-making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Consensus</a:t>
                      </a:r>
                      <a:r>
                        <a:rPr lang="en-US" sz="2800" baseline="0" dirty="0"/>
                        <a:t> (l</a:t>
                      </a:r>
                      <a:r>
                        <a:rPr lang="en-US" sz="2800" dirty="0"/>
                        <a:t>owest common denominator)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Majority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51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Executive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Pre-determined</a:t>
                      </a:r>
                      <a:r>
                        <a:rPr lang="en-US" sz="2800" baseline="0" dirty="0"/>
                        <a:t> (b</a:t>
                      </a:r>
                      <a:r>
                        <a:rPr lang="en-US" sz="2800" dirty="0"/>
                        <a:t>ureaucracy)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Flexible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6512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Democratic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Controls the</a:t>
                      </a:r>
                      <a:r>
                        <a:rPr lang="en-US" sz="2800" baseline="0" dirty="0"/>
                        <a:t> functioning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Determines the</a:t>
                      </a:r>
                      <a:r>
                        <a:rPr lang="en-US" sz="2800" baseline="0" dirty="0"/>
                        <a:t> functioning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80065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305800" cy="4068763"/>
          </a:xfrm>
        </p:spPr>
        <p:txBody>
          <a:bodyPr anchor="ctr">
            <a:normAutofit/>
          </a:bodyPr>
          <a:lstStyle/>
          <a:p>
            <a:r>
              <a:rPr lang="en-GB" dirty="0"/>
              <a:t>Political mandate for the supranational sovereign</a:t>
            </a:r>
          </a:p>
          <a:p>
            <a:r>
              <a:rPr lang="en-GB" dirty="0"/>
              <a:t>Flexibility</a:t>
            </a:r>
          </a:p>
          <a:p>
            <a:r>
              <a:rPr lang="en-GB" dirty="0"/>
              <a:t>Operational executive</a:t>
            </a:r>
          </a:p>
          <a:p>
            <a:pPr lvl="1"/>
            <a:r>
              <a:rPr lang="en-GB" dirty="0"/>
              <a:t>the Commission, not the Council</a:t>
            </a:r>
          </a:p>
          <a:p>
            <a:r>
              <a:rPr lang="en-GB" dirty="0"/>
              <a:t>Ministers should not legislate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4704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Democratic Union</a:t>
            </a:r>
          </a:p>
        </p:txBody>
      </p:sp>
    </p:spTree>
    <p:extLst>
      <p:ext uri="{BB962C8B-B14F-4D97-AF65-F5344CB8AC3E}">
        <p14:creationId xmlns:p14="http://schemas.microsoft.com/office/powerpoint/2010/main" val="18823547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305800" cy="4068763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GB" sz="3600" dirty="0"/>
              <a:t>1. The Commission accountable to the EP</a:t>
            </a:r>
          </a:p>
          <a:p>
            <a:pPr marL="914400" lvl="1" indent="-514350">
              <a:lnSpc>
                <a:spcPct val="110000"/>
              </a:lnSpc>
            </a:pPr>
            <a:r>
              <a:rPr lang="en-GB" dirty="0"/>
              <a:t>More control, more responsibility, more power and legitimacy</a:t>
            </a:r>
          </a:p>
          <a:p>
            <a:pPr marL="400050" lvl="1" indent="0">
              <a:lnSpc>
                <a:spcPct val="110000"/>
              </a:lnSpc>
              <a:buNone/>
            </a:pPr>
            <a:r>
              <a:rPr lang="en-GB" sz="3600" dirty="0"/>
              <a:t>2. Mandated officials to the Council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Transparent positions </a:t>
            </a:r>
            <a:r>
              <a:rPr lang="en-US" dirty="0"/>
              <a:t>–</a:t>
            </a:r>
            <a:r>
              <a:rPr lang="en-GB" dirty="0"/>
              <a:t> publishing minutes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“Ministers should not legislate”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Towards a Democratic Union</a:t>
            </a:r>
          </a:p>
        </p:txBody>
      </p:sp>
    </p:spTree>
    <p:extLst>
      <p:ext uri="{BB962C8B-B14F-4D97-AF65-F5344CB8AC3E}">
        <p14:creationId xmlns:p14="http://schemas.microsoft.com/office/powerpoint/2010/main" val="3411830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305800" cy="4068763"/>
          </a:xfrm>
        </p:spPr>
        <p:txBody>
          <a:bodyPr anchor="ctr">
            <a:normAutofit/>
          </a:bodyPr>
          <a:lstStyle/>
          <a:p>
            <a:pPr>
              <a:lnSpc>
                <a:spcPct val="130000"/>
              </a:lnSpc>
            </a:pPr>
            <a:r>
              <a:rPr lang="en-GB" dirty="0"/>
              <a:t>Maybe not</a:t>
            </a:r>
          </a:p>
          <a:p>
            <a:pPr lvl="1">
              <a:lnSpc>
                <a:spcPct val="130000"/>
              </a:lnSpc>
            </a:pPr>
            <a:r>
              <a:rPr lang="en-GB" dirty="0"/>
              <a:t>But then the EU will never go beyond the “bureaucratic, illegitimate, over-paid foreigners”</a:t>
            </a:r>
          </a:p>
          <a:p>
            <a:pPr>
              <a:lnSpc>
                <a:spcPct val="130000"/>
              </a:lnSpc>
            </a:pPr>
            <a:r>
              <a:rPr lang="en-GB" dirty="0"/>
              <a:t>Unfeasible! But what’s the impediment?</a:t>
            </a:r>
          </a:p>
          <a:p>
            <a:pPr lvl="1">
              <a:lnSpc>
                <a:spcPct val="130000"/>
              </a:lnSpc>
            </a:pPr>
            <a:r>
              <a:rPr lang="en-GB" dirty="0"/>
              <a:t>People fearing loss of sovereignty?</a:t>
            </a:r>
          </a:p>
          <a:p>
            <a:pPr lvl="1">
              <a:lnSpc>
                <a:spcPct val="130000"/>
              </a:lnSpc>
            </a:pPr>
            <a:r>
              <a:rPr lang="en-GB" dirty="0"/>
              <a:t>Or the governments fearing loss of power?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Can it happen?</a:t>
            </a:r>
          </a:p>
        </p:txBody>
      </p:sp>
    </p:spTree>
    <p:extLst>
      <p:ext uri="{BB962C8B-B14F-4D97-AF65-F5344CB8AC3E}">
        <p14:creationId xmlns:p14="http://schemas.microsoft.com/office/powerpoint/2010/main" val="873227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The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situation</a:t>
            </a:r>
            <a:r>
              <a:rPr lang="cs-CZ" sz="3600" b="1" dirty="0">
                <a:solidFill>
                  <a:schemeClr val="tx2"/>
                </a:solidFill>
              </a:rPr>
              <a:t> </a:t>
            </a:r>
            <a:r>
              <a:rPr lang="cs-CZ" sz="3600" b="1" dirty="0" err="1">
                <a:solidFill>
                  <a:schemeClr val="tx2"/>
                </a:solidFill>
              </a:rPr>
              <a:t>after</a:t>
            </a:r>
            <a:r>
              <a:rPr lang="cs-CZ" sz="3600" b="1" dirty="0">
                <a:solidFill>
                  <a:schemeClr val="tx2"/>
                </a:solidFill>
              </a:rPr>
              <a:t> 1999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pPr marL="514350" indent="-514350"/>
            <a:r>
              <a:rPr lang="cs-CZ" dirty="0" err="1"/>
              <a:t>Everything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, but...</a:t>
            </a:r>
          </a:p>
          <a:p>
            <a:pPr marL="914400" lvl="1" indent="-514350"/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inflation</a:t>
            </a:r>
            <a:r>
              <a:rPr lang="cs-CZ" dirty="0"/>
              <a:t> </a:t>
            </a:r>
            <a:r>
              <a:rPr lang="cs-CZ" dirty="0" err="1"/>
              <a:t>expectations</a:t>
            </a:r>
            <a:endParaRPr lang="cs-CZ" dirty="0"/>
          </a:p>
          <a:p>
            <a:pPr marL="914400" lvl="1" indent="-514350"/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perceived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rates</a:t>
            </a:r>
            <a:endParaRPr lang="cs-CZ" dirty="0"/>
          </a:p>
          <a:p>
            <a:pPr marL="914400" lvl="1" indent="-514350"/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wage</a:t>
            </a:r>
            <a:r>
              <a:rPr lang="cs-CZ" dirty="0"/>
              <a:t> </a:t>
            </a:r>
            <a:r>
              <a:rPr lang="cs-CZ" dirty="0" err="1"/>
              <a:t>setting</a:t>
            </a:r>
            <a:r>
              <a:rPr lang="cs-CZ" dirty="0"/>
              <a:t> </a:t>
            </a:r>
            <a:r>
              <a:rPr lang="cs-CZ" dirty="0" err="1"/>
              <a:t>mechanisms</a:t>
            </a:r>
            <a:endParaRPr lang="cs-CZ" dirty="0"/>
          </a:p>
          <a:p>
            <a:pPr marL="914400" lvl="1" indent="-514350"/>
            <a:r>
              <a:rPr lang="cs-CZ" b="1" dirty="0"/>
              <a:t>Same </a:t>
            </a:r>
            <a:r>
              <a:rPr lang="cs-CZ" b="1" dirty="0" err="1"/>
              <a:t>nominal</a:t>
            </a:r>
            <a:r>
              <a:rPr lang="cs-CZ" b="1" dirty="0"/>
              <a:t> </a:t>
            </a:r>
            <a:r>
              <a:rPr lang="cs-CZ" b="1" dirty="0" err="1"/>
              <a:t>interest</a:t>
            </a:r>
            <a:r>
              <a:rPr lang="cs-CZ" b="1" dirty="0"/>
              <a:t> </a:t>
            </a:r>
            <a:r>
              <a:rPr lang="cs-CZ" b="1" dirty="0" err="1"/>
              <a:t>rates</a:t>
            </a:r>
            <a:endParaRPr lang="cs-CZ" b="1" dirty="0"/>
          </a:p>
          <a:p>
            <a:pPr marL="914400" lvl="1" indent="-514350"/>
            <a:r>
              <a:rPr lang="cs-CZ" b="1" dirty="0"/>
              <a:t>No </a:t>
            </a:r>
            <a:r>
              <a:rPr lang="cs-CZ" b="1" dirty="0" err="1"/>
              <a:t>exchange</a:t>
            </a:r>
            <a:r>
              <a:rPr lang="cs-CZ" b="1" dirty="0"/>
              <a:t> </a:t>
            </a:r>
            <a:r>
              <a:rPr lang="cs-CZ" b="1" dirty="0" err="1"/>
              <a:t>rates</a:t>
            </a:r>
            <a:endParaRPr lang="cs-CZ" dirty="0"/>
          </a:p>
        </p:txBody>
      </p:sp>
      <p:pic>
        <p:nvPicPr>
          <p:cNvPr id="4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271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err="1">
                <a:solidFill>
                  <a:schemeClr val="tx2"/>
                </a:solidFill>
              </a:rPr>
              <a:t>Explanation</a:t>
            </a:r>
            <a:r>
              <a:rPr lang="cs-CZ" sz="3600" b="1" dirty="0">
                <a:solidFill>
                  <a:schemeClr val="tx2"/>
                </a:solidFill>
              </a:rPr>
              <a:t> 1: </a:t>
            </a:r>
            <a:r>
              <a:rPr lang="cs-CZ" sz="3600" b="1" dirty="0" err="1">
                <a:solidFill>
                  <a:schemeClr val="tx2"/>
                </a:solidFill>
              </a:rPr>
              <a:t>Wages</a:t>
            </a:r>
            <a:endParaRPr lang="cs-CZ" sz="3600" b="1" dirty="0">
              <a:solidFill>
                <a:schemeClr val="tx2"/>
              </a:solidFill>
            </a:endParaRPr>
          </a:p>
        </p:txBody>
      </p:sp>
      <p:pic>
        <p:nvPicPr>
          <p:cNvPr id="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38" y="5857892"/>
            <a:ext cx="626982" cy="73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cintosh HD:Users:aleschmelar:Desktop:Dropbox:Screenshots:Screenshot 2014-02-23 15.30.3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04" y="517011"/>
            <a:ext cx="167447" cy="51980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135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2343</TotalTime>
  <Words>2491</Words>
  <Application>Microsoft Office PowerPoint</Application>
  <PresentationFormat>Předvádění na obrazovce (4:3)</PresentationFormat>
  <Paragraphs>601</Paragraphs>
  <Slides>75</Slides>
  <Notes>46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0" baseType="lpstr">
      <vt:lpstr>Arial</vt:lpstr>
      <vt:lpstr>Calibri</vt:lpstr>
      <vt:lpstr>Symbol</vt:lpstr>
      <vt:lpstr>Times New Roman</vt:lpstr>
      <vt:lpstr>Motiv systému Office</vt:lpstr>
      <vt:lpstr> The euro crisis, labour markets and the analytical future of the European integration  17th May 2017 Masaryk University       </vt:lpstr>
      <vt:lpstr>Content</vt:lpstr>
      <vt:lpstr>The situation before 1999</vt:lpstr>
      <vt:lpstr>What happens when imbalance?</vt:lpstr>
      <vt:lpstr>The situation before 1999?</vt:lpstr>
      <vt:lpstr>With the euro, everything is different   </vt:lpstr>
      <vt:lpstr>With the euro, everything is different  Because some things are the same...</vt:lpstr>
      <vt:lpstr>The situation after 1999</vt:lpstr>
      <vt:lpstr>Explanation 1: Wages</vt:lpstr>
      <vt:lpstr>Explanation 2: Wages!</vt:lpstr>
      <vt:lpstr>Wages and public debt as a motor of the crisis?</vt:lpstr>
      <vt:lpstr>But what about those nominal numbers?</vt:lpstr>
      <vt:lpstr>Wage rise</vt:lpstr>
      <vt:lpstr>Wage rise</vt:lpstr>
      <vt:lpstr>Wage rise</vt:lpstr>
      <vt:lpstr>And the cost of capital rise!</vt:lpstr>
      <vt:lpstr>And the cost of capital rise!</vt:lpstr>
      <vt:lpstr>Those damn wages</vt:lpstr>
      <vt:lpstr>ULC drive prices</vt:lpstr>
      <vt:lpstr>One-size-fits-all monetary policy One size fits France</vt:lpstr>
      <vt:lpstr>You need more than wages</vt:lpstr>
      <vt:lpstr>The consensus narrative</vt:lpstr>
      <vt:lpstr>The consensus narrative</vt:lpstr>
      <vt:lpstr>The consensus narrative</vt:lpstr>
      <vt:lpstr>The consensus narrative</vt:lpstr>
      <vt:lpstr>The consensus narrative</vt:lpstr>
      <vt:lpstr>Implications</vt:lpstr>
      <vt:lpstr>The story of the DE current account</vt:lpstr>
      <vt:lpstr>Implications</vt:lpstr>
      <vt:lpstr>The story of the DE current account</vt:lpstr>
      <vt:lpstr>Implications</vt:lpstr>
      <vt:lpstr>Implications</vt:lpstr>
      <vt:lpstr>Two possibilities for the eurozone</vt:lpstr>
      <vt:lpstr>Prezentace aplikace PowerPoint</vt:lpstr>
      <vt:lpstr>Prezentace aplikace PowerPoint</vt:lpstr>
      <vt:lpstr>Explanation 2: Capital flows</vt:lpstr>
      <vt:lpstr>Low, zero and negative interest rates</vt:lpstr>
      <vt:lpstr>Explanation 1: Low, zero and negative interest rates</vt:lpstr>
      <vt:lpstr>Interest rate and investment</vt:lpstr>
      <vt:lpstr>10yr bond yields</vt:lpstr>
      <vt:lpstr>External debt</vt:lpstr>
      <vt:lpstr>Not just public</vt:lpstr>
      <vt:lpstr>You need more</vt:lpstr>
      <vt:lpstr>Trade balance of which country?</vt:lpstr>
      <vt:lpstr>And this one is just the other way around</vt:lpstr>
      <vt:lpstr>Share in exports by complexity</vt:lpstr>
      <vt:lpstr>Deleveraging – the quick and the stable debt</vt:lpstr>
      <vt:lpstr>What happened during the crisis?</vt:lpstr>
      <vt:lpstr>Asymmetric crisis</vt:lpstr>
      <vt:lpstr>Dead-weight loss in the job market</vt:lpstr>
      <vt:lpstr>The case of US</vt:lpstr>
      <vt:lpstr>Automatic fiscal stabiliser</vt:lpstr>
      <vt:lpstr>Automatic fiscal stabiliser Shock absorber</vt:lpstr>
      <vt:lpstr>Social pillar</vt:lpstr>
      <vt:lpstr>Fiskální pojišťovací mechanismus</vt:lpstr>
      <vt:lpstr>Fiskální pojišťovací mechanismus</vt:lpstr>
      <vt:lpstr>European Unemployment Insurance Scheme</vt:lpstr>
      <vt:lpstr>How to prepare for the next crisis?</vt:lpstr>
      <vt:lpstr>chmelar.ales@vlada.cz</vt:lpstr>
      <vt:lpstr>Change in Greek debt holders</vt:lpstr>
      <vt:lpstr>Harmonization vs. Competing social models?</vt:lpstr>
      <vt:lpstr>Impossible trinity</vt:lpstr>
      <vt:lpstr>Impossibility of creating a common currency</vt:lpstr>
      <vt:lpstr>What enabled the euro?</vt:lpstr>
      <vt:lpstr>History of the EU – History of Rules</vt:lpstr>
      <vt:lpstr>The Rules</vt:lpstr>
      <vt:lpstr>The rules</vt:lpstr>
      <vt:lpstr>The Rules of the Euro</vt:lpstr>
      <vt:lpstr>Prezentace aplikace PowerPoint</vt:lpstr>
      <vt:lpstr>Economic vs. Political</vt:lpstr>
      <vt:lpstr>Technocracy</vt:lpstr>
      <vt:lpstr>Prezentace aplikace PowerPoint</vt:lpstr>
      <vt:lpstr>Democratic Union</vt:lpstr>
      <vt:lpstr>Towards a Democratic Union</vt:lpstr>
      <vt:lpstr>Can it happen?</vt:lpstr>
    </vt:vector>
  </TitlesOfParts>
  <Company>Úřad vlády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Aleš Chmelař</dc:creator>
  <cp:lastModifiedBy>vladan hodulak</cp:lastModifiedBy>
  <cp:revision>116</cp:revision>
  <cp:lastPrinted>2014-10-02T09:50:50Z</cp:lastPrinted>
  <dcterms:created xsi:type="dcterms:W3CDTF">2014-09-24T13:33:39Z</dcterms:created>
  <dcterms:modified xsi:type="dcterms:W3CDTF">2017-05-22T14:42:17Z</dcterms:modified>
</cp:coreProperties>
</file>