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26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322" r:id="rId11"/>
    <p:sldId id="323" r:id="rId12"/>
    <p:sldId id="325" r:id="rId13"/>
    <p:sldId id="324" r:id="rId14"/>
    <p:sldId id="301" r:id="rId15"/>
    <p:sldId id="303" r:id="rId16"/>
    <p:sldId id="261" r:id="rId17"/>
    <p:sldId id="319" r:id="rId18"/>
    <p:sldId id="321" r:id="rId19"/>
    <p:sldId id="293" r:id="rId20"/>
    <p:sldId id="311" r:id="rId21"/>
    <p:sldId id="328" r:id="rId22"/>
    <p:sldId id="329" r:id="rId23"/>
    <p:sldId id="320" r:id="rId24"/>
    <p:sldId id="316" r:id="rId25"/>
    <p:sldId id="317" r:id="rId26"/>
    <p:sldId id="292" r:id="rId27"/>
    <p:sldId id="306" r:id="rId28"/>
    <p:sldId id="307" r:id="rId29"/>
    <p:sldId id="305" r:id="rId30"/>
    <p:sldId id="291" r:id="rId31"/>
    <p:sldId id="309" r:id="rId32"/>
    <p:sldId id="281" r:id="rId33"/>
    <p:sldId id="308" r:id="rId34"/>
    <p:sldId id="290" r:id="rId35"/>
    <p:sldId id="282" r:id="rId36"/>
    <p:sldId id="288" r:id="rId37"/>
    <p:sldId id="287" r:id="rId38"/>
    <p:sldId id="296" r:id="rId39"/>
    <p:sldId id="332" r:id="rId40"/>
    <p:sldId id="331" r:id="rId41"/>
    <p:sldId id="297" r:id="rId42"/>
    <p:sldId id="295" r:id="rId43"/>
    <p:sldId id="330" r:id="rId44"/>
    <p:sldId id="286" r:id="rId45"/>
    <p:sldId id="283" r:id="rId46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4" autoAdjust="0"/>
    <p:restoredTop sz="94660"/>
  </p:normalViewPr>
  <p:slideViewPr>
    <p:cSldViewPr>
      <p:cViewPr>
        <p:scale>
          <a:sx n="120" d="100"/>
          <a:sy n="120" d="100"/>
        </p:scale>
        <p:origin x="-8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0070C0"/>
                </a:solidFill>
              </a:rPr>
              <a:t>EU in International Trade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Emerging Markets, Contemporary Position</a:t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 in International Economy</a:t>
            </a:r>
          </a:p>
          <a:p>
            <a:r>
              <a:rPr lang="en-US" dirty="0" smtClean="0"/>
              <a:t>201</a:t>
            </a:r>
            <a:r>
              <a:rPr lang="cs-CZ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472" cy="4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8489" y="26250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/>
              <a:t>Share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world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exports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35509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38138"/>
            <a:ext cx="911542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39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8987651" cy="61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87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6" y="152425"/>
            <a:ext cx="7560840" cy="65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0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692696"/>
            <a:ext cx="891878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44638"/>
              </p:ext>
            </p:extLst>
          </p:nvPr>
        </p:nvGraphicFramePr>
        <p:xfrm>
          <a:off x="107504" y="1700808"/>
          <a:ext cx="8884349" cy="181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4416"/>
                <a:gridCol w="1928241"/>
                <a:gridCol w="1928241"/>
                <a:gridCol w="195345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 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USA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China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Population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510,1 mil.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324,8 mil.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1 373,5 </a:t>
                      </a:r>
                      <a:r>
                        <a:rPr lang="en-US" sz="1800" noProof="0" dirty="0" smtClean="0">
                          <a:effectLst/>
                        </a:rPr>
                        <a:t>mil.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Product </a:t>
                      </a:r>
                      <a:r>
                        <a:rPr lang="en-US" sz="1800" b="0" noProof="0" dirty="0" smtClean="0">
                          <a:effectLst/>
                        </a:rPr>
                        <a:t>(PPP</a:t>
                      </a:r>
                      <a:r>
                        <a:rPr lang="en-US" sz="1800" b="0" noProof="0" dirty="0" smtClean="0">
                          <a:effectLst/>
                        </a:rPr>
                        <a:t>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20,745 </a:t>
                      </a:r>
                      <a:r>
                        <a:rPr lang="en-US" sz="1800" noProof="0" dirty="0" smtClean="0">
                          <a:effectLst/>
                        </a:rPr>
                        <a:t>trill. USD 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18,558 </a:t>
                      </a:r>
                      <a:r>
                        <a:rPr lang="en-US" sz="1800" noProof="0" dirty="0" smtClean="0">
                          <a:effectLst/>
                        </a:rPr>
                        <a:t>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20,853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</a:rPr>
                        <a:t>GDP</a:t>
                      </a:r>
                      <a:r>
                        <a:rPr lang="en-US" sz="1800" b="1" baseline="0" noProof="0" dirty="0" smtClean="0">
                          <a:effectLst/>
                        </a:rPr>
                        <a:t> per capita</a:t>
                      </a:r>
                      <a:r>
                        <a:rPr lang="en-US" sz="1800" b="0" noProof="0" dirty="0" smtClean="0">
                          <a:effectLst/>
                        </a:rPr>
                        <a:t> (PPP</a:t>
                      </a:r>
                      <a:r>
                        <a:rPr lang="en-US" sz="1800" b="0" noProof="0" dirty="0" smtClean="0">
                          <a:effectLst/>
                        </a:rPr>
                        <a:t>)</a:t>
                      </a:r>
                      <a:endParaRPr lang="en-US" sz="1800" b="0" noProof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40 610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57 220 </a:t>
                      </a:r>
                      <a:r>
                        <a:rPr lang="en-US" sz="1800" noProof="0" dirty="0" smtClean="0">
                          <a:effectLst/>
                        </a:rPr>
                        <a:t>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15 095 </a:t>
                      </a:r>
                      <a:r>
                        <a:rPr lang="en-US" sz="1800" noProof="0" dirty="0" smtClean="0">
                          <a:effectLst/>
                        </a:rPr>
                        <a:t>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Exports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2,259</a:t>
                      </a:r>
                      <a:r>
                        <a:rPr lang="en-US" sz="1800" noProof="0" dirty="0" smtClean="0">
                          <a:effectLst/>
                        </a:rPr>
                        <a:t>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1,471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2,011 trill. USD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effectLst/>
                        </a:rPr>
                        <a:t>Industry value added (% GDP)</a:t>
                      </a:r>
                      <a:endParaRPr lang="en-US" sz="18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24,3%</a:t>
                      </a:r>
                      <a:endParaRPr lang="en-US" sz="1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20,7%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43,1%</a:t>
                      </a:r>
                      <a:endParaRPr lang="en-US" sz="18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8642" y="924161"/>
            <a:ext cx="78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Comparison of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World Economic Leaders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40770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value – selected countries: Japan 641,4; Korea 509,0; Mexico 359,3; India 271,6; Russia 259,3; Brazil 189,7.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3120\Desktop\EU trade\China - workfo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222"/>
            <a:ext cx="9144000" cy="50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China</a:t>
            </a:r>
            <a:r>
              <a:rPr lang="cs-CZ" sz="2400" b="1" dirty="0" smtClean="0"/>
              <a:t> – </a:t>
            </a:r>
            <a:r>
              <a:rPr lang="cs-CZ" sz="2400" b="1" dirty="0" err="1" smtClean="0"/>
              <a:t>distribution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workforce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0081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39380" cy="43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</a:t>
            </a:r>
            <a:r>
              <a:rPr lang="cs-CZ" sz="6600" b="1" dirty="0" err="1" smtClean="0">
                <a:solidFill>
                  <a:srgbClr val="0070C0"/>
                </a:solidFill>
              </a:rPr>
              <a:t>World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Transformation of </a:t>
            </a:r>
            <a:r>
              <a:rPr lang="cs-CZ" sz="4000" b="1" dirty="0" smtClean="0"/>
              <a:t>w</a:t>
            </a:r>
            <a:r>
              <a:rPr lang="en-US" sz="4000" b="1" dirty="0" err="1" smtClean="0"/>
              <a:t>orld</a:t>
            </a:r>
            <a:r>
              <a:rPr lang="en-US" sz="4000" b="1" dirty="0" smtClean="0"/>
              <a:t> </a:t>
            </a:r>
            <a:r>
              <a:rPr lang="cs-CZ" sz="4000" b="1" dirty="0"/>
              <a:t>t</a:t>
            </a:r>
            <a:r>
              <a:rPr lang="en-US" sz="4000" b="1" dirty="0" err="1" smtClean="0"/>
              <a:t>rade</a:t>
            </a:r>
            <a:r>
              <a:rPr lang="en-US" sz="4000" b="1" dirty="0" smtClean="0"/>
              <a:t> </a:t>
            </a:r>
            <a:r>
              <a:rPr lang="cs-CZ" sz="4000" b="1" dirty="0"/>
              <a:t>p</a:t>
            </a:r>
            <a:r>
              <a:rPr lang="en-US" sz="4000" b="1" dirty="0" err="1" smtClean="0"/>
              <a:t>atterns</a:t>
            </a:r>
            <a:r>
              <a:rPr lang="en-US" sz="4000" b="1" dirty="0" smtClean="0"/>
              <a:t> </a:t>
            </a:r>
            <a:r>
              <a:rPr lang="en-US" sz="4000" b="1" dirty="0" smtClean="0"/>
              <a:t>by </a:t>
            </a:r>
            <a:r>
              <a:rPr lang="en-US" sz="4400" b="1" dirty="0" smtClean="0">
                <a:solidFill>
                  <a:srgbClr val="0070C0"/>
                </a:solidFill>
              </a:rPr>
              <a:t>Emerging Markets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023348" cy="38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2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5" y="188639"/>
            <a:ext cx="8912151" cy="64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876256" y="465313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7236296" y="501317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6984268" y="53732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7236296" y="592204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6901183" y="4830965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6941610" y="519319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6941610" y="55532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7020272" y="573325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6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" y="1844824"/>
            <a:ext cx="9120246" cy="34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1826337" y="300286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2318048" y="3546223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6588224" y="278092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6372200" y="298584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7130991" y="317697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2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393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2483768" y="37530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1403648" y="425709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1115616" y="350100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2949352" y="40050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683568" y="270892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791580" y="24208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" y="911653"/>
            <a:ext cx="9036496" cy="46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eva 2"/>
          <p:cNvSpPr/>
          <p:nvPr/>
        </p:nvSpPr>
        <p:spPr>
          <a:xfrm>
            <a:off x="1279189" y="180882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Šipka doleva 3"/>
          <p:cNvSpPr/>
          <p:nvPr/>
        </p:nvSpPr>
        <p:spPr>
          <a:xfrm>
            <a:off x="1171177" y="19888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1797224" y="21688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899592" y="234888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967890" y="253291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949431" y="270892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1183914" y="40050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862146" y="342900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5724128" y="3979439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" y="1228399"/>
            <a:ext cx="905671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5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US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leva 3"/>
          <p:cNvSpPr/>
          <p:nvPr/>
        </p:nvSpPr>
        <p:spPr>
          <a:xfrm>
            <a:off x="6876256" y="55892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" y="116632"/>
            <a:ext cx="9036496" cy="61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3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5"/>
            <a:ext cx="8712968" cy="53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" y="260648"/>
            <a:ext cx="9047044" cy="617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Šipka doleva 25"/>
          <p:cNvSpPr/>
          <p:nvPr/>
        </p:nvSpPr>
        <p:spPr>
          <a:xfrm>
            <a:off x="2078378" y="205060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7" name="Šipka doleva 26"/>
          <p:cNvSpPr/>
          <p:nvPr/>
        </p:nvSpPr>
        <p:spPr>
          <a:xfrm>
            <a:off x="2699792" y="24208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2028602" y="330653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9" name="Šipka doleva 28"/>
          <p:cNvSpPr/>
          <p:nvPr/>
        </p:nvSpPr>
        <p:spPr>
          <a:xfrm>
            <a:off x="1949563" y="42210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0" name="Šipka doleva 29"/>
          <p:cNvSpPr/>
          <p:nvPr/>
        </p:nvSpPr>
        <p:spPr>
          <a:xfrm>
            <a:off x="1752869" y="436510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1" name="Šipka doleva 30"/>
          <p:cNvSpPr/>
          <p:nvPr/>
        </p:nvSpPr>
        <p:spPr>
          <a:xfrm>
            <a:off x="1491380" y="166480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2" name="Šipka doleva 31"/>
          <p:cNvSpPr/>
          <p:nvPr/>
        </p:nvSpPr>
        <p:spPr>
          <a:xfrm>
            <a:off x="2699792" y="382504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43855"/>
              </p:ext>
            </p:extLst>
          </p:nvPr>
        </p:nvGraphicFramePr>
        <p:xfrm>
          <a:off x="1475656" y="620688"/>
          <a:ext cx="5832648" cy="5344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687"/>
                <a:gridCol w="1858777"/>
                <a:gridCol w="16561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Market</a:t>
                      </a:r>
                      <a:r>
                        <a:rPr lang="en-US" sz="1800" baseline="0" noProof="0" dirty="0" smtClean="0">
                          <a:effectLst/>
                        </a:rPr>
                        <a:t> </a:t>
                      </a:r>
                      <a:r>
                        <a:rPr lang="en-US" sz="1800" noProof="0" dirty="0" smtClean="0">
                          <a:effectLst/>
                        </a:rPr>
                        <a:t>share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smtClean="0">
                          <a:effectLst/>
                        </a:rPr>
                        <a:t>Change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EU15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18,4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effectLst/>
                        </a:rPr>
                        <a:t>-1,77</a:t>
                      </a:r>
                      <a:endParaRPr lang="en-US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19,5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effectLst/>
                        </a:rPr>
                        <a:t>-1,33</a:t>
                      </a:r>
                      <a:endParaRPr lang="en-US" sz="24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-4,41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Canada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4,2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-0,83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Mexico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2,7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0,62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en-US" sz="2400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-4,12</a:t>
                      </a:r>
                      <a:endParaRPr lang="en-US" sz="24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14,1</a:t>
                      </a:r>
                      <a:endParaRPr lang="en-US" sz="24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8,37</a:t>
                      </a:r>
                      <a:endParaRPr lang="en-US" sz="24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Korea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4,3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0,68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India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1,5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0,44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ASEAN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8,7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0,13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Russia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1,4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0,31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Brazil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1,7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effectLst/>
                        </a:rPr>
                        <a:t>0,31</a:t>
                      </a:r>
                      <a:endParaRPr lang="en-US" sz="2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Export</a:t>
            </a:r>
            <a:r>
              <a:rPr lang="en-US" sz="3600" b="1" dirty="0" smtClean="0"/>
              <a:t> </a:t>
            </a:r>
            <a:r>
              <a:rPr lang="cs-CZ" sz="3600" b="1" dirty="0" smtClean="0"/>
              <a:t>- </a:t>
            </a:r>
            <a:r>
              <a:rPr lang="en-US" sz="3600" b="1" dirty="0" smtClean="0">
                <a:solidFill>
                  <a:srgbClr val="0070C0"/>
                </a:solidFill>
              </a:rPr>
              <a:t>market share </a:t>
            </a:r>
            <a:r>
              <a:rPr lang="cs-CZ" sz="2000" dirty="0" smtClean="0"/>
              <a:t>(2005) </a:t>
            </a:r>
            <a:r>
              <a:rPr lang="en-US" sz="2000" dirty="0" smtClean="0"/>
              <a:t>and its change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rgbClr val="FF0000"/>
                </a:solidFill>
              </a:rPr>
              <a:t>1995-2005</a:t>
            </a:r>
            <a:r>
              <a:rPr lang="cs-CZ" sz="2000" dirty="0" smtClean="0"/>
              <a:t>) </a:t>
            </a:r>
            <a:r>
              <a:rPr lang="en-US" sz="2000" dirty="0" smtClean="0"/>
              <a:t>(%) </a:t>
            </a:r>
          </a:p>
          <a:p>
            <a:endParaRPr lang="en-US" dirty="0"/>
          </a:p>
        </p:txBody>
      </p:sp>
      <p:sp>
        <p:nvSpPr>
          <p:cNvPr id="2" name="TextovéPole 1"/>
          <p:cNvSpPr txBox="1"/>
          <p:nvPr/>
        </p:nvSpPr>
        <p:spPr>
          <a:xfrm>
            <a:off x="1475656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Export by value – share o</a:t>
            </a:r>
            <a:r>
              <a:rPr lang="cs-CZ" dirty="0" smtClean="0"/>
              <a:t>f</a:t>
            </a:r>
            <a:r>
              <a:rPr lang="en-US" dirty="0" smtClean="0"/>
              <a:t> World exports.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CHINA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" y="188640"/>
            <a:ext cx="8939577" cy="62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leva 13"/>
          <p:cNvSpPr/>
          <p:nvPr/>
        </p:nvSpPr>
        <p:spPr>
          <a:xfrm>
            <a:off x="7092280" y="5335973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5" name="Šipka doleva 24"/>
          <p:cNvSpPr/>
          <p:nvPr/>
        </p:nvSpPr>
        <p:spPr>
          <a:xfrm>
            <a:off x="6815701" y="458112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6" name="Šipka doleva 25"/>
          <p:cNvSpPr/>
          <p:nvPr/>
        </p:nvSpPr>
        <p:spPr>
          <a:xfrm>
            <a:off x="6765191" y="4791113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7" name="Šipka doleva 26"/>
          <p:cNvSpPr/>
          <p:nvPr/>
        </p:nvSpPr>
        <p:spPr>
          <a:xfrm>
            <a:off x="7064492" y="495445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6952075" y="6088991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9" name="Šipka doleva 28"/>
          <p:cNvSpPr/>
          <p:nvPr/>
        </p:nvSpPr>
        <p:spPr>
          <a:xfrm>
            <a:off x="6876256" y="5521501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0" name="Šipka doleva 29"/>
          <p:cNvSpPr/>
          <p:nvPr/>
        </p:nvSpPr>
        <p:spPr>
          <a:xfrm>
            <a:off x="6814225" y="514899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1" name="Šipka doleva 30"/>
          <p:cNvSpPr/>
          <p:nvPr/>
        </p:nvSpPr>
        <p:spPr>
          <a:xfrm>
            <a:off x="6952075" y="569725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2" name="Šipka doleva 31"/>
          <p:cNvSpPr/>
          <p:nvPr/>
        </p:nvSpPr>
        <p:spPr>
          <a:xfrm>
            <a:off x="6952096" y="5875591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5" name="Šipka doleva 34"/>
          <p:cNvSpPr/>
          <p:nvPr/>
        </p:nvSpPr>
        <p:spPr>
          <a:xfrm>
            <a:off x="7031903" y="624569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" y="467093"/>
            <a:ext cx="9044800" cy="53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000"/>
            <a:ext cx="897219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Šipka doleva 14"/>
          <p:cNvSpPr/>
          <p:nvPr/>
        </p:nvSpPr>
        <p:spPr>
          <a:xfrm>
            <a:off x="1850174" y="31713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069537" y="192521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1359202" y="207771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6" name="Šipka doleva 25"/>
          <p:cNvSpPr/>
          <p:nvPr/>
        </p:nvSpPr>
        <p:spPr>
          <a:xfrm>
            <a:off x="2047646" y="136829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0" name="Šipka doleva 29"/>
          <p:cNvSpPr/>
          <p:nvPr/>
        </p:nvSpPr>
        <p:spPr>
          <a:xfrm>
            <a:off x="2675686" y="228406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1" name="Šipka doleva 30"/>
          <p:cNvSpPr/>
          <p:nvPr/>
        </p:nvSpPr>
        <p:spPr>
          <a:xfrm>
            <a:off x="1599655" y="42210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2" name="Šipka doleva 31"/>
          <p:cNvSpPr/>
          <p:nvPr/>
        </p:nvSpPr>
        <p:spPr>
          <a:xfrm>
            <a:off x="2279710" y="335699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3" name="Šipka doleva 32"/>
          <p:cNvSpPr/>
          <p:nvPr/>
        </p:nvSpPr>
        <p:spPr>
          <a:xfrm>
            <a:off x="1813757" y="405299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4" name="Šipka doleva 33"/>
          <p:cNvSpPr/>
          <p:nvPr/>
        </p:nvSpPr>
        <p:spPr>
          <a:xfrm>
            <a:off x="2285561" y="479715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5" name="Šipka doleva 34"/>
          <p:cNvSpPr/>
          <p:nvPr/>
        </p:nvSpPr>
        <p:spPr>
          <a:xfrm>
            <a:off x="10366176" y="295848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6" name="Šipka doleva 35"/>
          <p:cNvSpPr/>
          <p:nvPr/>
        </p:nvSpPr>
        <p:spPr>
          <a:xfrm>
            <a:off x="10518576" y="311088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7" name="Šipka doleva 36"/>
          <p:cNvSpPr/>
          <p:nvPr/>
        </p:nvSpPr>
        <p:spPr>
          <a:xfrm>
            <a:off x="2267108" y="2452259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JAPAN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 doleva 12"/>
          <p:cNvSpPr/>
          <p:nvPr/>
        </p:nvSpPr>
        <p:spPr>
          <a:xfrm>
            <a:off x="7067665" y="56612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7041115" y="56612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5" name="Šipka doleva 24"/>
          <p:cNvSpPr/>
          <p:nvPr/>
        </p:nvSpPr>
        <p:spPr>
          <a:xfrm>
            <a:off x="6931483" y="493018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7" name="Šipka doleva 26"/>
          <p:cNvSpPr/>
          <p:nvPr/>
        </p:nvSpPr>
        <p:spPr>
          <a:xfrm>
            <a:off x="6922271" y="452961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6804248" y="473115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" y="116632"/>
            <a:ext cx="9081512" cy="633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Šipka doleva 31"/>
          <p:cNvSpPr/>
          <p:nvPr/>
        </p:nvSpPr>
        <p:spPr>
          <a:xfrm>
            <a:off x="7236296" y="508258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3" name="Šipka doleva 32"/>
          <p:cNvSpPr/>
          <p:nvPr/>
        </p:nvSpPr>
        <p:spPr>
          <a:xfrm>
            <a:off x="6912260" y="473339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4" name="Šipka doleva 33"/>
          <p:cNvSpPr/>
          <p:nvPr/>
        </p:nvSpPr>
        <p:spPr>
          <a:xfrm>
            <a:off x="7035320" y="527098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5" name="Šipka doleva 34"/>
          <p:cNvSpPr/>
          <p:nvPr/>
        </p:nvSpPr>
        <p:spPr>
          <a:xfrm>
            <a:off x="7066269" y="544522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38" name="Šipka doleva 37"/>
          <p:cNvSpPr/>
          <p:nvPr/>
        </p:nvSpPr>
        <p:spPr>
          <a:xfrm>
            <a:off x="7060338" y="568380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40" name="Šipka doleva 39"/>
          <p:cNvSpPr/>
          <p:nvPr/>
        </p:nvSpPr>
        <p:spPr>
          <a:xfrm>
            <a:off x="6912260" y="45442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383"/>
            <a:ext cx="9036496" cy="535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leva 2"/>
          <p:cNvSpPr/>
          <p:nvPr/>
        </p:nvSpPr>
        <p:spPr>
          <a:xfrm>
            <a:off x="1903281" y="407707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2051720" y="141277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6632"/>
            <a:ext cx="899563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leva 13"/>
          <p:cNvSpPr/>
          <p:nvPr/>
        </p:nvSpPr>
        <p:spPr>
          <a:xfrm>
            <a:off x="2011293" y="136308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2771800" y="227687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119665" y="191683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1835696" y="316328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10967392" y="5347878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1903641" y="404762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2" name="Šipka doleva 21"/>
          <p:cNvSpPr/>
          <p:nvPr/>
        </p:nvSpPr>
        <p:spPr>
          <a:xfrm>
            <a:off x="1619672" y="422108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3" name="Šipka doleva 22"/>
          <p:cNvSpPr/>
          <p:nvPr/>
        </p:nvSpPr>
        <p:spPr>
          <a:xfrm>
            <a:off x="2287114" y="242088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Šipka doleva 23"/>
          <p:cNvSpPr/>
          <p:nvPr/>
        </p:nvSpPr>
        <p:spPr>
          <a:xfrm>
            <a:off x="2663788" y="371703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INDIA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937"/>
            <a:ext cx="9004598" cy="623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768244" y="48691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7421407" y="5015903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214272" y="558924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7092280" y="58052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7236296" y="537321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7236296" y="522920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6876256" y="46531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7244680" y="59576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5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75926"/>
              </p:ext>
            </p:extLst>
          </p:nvPr>
        </p:nvGraphicFramePr>
        <p:xfrm>
          <a:off x="1617788" y="1099787"/>
          <a:ext cx="6196455" cy="5279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023"/>
                <a:gridCol w="797052"/>
                <a:gridCol w="935164"/>
                <a:gridCol w="762444"/>
                <a:gridCol w="935164"/>
                <a:gridCol w="762444"/>
                <a:gridCol w="93516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 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share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change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EU15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20,1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1,17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15,6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-2,32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13,5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-2,02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EU25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20,8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1,53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-2,06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14,0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effectLst/>
                        </a:rPr>
                        <a:t>-1,82</a:t>
                      </a:r>
                      <a:endParaRPr lang="en-US" sz="20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noProof="0" dirty="0" smtClean="0">
                          <a:effectLst/>
                        </a:rPr>
                        <a:t>USA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-9,76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9,0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Canada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FF0000"/>
                          </a:solidFill>
                          <a:effectLst/>
                        </a:rPr>
                        <a:t>-2,74</a:t>
                      </a:r>
                      <a:endParaRPr lang="en-US" sz="2000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-1,12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-1,31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Mexico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2,29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0,22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0,17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Japan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10,1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-8,06</a:t>
                      </a:r>
                      <a:endParaRPr lang="en-US" sz="2000" b="1" noProof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16,6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-1,41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noProof="0" dirty="0" smtClean="0">
                          <a:effectLst/>
                        </a:rPr>
                        <a:t>China</a:t>
                      </a:r>
                      <a:endParaRPr lang="en-US" sz="28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16,1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10,46</a:t>
                      </a:r>
                      <a:endParaRPr lang="en-US" sz="20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28,8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16,70</a:t>
                      </a:r>
                      <a:endParaRPr lang="en-US" sz="2000" b="1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/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Korea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3,2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-0,43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6,0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-0,32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12,0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5,05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India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1,4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-0,28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ASEAN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7,3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-1,98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14,2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1,04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11,1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solidFill>
                            <a:srgbClr val="0070C0"/>
                          </a:solidFill>
                          <a:effectLst/>
                        </a:rPr>
                        <a:t>4,68</a:t>
                      </a:r>
                      <a:endParaRPr lang="en-US" sz="2000" noProof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Russia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-0,08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0,9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-0,72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-0,85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Brazil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0,33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0,8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-0,30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1,0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noProof="0" dirty="0" smtClean="0">
                          <a:effectLst/>
                        </a:rPr>
                        <a:t>0,06</a:t>
                      </a:r>
                      <a:endParaRPr lang="en-US" sz="2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5430" y="105373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Share of total export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main markets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nd its change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(1995–2005)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" y="476672"/>
            <a:ext cx="906827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59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ipka doleva 3"/>
          <p:cNvSpPr/>
          <p:nvPr/>
        </p:nvSpPr>
        <p:spPr>
          <a:xfrm>
            <a:off x="6768244" y="48691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6920644" y="50215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7073044" y="51739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225444" y="53263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7377844" y="54787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1547664" y="242088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2771800" y="256490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7181056" y="49579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7333456" y="5110336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75798" cy="60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doleva 13"/>
          <p:cNvSpPr/>
          <p:nvPr/>
        </p:nvSpPr>
        <p:spPr>
          <a:xfrm>
            <a:off x="1763688" y="20608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2771800" y="227687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195736" y="31342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1871700" y="400506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2707923" y="3717032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>
            <a:off x="2616547" y="436510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0" name="Šipka doleva 19"/>
          <p:cNvSpPr/>
          <p:nvPr/>
        </p:nvSpPr>
        <p:spPr>
          <a:xfrm>
            <a:off x="7987444" y="60883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1551927" y="1556792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</a:rPr>
              <a:t>EU - RUSSIA</a:t>
            </a:r>
            <a:endParaRPr lang="cs-CZ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" y="188640"/>
            <a:ext cx="8978025" cy="62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64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05106" cy="53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" y="232812"/>
            <a:ext cx="9051554" cy="624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1151620" y="530120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5" name="Šipka doleva 4"/>
          <p:cNvSpPr/>
          <p:nvPr/>
        </p:nvSpPr>
        <p:spPr>
          <a:xfrm>
            <a:off x="1259632" y="22048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2699792" y="2938170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2591780" y="3861048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2170032" y="4005064"/>
            <a:ext cx="216024" cy="720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2636168" y="2384884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0" name="Šipka doleva 9"/>
          <p:cNvSpPr/>
          <p:nvPr/>
        </p:nvSpPr>
        <p:spPr>
          <a:xfrm>
            <a:off x="1763688" y="3283875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1" name="Šipka doleva 10"/>
          <p:cNvSpPr/>
          <p:nvPr/>
        </p:nvSpPr>
        <p:spPr>
          <a:xfrm>
            <a:off x="1763688" y="4237856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1547664" y="4382361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2528156" y="4578660"/>
            <a:ext cx="216024" cy="7200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09907"/>
              </p:ext>
            </p:extLst>
          </p:nvPr>
        </p:nvGraphicFramePr>
        <p:xfrm>
          <a:off x="1310144" y="937176"/>
          <a:ext cx="6169724" cy="511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37"/>
                <a:gridCol w="935800"/>
                <a:gridCol w="773747"/>
                <a:gridCol w="772160"/>
                <a:gridCol w="772160"/>
                <a:gridCol w="772160"/>
                <a:gridCol w="7721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Total</a:t>
                      </a:r>
                      <a:r>
                        <a:rPr lang="cs-CZ" sz="2000" dirty="0" smtClean="0">
                          <a:effectLst/>
                        </a:rPr>
                        <a:t>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H-T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M-T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L-T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R-B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P-P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i="0" dirty="0">
                          <a:effectLst/>
                        </a:rPr>
                        <a:t>EU25</a:t>
                      </a:r>
                      <a:endParaRPr lang="cs-CZ" sz="2000" i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i="0" dirty="0" err="1" smtClean="0">
                          <a:effectLst/>
                        </a:rPr>
                        <a:t>change</a:t>
                      </a:r>
                      <a:endParaRPr lang="cs-CZ" sz="18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19,62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24,03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15,75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22,32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9,57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2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-1,39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-0,57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-1,32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-3,29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-1,49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-0,84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USA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13,03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14,32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8,08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11,31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 smtClean="0">
                          <a:effectLst/>
                        </a:rPr>
                        <a:t>-</a:t>
                      </a:r>
                      <a:r>
                        <a:rPr lang="cs-CZ" sz="2000" b="0" i="1" dirty="0">
                          <a:effectLst/>
                        </a:rPr>
                        <a:t>4,35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-7,63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-3,07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-2,29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-3,65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-5,87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9,50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9,51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15,42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4,75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4,93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-4,08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-9,26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-5,16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-2,01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-0,58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0,13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effectLst/>
                        </a:rPr>
                        <a:t>China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13,96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17,79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8,75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28,16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5,16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87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8,20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13,94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5,53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11,55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3,40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1,03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1,46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0,39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0,83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3,05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2,65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2,84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8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0,43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0,18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0,68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1,11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0,44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1,39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0,36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1,28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4,21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1,13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2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0,18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0,60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0,92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-0,35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18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err="1" smtClean="0">
                          <a:effectLst/>
                        </a:rPr>
                        <a:t>change</a:t>
                      </a:r>
                      <a:endParaRPr lang="cs-CZ" sz="18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1,69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0,59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1,57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1,11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2,70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7,12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0,36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-0,08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-0,05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1" dirty="0">
                          <a:effectLst/>
                        </a:rPr>
                        <a:t>3,69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578" y="90789"/>
            <a:ext cx="77048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World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export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shares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by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technological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(1995–2005)</a:t>
            </a:r>
            <a:endParaRPr kumimoji="0" lang="cs-CZ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25358"/>
              </p:ext>
            </p:extLst>
          </p:nvPr>
        </p:nvGraphicFramePr>
        <p:xfrm>
          <a:off x="2843808" y="188640"/>
          <a:ext cx="4968552" cy="6181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7388"/>
                <a:gridCol w="701739"/>
                <a:gridCol w="701739"/>
                <a:gridCol w="784208"/>
                <a:gridCol w="701739"/>
                <a:gridCol w="701739"/>
              </a:tblGrid>
              <a:tr h="336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H-T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M-T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L-T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R-B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P-P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EU25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42,3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13,8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</a:rPr>
                        <a:t>-2,1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USA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29,6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-0,5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Japan</a:t>
                      </a:r>
                      <a:endParaRPr lang="cs-CZ" sz="1800" b="1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27,0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-0,6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56,1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8,6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0,4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32,1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11,3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-4,0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23,7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-8,8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9,4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11,3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44,7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7,1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6,1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-4,6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-6,6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China</a:t>
                      </a:r>
                      <a:endParaRPr lang="cs-CZ" sz="24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34,3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18,4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21,7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34,7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15,9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2,0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-3,2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World</a:t>
                      </a:r>
                      <a:endParaRPr lang="cs-CZ" sz="2000" dirty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34,5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14,8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5,4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250196"/>
            <a:ext cx="244827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structure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technological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level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(2005)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lang="cs-CZ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(1995- 2005, %)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79751"/>
              </p:ext>
            </p:extLst>
          </p:nvPr>
        </p:nvGraphicFramePr>
        <p:xfrm>
          <a:off x="926568" y="1124744"/>
          <a:ext cx="7749888" cy="5101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266"/>
                <a:gridCol w="1045119"/>
                <a:gridCol w="977422"/>
                <a:gridCol w="1052751"/>
                <a:gridCol w="977422"/>
                <a:gridCol w="990697"/>
                <a:gridCol w="117321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Low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Mid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Up</a:t>
                      </a:r>
                      <a:r>
                        <a:rPr lang="cs-CZ" sz="2000" baseline="0" dirty="0" smtClean="0">
                          <a:effectLst/>
                        </a:rPr>
                        <a:t>-market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</a:rPr>
                        <a:t>2004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2004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change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>
                          <a:effectLst/>
                        </a:rPr>
                        <a:t>EU25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15,3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-2,27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17,5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-1,95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30,0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0070C0"/>
                          </a:solidFill>
                          <a:effectLst/>
                        </a:rPr>
                        <a:t>0,40</a:t>
                      </a:r>
                      <a:endParaRPr lang="cs-CZ" sz="2000" b="0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-2,55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10,9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-5,74</a:t>
                      </a:r>
                      <a:endParaRPr lang="cs-CZ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14,1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-4,45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>
                          <a:effectLst/>
                        </a:rPr>
                        <a:t>Korea</a:t>
                      </a:r>
                      <a:endParaRPr lang="cs-CZ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0,20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5,0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1,38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0,47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smtClean="0">
                          <a:effectLst/>
                        </a:rPr>
                        <a:t>India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0,82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0,36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Russia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0,45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0,58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0,47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USA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12,1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-4,42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12,7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rgbClr val="FF0000"/>
                          </a:solidFill>
                          <a:effectLst/>
                        </a:rPr>
                        <a:t>-4,11</a:t>
                      </a:r>
                      <a:endParaRPr lang="cs-CZ" sz="20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14,4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-3,47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>
                          <a:effectLst/>
                        </a:rPr>
                        <a:t>C</a:t>
                      </a:r>
                      <a:r>
                        <a:rPr lang="cs-CZ" sz="2000" b="0" dirty="0" err="1" smtClean="0">
                          <a:effectLst/>
                        </a:rPr>
                        <a:t>anada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4,2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-1,08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5,0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-0,68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0,16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Mexico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-0,37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3,5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1,41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1,6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0,91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19,5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10,56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9,1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solidFill>
                            <a:schemeClr val="tx1"/>
                          </a:solidFill>
                          <a:effectLst/>
                        </a:rPr>
                        <a:t>4,84</a:t>
                      </a:r>
                      <a:endParaRPr lang="cs-CZ" sz="20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4,1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solidFill>
                            <a:srgbClr val="FF0000"/>
                          </a:solidFill>
                          <a:effectLst/>
                        </a:rPr>
                        <a:t>2,42</a:t>
                      </a:r>
                      <a:endParaRPr lang="cs-CZ" sz="2000" b="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Brazil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2,0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0,32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2,2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0,21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0,8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0,01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effectLst/>
                        </a:rPr>
                        <a:t>ASEAN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8,7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-1,16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10,3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i="1" dirty="0">
                          <a:effectLst/>
                        </a:rPr>
                        <a:t>2,41</a:t>
                      </a:r>
                      <a:endParaRPr lang="cs-CZ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effectLst/>
                        </a:rPr>
                        <a:t>8,7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i="1" dirty="0">
                          <a:effectLst/>
                        </a:rPr>
                        <a:t>1,43</a:t>
                      </a:r>
                      <a:endParaRPr lang="cs-CZ" sz="20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4202" y="219417"/>
            <a:ext cx="63243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World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export </a:t>
            </a:r>
            <a:r>
              <a:rPr lang="cs-CZ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shares</a:t>
            </a:r>
            <a:r>
              <a:rPr 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by 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market </a:t>
            </a:r>
            <a:r>
              <a:rPr lang="cs-CZ" sz="28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segments</a:t>
            </a:r>
            <a:r>
              <a:rPr lang="cs-CZ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(2004)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nd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1995–2004 (%)</a:t>
            </a:r>
            <a:endParaRPr kumimoji="0" lang="cs-CZ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11109"/>
              </p:ext>
            </p:extLst>
          </p:nvPr>
        </p:nvGraphicFramePr>
        <p:xfrm>
          <a:off x="2195736" y="188640"/>
          <a:ext cx="6840761" cy="6264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216"/>
                <a:gridCol w="1756246"/>
                <a:gridCol w="1782656"/>
                <a:gridCol w="162564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Low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Mid</a:t>
                      </a:r>
                      <a:r>
                        <a:rPr lang="cs-CZ" sz="2000" dirty="0" smtClean="0">
                          <a:effectLst/>
                        </a:rPr>
                        <a:t> segment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Up-</a:t>
                      </a:r>
                      <a:r>
                        <a:rPr lang="cs-CZ" sz="2000" dirty="0" err="1" smtClean="0">
                          <a:effectLst/>
                        </a:rPr>
                        <a:t>mark</a:t>
                      </a:r>
                      <a:r>
                        <a:rPr lang="cs-CZ" sz="2000" dirty="0" smtClean="0">
                          <a:effectLst/>
                        </a:rPr>
                        <a:t>.</a:t>
                      </a:r>
                      <a:r>
                        <a:rPr lang="cs-CZ" sz="2000" baseline="0" dirty="0" smtClean="0">
                          <a:effectLst/>
                        </a:rPr>
                        <a:t> </a:t>
                      </a:r>
                      <a:r>
                        <a:rPr lang="cs-CZ" sz="2000" dirty="0" err="1" smtClean="0">
                          <a:effectLst/>
                        </a:rPr>
                        <a:t>Seg</a:t>
                      </a:r>
                      <a:r>
                        <a:rPr lang="cs-CZ" sz="2000" dirty="0" smtClean="0">
                          <a:effectLst/>
                        </a:rPr>
                        <a:t>.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EU25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20,6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-3,4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US</a:t>
                      </a:r>
                      <a:endParaRPr lang="cs-CZ" sz="2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26,61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38,46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34,93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3,12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Japan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19,64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3,32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42,66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-7,11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37,7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0070C0"/>
                          </a:solidFill>
                          <a:effectLst/>
                        </a:rPr>
                        <a:t>3,79</a:t>
                      </a:r>
                      <a:endParaRPr lang="cs-CZ" sz="20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Brazil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44,99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5,23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36,15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-2,38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18,86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-2,85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Russia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45,12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-5,96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32,34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-1,53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7,49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India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39,18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-7,8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22,43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70C0"/>
                          </a:solidFill>
                          <a:effectLst/>
                        </a:rPr>
                        <a:t>5,04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err="1" smtClean="0">
                          <a:effectLst/>
                        </a:rPr>
                        <a:t>China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change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54,01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0,07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37,09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-0,96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rgbClr val="FF0000"/>
                          </a:solidFill>
                          <a:effectLst/>
                        </a:rPr>
                        <a:t>0,89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effectLst/>
                        </a:rPr>
                        <a:t>World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err="1" smtClean="0">
                          <a:effectLst/>
                        </a:rPr>
                        <a:t>cahnge</a:t>
                      </a:r>
                      <a:endParaRPr lang="cs-CZ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30,46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0,49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38,29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-0,82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31,25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0,33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703" y="610816"/>
            <a:ext cx="16561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Structure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exports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by market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segments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(2004)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its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change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1995–2004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(%)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</a:rPr>
              <a:t>EU in </a:t>
            </a:r>
            <a:r>
              <a:rPr lang="en-US" sz="6000" b="1" dirty="0" smtClean="0">
                <a:solidFill>
                  <a:srgbClr val="0070C0"/>
                </a:solidFill>
              </a:rPr>
              <a:t>International Trade</a:t>
            </a:r>
            <a:endParaRPr lang="cs-CZ" sz="6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0070C0"/>
                </a:solidFill>
              </a:rPr>
              <a:t>2005-2011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endParaRPr lang="en-US" sz="6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9691</TotalTime>
  <Words>835</Words>
  <Application>Microsoft Office PowerPoint</Application>
  <PresentationFormat>Předvádění na obrazovce (4:3)</PresentationFormat>
  <Paragraphs>548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systému Office</vt:lpstr>
      <vt:lpstr>EU in International Trade Emerging Markets, Contemporary Position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- World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 - US</vt:lpstr>
      <vt:lpstr>Prezentace aplikace PowerPoint</vt:lpstr>
      <vt:lpstr>Prezentace aplikace PowerPoint</vt:lpstr>
      <vt:lpstr>Prezentace aplikace PowerPoint</vt:lpstr>
      <vt:lpstr>EU - CHINA</vt:lpstr>
      <vt:lpstr>Prezentace aplikace PowerPoint</vt:lpstr>
      <vt:lpstr>Prezentace aplikace PowerPoint</vt:lpstr>
      <vt:lpstr>Prezentace aplikace PowerPoint</vt:lpstr>
      <vt:lpstr>EU - JAPAN</vt:lpstr>
      <vt:lpstr>Prezentace aplikace PowerPoint</vt:lpstr>
      <vt:lpstr>Prezentace aplikace PowerPoint</vt:lpstr>
      <vt:lpstr>Prezentace aplikace PowerPoint</vt:lpstr>
      <vt:lpstr>EU - INDIA</vt:lpstr>
      <vt:lpstr>Prezentace aplikace PowerPoint</vt:lpstr>
      <vt:lpstr>Prezentace aplikace PowerPoint</vt:lpstr>
      <vt:lpstr>Prezentace aplikace PowerPoint</vt:lpstr>
      <vt:lpstr>EU - RUSSIA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270</cp:revision>
  <cp:lastPrinted>2017-04-04T17:19:15Z</cp:lastPrinted>
  <dcterms:created xsi:type="dcterms:W3CDTF">2013-02-25T08:36:29Z</dcterms:created>
  <dcterms:modified xsi:type="dcterms:W3CDTF">2017-04-05T09:28:47Z</dcterms:modified>
</cp:coreProperties>
</file>