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67" r:id="rId2"/>
    <p:sldId id="288" r:id="rId3"/>
    <p:sldId id="335" r:id="rId4"/>
    <p:sldId id="287" r:id="rId5"/>
    <p:sldId id="336" r:id="rId6"/>
    <p:sldId id="371" r:id="rId7"/>
    <p:sldId id="289" r:id="rId8"/>
    <p:sldId id="373" r:id="rId9"/>
    <p:sldId id="372"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285" r:id="rId45"/>
    <p:sldId id="286" r:id="rId46"/>
    <p:sldId id="268" r:id="rId47"/>
    <p:sldId id="261" r:id="rId48"/>
    <p:sldId id="258" r:id="rId49"/>
    <p:sldId id="263" r:id="rId50"/>
    <p:sldId id="334" r:id="rId51"/>
    <p:sldId id="265" r:id="rId52"/>
    <p:sldId id="266" r:id="rId53"/>
    <p:sldId id="259" r:id="rId54"/>
    <p:sldId id="276" r:id="rId55"/>
    <p:sldId id="277" r:id="rId56"/>
    <p:sldId id="278" r:id="rId57"/>
    <p:sldId id="279" r:id="rId58"/>
    <p:sldId id="280" r:id="rId59"/>
    <p:sldId id="281" r:id="rId60"/>
    <p:sldId id="274" r:id="rId61"/>
    <p:sldId id="282" r:id="rId6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82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80E2-D526-4646-A552-AD5C576F0D18}" type="datetimeFigureOut">
              <a:rPr lang="cs-CZ" smtClean="0"/>
              <a:t>21.2.2017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5F1A7-4680-4AE8-929B-7A70CC3088B5}" type="slidenum">
              <a:rPr lang="cs-CZ" smtClean="0"/>
              <a:t>‹#›</a:t>
            </a:fld>
            <a:endParaRPr lang="cs-CZ"/>
          </a:p>
        </p:txBody>
      </p:sp>
    </p:spTree>
    <p:extLst>
      <p:ext uri="{BB962C8B-B14F-4D97-AF65-F5344CB8AC3E}">
        <p14:creationId xmlns:p14="http://schemas.microsoft.com/office/powerpoint/2010/main" val="63762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0977B-A63C-46D9-B5A2-3EAAF8A8E107}" type="slidenum">
              <a:rPr lang="cs-CZ"/>
              <a:pPr/>
              <a:t>5</a:t>
            </a:fld>
            <a:endParaRPr lang="cs-CZ"/>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3118514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81250-259E-41AF-9C9B-B6CF13F7B7CE}" type="slidenum">
              <a:rPr lang="cs-CZ"/>
              <a:pPr/>
              <a:t>60</a:t>
            </a:fld>
            <a:endParaRPr lang="cs-CZ"/>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3094917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2B967-8783-40F5-8A43-AEB81532AFCE}" type="slidenum">
              <a:rPr lang="cs-CZ"/>
              <a:pPr/>
              <a:t>61</a:t>
            </a:fld>
            <a:endParaRPr lang="cs-CZ"/>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241229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ACFFD-8178-49D6-9A42-5A18B08BF07A}" type="slidenum">
              <a:rPr lang="cs-CZ"/>
              <a:pPr/>
              <a:t>6</a:t>
            </a:fld>
            <a:endParaRPr lang="cs-CZ"/>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219999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0977B-A63C-46D9-B5A2-3EAAF8A8E107}" type="slidenum">
              <a:rPr lang="cs-CZ"/>
              <a:pPr/>
              <a:t>9</a:t>
            </a:fld>
            <a:endParaRPr lang="cs-CZ"/>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163085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7BA35-3265-484E-8C84-E8343E6E8589}" type="slidenum">
              <a:rPr lang="cs-CZ"/>
              <a:pPr/>
              <a:t>54</a:t>
            </a:fld>
            <a:endParaRPr lang="cs-CZ"/>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41898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7F0AC-2805-4A35-BE23-F45C10343AB8}" type="slidenum">
              <a:rPr lang="cs-CZ"/>
              <a:pPr/>
              <a:t>55</a:t>
            </a:fld>
            <a:endParaRPr lang="cs-CZ"/>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380939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C8E088-64F8-4282-B619-0E590FF69597}" type="slidenum">
              <a:rPr lang="cs-CZ"/>
              <a:pPr/>
              <a:t>56</a:t>
            </a:fld>
            <a:endParaRPr lang="cs-CZ"/>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373680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71C34-7B00-4C5E-BE5E-A3A5FA1B857A}" type="slidenum">
              <a:rPr lang="cs-CZ"/>
              <a:pPr/>
              <a:t>57</a:t>
            </a:fld>
            <a:endParaRPr lang="cs-CZ"/>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330195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83EF0-D921-4B75-98C2-0CEB074B84A4}" type="slidenum">
              <a:rPr lang="cs-CZ"/>
              <a:pPr/>
              <a:t>58</a:t>
            </a:fld>
            <a:endParaRPr lang="cs-CZ"/>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38877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AD85B-9FF3-497B-AE21-3B8C968C2DA8}" type="slidenum">
              <a:rPr lang="cs-CZ"/>
              <a:pPr/>
              <a:t>59</a:t>
            </a:fld>
            <a:endParaRPr lang="cs-CZ"/>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130966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71C74E54-9AD7-4783-8420-AC420B4A7A09}" type="datetimeFigureOut">
              <a:rPr lang="cs-CZ" smtClean="0"/>
              <a:t>21.2.2017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45498A-2AB1-45AC-9A45-BE4A7AF282DD}"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C74E54-9AD7-4783-8420-AC420B4A7A09}" type="datetimeFigureOut">
              <a:rPr lang="cs-CZ" smtClean="0"/>
              <a:t>21.2.2017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45498A-2AB1-45AC-9A45-BE4A7AF282DD}"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C74E54-9AD7-4783-8420-AC420B4A7A09}" type="datetimeFigureOut">
              <a:rPr lang="cs-CZ" smtClean="0"/>
              <a:t>21.2.2017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45498A-2AB1-45AC-9A45-BE4A7AF282DD}"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77813"/>
            <a:ext cx="8229600" cy="1143000"/>
          </a:xfrm>
        </p:spPr>
        <p:txBody>
          <a:bodyPr/>
          <a:lstStyle/>
          <a:p>
            <a:r>
              <a:rPr lang="cs-CZ"/>
              <a:t>Kliknutím lze upravit styl.</a:t>
            </a:r>
          </a:p>
        </p:txBody>
      </p:sp>
      <p:sp>
        <p:nvSpPr>
          <p:cNvPr id="3" name="Zástupný symbol pro obsah 2"/>
          <p:cNvSpPr>
            <a:spLocks noGrp="1"/>
          </p:cNvSpPr>
          <p:nvPr>
            <p:ph sz="quarter" idx="1"/>
          </p:nvPr>
        </p:nvSpPr>
        <p:spPr>
          <a:xfrm>
            <a:off x="457200" y="1600200"/>
            <a:ext cx="4038600" cy="21891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91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57200" y="3941763"/>
            <a:ext cx="4038600" cy="218916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4648200" y="3941763"/>
            <a:ext cx="4038600" cy="218916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457200" y="6278563"/>
            <a:ext cx="2133600" cy="457200"/>
          </a:xfrm>
        </p:spPr>
        <p:txBody>
          <a:bodyPr/>
          <a:lstStyle>
            <a:lvl1pPr>
              <a:defRPr/>
            </a:lvl1pPr>
          </a:lstStyle>
          <a:p>
            <a:endParaRPr lang="cs-CZ"/>
          </a:p>
        </p:txBody>
      </p:sp>
      <p:sp>
        <p:nvSpPr>
          <p:cNvPr id="8" name="Zástupný symbol pro zápatí 7"/>
          <p:cNvSpPr>
            <a:spLocks noGrp="1"/>
          </p:cNvSpPr>
          <p:nvPr>
            <p:ph type="ftr" sz="quarter" idx="11"/>
          </p:nvPr>
        </p:nvSpPr>
        <p:spPr>
          <a:xfrm>
            <a:off x="3124200" y="6278563"/>
            <a:ext cx="2895600" cy="457200"/>
          </a:xfrm>
        </p:spPr>
        <p:txBody>
          <a:bodyPr/>
          <a:lstStyle>
            <a:lvl1pPr>
              <a:defRPr/>
            </a:lvl1pPr>
          </a:lstStyle>
          <a:p>
            <a:endParaRPr lang="cs-CZ"/>
          </a:p>
        </p:txBody>
      </p:sp>
      <p:sp>
        <p:nvSpPr>
          <p:cNvPr id="9" name="Zástupný symbol pro číslo snímku 8"/>
          <p:cNvSpPr>
            <a:spLocks noGrp="1"/>
          </p:cNvSpPr>
          <p:nvPr>
            <p:ph type="sldNum" sz="quarter" idx="12"/>
          </p:nvPr>
        </p:nvSpPr>
        <p:spPr>
          <a:xfrm>
            <a:off x="6553200" y="6278563"/>
            <a:ext cx="2133600" cy="457200"/>
          </a:xfrm>
        </p:spPr>
        <p:txBody>
          <a:bodyPr/>
          <a:lstStyle>
            <a:lvl1pPr>
              <a:defRPr/>
            </a:lvl1pPr>
          </a:lstStyle>
          <a:p>
            <a:fld id="{C813794D-F2C7-4D77-821C-111E60A19CCE}" type="slidenum">
              <a:rPr lang="cs-CZ"/>
              <a:pPr/>
              <a:t>‹#›</a:t>
            </a:fld>
            <a:endParaRPr lang="cs-CZ"/>
          </a:p>
        </p:txBody>
      </p:sp>
    </p:spTree>
    <p:extLst>
      <p:ext uri="{BB962C8B-B14F-4D97-AF65-F5344CB8AC3E}">
        <p14:creationId xmlns:p14="http://schemas.microsoft.com/office/powerpoint/2010/main" val="289872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C74E54-9AD7-4783-8420-AC420B4A7A09}" type="datetimeFigureOut">
              <a:rPr lang="cs-CZ" smtClean="0"/>
              <a:t>21.2.2017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45498A-2AB1-45AC-9A45-BE4A7AF282DD}"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1C74E54-9AD7-4783-8420-AC420B4A7A09}" type="datetimeFigureOut">
              <a:rPr lang="cs-CZ" smtClean="0"/>
              <a:t>21.2.2017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45498A-2AB1-45AC-9A45-BE4A7AF282DD}"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1C74E54-9AD7-4783-8420-AC420B4A7A09}" type="datetimeFigureOut">
              <a:rPr lang="cs-CZ" smtClean="0"/>
              <a:t>21.2.2017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945498A-2AB1-45AC-9A45-BE4A7AF282DD}"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1C74E54-9AD7-4783-8420-AC420B4A7A09}" type="datetimeFigureOut">
              <a:rPr lang="cs-CZ" smtClean="0"/>
              <a:t>21.2.2017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945498A-2AB1-45AC-9A45-BE4A7AF282DD}"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1C74E54-9AD7-4783-8420-AC420B4A7A09}" type="datetimeFigureOut">
              <a:rPr lang="cs-CZ" smtClean="0"/>
              <a:t>21.2.2017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945498A-2AB1-45AC-9A45-BE4A7AF282DD}"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1C74E54-9AD7-4783-8420-AC420B4A7A09}" type="datetimeFigureOut">
              <a:rPr lang="cs-CZ" smtClean="0"/>
              <a:t>21.2.2017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945498A-2AB1-45AC-9A45-BE4A7AF282DD}"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1C74E54-9AD7-4783-8420-AC420B4A7A09}" type="datetimeFigureOut">
              <a:rPr lang="cs-CZ" smtClean="0"/>
              <a:t>21.2.2017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945498A-2AB1-45AC-9A45-BE4A7AF282DD}"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1C74E54-9AD7-4783-8420-AC420B4A7A09}" type="datetimeFigureOut">
              <a:rPr lang="cs-CZ" smtClean="0"/>
              <a:t>21.2.2017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945498A-2AB1-45AC-9A45-BE4A7AF282DD}"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74E54-9AD7-4783-8420-AC420B4A7A09}" type="datetimeFigureOut">
              <a:rPr lang="cs-CZ" smtClean="0"/>
              <a:t>21.2.2017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5498A-2AB1-45AC-9A45-BE4A7AF282DD}"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curia.europa.eu/jcms/upload/docs/application/pdf/2016-08/rapport_annuel_2015_activite_judiciaire_en_web.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ec.europa.eu/internal_market/scoreboard/_docs/2014/07/infringements/2014-07-scoreboard-infringements_en.pdf"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331640" y="4221088"/>
            <a:ext cx="6400800" cy="1752600"/>
          </a:xfrm>
        </p:spPr>
        <p:txBody>
          <a:bodyPr>
            <a:normAutofit/>
          </a:bodyPr>
          <a:lstStyle/>
          <a:p>
            <a:r>
              <a:rPr lang="cs-CZ" sz="2800" dirty="0" smtClean="0">
                <a:solidFill>
                  <a:schemeClr val="tx1"/>
                </a:solidFill>
              </a:rPr>
              <a:t>Hubert Smekal</a:t>
            </a:r>
          </a:p>
          <a:p>
            <a:r>
              <a:rPr lang="cs-CZ" sz="2800" dirty="0" smtClean="0">
                <a:solidFill>
                  <a:schemeClr val="tx1"/>
                </a:solidFill>
              </a:rPr>
              <a:t>EVS413 Ústavní spory u SD</a:t>
            </a:r>
          </a:p>
          <a:p>
            <a:r>
              <a:rPr lang="cs-CZ" sz="2800" dirty="0" smtClean="0">
                <a:solidFill>
                  <a:schemeClr val="tx1"/>
                </a:solidFill>
              </a:rPr>
              <a:t>21. </a:t>
            </a:r>
            <a:r>
              <a:rPr lang="cs-CZ" sz="2800" smtClean="0">
                <a:solidFill>
                  <a:schemeClr val="tx1"/>
                </a:solidFill>
              </a:rPr>
              <a:t>února </a:t>
            </a:r>
            <a:r>
              <a:rPr lang="cs-CZ" sz="2800" smtClean="0">
                <a:solidFill>
                  <a:schemeClr val="tx1"/>
                </a:solidFill>
              </a:rPr>
              <a:t>2017</a:t>
            </a:r>
            <a:endParaRPr lang="cs-CZ" sz="2800" dirty="0">
              <a:solidFill>
                <a:schemeClr val="tx1"/>
              </a:solidFill>
            </a:endParaRPr>
          </a:p>
        </p:txBody>
      </p:sp>
      <p:sp>
        <p:nvSpPr>
          <p:cNvPr id="2" name="Nadpis 1"/>
          <p:cNvSpPr>
            <a:spLocks noGrp="1"/>
          </p:cNvSpPr>
          <p:nvPr>
            <p:ph type="ctrTitle"/>
          </p:nvPr>
        </p:nvSpPr>
        <p:spPr/>
        <p:txBody>
          <a:bodyPr>
            <a:normAutofit fontScale="90000"/>
          </a:bodyPr>
          <a:lstStyle/>
          <a:p>
            <a:r>
              <a:rPr lang="cs-CZ" b="1" dirty="0" smtClean="0">
                <a:solidFill>
                  <a:schemeClr val="tx2"/>
                </a:solidFill>
              </a:rPr>
              <a:t>Výzkum SD</a:t>
            </a:r>
            <a:br>
              <a:rPr lang="cs-CZ" b="1" dirty="0" smtClean="0">
                <a:solidFill>
                  <a:schemeClr val="tx2"/>
                </a:solidFill>
              </a:rPr>
            </a:br>
            <a:r>
              <a:rPr lang="cs-CZ" b="1" dirty="0" smtClean="0">
                <a:solidFill>
                  <a:schemeClr val="tx2"/>
                </a:solidFill>
              </a:rPr>
              <a:t>Předběžné otázky</a:t>
            </a:r>
            <a:br>
              <a:rPr lang="cs-CZ" b="1" dirty="0" smtClean="0">
                <a:solidFill>
                  <a:schemeClr val="tx2"/>
                </a:solidFill>
              </a:rPr>
            </a:br>
            <a:r>
              <a:rPr lang="cs-CZ" b="1" dirty="0" smtClean="0">
                <a:solidFill>
                  <a:schemeClr val="tx2"/>
                </a:solidFill>
              </a:rPr>
              <a:t>Základní principy</a:t>
            </a:r>
            <a:r>
              <a:rPr lang="cs-CZ" sz="6000" b="1" dirty="0" smtClean="0">
                <a:solidFill>
                  <a:schemeClr val="tx2"/>
                </a:solidFill>
              </a:rPr>
              <a:t/>
            </a:r>
            <a:br>
              <a:rPr lang="cs-CZ" sz="6000" b="1" dirty="0" smtClean="0">
                <a:solidFill>
                  <a:schemeClr val="tx2"/>
                </a:solidFill>
              </a:rPr>
            </a:br>
            <a:endParaRPr lang="cs-CZ" sz="6000" b="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ltLang="cs-CZ" b="1" smtClean="0">
                <a:solidFill>
                  <a:schemeClr val="accent1"/>
                </a:solidFill>
                <a:hlinkClick r:id="rId2"/>
              </a:rPr>
              <a:t>Annual Report 2015 </a:t>
            </a:r>
            <a:r>
              <a:rPr lang="cs-CZ" altLang="cs-CZ" b="1" smtClean="0">
                <a:solidFill>
                  <a:schemeClr val="accent1"/>
                </a:solidFill>
              </a:rPr>
              <a:t>– CJ</a:t>
            </a:r>
          </a:p>
        </p:txBody>
      </p:sp>
      <p:pic>
        <p:nvPicPr>
          <p:cNvPr id="143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1217613"/>
            <a:ext cx="5761037" cy="5570537"/>
          </a:xfrm>
        </p:spPr>
      </p:pic>
    </p:spTree>
    <p:extLst>
      <p:ext uri="{BB962C8B-B14F-4D97-AF65-F5344CB8AC3E}">
        <p14:creationId xmlns:p14="http://schemas.microsoft.com/office/powerpoint/2010/main" val="92243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288" y="0"/>
            <a:ext cx="8229600" cy="1143000"/>
          </a:xfrm>
        </p:spPr>
        <p:txBody>
          <a:bodyPr>
            <a:normAutofit fontScale="90000"/>
          </a:bodyPr>
          <a:lstStyle/>
          <a:p>
            <a:pPr>
              <a:defRPr/>
            </a:pPr>
            <a:r>
              <a:rPr lang="cs-CZ" b="1" dirty="0" err="1">
                <a:solidFill>
                  <a:schemeClr val="accent1"/>
                </a:solidFill>
              </a:rPr>
              <a:t>Annual</a:t>
            </a:r>
            <a:r>
              <a:rPr lang="cs-CZ" b="1" dirty="0">
                <a:solidFill>
                  <a:schemeClr val="accent1"/>
                </a:solidFill>
              </a:rPr>
              <a:t> Report </a:t>
            </a:r>
            <a:r>
              <a:rPr lang="cs-CZ" b="1" dirty="0" smtClean="0">
                <a:solidFill>
                  <a:schemeClr val="accent1"/>
                </a:solidFill>
              </a:rPr>
              <a:t>2015 </a:t>
            </a:r>
            <a:r>
              <a:rPr lang="cs-CZ" b="1" dirty="0">
                <a:solidFill>
                  <a:schemeClr val="accent1"/>
                </a:solidFill>
              </a:rPr>
              <a:t>– </a:t>
            </a:r>
            <a:r>
              <a:rPr lang="cs-CZ" b="1" dirty="0" smtClean="0">
                <a:solidFill>
                  <a:schemeClr val="accent1"/>
                </a:solidFill>
              </a:rPr>
              <a:t>General </a:t>
            </a:r>
            <a:r>
              <a:rPr lang="cs-CZ" b="1" dirty="0" err="1" smtClean="0">
                <a:solidFill>
                  <a:schemeClr val="accent1"/>
                </a:solidFill>
              </a:rPr>
              <a:t>Court</a:t>
            </a:r>
            <a:endParaRPr lang="cs-CZ" dirty="0"/>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003300"/>
            <a:ext cx="6157913" cy="576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0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22225"/>
            <a:ext cx="7570787" cy="706438"/>
          </a:xfrm>
        </p:spPr>
        <p:txBody>
          <a:bodyPr>
            <a:normAutofit fontScale="90000"/>
          </a:bodyPr>
          <a:lstStyle/>
          <a:p>
            <a:pPr>
              <a:defRPr/>
            </a:pPr>
            <a:r>
              <a:rPr lang="cs-CZ" b="1" dirty="0" err="1">
                <a:solidFill>
                  <a:schemeClr val="accent1"/>
                </a:solidFill>
              </a:rPr>
              <a:t>Annual</a:t>
            </a:r>
            <a:r>
              <a:rPr lang="cs-CZ" b="1" dirty="0">
                <a:solidFill>
                  <a:schemeClr val="accent1"/>
                </a:solidFill>
              </a:rPr>
              <a:t> Report </a:t>
            </a:r>
            <a:r>
              <a:rPr lang="cs-CZ" b="1" dirty="0" smtClean="0">
                <a:solidFill>
                  <a:schemeClr val="accent1"/>
                </a:solidFill>
              </a:rPr>
              <a:t>2015 </a:t>
            </a:r>
            <a:r>
              <a:rPr lang="cs-CZ" b="1" dirty="0">
                <a:solidFill>
                  <a:schemeClr val="accent1"/>
                </a:solidFill>
              </a:rPr>
              <a:t>– </a:t>
            </a:r>
            <a:r>
              <a:rPr lang="cs-CZ" b="1" dirty="0" smtClean="0">
                <a:solidFill>
                  <a:schemeClr val="accent1"/>
                </a:solidFill>
              </a:rPr>
              <a:t>CST</a:t>
            </a:r>
            <a:endParaRPr lang="cs-CZ"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908050"/>
            <a:ext cx="5759450" cy="584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67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539750" y="2420938"/>
            <a:ext cx="8229600" cy="1143000"/>
          </a:xfrm>
        </p:spPr>
        <p:txBody>
          <a:bodyPr/>
          <a:lstStyle/>
          <a:p>
            <a:r>
              <a:rPr lang="cs-CZ" altLang="cs-CZ" b="1" smtClean="0"/>
              <a:t>CJ (Annual Report 2015)</a:t>
            </a:r>
          </a:p>
        </p:txBody>
      </p:sp>
    </p:spTree>
    <p:extLst>
      <p:ext uri="{BB962C8B-B14F-4D97-AF65-F5344CB8AC3E}">
        <p14:creationId xmlns:p14="http://schemas.microsoft.com/office/powerpoint/2010/main" val="2948602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3813"/>
            <a:ext cx="5903913" cy="675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142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01600"/>
            <a:ext cx="4537075" cy="675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77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4925"/>
            <a:ext cx="5554662" cy="682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89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6769100" cy="678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886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2420938"/>
            <a:ext cx="8229600" cy="1143000"/>
          </a:xfrm>
        </p:spPr>
        <p:txBody>
          <a:bodyPr>
            <a:normAutofit fontScale="90000"/>
          </a:bodyPr>
          <a:lstStyle/>
          <a:p>
            <a:pPr>
              <a:defRPr/>
            </a:pPr>
            <a:r>
              <a:rPr lang="en-GB" b="1" dirty="0" smtClean="0"/>
              <a:t>General Court (Annual Report 2015)</a:t>
            </a:r>
            <a:endParaRPr lang="en-GB" b="1" dirty="0"/>
          </a:p>
        </p:txBody>
      </p:sp>
    </p:spTree>
    <p:extLst>
      <p:ext uri="{BB962C8B-B14F-4D97-AF65-F5344CB8AC3E}">
        <p14:creationId xmlns:p14="http://schemas.microsoft.com/office/powerpoint/2010/main" val="376406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65088"/>
            <a:ext cx="6048375" cy="676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34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curia.europa.eu/jcms/upload/docs/image/jpeg/2012-11/1952-1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8639"/>
            <a:ext cx="4746903" cy="645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749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9213"/>
            <a:ext cx="5905500"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767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98425"/>
            <a:ext cx="5384800" cy="674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184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96838"/>
            <a:ext cx="6034088" cy="673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8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0638"/>
            <a:ext cx="5918200" cy="687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4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539750" y="2420938"/>
            <a:ext cx="8229600" cy="1143000"/>
          </a:xfrm>
        </p:spPr>
        <p:txBody>
          <a:bodyPr/>
          <a:lstStyle/>
          <a:p>
            <a:r>
              <a:rPr lang="cs-CZ" altLang="cs-CZ" b="1" smtClean="0"/>
              <a:t>CST (Annual Report 2015)</a:t>
            </a:r>
          </a:p>
        </p:txBody>
      </p:sp>
    </p:spTree>
    <p:extLst>
      <p:ext uri="{BB962C8B-B14F-4D97-AF65-F5344CB8AC3E}">
        <p14:creationId xmlns:p14="http://schemas.microsoft.com/office/powerpoint/2010/main" val="153329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0"/>
            <a:ext cx="540067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142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46038"/>
            <a:ext cx="5040312" cy="668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359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8100"/>
            <a:ext cx="6191250" cy="677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765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76350"/>
            <a:ext cx="893445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177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a:xfrm>
            <a:off x="539750" y="2492375"/>
            <a:ext cx="8229600" cy="1143000"/>
          </a:xfrm>
        </p:spPr>
        <p:txBody>
          <a:bodyPr/>
          <a:lstStyle/>
          <a:p>
            <a:r>
              <a:rPr lang="en-GB" altLang="cs-CZ" b="1" smtClean="0"/>
              <a:t>Transposition of EU directives</a:t>
            </a:r>
          </a:p>
        </p:txBody>
      </p:sp>
    </p:spTree>
    <p:extLst>
      <p:ext uri="{BB962C8B-B14F-4D97-AF65-F5344CB8AC3E}">
        <p14:creationId xmlns:p14="http://schemas.microsoft.com/office/powerpoint/2010/main" val="26329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http://curia.europa.eu/jcms/upload/docs/image/jpeg/2012-11/1952-2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6163"/>
            <a:ext cx="914400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ovéPole 4"/>
          <p:cNvSpPr txBox="1">
            <a:spLocks noChangeArrowheads="1"/>
          </p:cNvSpPr>
          <p:nvPr/>
        </p:nvSpPr>
        <p:spPr bwMode="auto">
          <a:xfrm>
            <a:off x="4716463" y="6524625"/>
            <a:ext cx="43195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sz="1000">
                <a:latin typeface="Calibri" pitchFamily="34" charset="0"/>
              </a:rPr>
              <a:t>http://curia.europa.eu/jcms/upload/docs/image/jpeg/2012-11/1952-2high.jpg</a:t>
            </a:r>
          </a:p>
        </p:txBody>
      </p:sp>
    </p:spTree>
    <p:extLst>
      <p:ext uri="{BB962C8B-B14F-4D97-AF65-F5344CB8AC3E}">
        <p14:creationId xmlns:p14="http://schemas.microsoft.com/office/powerpoint/2010/main" val="12878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ovéPole 2"/>
          <p:cNvSpPr txBox="1">
            <a:spLocks noChangeArrowheads="1"/>
          </p:cNvSpPr>
          <p:nvPr/>
        </p:nvSpPr>
        <p:spPr bwMode="auto">
          <a:xfrm>
            <a:off x="122238" y="6453188"/>
            <a:ext cx="7689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200"/>
              <a:t>http://ec.europa.eu/internal_market/scoreboard/performance_by_governance_tool/transposition/index_en.htm</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236538"/>
            <a:ext cx="8842375" cy="571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748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481763"/>
            <a:ext cx="73517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1275"/>
            <a:ext cx="7200900" cy="631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470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481763"/>
            <a:ext cx="73517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765175"/>
            <a:ext cx="911225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457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481763"/>
            <a:ext cx="73517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60350"/>
            <a:ext cx="9115425" cy="566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692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468313" y="2781300"/>
            <a:ext cx="8229600" cy="1143000"/>
          </a:xfrm>
        </p:spPr>
        <p:txBody>
          <a:bodyPr/>
          <a:lstStyle/>
          <a:p>
            <a:r>
              <a:rPr lang="cs-CZ" altLang="cs-CZ" b="1" smtClean="0">
                <a:solidFill>
                  <a:srgbClr val="0070C0"/>
                </a:solidFill>
                <a:latin typeface="Calibri" pitchFamily="34" charset="0"/>
              </a:rPr>
              <a:t>Dodržování práva EU</a:t>
            </a:r>
            <a:endParaRPr lang="en-GB" altLang="cs-CZ" b="1" smtClean="0">
              <a:solidFill>
                <a:srgbClr val="0070C0"/>
              </a:solidFill>
              <a:latin typeface="Calibri" pitchFamily="34" charset="0"/>
            </a:endParaRPr>
          </a:p>
        </p:txBody>
      </p:sp>
    </p:spTree>
    <p:extLst>
      <p:ext uri="{BB962C8B-B14F-4D97-AF65-F5344CB8AC3E}">
        <p14:creationId xmlns:p14="http://schemas.microsoft.com/office/powerpoint/2010/main" val="160030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ovéPole 1"/>
          <p:cNvSpPr txBox="1">
            <a:spLocks noChangeArrowheads="1"/>
          </p:cNvSpPr>
          <p:nvPr/>
        </p:nvSpPr>
        <p:spPr bwMode="auto">
          <a:xfrm>
            <a:off x="1908175" y="6524625"/>
            <a:ext cx="70564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t>http://ec.europa.eu/internal_market/scoreboard/performance_by_governance_tool/infringements/index_en.htm</a:t>
            </a: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1424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161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ovéPole 1"/>
          <p:cNvSpPr txBox="1">
            <a:spLocks noChangeArrowheads="1"/>
          </p:cNvSpPr>
          <p:nvPr/>
        </p:nvSpPr>
        <p:spPr bwMode="auto">
          <a:xfrm>
            <a:off x="1908175" y="6524625"/>
            <a:ext cx="70564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t>http://ec.europa.eu/internal_market/scoreboard/performance_by_governance_tool/infringements/index_en.htm</a:t>
            </a: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2225"/>
            <a:ext cx="7345362" cy="6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767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ovéPole 2"/>
          <p:cNvSpPr txBox="1">
            <a:spLocks noChangeArrowheads="1"/>
          </p:cNvSpPr>
          <p:nvPr/>
        </p:nvSpPr>
        <p:spPr bwMode="auto">
          <a:xfrm>
            <a:off x="1908175" y="6524625"/>
            <a:ext cx="70564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t>http://ec.europa.eu/internal_market/scoreboard/performance_by_governance_tool/infringements/index_en.htm</a:t>
            </a: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25"/>
            <a:ext cx="91440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431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ovéPole 2"/>
          <p:cNvSpPr txBox="1">
            <a:spLocks noChangeArrowheads="1"/>
          </p:cNvSpPr>
          <p:nvPr/>
        </p:nvSpPr>
        <p:spPr bwMode="auto">
          <a:xfrm>
            <a:off x="1908175" y="6524625"/>
            <a:ext cx="70564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hlinkClick r:id="rId2"/>
              </a:rPr>
              <a:t>http://ec.europa.eu/internal_market/scoreboard/_docs/2014/07/infringements/2014-07-scoreboard-infringements_en.pdf</a:t>
            </a:r>
            <a:endParaRPr lang="cs-CZ" altLang="cs-CZ" sz="1000"/>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620713"/>
            <a:ext cx="9094787"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928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ovéPole 2"/>
          <p:cNvSpPr txBox="1">
            <a:spLocks noChangeArrowheads="1"/>
          </p:cNvSpPr>
          <p:nvPr/>
        </p:nvSpPr>
        <p:spPr bwMode="auto">
          <a:xfrm>
            <a:off x="1908175" y="6524625"/>
            <a:ext cx="70564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t>http://ec.europa.eu/internal_market/scoreboard/performance_by_governance_tool/infringements/index_en.htm</a:t>
            </a: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692150"/>
            <a:ext cx="9126538" cy="568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807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107950" y="260350"/>
            <a:ext cx="7559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cs-CZ"/>
          </a:p>
        </p:txBody>
      </p:sp>
      <p:pic>
        <p:nvPicPr>
          <p:cNvPr id="2052" name="Picture 7" descr="http://curia.europa.eu/jcms/upload/docs/image/jpeg/2012-11/2008-1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24453"/>
            <a:ext cx="9144001" cy="614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ovéPole 1"/>
          <p:cNvSpPr txBox="1">
            <a:spLocks noChangeArrowheads="1"/>
          </p:cNvSpPr>
          <p:nvPr/>
        </p:nvSpPr>
        <p:spPr bwMode="auto">
          <a:xfrm>
            <a:off x="4551363" y="14288"/>
            <a:ext cx="4464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sz="1000">
                <a:latin typeface="Calibri" pitchFamily="34" charset="0"/>
              </a:rPr>
              <a:t>http://curia.europa.eu/jcms/upload/docs/image/jpeg/2012-11/2008-1high.jpg</a:t>
            </a:r>
          </a:p>
        </p:txBody>
      </p:sp>
    </p:spTree>
    <p:extLst>
      <p:ext uri="{BB962C8B-B14F-4D97-AF65-F5344CB8AC3E}">
        <p14:creationId xmlns:p14="http://schemas.microsoft.com/office/powerpoint/2010/main" val="1059018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ovéPole 2"/>
          <p:cNvSpPr txBox="1">
            <a:spLocks noChangeArrowheads="1"/>
          </p:cNvSpPr>
          <p:nvPr/>
        </p:nvSpPr>
        <p:spPr bwMode="auto">
          <a:xfrm>
            <a:off x="2085975" y="6672263"/>
            <a:ext cx="7056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t>http://ec.europa.eu/internal_market/scoreboard/performance_by_governance_tool/infringements/index_en.htm</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050"/>
            <a:ext cx="6769100" cy="656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flipV="1">
            <a:off x="1331913" y="4845050"/>
            <a:ext cx="287337" cy="503238"/>
          </a:xfrm>
          <a:prstGeom prst="line">
            <a:avLst/>
          </a:prstGeom>
          <a:ln w="127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V="1">
            <a:off x="1941513" y="4868863"/>
            <a:ext cx="288925" cy="504825"/>
          </a:xfrm>
          <a:prstGeom prst="line">
            <a:avLst/>
          </a:prstGeom>
          <a:ln w="127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V="1">
            <a:off x="3995738" y="4868863"/>
            <a:ext cx="288925" cy="504825"/>
          </a:xfrm>
          <a:prstGeom prst="line">
            <a:avLst/>
          </a:prstGeom>
          <a:ln w="127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6011863" y="4868863"/>
            <a:ext cx="576262" cy="1008062"/>
          </a:xfrm>
          <a:prstGeom prst="line">
            <a:avLst/>
          </a:prstGeom>
          <a:ln w="1270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489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ovéPole 2"/>
          <p:cNvSpPr txBox="1">
            <a:spLocks noChangeArrowheads="1"/>
          </p:cNvSpPr>
          <p:nvPr/>
        </p:nvSpPr>
        <p:spPr bwMode="auto">
          <a:xfrm>
            <a:off x="2087563" y="6557963"/>
            <a:ext cx="70564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t>http://ec.europa.eu/internal_market/scoreboard/performance_by_governance_tool/infringements/index_en.htm</a:t>
            </a: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88913"/>
            <a:ext cx="9147176" cy="576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669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ovéPole 2"/>
          <p:cNvSpPr txBox="1">
            <a:spLocks noChangeArrowheads="1"/>
          </p:cNvSpPr>
          <p:nvPr/>
        </p:nvSpPr>
        <p:spPr bwMode="auto">
          <a:xfrm>
            <a:off x="2087563" y="6557963"/>
            <a:ext cx="70564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t>http://ec.europa.eu/internal_market/scoreboard/performance_by_governance_tool/infringements/index_en.htm</a:t>
            </a:r>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8778875" cy="602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060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b="1" dirty="0" smtClean="0">
                <a:solidFill>
                  <a:schemeClr val="tx2"/>
                </a:solidFill>
              </a:rPr>
              <a:t>Jaký vliv mají státy na SD?</a:t>
            </a:r>
          </a:p>
        </p:txBody>
      </p:sp>
      <p:sp>
        <p:nvSpPr>
          <p:cNvPr id="7171" name="Rectangle 3"/>
          <p:cNvSpPr>
            <a:spLocks noGrp="1" noChangeArrowheads="1"/>
          </p:cNvSpPr>
          <p:nvPr>
            <p:ph type="body" idx="1"/>
          </p:nvPr>
        </p:nvSpPr>
        <p:spPr/>
        <p:txBody>
          <a:bodyPr/>
          <a:lstStyle/>
          <a:p>
            <a:pPr eaLnBrk="1" hangingPunct="1"/>
            <a:r>
              <a:rPr lang="cs-CZ" dirty="0" smtClean="0"/>
              <a:t>Složení SD (1958: 7 soudců + 2 GA)</a:t>
            </a:r>
          </a:p>
          <a:p>
            <a:pPr eaLnBrk="1" hangingPunct="1"/>
            <a:r>
              <a:rPr lang="cs-CZ" dirty="0" smtClean="0"/>
              <a:t>Jmenování soudců (změny v LS)</a:t>
            </a:r>
          </a:p>
          <a:p>
            <a:pPr eaLnBrk="1" hangingPunct="1"/>
            <a:r>
              <a:rPr lang="cs-CZ" dirty="0" smtClean="0"/>
              <a:t>Požadavky na soudce</a:t>
            </a:r>
          </a:p>
          <a:p>
            <a:pPr eaLnBrk="1" hangingPunct="1"/>
            <a:r>
              <a:rPr lang="cs-CZ" dirty="0" smtClean="0"/>
              <a:t>Disenty?</a:t>
            </a:r>
          </a:p>
        </p:txBody>
      </p:sp>
    </p:spTree>
    <p:extLst>
      <p:ext uri="{BB962C8B-B14F-4D97-AF65-F5344CB8AC3E}">
        <p14:creationId xmlns:p14="http://schemas.microsoft.com/office/powerpoint/2010/main" val="3695158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cs-CZ" b="1" smtClean="0"/>
              <a:t>Eric Stein</a:t>
            </a:r>
            <a:r>
              <a:rPr lang="cs-CZ" smtClean="0"/>
              <a:t> (1981) </a:t>
            </a:r>
            <a:r>
              <a:rPr lang="cs-CZ" i="1" smtClean="0"/>
              <a:t>AJIL</a:t>
            </a:r>
            <a:endParaRPr lang="cs-CZ" smtClean="0"/>
          </a:p>
        </p:txBody>
      </p:sp>
      <p:sp>
        <p:nvSpPr>
          <p:cNvPr id="3075" name="Rectangle 3"/>
          <p:cNvSpPr>
            <a:spLocks noGrp="1" noChangeArrowheads="1"/>
          </p:cNvSpPr>
          <p:nvPr>
            <p:ph type="body" idx="1"/>
          </p:nvPr>
        </p:nvSpPr>
        <p:spPr/>
        <p:txBody>
          <a:bodyPr/>
          <a:lstStyle/>
          <a:p>
            <a:pPr eaLnBrk="1" hangingPunct="1"/>
            <a:r>
              <a:rPr lang="cs-CZ" i="1" smtClean="0"/>
              <a:t>“Tucked away in the fairyland Duchy of Luxemburg and blessed, until recently, with the benign neglect by the powers that be and the mass media, the Court of Justice of the European Communities has fashioned a constitutional framework for a federal-type structure in Europe.”</a:t>
            </a:r>
            <a:r>
              <a:rPr lang="cs-CZ" smtClean="0"/>
              <a:t> </a:t>
            </a:r>
          </a:p>
        </p:txBody>
      </p:sp>
      <p:pic>
        <p:nvPicPr>
          <p:cNvPr id="3076" name="Picture 5" descr="http://www.ur.umich.edu/0405/Oct25_04/img/041025_acc_eric-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88913"/>
            <a:ext cx="1190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7125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0"/>
            <a:ext cx="5365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909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634082"/>
          </a:xfrm>
        </p:spPr>
        <p:txBody>
          <a:bodyPr>
            <a:normAutofit fontScale="90000"/>
          </a:bodyPr>
          <a:lstStyle/>
          <a:p>
            <a:r>
              <a:rPr lang="cs-CZ" i="1" dirty="0" smtClean="0">
                <a:solidFill>
                  <a:schemeClr val="tx2"/>
                </a:solidFill>
              </a:rPr>
              <a:t>Článek 267 SFEU</a:t>
            </a:r>
            <a:r>
              <a:rPr lang="cs-CZ" dirty="0" smtClean="0">
                <a:solidFill>
                  <a:schemeClr val="tx2"/>
                </a:solidFill>
              </a:rPr>
              <a:t/>
            </a:r>
            <a:br>
              <a:rPr lang="cs-CZ" dirty="0" smtClean="0">
                <a:solidFill>
                  <a:schemeClr val="tx2"/>
                </a:solidFill>
              </a:rPr>
            </a:br>
            <a:endParaRPr lang="cs-CZ" dirty="0">
              <a:solidFill>
                <a:schemeClr val="tx2"/>
              </a:solidFill>
            </a:endParaRPr>
          </a:p>
        </p:txBody>
      </p:sp>
      <p:sp>
        <p:nvSpPr>
          <p:cNvPr id="3" name="Zástupný symbol pro obsah 2"/>
          <p:cNvSpPr>
            <a:spLocks noGrp="1"/>
          </p:cNvSpPr>
          <p:nvPr>
            <p:ph idx="1"/>
          </p:nvPr>
        </p:nvSpPr>
        <p:spPr>
          <a:xfrm>
            <a:off x="457200" y="980728"/>
            <a:ext cx="8229600" cy="5616624"/>
          </a:xfrm>
        </p:spPr>
        <p:txBody>
          <a:bodyPr>
            <a:normAutofit fontScale="62500" lnSpcReduction="20000"/>
          </a:bodyPr>
          <a:lstStyle/>
          <a:p>
            <a:pPr>
              <a:buNone/>
            </a:pPr>
            <a:r>
              <a:rPr lang="cs-CZ" dirty="0" smtClean="0"/>
              <a:t>Soudní </a:t>
            </a:r>
            <a:r>
              <a:rPr lang="cs-CZ" dirty="0"/>
              <a:t>dvůr Evropské unie má pravomoc rozhodovat o předběžných otázkách týkajících se:</a:t>
            </a:r>
          </a:p>
          <a:p>
            <a:pPr>
              <a:buNone/>
            </a:pPr>
            <a:r>
              <a:rPr lang="cs-CZ" dirty="0"/>
              <a:t> </a:t>
            </a:r>
          </a:p>
          <a:p>
            <a:pPr>
              <a:buNone/>
            </a:pPr>
            <a:r>
              <a:rPr lang="cs-CZ" dirty="0"/>
              <a:t>a)	výkladu Smluv,</a:t>
            </a:r>
          </a:p>
          <a:p>
            <a:pPr>
              <a:buNone/>
            </a:pPr>
            <a:r>
              <a:rPr lang="cs-CZ" dirty="0"/>
              <a:t> </a:t>
            </a:r>
          </a:p>
          <a:p>
            <a:pPr>
              <a:buNone/>
            </a:pPr>
            <a:r>
              <a:rPr lang="cs-CZ" dirty="0"/>
              <a:t>b)	platnosti a výkladu aktů přijatých orgány, institucemi nebo jinými subjekty Unie.</a:t>
            </a:r>
          </a:p>
          <a:p>
            <a:pPr>
              <a:buNone/>
            </a:pPr>
            <a:r>
              <a:rPr lang="cs-CZ" dirty="0"/>
              <a:t> </a:t>
            </a:r>
          </a:p>
          <a:p>
            <a:pPr>
              <a:buNone/>
            </a:pPr>
            <a:r>
              <a:rPr lang="cs-CZ" dirty="0"/>
              <a:t>Vyvstane-li taková otázka před soudem členského státu, může tento soud, považuje-li rozhodnutí o této otázce za nezbytné k vynesení svého rozsudku, požádat Soudní dvůr Evropské unie o rozhodnutí o této otázce.</a:t>
            </a:r>
          </a:p>
          <a:p>
            <a:pPr>
              <a:buNone/>
            </a:pPr>
            <a:r>
              <a:rPr lang="cs-CZ" dirty="0"/>
              <a:t> </a:t>
            </a:r>
          </a:p>
          <a:p>
            <a:pPr>
              <a:buNone/>
            </a:pPr>
            <a:r>
              <a:rPr lang="cs-CZ" dirty="0"/>
              <a:t>Vyvstane-li taková otázka při jednání před soudem členského státu, jehož rozhodnutí nelze napadnout opravnými prostředky podle vnitrostátního práva, je tento soud povinen obrátit se na Soudní dvůr Evropské unie.</a:t>
            </a:r>
          </a:p>
          <a:p>
            <a:pPr>
              <a:buNone/>
            </a:pPr>
            <a:r>
              <a:rPr lang="cs-CZ" dirty="0"/>
              <a:t> </a:t>
            </a:r>
          </a:p>
          <a:p>
            <a:pPr>
              <a:buNone/>
            </a:pPr>
            <a:r>
              <a:rPr lang="cs-CZ" dirty="0"/>
              <a:t>Vyvstane-li taková otázka při jednání před soudem členského státu, které se týká osoby ve vazbě, rozhodne Soudní dvůr Evropské unie v co nejkratší lhůtě.</a:t>
            </a:r>
          </a:p>
          <a:p>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pic>
        <p:nvPicPr>
          <p:cNvPr id="6146" name="Picture 2"/>
          <p:cNvPicPr>
            <a:picLocks noChangeAspect="1" noChangeArrowheads="1"/>
          </p:cNvPicPr>
          <p:nvPr/>
        </p:nvPicPr>
        <p:blipFill>
          <a:blip r:embed="rId2" cstate="print"/>
          <a:srcRect/>
          <a:stretch>
            <a:fillRect/>
          </a:stretch>
        </p:blipFill>
        <p:spPr bwMode="auto">
          <a:xfrm>
            <a:off x="323528" y="1196752"/>
            <a:ext cx="8534474" cy="4469854"/>
          </a:xfrm>
          <a:prstGeom prst="rect">
            <a:avLst/>
          </a:prstGeom>
          <a:noFill/>
          <a:ln w="9525">
            <a:noFill/>
            <a:miter lim="800000"/>
            <a:headEnd/>
            <a:tailEnd/>
          </a:ln>
        </p:spPr>
      </p:pic>
      <p:sp>
        <p:nvSpPr>
          <p:cNvPr id="5" name="TextovéPole 4"/>
          <p:cNvSpPr txBox="1"/>
          <p:nvPr/>
        </p:nvSpPr>
        <p:spPr>
          <a:xfrm>
            <a:off x="5039544" y="6381328"/>
            <a:ext cx="4104456" cy="369332"/>
          </a:xfrm>
          <a:prstGeom prst="rect">
            <a:avLst/>
          </a:prstGeom>
          <a:noFill/>
        </p:spPr>
        <p:txBody>
          <a:bodyPr wrap="square" rtlCol="0">
            <a:spAutoFit/>
          </a:bodyPr>
          <a:lstStyle/>
          <a:p>
            <a:r>
              <a:rPr lang="cs-CZ" dirty="0" smtClean="0"/>
              <a:t>Stone </a:t>
            </a:r>
            <a:r>
              <a:rPr lang="cs-CZ" dirty="0" err="1" smtClean="0"/>
              <a:t>Sweet</a:t>
            </a:r>
            <a:r>
              <a:rPr lang="cs-CZ" dirty="0" smtClean="0"/>
              <a:t> – </a:t>
            </a:r>
            <a:r>
              <a:rPr lang="cs-CZ" dirty="0" err="1" smtClean="0"/>
              <a:t>Brunell</a:t>
            </a:r>
            <a:r>
              <a:rPr lang="cs-CZ" dirty="0"/>
              <a:t> </a:t>
            </a:r>
            <a:r>
              <a:rPr lang="cs-CZ" dirty="0" smtClean="0"/>
              <a:t>(1998) </a:t>
            </a:r>
            <a:r>
              <a:rPr lang="cs-CZ" i="1" dirty="0" smtClean="0"/>
              <a:t>JEPP</a:t>
            </a: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87624" y="0"/>
            <a:ext cx="6753225" cy="6286500"/>
          </a:xfrm>
          <a:prstGeom prst="rect">
            <a:avLst/>
          </a:prstGeom>
          <a:noFill/>
          <a:ln w="9525">
            <a:noFill/>
            <a:miter lim="800000"/>
            <a:headEnd/>
            <a:tailEnd/>
          </a:ln>
        </p:spPr>
      </p:pic>
      <p:sp>
        <p:nvSpPr>
          <p:cNvPr id="5" name="TextovéPole 4"/>
          <p:cNvSpPr txBox="1"/>
          <p:nvPr/>
        </p:nvSpPr>
        <p:spPr>
          <a:xfrm>
            <a:off x="6012160" y="6381328"/>
            <a:ext cx="2916832" cy="369332"/>
          </a:xfrm>
          <a:prstGeom prst="rect">
            <a:avLst/>
          </a:prstGeom>
          <a:noFill/>
        </p:spPr>
        <p:txBody>
          <a:bodyPr wrap="square" rtlCol="0">
            <a:spAutoFit/>
          </a:bodyPr>
          <a:lstStyle/>
          <a:p>
            <a:r>
              <a:rPr lang="cs-CZ" dirty="0" err="1" smtClean="0"/>
              <a:t>Carrubba</a:t>
            </a:r>
            <a:r>
              <a:rPr lang="cs-CZ" dirty="0" smtClean="0"/>
              <a:t> - </a:t>
            </a:r>
            <a:r>
              <a:rPr lang="cs-CZ" dirty="0" err="1" smtClean="0"/>
              <a:t>Murrah</a:t>
            </a:r>
            <a:r>
              <a:rPr lang="cs-CZ" dirty="0" smtClean="0"/>
              <a:t>(2005) </a:t>
            </a:r>
            <a:r>
              <a:rPr lang="cs-CZ" i="1" dirty="0" smtClean="0"/>
              <a:t>IO</a:t>
            </a: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59697" y="764704"/>
            <a:ext cx="8689800" cy="5040560"/>
          </a:xfrm>
          <a:prstGeom prst="rect">
            <a:avLst/>
          </a:prstGeom>
          <a:noFill/>
          <a:ln w="9525">
            <a:noFill/>
            <a:miter lim="800000"/>
            <a:headEnd/>
            <a:tailEnd/>
          </a:ln>
        </p:spPr>
      </p:pic>
      <p:sp>
        <p:nvSpPr>
          <p:cNvPr id="5" name="TextovéPole 4"/>
          <p:cNvSpPr txBox="1"/>
          <p:nvPr/>
        </p:nvSpPr>
        <p:spPr>
          <a:xfrm>
            <a:off x="5039544" y="6381328"/>
            <a:ext cx="4104456" cy="369332"/>
          </a:xfrm>
          <a:prstGeom prst="rect">
            <a:avLst/>
          </a:prstGeom>
          <a:noFill/>
        </p:spPr>
        <p:txBody>
          <a:bodyPr wrap="square" rtlCol="0">
            <a:spAutoFit/>
          </a:bodyPr>
          <a:lstStyle/>
          <a:p>
            <a:r>
              <a:rPr lang="cs-CZ" dirty="0" smtClean="0"/>
              <a:t>Stone </a:t>
            </a:r>
            <a:r>
              <a:rPr lang="cs-CZ" dirty="0" err="1" smtClean="0"/>
              <a:t>Sweet</a:t>
            </a:r>
            <a:r>
              <a:rPr lang="cs-CZ" dirty="0" smtClean="0"/>
              <a:t> – </a:t>
            </a:r>
            <a:r>
              <a:rPr lang="cs-CZ" dirty="0" err="1" smtClean="0"/>
              <a:t>Brunell</a:t>
            </a:r>
            <a:r>
              <a:rPr lang="cs-CZ" dirty="0"/>
              <a:t> </a:t>
            </a:r>
            <a:r>
              <a:rPr lang="cs-CZ" dirty="0" smtClean="0"/>
              <a:t>(1998) </a:t>
            </a:r>
            <a:r>
              <a:rPr lang="cs-CZ" i="1" dirty="0" smtClean="0"/>
              <a:t>JEPP</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sz="quarter"/>
          </p:nvPr>
        </p:nvSpPr>
        <p:spPr/>
        <p:txBody>
          <a:bodyPr/>
          <a:lstStyle/>
          <a:p>
            <a:r>
              <a:rPr lang="cs-CZ" b="1" dirty="0" smtClean="0">
                <a:solidFill>
                  <a:schemeClr val="tx2"/>
                </a:solidFill>
              </a:rPr>
              <a:t>Soudcové a soudkyně</a:t>
            </a:r>
            <a:endParaRPr lang="cs-CZ" b="1" dirty="0">
              <a:solidFill>
                <a:schemeClr val="tx2"/>
              </a:solidFill>
            </a:endParaRPr>
          </a:p>
        </p:txBody>
      </p:sp>
      <p:pic>
        <p:nvPicPr>
          <p:cNvPr id="72708" name="Picture 4" descr="Malenovsky"/>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779912" y="2094359"/>
            <a:ext cx="2057400" cy="200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0" name="Picture 6" descr="pelikanova"/>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3779912" y="4429670"/>
            <a:ext cx="2057400" cy="200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2" name="Picture 8" descr="jae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869" y="4429671"/>
            <a:ext cx="2057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288" y="2094359"/>
            <a:ext cx="1956562" cy="191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6"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2531" y="4437063"/>
            <a:ext cx="2088232" cy="2039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7"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1608" y="2068959"/>
            <a:ext cx="2056308" cy="200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sz="quarter" idx="3"/>
          </p:nvPr>
        </p:nvSpPr>
        <p:spPr/>
        <p:txBody>
          <a:bodyPr/>
          <a:lstStyle/>
          <a:p>
            <a:endParaRPr lang="cs-CZ"/>
          </a:p>
        </p:txBody>
      </p:sp>
    </p:spTree>
    <p:extLst>
      <p:ext uri="{BB962C8B-B14F-4D97-AF65-F5344CB8AC3E}">
        <p14:creationId xmlns:p14="http://schemas.microsoft.com/office/powerpoint/2010/main" val="34155775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8443912"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5"/>
          <p:cNvSpPr>
            <a:spLocks noChangeArrowheads="1"/>
          </p:cNvSpPr>
          <p:nvPr/>
        </p:nvSpPr>
        <p:spPr bwMode="auto">
          <a:xfrm>
            <a:off x="4140200" y="0"/>
            <a:ext cx="48355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cs-CZ" altLang="cs-CZ" sz="1600">
                <a:solidFill>
                  <a:schemeClr val="tx2"/>
                </a:solidFill>
              </a:rPr>
              <a:t>Stone Sweet – Brunell (1998). </a:t>
            </a:r>
            <a:r>
              <a:rPr lang="cs-CZ" altLang="cs-CZ" sz="1600" i="1">
                <a:solidFill>
                  <a:schemeClr val="tx2"/>
                </a:solidFill>
              </a:rPr>
              <a:t>APSR</a:t>
            </a:r>
            <a:r>
              <a:rPr lang="cs-CZ" altLang="cs-CZ" sz="1600">
                <a:solidFill>
                  <a:schemeClr val="tx2"/>
                </a:solidFill>
              </a:rPr>
              <a:t>.</a:t>
            </a:r>
          </a:p>
        </p:txBody>
      </p:sp>
    </p:spTree>
    <p:extLst>
      <p:ext uri="{BB962C8B-B14F-4D97-AF65-F5344CB8AC3E}">
        <p14:creationId xmlns:p14="http://schemas.microsoft.com/office/powerpoint/2010/main" val="2428494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37814" y="1052736"/>
            <a:ext cx="8817825" cy="4248472"/>
          </a:xfrm>
          <a:prstGeom prst="rect">
            <a:avLst/>
          </a:prstGeom>
          <a:noFill/>
          <a:ln w="9525">
            <a:noFill/>
            <a:miter lim="800000"/>
            <a:headEnd/>
            <a:tailEnd/>
          </a:ln>
        </p:spPr>
      </p:pic>
      <p:sp>
        <p:nvSpPr>
          <p:cNvPr id="5" name="TextovéPole 4"/>
          <p:cNvSpPr txBox="1"/>
          <p:nvPr/>
        </p:nvSpPr>
        <p:spPr>
          <a:xfrm>
            <a:off x="5039544" y="6381328"/>
            <a:ext cx="4104456" cy="369332"/>
          </a:xfrm>
          <a:prstGeom prst="rect">
            <a:avLst/>
          </a:prstGeom>
          <a:noFill/>
        </p:spPr>
        <p:txBody>
          <a:bodyPr wrap="square" rtlCol="0">
            <a:spAutoFit/>
          </a:bodyPr>
          <a:lstStyle/>
          <a:p>
            <a:r>
              <a:rPr lang="cs-CZ" dirty="0" smtClean="0"/>
              <a:t>Stone </a:t>
            </a:r>
            <a:r>
              <a:rPr lang="cs-CZ" dirty="0" err="1" smtClean="0"/>
              <a:t>Sweet</a:t>
            </a:r>
            <a:r>
              <a:rPr lang="cs-CZ" dirty="0" smtClean="0"/>
              <a:t> – </a:t>
            </a:r>
            <a:r>
              <a:rPr lang="cs-CZ" dirty="0" err="1" smtClean="0"/>
              <a:t>Brunell</a:t>
            </a:r>
            <a:r>
              <a:rPr lang="cs-CZ" dirty="0"/>
              <a:t> </a:t>
            </a:r>
            <a:r>
              <a:rPr lang="cs-CZ" dirty="0" smtClean="0"/>
              <a:t>(1998) </a:t>
            </a:r>
            <a:r>
              <a:rPr lang="cs-CZ" i="1" dirty="0" smtClean="0"/>
              <a:t>JEPP</a:t>
            </a: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pic>
        <p:nvPicPr>
          <p:cNvPr id="11266" name="Picture 2"/>
          <p:cNvPicPr>
            <a:picLocks noChangeAspect="1" noChangeArrowheads="1"/>
          </p:cNvPicPr>
          <p:nvPr/>
        </p:nvPicPr>
        <p:blipFill>
          <a:blip r:embed="rId2" cstate="print"/>
          <a:srcRect/>
          <a:stretch>
            <a:fillRect/>
          </a:stretch>
        </p:blipFill>
        <p:spPr bwMode="auto">
          <a:xfrm>
            <a:off x="251520" y="820758"/>
            <a:ext cx="8731934" cy="4735102"/>
          </a:xfrm>
          <a:prstGeom prst="rect">
            <a:avLst/>
          </a:prstGeom>
          <a:noFill/>
          <a:ln w="9525">
            <a:noFill/>
            <a:miter lim="800000"/>
            <a:headEnd/>
            <a:tailEnd/>
          </a:ln>
        </p:spPr>
      </p:pic>
      <p:sp>
        <p:nvSpPr>
          <p:cNvPr id="5" name="TextovéPole 4"/>
          <p:cNvSpPr txBox="1"/>
          <p:nvPr/>
        </p:nvSpPr>
        <p:spPr>
          <a:xfrm>
            <a:off x="5039544" y="6381328"/>
            <a:ext cx="4104456" cy="369332"/>
          </a:xfrm>
          <a:prstGeom prst="rect">
            <a:avLst/>
          </a:prstGeom>
          <a:noFill/>
        </p:spPr>
        <p:txBody>
          <a:bodyPr wrap="square" rtlCol="0">
            <a:spAutoFit/>
          </a:bodyPr>
          <a:lstStyle/>
          <a:p>
            <a:r>
              <a:rPr lang="cs-CZ" dirty="0" smtClean="0"/>
              <a:t>Stone </a:t>
            </a:r>
            <a:r>
              <a:rPr lang="cs-CZ" dirty="0" err="1" smtClean="0"/>
              <a:t>Sweet</a:t>
            </a:r>
            <a:r>
              <a:rPr lang="cs-CZ" dirty="0" smtClean="0"/>
              <a:t> – </a:t>
            </a:r>
            <a:r>
              <a:rPr lang="cs-CZ" dirty="0" err="1" smtClean="0"/>
              <a:t>Brunell</a:t>
            </a:r>
            <a:r>
              <a:rPr lang="cs-CZ" dirty="0"/>
              <a:t> </a:t>
            </a:r>
            <a:r>
              <a:rPr lang="cs-CZ" dirty="0" smtClean="0"/>
              <a:t>(1998) </a:t>
            </a:r>
            <a:r>
              <a:rPr lang="cs-CZ" i="1" dirty="0" smtClean="0"/>
              <a:t>JEPP</a:t>
            </a:r>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98" name="Picture 2"/>
          <p:cNvPicPr>
            <a:picLocks noChangeAspect="1" noChangeArrowheads="1"/>
          </p:cNvPicPr>
          <p:nvPr/>
        </p:nvPicPr>
        <p:blipFill>
          <a:blip r:embed="rId2" cstate="print"/>
          <a:srcRect/>
          <a:stretch>
            <a:fillRect/>
          </a:stretch>
        </p:blipFill>
        <p:spPr bwMode="auto">
          <a:xfrm>
            <a:off x="179512" y="1916832"/>
            <a:ext cx="8784976" cy="3079031"/>
          </a:xfrm>
          <a:prstGeom prst="rect">
            <a:avLst/>
          </a:prstGeom>
          <a:noFill/>
          <a:ln w="9525">
            <a:noFill/>
            <a:miter lim="800000"/>
            <a:headEnd/>
            <a:tailEnd/>
          </a:ln>
        </p:spPr>
      </p:pic>
      <p:sp>
        <p:nvSpPr>
          <p:cNvPr id="5" name="TextovéPole 4"/>
          <p:cNvSpPr txBox="1"/>
          <p:nvPr/>
        </p:nvSpPr>
        <p:spPr>
          <a:xfrm>
            <a:off x="6012160" y="6381328"/>
            <a:ext cx="2916832" cy="369332"/>
          </a:xfrm>
          <a:prstGeom prst="rect">
            <a:avLst/>
          </a:prstGeom>
          <a:noFill/>
        </p:spPr>
        <p:txBody>
          <a:bodyPr wrap="square" rtlCol="0">
            <a:spAutoFit/>
          </a:bodyPr>
          <a:lstStyle/>
          <a:p>
            <a:r>
              <a:rPr lang="cs-CZ" dirty="0" err="1" smtClean="0"/>
              <a:t>Carrubba</a:t>
            </a:r>
            <a:r>
              <a:rPr lang="cs-CZ" dirty="0" smtClean="0"/>
              <a:t> - </a:t>
            </a:r>
            <a:r>
              <a:rPr lang="cs-CZ" dirty="0" err="1" smtClean="0"/>
              <a:t>Murrah</a:t>
            </a:r>
            <a:r>
              <a:rPr lang="cs-CZ" dirty="0" smtClean="0"/>
              <a:t>(2005) </a:t>
            </a:r>
            <a:r>
              <a:rPr lang="cs-CZ" i="1" dirty="0" smtClean="0"/>
              <a:t>IO</a:t>
            </a:r>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b="1" dirty="0">
                <a:solidFill>
                  <a:schemeClr val="tx2"/>
                </a:solidFill>
              </a:rPr>
              <a:t>Důsledky předběžného řízení</a:t>
            </a:r>
          </a:p>
        </p:txBody>
      </p:sp>
      <p:sp>
        <p:nvSpPr>
          <p:cNvPr id="20483" name="Rectangle 3"/>
          <p:cNvSpPr>
            <a:spLocks noGrp="1" noChangeArrowheads="1"/>
          </p:cNvSpPr>
          <p:nvPr>
            <p:ph type="body" idx="1"/>
          </p:nvPr>
        </p:nvSpPr>
        <p:spPr>
          <a:xfrm>
            <a:off x="468313" y="1989138"/>
            <a:ext cx="8229600" cy="3413125"/>
          </a:xfrm>
        </p:spPr>
        <p:txBody>
          <a:bodyPr/>
          <a:lstStyle/>
          <a:p>
            <a:pPr marL="609600" indent="-609600"/>
            <a:r>
              <a:rPr lang="cs-CZ" dirty="0" smtClean="0"/>
              <a:t>Posílení </a:t>
            </a:r>
            <a:r>
              <a:rPr lang="cs-CZ" dirty="0"/>
              <a:t>pravomocí a efektivity regulace na evropské úrovni na úkor pravomocí členských států (přednost, přímý účinek)</a:t>
            </a:r>
          </a:p>
          <a:p>
            <a:pPr marL="609600" indent="-609600"/>
            <a:r>
              <a:rPr lang="cs-CZ" dirty="0" smtClean="0"/>
              <a:t>Na </a:t>
            </a:r>
            <a:r>
              <a:rPr lang="cs-CZ" dirty="0"/>
              <a:t>evropské úrovni posílení soudní moci na úkor moci výkonné a zákonodárné</a:t>
            </a:r>
          </a:p>
          <a:p>
            <a:pPr marL="609600" indent="-609600">
              <a:lnSpc>
                <a:spcPct val="80000"/>
              </a:lnSpc>
            </a:pPr>
            <a:r>
              <a:rPr lang="cs-CZ" dirty="0" smtClean="0"/>
              <a:t>Vnitrostátně</a:t>
            </a:r>
            <a:r>
              <a:rPr lang="cs-CZ" dirty="0"/>
              <a:t>: posílení nižších soudů</a:t>
            </a:r>
          </a:p>
        </p:txBody>
      </p:sp>
    </p:spTree>
    <p:extLst>
      <p:ext uri="{BB962C8B-B14F-4D97-AF65-F5344CB8AC3E}">
        <p14:creationId xmlns:p14="http://schemas.microsoft.com/office/powerpoint/2010/main" val="34120860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b="1" dirty="0">
                <a:solidFill>
                  <a:schemeClr val="tx2"/>
                </a:solidFill>
              </a:rPr>
              <a:t>Kdo může klást otázky?</a:t>
            </a:r>
          </a:p>
        </p:txBody>
      </p:sp>
      <p:sp>
        <p:nvSpPr>
          <p:cNvPr id="23555" name="Rectangle 3"/>
          <p:cNvSpPr>
            <a:spLocks noGrp="1" noChangeArrowheads="1"/>
          </p:cNvSpPr>
          <p:nvPr>
            <p:ph type="body" idx="1"/>
          </p:nvPr>
        </p:nvSpPr>
        <p:spPr>
          <a:xfrm>
            <a:off x="457200" y="1600200"/>
            <a:ext cx="8229600" cy="4637088"/>
          </a:xfrm>
        </p:spPr>
        <p:txBody>
          <a:bodyPr/>
          <a:lstStyle/>
          <a:p>
            <a:r>
              <a:rPr lang="cs-CZ" sz="2800" b="1" i="1" dirty="0" err="1" smtClean="0"/>
              <a:t>Dorsch</a:t>
            </a:r>
            <a:r>
              <a:rPr lang="cs-CZ" sz="2800" b="1" i="1" dirty="0" smtClean="0"/>
              <a:t> </a:t>
            </a:r>
            <a:r>
              <a:rPr lang="cs-CZ" sz="2800" b="1" i="1" dirty="0" err="1" smtClean="0"/>
              <a:t>Consult</a:t>
            </a:r>
            <a:r>
              <a:rPr lang="cs-CZ" sz="2800" b="1" i="1" dirty="0" smtClean="0"/>
              <a:t> C-54/96</a:t>
            </a:r>
            <a:endParaRPr lang="cs-CZ" sz="2800" b="1" i="1" dirty="0"/>
          </a:p>
          <a:p>
            <a:pPr lvl="1"/>
            <a:r>
              <a:rPr lang="cs-CZ" sz="2400" dirty="0"/>
              <a:t>Zákonný </a:t>
            </a:r>
            <a:r>
              <a:rPr lang="cs-CZ" sz="2400" dirty="0" smtClean="0"/>
              <a:t>základ tělesa</a:t>
            </a:r>
            <a:endParaRPr lang="cs-CZ" sz="2400" dirty="0"/>
          </a:p>
          <a:p>
            <a:pPr lvl="1"/>
            <a:r>
              <a:rPr lang="cs-CZ" sz="2400" dirty="0" smtClean="0"/>
              <a:t>Nezávislost</a:t>
            </a:r>
          </a:p>
          <a:p>
            <a:pPr lvl="1"/>
            <a:r>
              <a:rPr lang="cs-CZ" sz="2400" dirty="0" smtClean="0"/>
              <a:t>Trvalost</a:t>
            </a:r>
            <a:endParaRPr lang="cs-CZ" sz="2400" dirty="0"/>
          </a:p>
          <a:p>
            <a:pPr lvl="1"/>
            <a:r>
              <a:rPr lang="cs-CZ" sz="2400" dirty="0"/>
              <a:t>Jurisdikce </a:t>
            </a:r>
            <a:r>
              <a:rPr lang="cs-CZ" sz="2400" dirty="0" smtClean="0"/>
              <a:t>povinná (založená zákonem)</a:t>
            </a:r>
            <a:endParaRPr lang="cs-CZ" sz="2400" dirty="0"/>
          </a:p>
          <a:p>
            <a:pPr lvl="1"/>
            <a:r>
              <a:rPr lang="cs-CZ" sz="2400" dirty="0" smtClean="0"/>
              <a:t>Aplikuje právo</a:t>
            </a:r>
            <a:endParaRPr lang="cs-CZ" sz="2400" dirty="0"/>
          </a:p>
          <a:p>
            <a:pPr lvl="1"/>
            <a:r>
              <a:rPr lang="cs-CZ" sz="2400" dirty="0"/>
              <a:t>Sporné řízení</a:t>
            </a:r>
          </a:p>
          <a:p>
            <a:r>
              <a:rPr lang="cs-CZ" sz="2800" dirty="0"/>
              <a:t>246/80 </a:t>
            </a:r>
            <a:r>
              <a:rPr lang="cs-CZ" sz="2800" i="1" dirty="0" err="1"/>
              <a:t>Broekmeulen</a:t>
            </a:r>
            <a:r>
              <a:rPr lang="cs-CZ" sz="2800" dirty="0"/>
              <a:t> – Nizozemec s kvalifikací z Belgie, chtějící vykonávat lékařskou praxi v Nizozemí.</a:t>
            </a:r>
          </a:p>
        </p:txBody>
      </p:sp>
    </p:spTree>
    <p:extLst>
      <p:ext uri="{BB962C8B-B14F-4D97-AF65-F5344CB8AC3E}">
        <p14:creationId xmlns:p14="http://schemas.microsoft.com/office/powerpoint/2010/main" val="32123593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b="1" dirty="0">
                <a:solidFill>
                  <a:schemeClr val="tx2"/>
                </a:solidFill>
              </a:rPr>
              <a:t>Povinnost obrátit se na Soud</a:t>
            </a:r>
          </a:p>
        </p:txBody>
      </p:sp>
      <p:sp>
        <p:nvSpPr>
          <p:cNvPr id="25603" name="Rectangle 3"/>
          <p:cNvSpPr>
            <a:spLocks noGrp="1" noChangeArrowheads="1"/>
          </p:cNvSpPr>
          <p:nvPr>
            <p:ph type="body" idx="1"/>
          </p:nvPr>
        </p:nvSpPr>
        <p:spPr/>
        <p:txBody>
          <a:bodyPr/>
          <a:lstStyle/>
          <a:p>
            <a:pPr>
              <a:lnSpc>
                <a:spcPct val="90000"/>
              </a:lnSpc>
            </a:pPr>
            <a:r>
              <a:rPr lang="cs-CZ" dirty="0">
                <a:latin typeface="+mj-lt"/>
              </a:rPr>
              <a:t>Srovnání odstavce 2 a 3 čl. 267</a:t>
            </a:r>
          </a:p>
          <a:p>
            <a:pPr>
              <a:lnSpc>
                <a:spcPct val="90000"/>
              </a:lnSpc>
            </a:pPr>
            <a:r>
              <a:rPr lang="cs-CZ" dirty="0">
                <a:latin typeface="+mj-lt"/>
              </a:rPr>
              <a:t>Případ </a:t>
            </a:r>
            <a:r>
              <a:rPr lang="cs-CZ" i="1" dirty="0" err="1">
                <a:latin typeface="+mj-lt"/>
              </a:rPr>
              <a:t>Peterbroeck</a:t>
            </a:r>
            <a:r>
              <a:rPr lang="cs-CZ" i="1" dirty="0">
                <a:latin typeface="+mj-lt"/>
              </a:rPr>
              <a:t> – </a:t>
            </a:r>
            <a:r>
              <a:rPr lang="cs-CZ" dirty="0">
                <a:latin typeface="+mj-lt"/>
              </a:rPr>
              <a:t>ECJ: národní procesní pravidlo, které brání národnímu soudu vznést dle svého uvážení dotaz, týkající se kompatibility národního a evropského práva, odporuje komunitárnímu právu.</a:t>
            </a:r>
          </a:p>
          <a:p>
            <a:pPr>
              <a:lnSpc>
                <a:spcPct val="90000"/>
              </a:lnSpc>
            </a:pPr>
            <a:r>
              <a:rPr lang="cs-CZ" dirty="0">
                <a:latin typeface="+mj-lt"/>
              </a:rPr>
              <a:t>Teorie </a:t>
            </a:r>
          </a:p>
          <a:p>
            <a:pPr lvl="1">
              <a:lnSpc>
                <a:spcPct val="90000"/>
              </a:lnSpc>
            </a:pPr>
            <a:r>
              <a:rPr lang="cs-CZ" dirty="0">
                <a:latin typeface="+mj-lt"/>
              </a:rPr>
              <a:t>Abstrakční</a:t>
            </a:r>
          </a:p>
          <a:p>
            <a:pPr lvl="1">
              <a:lnSpc>
                <a:spcPct val="90000"/>
              </a:lnSpc>
            </a:pPr>
            <a:r>
              <a:rPr lang="cs-CZ" dirty="0">
                <a:latin typeface="+mj-lt"/>
              </a:rPr>
              <a:t>Konkrétní</a:t>
            </a:r>
          </a:p>
        </p:txBody>
      </p:sp>
    </p:spTree>
    <p:extLst>
      <p:ext uri="{BB962C8B-B14F-4D97-AF65-F5344CB8AC3E}">
        <p14:creationId xmlns:p14="http://schemas.microsoft.com/office/powerpoint/2010/main" val="26438369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cs-CZ" b="1" dirty="0">
                <a:solidFill>
                  <a:schemeClr val="tx2"/>
                </a:solidFill>
              </a:rPr>
              <a:t>Kdy není soud povinen se tázat?</a:t>
            </a:r>
          </a:p>
        </p:txBody>
      </p:sp>
      <p:sp>
        <p:nvSpPr>
          <p:cNvPr id="26627" name="Rectangle 3"/>
          <p:cNvSpPr>
            <a:spLocks noGrp="1" noChangeArrowheads="1"/>
          </p:cNvSpPr>
          <p:nvPr>
            <p:ph type="body" idx="1"/>
          </p:nvPr>
        </p:nvSpPr>
        <p:spPr/>
        <p:txBody>
          <a:bodyPr/>
          <a:lstStyle/>
          <a:p>
            <a:r>
              <a:rPr lang="cs-CZ" i="1" dirty="0" smtClean="0"/>
              <a:t>CILFIT, </a:t>
            </a:r>
            <a:r>
              <a:rPr lang="cs-CZ" i="1" dirty="0" err="1" smtClean="0"/>
              <a:t>Intermodal</a:t>
            </a:r>
            <a:endParaRPr lang="cs-CZ" i="1" dirty="0"/>
          </a:p>
          <a:p>
            <a:r>
              <a:rPr lang="cs-CZ" b="1" dirty="0" smtClean="0"/>
              <a:t>Doktrína </a:t>
            </a:r>
            <a:r>
              <a:rPr lang="cs-CZ" b="1" dirty="0" err="1"/>
              <a:t>acte</a:t>
            </a:r>
            <a:r>
              <a:rPr lang="cs-CZ" b="1" dirty="0"/>
              <a:t> </a:t>
            </a:r>
            <a:r>
              <a:rPr lang="cs-CZ" b="1" dirty="0" err="1"/>
              <a:t>éclairé</a:t>
            </a:r>
            <a:r>
              <a:rPr lang="cs-CZ" b="1" dirty="0"/>
              <a:t> </a:t>
            </a:r>
          </a:p>
          <a:p>
            <a:r>
              <a:rPr lang="cs-CZ" b="1" dirty="0"/>
              <a:t>Doktrína </a:t>
            </a:r>
            <a:r>
              <a:rPr lang="cs-CZ" b="1" dirty="0" err="1"/>
              <a:t>acte</a:t>
            </a:r>
            <a:r>
              <a:rPr lang="cs-CZ" b="1" dirty="0"/>
              <a:t> </a:t>
            </a:r>
            <a:r>
              <a:rPr lang="cs-CZ" b="1" dirty="0" err="1"/>
              <a:t>clair</a:t>
            </a:r>
            <a:r>
              <a:rPr lang="cs-CZ" b="1" dirty="0"/>
              <a:t> </a:t>
            </a:r>
            <a:endParaRPr lang="cs-CZ" b="1" dirty="0" smtClean="0"/>
          </a:p>
          <a:p>
            <a:r>
              <a:rPr lang="cs-CZ" dirty="0" smtClean="0"/>
              <a:t>Historie</a:t>
            </a:r>
            <a:endParaRPr lang="cs-CZ" dirty="0"/>
          </a:p>
          <a:p>
            <a:pPr lvl="1"/>
            <a:r>
              <a:rPr lang="cs-CZ" dirty="0"/>
              <a:t>Shovívavost</a:t>
            </a:r>
          </a:p>
          <a:p>
            <a:pPr lvl="1"/>
            <a:r>
              <a:rPr lang="cs-CZ" dirty="0"/>
              <a:t>Kontrola vhodnosti</a:t>
            </a:r>
          </a:p>
          <a:p>
            <a:endParaRPr lang="cs-CZ" b="1" dirty="0"/>
          </a:p>
        </p:txBody>
      </p:sp>
    </p:spTree>
    <p:extLst>
      <p:ext uri="{BB962C8B-B14F-4D97-AF65-F5344CB8AC3E}">
        <p14:creationId xmlns:p14="http://schemas.microsoft.com/office/powerpoint/2010/main" val="13735568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b="1" dirty="0">
                <a:solidFill>
                  <a:schemeClr val="tx2"/>
                </a:solidFill>
              </a:rPr>
              <a:t>Kdy SD odmítne dotaz?</a:t>
            </a:r>
          </a:p>
        </p:txBody>
      </p:sp>
      <p:sp>
        <p:nvSpPr>
          <p:cNvPr id="27651" name="Rectangle 3"/>
          <p:cNvSpPr>
            <a:spLocks noGrp="1" noChangeArrowheads="1"/>
          </p:cNvSpPr>
          <p:nvPr>
            <p:ph type="body" idx="1"/>
          </p:nvPr>
        </p:nvSpPr>
        <p:spPr>
          <a:xfrm>
            <a:off x="468313" y="2060575"/>
            <a:ext cx="8229600" cy="3197225"/>
          </a:xfrm>
        </p:spPr>
        <p:txBody>
          <a:bodyPr/>
          <a:lstStyle/>
          <a:p>
            <a:r>
              <a:rPr lang="cs-CZ" dirty="0"/>
              <a:t>Hypotetický charakter dotazu </a:t>
            </a:r>
          </a:p>
          <a:p>
            <a:r>
              <a:rPr lang="cs-CZ" dirty="0"/>
              <a:t>Vznesené dotazy nejsou relevantní </a:t>
            </a:r>
          </a:p>
          <a:p>
            <a:r>
              <a:rPr lang="cs-CZ" dirty="0"/>
              <a:t>Dotazy nejsou formulovány </a:t>
            </a:r>
            <a:r>
              <a:rPr lang="cs-CZ" dirty="0" smtClean="0"/>
              <a:t>dostatečně jasně </a:t>
            </a:r>
            <a:endParaRPr lang="cs-CZ" dirty="0"/>
          </a:p>
          <a:p>
            <a:r>
              <a:rPr lang="cs-CZ" dirty="0"/>
              <a:t>Fakta nejsou dostatečně jasná, aby </a:t>
            </a:r>
            <a:r>
              <a:rPr lang="cs-CZ" dirty="0" smtClean="0"/>
              <a:t>SD mohl interpretovat relevantní </a:t>
            </a:r>
            <a:r>
              <a:rPr lang="cs-CZ" dirty="0"/>
              <a:t>právní předpisy </a:t>
            </a:r>
          </a:p>
        </p:txBody>
      </p:sp>
    </p:spTree>
    <p:extLst>
      <p:ext uri="{BB962C8B-B14F-4D97-AF65-F5344CB8AC3E}">
        <p14:creationId xmlns:p14="http://schemas.microsoft.com/office/powerpoint/2010/main" val="2896254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cs-CZ" sz="4000" b="1" dirty="0">
                <a:solidFill>
                  <a:schemeClr val="tx2"/>
                </a:solidFill>
              </a:rPr>
              <a:t>Provinění soudů ve vztahu k předběžné otázce</a:t>
            </a:r>
          </a:p>
        </p:txBody>
      </p:sp>
      <p:sp>
        <p:nvSpPr>
          <p:cNvPr id="29699" name="Rectangle 3"/>
          <p:cNvSpPr>
            <a:spLocks noGrp="1" noChangeArrowheads="1"/>
          </p:cNvSpPr>
          <p:nvPr>
            <p:ph type="body" idx="1"/>
          </p:nvPr>
        </p:nvSpPr>
        <p:spPr/>
        <p:txBody>
          <a:bodyPr/>
          <a:lstStyle/>
          <a:p>
            <a:pPr marL="609600" indent="-609600"/>
            <a:r>
              <a:rPr lang="cs-CZ" sz="2800" dirty="0" smtClean="0"/>
              <a:t>Soudy </a:t>
            </a:r>
            <a:r>
              <a:rPr lang="cs-CZ" sz="2800" dirty="0"/>
              <a:t>s povinností referovat otázku nepoloží nebo položí nesprávným způsobem</a:t>
            </a:r>
          </a:p>
          <a:p>
            <a:pPr marL="609600" indent="-609600"/>
            <a:r>
              <a:rPr lang="cs-CZ" sz="2800" dirty="0" smtClean="0"/>
              <a:t>Položí </a:t>
            </a:r>
            <a:r>
              <a:rPr lang="cs-CZ" sz="2800" dirty="0"/>
              <a:t>předběžnou otázku, ale nerespektují odpověď ESD</a:t>
            </a:r>
          </a:p>
          <a:p>
            <a:pPr marL="609600" indent="-609600"/>
            <a:r>
              <a:rPr lang="cs-CZ" sz="2800" b="1" dirty="0"/>
              <a:t>Důsledky </a:t>
            </a:r>
            <a:endParaRPr lang="cs-CZ" sz="2800" dirty="0"/>
          </a:p>
          <a:p>
            <a:pPr marL="990600" lvl="1" indent="-533400"/>
            <a:r>
              <a:rPr lang="cs-CZ" sz="2400" dirty="0"/>
              <a:t>ústavní stížnost (nepoložení otázky)</a:t>
            </a:r>
          </a:p>
          <a:p>
            <a:pPr marL="990600" lvl="1" indent="-533400"/>
            <a:r>
              <a:rPr lang="cs-CZ" sz="2400" dirty="0"/>
              <a:t>Komise žaluje členský stát pro porušení povinnosti (čl. 258)</a:t>
            </a:r>
          </a:p>
          <a:p>
            <a:pPr marL="990600" lvl="1" indent="-533400"/>
            <a:r>
              <a:rPr lang="cs-CZ" sz="2400" dirty="0"/>
              <a:t>Žaloba na náhradu škody proti členskému státu – státy nesou odpovědnost za chyby svých soudů</a:t>
            </a:r>
          </a:p>
        </p:txBody>
      </p:sp>
    </p:spTree>
    <p:extLst>
      <p:ext uri="{BB962C8B-B14F-4D97-AF65-F5344CB8AC3E}">
        <p14:creationId xmlns:p14="http://schemas.microsoft.com/office/powerpoint/2010/main" val="3795484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b="1" dirty="0">
                <a:solidFill>
                  <a:schemeClr val="tx2"/>
                </a:solidFill>
              </a:rPr>
              <a:t>Hlavní náplň činnosti SD</a:t>
            </a:r>
          </a:p>
        </p:txBody>
      </p:sp>
      <p:sp>
        <p:nvSpPr>
          <p:cNvPr id="25603" name="Rectangle 3"/>
          <p:cNvSpPr>
            <a:spLocks noGrp="1" noChangeArrowheads="1"/>
          </p:cNvSpPr>
          <p:nvPr>
            <p:ph type="body" idx="1"/>
          </p:nvPr>
        </p:nvSpPr>
        <p:spPr/>
        <p:txBody>
          <a:bodyPr>
            <a:normAutofit lnSpcReduction="10000"/>
          </a:bodyPr>
          <a:lstStyle/>
          <a:p>
            <a:r>
              <a:rPr lang="cs-CZ" dirty="0"/>
              <a:t>3 hlavní kategorie </a:t>
            </a:r>
            <a:r>
              <a:rPr lang="cs-CZ" dirty="0" smtClean="0"/>
              <a:t>sporů</a:t>
            </a:r>
            <a:endParaRPr lang="cs-CZ" dirty="0"/>
          </a:p>
          <a:p>
            <a:pPr lvl="1">
              <a:buFont typeface="Wingdings" pitchFamily="2" charset="2"/>
              <a:buNone/>
            </a:pPr>
            <a:r>
              <a:rPr lang="cs-CZ" dirty="0"/>
              <a:t>	1) sporná řízení</a:t>
            </a:r>
          </a:p>
          <a:p>
            <a:pPr lvl="2"/>
            <a:r>
              <a:rPr lang="cs-CZ" dirty="0"/>
              <a:t>žaloba na nesplnění povinností </a:t>
            </a:r>
          </a:p>
          <a:p>
            <a:pPr lvl="2"/>
            <a:r>
              <a:rPr lang="cs-CZ" dirty="0"/>
              <a:t>žaloba na neplatnost </a:t>
            </a:r>
          </a:p>
          <a:p>
            <a:pPr lvl="2"/>
            <a:r>
              <a:rPr lang="cs-CZ" dirty="0"/>
              <a:t>žaloba na nečinnost</a:t>
            </a:r>
          </a:p>
          <a:p>
            <a:pPr lvl="1">
              <a:buFont typeface="Wingdings" pitchFamily="2" charset="2"/>
              <a:buNone/>
            </a:pPr>
            <a:r>
              <a:rPr lang="cs-CZ" dirty="0"/>
              <a:t>	2) posudky</a:t>
            </a:r>
          </a:p>
          <a:p>
            <a:pPr lvl="1">
              <a:buFont typeface="Wingdings" pitchFamily="2" charset="2"/>
              <a:buNone/>
            </a:pPr>
            <a:r>
              <a:rPr lang="cs-CZ" dirty="0"/>
              <a:t>	3) </a:t>
            </a:r>
            <a:r>
              <a:rPr lang="cs-CZ" dirty="0" smtClean="0"/>
              <a:t>řízení o předběžné otázce</a:t>
            </a:r>
            <a:endParaRPr lang="cs-CZ" dirty="0"/>
          </a:p>
          <a:p>
            <a:pPr lvl="1">
              <a:buFont typeface="Wingdings" pitchFamily="2" charset="2"/>
              <a:buNone/>
            </a:pPr>
            <a:endParaRPr lang="cs-CZ" dirty="0"/>
          </a:p>
          <a:p>
            <a:r>
              <a:rPr lang="cs-CZ" dirty="0"/>
              <a:t>Průběh řízení</a:t>
            </a:r>
          </a:p>
        </p:txBody>
      </p:sp>
    </p:spTree>
    <p:extLst>
      <p:ext uri="{BB962C8B-B14F-4D97-AF65-F5344CB8AC3E}">
        <p14:creationId xmlns:p14="http://schemas.microsoft.com/office/powerpoint/2010/main" val="1619278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cs-CZ" sz="4000" b="1" dirty="0">
                <a:solidFill>
                  <a:schemeClr val="tx2"/>
                </a:solidFill>
              </a:rPr>
              <a:t>Reforma prejudiciálního řízení - návrhy</a:t>
            </a:r>
          </a:p>
        </p:txBody>
      </p:sp>
      <p:sp>
        <p:nvSpPr>
          <p:cNvPr id="30723" name="Rectangle 3"/>
          <p:cNvSpPr>
            <a:spLocks noGrp="1" noChangeArrowheads="1"/>
          </p:cNvSpPr>
          <p:nvPr>
            <p:ph type="body" idx="1"/>
          </p:nvPr>
        </p:nvSpPr>
        <p:spPr>
          <a:xfrm>
            <a:off x="468313" y="1844675"/>
            <a:ext cx="8229600" cy="3916363"/>
          </a:xfrm>
        </p:spPr>
        <p:txBody>
          <a:bodyPr>
            <a:normAutofit lnSpcReduction="10000"/>
          </a:bodyPr>
          <a:lstStyle/>
          <a:p>
            <a:r>
              <a:rPr lang="cs-CZ" dirty="0"/>
              <a:t>Dotazy pouze od soudů, od nichž není odvolání</a:t>
            </a:r>
          </a:p>
          <a:p>
            <a:r>
              <a:rPr lang="cs-CZ" dirty="0"/>
              <a:t>Filtrační mechanismus</a:t>
            </a:r>
          </a:p>
          <a:p>
            <a:r>
              <a:rPr lang="cs-CZ" dirty="0"/>
              <a:t>Národní soud navrhne odpověď</a:t>
            </a:r>
          </a:p>
          <a:p>
            <a:r>
              <a:rPr lang="cs-CZ" dirty="0"/>
              <a:t>Krok k apelačnímu systému</a:t>
            </a:r>
          </a:p>
          <a:p>
            <a:r>
              <a:rPr lang="cs-CZ" dirty="0"/>
              <a:t>Vytvoření decentralizovaných soudních orgánů</a:t>
            </a:r>
          </a:p>
          <a:p>
            <a:r>
              <a:rPr lang="cs-CZ" dirty="0"/>
              <a:t>Větší zapojení </a:t>
            </a:r>
            <a:r>
              <a:rPr lang="cs-CZ" dirty="0" smtClean="0"/>
              <a:t>Tribunálu</a:t>
            </a:r>
            <a:endParaRPr lang="cs-CZ" dirty="0"/>
          </a:p>
        </p:txBody>
      </p:sp>
    </p:spTree>
    <p:extLst>
      <p:ext uri="{BB962C8B-B14F-4D97-AF65-F5344CB8AC3E}">
        <p14:creationId xmlns:p14="http://schemas.microsoft.com/office/powerpoint/2010/main" val="1513010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116632"/>
            <a:ext cx="8229600" cy="792088"/>
          </a:xfrm>
        </p:spPr>
        <p:txBody>
          <a:bodyPr/>
          <a:lstStyle/>
          <a:p>
            <a:r>
              <a:rPr lang="cs-CZ" b="1" dirty="0">
                <a:solidFill>
                  <a:schemeClr val="tx2"/>
                </a:solidFill>
              </a:rPr>
              <a:t>Literatura</a:t>
            </a:r>
          </a:p>
        </p:txBody>
      </p:sp>
      <p:sp>
        <p:nvSpPr>
          <p:cNvPr id="31747" name="Rectangle 3"/>
          <p:cNvSpPr>
            <a:spLocks noGrp="1" noChangeArrowheads="1"/>
          </p:cNvSpPr>
          <p:nvPr>
            <p:ph type="body" idx="1"/>
          </p:nvPr>
        </p:nvSpPr>
        <p:spPr>
          <a:xfrm>
            <a:off x="457200" y="908720"/>
            <a:ext cx="8229600" cy="5688632"/>
          </a:xfrm>
        </p:spPr>
        <p:txBody>
          <a:bodyPr>
            <a:normAutofit fontScale="92500" lnSpcReduction="20000"/>
          </a:bodyPr>
          <a:lstStyle/>
          <a:p>
            <a:pPr>
              <a:lnSpc>
                <a:spcPct val="80000"/>
              </a:lnSpc>
            </a:pPr>
            <a:r>
              <a:rPr lang="cs-CZ" sz="1800" dirty="0" smtClean="0"/>
              <a:t>CARRUBBA, </a:t>
            </a:r>
            <a:r>
              <a:rPr lang="cs-CZ" sz="1800" dirty="0" err="1" smtClean="0"/>
              <a:t>Clifford</a:t>
            </a:r>
            <a:r>
              <a:rPr lang="cs-CZ" sz="1800" dirty="0" smtClean="0"/>
              <a:t> – GABEL, Matthew – HANKLA, Charles (2008). </a:t>
            </a:r>
            <a:r>
              <a:rPr lang="cs-CZ" sz="1800" dirty="0" err="1" smtClean="0"/>
              <a:t>Judicial</a:t>
            </a:r>
            <a:r>
              <a:rPr lang="cs-CZ" sz="1800" dirty="0" smtClean="0"/>
              <a:t> </a:t>
            </a:r>
            <a:r>
              <a:rPr lang="cs-CZ" sz="1800" dirty="0" err="1" smtClean="0"/>
              <a:t>Behavior</a:t>
            </a:r>
            <a:r>
              <a:rPr lang="cs-CZ" sz="1800" dirty="0" smtClean="0"/>
              <a:t> </a:t>
            </a:r>
            <a:r>
              <a:rPr lang="cs-CZ" sz="1800" dirty="0" err="1" smtClean="0"/>
              <a:t>under</a:t>
            </a:r>
            <a:r>
              <a:rPr lang="cs-CZ" sz="1800" dirty="0" smtClean="0"/>
              <a:t> </a:t>
            </a:r>
            <a:r>
              <a:rPr lang="cs-CZ" sz="1800" dirty="0" err="1" smtClean="0"/>
              <a:t>Political</a:t>
            </a:r>
            <a:r>
              <a:rPr lang="cs-CZ" sz="1800" dirty="0" smtClean="0"/>
              <a:t> </a:t>
            </a:r>
            <a:r>
              <a:rPr lang="cs-CZ" sz="1800" dirty="0" err="1" smtClean="0"/>
              <a:t>Constraints</a:t>
            </a:r>
            <a:r>
              <a:rPr lang="cs-CZ" sz="1800" dirty="0" smtClean="0"/>
              <a:t>: Evidence </a:t>
            </a:r>
            <a:r>
              <a:rPr lang="cs-CZ" sz="1800" dirty="0" err="1" smtClean="0"/>
              <a:t>from</a:t>
            </a:r>
            <a:r>
              <a:rPr lang="cs-CZ" sz="1800" dirty="0" smtClean="0"/>
              <a:t> </a:t>
            </a:r>
            <a:r>
              <a:rPr lang="cs-CZ" sz="1800" dirty="0" err="1" smtClean="0"/>
              <a:t>the</a:t>
            </a:r>
            <a:r>
              <a:rPr lang="cs-CZ" sz="1800" dirty="0" smtClean="0"/>
              <a:t> </a:t>
            </a:r>
            <a:r>
              <a:rPr lang="cs-CZ" sz="1800" dirty="0" err="1" smtClean="0"/>
              <a:t>European</a:t>
            </a:r>
            <a:r>
              <a:rPr lang="cs-CZ" sz="1800" dirty="0" smtClean="0"/>
              <a:t> </a:t>
            </a:r>
            <a:r>
              <a:rPr lang="cs-CZ" sz="1800" dirty="0" err="1" smtClean="0"/>
              <a:t>Court</a:t>
            </a:r>
            <a:r>
              <a:rPr lang="cs-CZ" sz="1800" dirty="0" smtClean="0"/>
              <a:t> </a:t>
            </a:r>
            <a:r>
              <a:rPr lang="cs-CZ" sz="1800" dirty="0" err="1" smtClean="0"/>
              <a:t>of</a:t>
            </a:r>
            <a:r>
              <a:rPr lang="cs-CZ" sz="1800" dirty="0" smtClean="0"/>
              <a:t> Justice. </a:t>
            </a:r>
            <a:r>
              <a:rPr lang="cs-CZ" sz="1800" i="1" dirty="0" err="1" smtClean="0"/>
              <a:t>American</a:t>
            </a:r>
            <a:r>
              <a:rPr lang="cs-CZ" sz="1800" i="1" dirty="0" smtClean="0"/>
              <a:t> </a:t>
            </a:r>
            <a:r>
              <a:rPr lang="cs-CZ" sz="1800" i="1" dirty="0" err="1" smtClean="0"/>
              <a:t>Political</a:t>
            </a:r>
            <a:r>
              <a:rPr lang="cs-CZ" sz="1800" i="1" dirty="0" smtClean="0"/>
              <a:t> Science </a:t>
            </a:r>
            <a:r>
              <a:rPr lang="cs-CZ" sz="1800" i="1" dirty="0" err="1" smtClean="0"/>
              <a:t>Review</a:t>
            </a:r>
            <a:r>
              <a:rPr lang="cs-CZ" sz="1800" dirty="0" smtClean="0"/>
              <a:t>, vol. 102, no. 4, s. 435-452.</a:t>
            </a:r>
          </a:p>
          <a:p>
            <a:pPr>
              <a:lnSpc>
                <a:spcPct val="80000"/>
              </a:lnSpc>
            </a:pPr>
            <a:r>
              <a:rPr lang="en-US" sz="1800" dirty="0"/>
              <a:t>CARRUBBA, Clifford J. - MURRAH, Lacey (2005). Legal Integration and Use of the Preliminary Ruling Process in the European Union. International Organization, Vol. 59, Spring, pp. 399-418.</a:t>
            </a:r>
            <a:endParaRPr lang="cs-CZ" sz="1800" dirty="0" smtClean="0"/>
          </a:p>
          <a:p>
            <a:pPr>
              <a:lnSpc>
                <a:spcPct val="80000"/>
              </a:lnSpc>
            </a:pPr>
            <a:r>
              <a:rPr lang="cs-CZ" sz="1800" dirty="0" smtClean="0"/>
              <a:t>CRAIG </a:t>
            </a:r>
            <a:r>
              <a:rPr lang="cs-CZ" sz="1800" dirty="0"/>
              <a:t>Paul, De BÚRCA </a:t>
            </a:r>
            <a:r>
              <a:rPr lang="cs-CZ" sz="1800" dirty="0" err="1"/>
              <a:t>Gráinne</a:t>
            </a:r>
            <a:r>
              <a:rPr lang="cs-CZ" sz="1800" dirty="0"/>
              <a:t>. </a:t>
            </a:r>
            <a:r>
              <a:rPr lang="cs-CZ" sz="1800" i="1" dirty="0"/>
              <a:t>„EU </a:t>
            </a:r>
            <a:r>
              <a:rPr lang="cs-CZ" sz="1800" i="1" dirty="0" err="1"/>
              <a:t>Law</a:t>
            </a:r>
            <a:r>
              <a:rPr lang="cs-CZ" sz="1800" i="1" dirty="0"/>
              <a:t>: Text, </a:t>
            </a:r>
            <a:r>
              <a:rPr lang="cs-CZ" sz="1800" i="1" dirty="0" err="1"/>
              <a:t>Cases</a:t>
            </a:r>
            <a:r>
              <a:rPr lang="cs-CZ" sz="1800" i="1" dirty="0"/>
              <a:t> And </a:t>
            </a:r>
            <a:r>
              <a:rPr lang="cs-CZ" sz="1800" i="1" dirty="0" err="1"/>
              <a:t>Materials</a:t>
            </a:r>
            <a:r>
              <a:rPr lang="cs-CZ" sz="1800" i="1" dirty="0"/>
              <a:t>“</a:t>
            </a:r>
            <a:r>
              <a:rPr lang="cs-CZ" sz="1800" dirty="0"/>
              <a:t>. 3rd </a:t>
            </a:r>
            <a:r>
              <a:rPr lang="cs-CZ" sz="1800" dirty="0" err="1"/>
              <a:t>ed</a:t>
            </a:r>
            <a:r>
              <a:rPr lang="cs-CZ" sz="1800" dirty="0"/>
              <a:t>., Oxford: Oxford University Press, 2003, pp. 432-481.</a:t>
            </a:r>
          </a:p>
          <a:p>
            <a:pPr>
              <a:lnSpc>
                <a:spcPct val="80000"/>
              </a:lnSpc>
            </a:pPr>
            <a:r>
              <a:rPr lang="cs-CZ" sz="1800" dirty="0"/>
              <a:t>DAVIES, </a:t>
            </a:r>
            <a:r>
              <a:rPr lang="cs-CZ" sz="1800" dirty="0" err="1"/>
              <a:t>Gareth</a:t>
            </a:r>
            <a:r>
              <a:rPr lang="cs-CZ" sz="1800" dirty="0"/>
              <a:t>. </a:t>
            </a:r>
            <a:r>
              <a:rPr lang="cs-CZ" sz="1800" i="1" dirty="0" err="1"/>
              <a:t>The</a:t>
            </a:r>
            <a:r>
              <a:rPr lang="cs-CZ" sz="1800" i="1" dirty="0"/>
              <a:t> </a:t>
            </a:r>
            <a:r>
              <a:rPr lang="cs-CZ" sz="1800" i="1" dirty="0" err="1"/>
              <a:t>Division</a:t>
            </a:r>
            <a:r>
              <a:rPr lang="cs-CZ" sz="1800" i="1" dirty="0"/>
              <a:t> </a:t>
            </a:r>
            <a:r>
              <a:rPr lang="cs-CZ" sz="1800" i="1" dirty="0" err="1"/>
              <a:t>of</a:t>
            </a:r>
            <a:r>
              <a:rPr lang="cs-CZ" sz="1800" i="1" dirty="0"/>
              <a:t> </a:t>
            </a:r>
            <a:r>
              <a:rPr lang="cs-CZ" sz="1800" i="1" dirty="0" err="1"/>
              <a:t>Powers</a:t>
            </a:r>
            <a:r>
              <a:rPr lang="cs-CZ" sz="1800" i="1" dirty="0"/>
              <a:t> </a:t>
            </a:r>
            <a:r>
              <a:rPr lang="cs-CZ" sz="1800" i="1" dirty="0" err="1"/>
              <a:t>between</a:t>
            </a:r>
            <a:r>
              <a:rPr lang="cs-CZ" sz="1800" i="1" dirty="0"/>
              <a:t> </a:t>
            </a:r>
            <a:r>
              <a:rPr lang="cs-CZ" sz="1800" i="1" dirty="0" err="1"/>
              <a:t>the</a:t>
            </a:r>
            <a:r>
              <a:rPr lang="cs-CZ" sz="1800" i="1" dirty="0"/>
              <a:t> </a:t>
            </a:r>
            <a:r>
              <a:rPr lang="cs-CZ" sz="1800" i="1" dirty="0" err="1"/>
              <a:t>European</a:t>
            </a:r>
            <a:r>
              <a:rPr lang="cs-CZ" sz="1800" i="1" dirty="0"/>
              <a:t> </a:t>
            </a:r>
            <a:r>
              <a:rPr lang="cs-CZ" sz="1800" i="1" dirty="0" err="1"/>
              <a:t>Court</a:t>
            </a:r>
            <a:r>
              <a:rPr lang="cs-CZ" sz="1800" i="1" dirty="0"/>
              <a:t> </a:t>
            </a:r>
            <a:r>
              <a:rPr lang="cs-CZ" sz="1800" i="1" dirty="0" err="1"/>
              <a:t>of</a:t>
            </a:r>
            <a:r>
              <a:rPr lang="cs-CZ" sz="1800" i="1" dirty="0"/>
              <a:t> Justice and </a:t>
            </a:r>
            <a:r>
              <a:rPr lang="cs-CZ" sz="1800" i="1" dirty="0" err="1"/>
              <a:t>National</a:t>
            </a:r>
            <a:r>
              <a:rPr lang="cs-CZ" sz="1800" i="1" dirty="0"/>
              <a:t> </a:t>
            </a:r>
            <a:r>
              <a:rPr lang="cs-CZ" sz="1800" i="1" dirty="0" err="1"/>
              <a:t>Courts</a:t>
            </a:r>
            <a:r>
              <a:rPr lang="cs-CZ" sz="1800" i="1" dirty="0"/>
              <a:t>.</a:t>
            </a:r>
            <a:r>
              <a:rPr lang="cs-CZ" sz="1800" dirty="0"/>
              <a:t> </a:t>
            </a:r>
            <a:r>
              <a:rPr lang="cs-CZ" sz="1800" dirty="0" err="1"/>
              <a:t>Constitutionalism</a:t>
            </a:r>
            <a:r>
              <a:rPr lang="cs-CZ" sz="1800" dirty="0"/>
              <a:t> Web-</a:t>
            </a:r>
            <a:r>
              <a:rPr lang="cs-CZ" sz="1800" dirty="0" err="1"/>
              <a:t>Papers</a:t>
            </a:r>
            <a:r>
              <a:rPr lang="cs-CZ" sz="1800" dirty="0"/>
              <a:t>, </a:t>
            </a:r>
            <a:r>
              <a:rPr lang="cs-CZ" sz="1800" dirty="0" err="1"/>
              <a:t>ConWEB</a:t>
            </a:r>
            <a:r>
              <a:rPr lang="cs-CZ" sz="1800" dirty="0"/>
              <a:t> No. 3/2004, http://les1.man.ac.uk/</a:t>
            </a:r>
            <a:r>
              <a:rPr lang="cs-CZ" sz="1800" dirty="0" err="1"/>
              <a:t>conweb</a:t>
            </a:r>
            <a:r>
              <a:rPr lang="cs-CZ" sz="1800" dirty="0"/>
              <a:t>/.</a:t>
            </a:r>
          </a:p>
          <a:p>
            <a:pPr>
              <a:lnSpc>
                <a:spcPct val="80000"/>
              </a:lnSpc>
            </a:pPr>
            <a:r>
              <a:rPr lang="cs-CZ" sz="1800" dirty="0"/>
              <a:t>FOLTÝN, Valentin. </a:t>
            </a:r>
            <a:r>
              <a:rPr lang="cs-CZ" sz="1800" i="1" dirty="0"/>
              <a:t>„Uplatnění institutu prejudiciálního řízení v podmínkách právního řádu ČR po vstupu ČR do Evropské unie". </a:t>
            </a:r>
            <a:r>
              <a:rPr lang="cs-CZ" sz="1800" dirty="0"/>
              <a:t>http://www.emp-jurisprudence.com/data/</a:t>
            </a:r>
            <a:r>
              <a:rPr lang="cs-CZ" sz="1800" dirty="0" err="1"/>
              <a:t>emp</a:t>
            </a:r>
            <a:r>
              <a:rPr lang="cs-CZ" sz="1800" dirty="0"/>
              <a:t>/emp5_2003/Foltyn_uplatneni_institutu.html.</a:t>
            </a:r>
          </a:p>
          <a:p>
            <a:pPr>
              <a:lnSpc>
                <a:spcPct val="80000"/>
              </a:lnSpc>
            </a:pPr>
            <a:r>
              <a:rPr lang="cs-CZ" sz="1800" dirty="0" smtClean="0"/>
              <a:t>GROUSSOT, </a:t>
            </a:r>
            <a:r>
              <a:rPr lang="cs-CZ" sz="1800" dirty="0" err="1" smtClean="0"/>
              <a:t>Xavier</a:t>
            </a:r>
            <a:r>
              <a:rPr lang="cs-CZ" sz="1800" dirty="0" smtClean="0"/>
              <a:t> (2008). Spirit, Are </a:t>
            </a:r>
            <a:r>
              <a:rPr lang="cs-CZ" sz="1800" dirty="0" err="1" smtClean="0"/>
              <a:t>You</a:t>
            </a:r>
            <a:r>
              <a:rPr lang="cs-CZ" sz="1800" dirty="0" smtClean="0"/>
              <a:t> </a:t>
            </a:r>
            <a:r>
              <a:rPr lang="cs-CZ" sz="1800" dirty="0" err="1" smtClean="0"/>
              <a:t>There</a:t>
            </a:r>
            <a:r>
              <a:rPr lang="cs-CZ" sz="1800" dirty="0" smtClean="0"/>
              <a:t>? </a:t>
            </a:r>
            <a:r>
              <a:rPr lang="cs-CZ" sz="1800" dirty="0" err="1" smtClean="0"/>
              <a:t>Reinfored</a:t>
            </a:r>
            <a:r>
              <a:rPr lang="cs-CZ" sz="1800" dirty="0" smtClean="0"/>
              <a:t> </a:t>
            </a:r>
            <a:r>
              <a:rPr lang="cs-CZ" sz="1800" dirty="0" err="1" smtClean="0"/>
              <a:t>Judicial</a:t>
            </a:r>
            <a:r>
              <a:rPr lang="cs-CZ" sz="1800" dirty="0" smtClean="0"/>
              <a:t> </a:t>
            </a:r>
            <a:r>
              <a:rPr lang="cs-CZ" sz="1800" dirty="0" err="1" smtClean="0"/>
              <a:t>Dialogue</a:t>
            </a:r>
            <a:r>
              <a:rPr lang="cs-CZ" sz="1800" dirty="0" smtClean="0"/>
              <a:t> and </a:t>
            </a:r>
            <a:r>
              <a:rPr lang="cs-CZ" sz="1800" dirty="0" err="1" smtClean="0"/>
              <a:t>the</a:t>
            </a:r>
            <a:r>
              <a:rPr lang="cs-CZ" sz="1800" dirty="0" smtClean="0"/>
              <a:t> </a:t>
            </a:r>
            <a:r>
              <a:rPr lang="cs-CZ" sz="1800" dirty="0" err="1" smtClean="0"/>
              <a:t>Preliminary</a:t>
            </a:r>
            <a:r>
              <a:rPr lang="cs-CZ" sz="1800" dirty="0" smtClean="0"/>
              <a:t> </a:t>
            </a:r>
            <a:r>
              <a:rPr lang="cs-CZ" sz="1800" dirty="0" err="1" smtClean="0"/>
              <a:t>Ruling</a:t>
            </a:r>
            <a:r>
              <a:rPr lang="cs-CZ" sz="1800" dirty="0" smtClean="0"/>
              <a:t> </a:t>
            </a:r>
            <a:r>
              <a:rPr lang="cs-CZ" sz="1800" dirty="0" err="1" smtClean="0"/>
              <a:t>Procedure</a:t>
            </a:r>
            <a:r>
              <a:rPr lang="cs-CZ" sz="1800" dirty="0" smtClean="0"/>
              <a:t>. </a:t>
            </a:r>
            <a:r>
              <a:rPr lang="cs-CZ" sz="1800" i="1" dirty="0" err="1" smtClean="0"/>
              <a:t>Eric</a:t>
            </a:r>
            <a:r>
              <a:rPr lang="cs-CZ" sz="1800" i="1" dirty="0" smtClean="0"/>
              <a:t> Stein </a:t>
            </a:r>
            <a:r>
              <a:rPr lang="cs-CZ" sz="1800" i="1" dirty="0" err="1" smtClean="0"/>
              <a:t>Working</a:t>
            </a:r>
            <a:r>
              <a:rPr lang="cs-CZ" sz="1800" i="1" dirty="0" smtClean="0"/>
              <a:t> </a:t>
            </a:r>
            <a:r>
              <a:rPr lang="cs-CZ" sz="1800" i="1" dirty="0" err="1" smtClean="0"/>
              <a:t>Paper</a:t>
            </a:r>
            <a:r>
              <a:rPr lang="cs-CZ" sz="1800" dirty="0" smtClean="0"/>
              <a:t> No 4/2008.</a:t>
            </a:r>
          </a:p>
          <a:p>
            <a:pPr>
              <a:lnSpc>
                <a:spcPct val="80000"/>
              </a:lnSpc>
            </a:pPr>
            <a:r>
              <a:rPr lang="cs-CZ" sz="1800" dirty="0" smtClean="0"/>
              <a:t>NYIKOS</a:t>
            </a:r>
            <a:r>
              <a:rPr lang="cs-CZ" sz="1800" dirty="0"/>
              <a:t>, </a:t>
            </a:r>
            <a:r>
              <a:rPr lang="cs-CZ" sz="1800" dirty="0" err="1"/>
              <a:t>Stacy</a:t>
            </a:r>
            <a:r>
              <a:rPr lang="cs-CZ" sz="1800" dirty="0"/>
              <a:t> A. </a:t>
            </a:r>
            <a:r>
              <a:rPr lang="cs-CZ" sz="1800" i="1" dirty="0"/>
              <a:t>„</a:t>
            </a:r>
            <a:r>
              <a:rPr lang="cs-CZ" sz="1800" i="1" dirty="0" err="1"/>
              <a:t>The</a:t>
            </a:r>
            <a:r>
              <a:rPr lang="cs-CZ" sz="1800" i="1" dirty="0"/>
              <a:t> </a:t>
            </a:r>
            <a:r>
              <a:rPr lang="cs-CZ" sz="1800" i="1" dirty="0" err="1"/>
              <a:t>Preliminary</a:t>
            </a:r>
            <a:r>
              <a:rPr lang="cs-CZ" sz="1800" i="1" dirty="0"/>
              <a:t> Reference </a:t>
            </a:r>
            <a:r>
              <a:rPr lang="cs-CZ" sz="1800" i="1" dirty="0" err="1"/>
              <a:t>Process</a:t>
            </a:r>
            <a:r>
              <a:rPr lang="cs-CZ" sz="1800" i="1" dirty="0"/>
              <a:t>“</a:t>
            </a:r>
            <a:r>
              <a:rPr lang="cs-CZ" sz="1800" dirty="0"/>
              <a:t>. </a:t>
            </a:r>
            <a:r>
              <a:rPr lang="cs-CZ" sz="1800" dirty="0" err="1"/>
              <a:t>European</a:t>
            </a:r>
            <a:r>
              <a:rPr lang="cs-CZ" sz="1800" dirty="0"/>
              <a:t> Union </a:t>
            </a:r>
            <a:r>
              <a:rPr lang="cs-CZ" sz="1800" dirty="0" err="1"/>
              <a:t>Politics</a:t>
            </a:r>
            <a:r>
              <a:rPr lang="cs-CZ" sz="1800" dirty="0"/>
              <a:t>, Vol. 4 (4), 2003, pp. 397-419.</a:t>
            </a:r>
          </a:p>
          <a:p>
            <a:pPr>
              <a:lnSpc>
                <a:spcPct val="80000"/>
              </a:lnSpc>
            </a:pPr>
            <a:r>
              <a:rPr lang="en-US" sz="1800" dirty="0"/>
              <a:t>STONE SWEET, Alec (2010). The European Court of Justice and the </a:t>
            </a:r>
            <a:r>
              <a:rPr lang="en-US" sz="1800" dirty="0" err="1"/>
              <a:t>judicialization</a:t>
            </a:r>
            <a:r>
              <a:rPr lang="en-US" sz="1800" dirty="0"/>
              <a:t> of EU governance. Living Reviews in European Governance, Vol. 5, No. 2, pp. 5–38.</a:t>
            </a:r>
            <a:endParaRPr lang="cs-CZ" sz="1800" dirty="0" smtClean="0"/>
          </a:p>
          <a:p>
            <a:pPr>
              <a:lnSpc>
                <a:spcPct val="80000"/>
              </a:lnSpc>
            </a:pPr>
            <a:r>
              <a:rPr lang="cs-CZ" sz="1800" dirty="0" smtClean="0"/>
              <a:t>STONE SWEET, </a:t>
            </a:r>
            <a:r>
              <a:rPr lang="cs-CZ" sz="1800" dirty="0" err="1" smtClean="0"/>
              <a:t>Alec</a:t>
            </a:r>
            <a:r>
              <a:rPr lang="cs-CZ" sz="1800" dirty="0" smtClean="0"/>
              <a:t> – BRUNELL, Thomas L. (1998). </a:t>
            </a:r>
            <a:r>
              <a:rPr lang="cs-CZ" sz="1800" dirty="0" err="1" smtClean="0"/>
              <a:t>The</a:t>
            </a:r>
            <a:r>
              <a:rPr lang="cs-CZ" sz="1800" dirty="0" smtClean="0"/>
              <a:t> </a:t>
            </a:r>
            <a:r>
              <a:rPr lang="cs-CZ" sz="1800" dirty="0" err="1" smtClean="0"/>
              <a:t>European</a:t>
            </a:r>
            <a:r>
              <a:rPr lang="cs-CZ" sz="1800" dirty="0" smtClean="0"/>
              <a:t> </a:t>
            </a:r>
            <a:r>
              <a:rPr lang="cs-CZ" sz="1800" dirty="0" err="1" smtClean="0"/>
              <a:t>Court</a:t>
            </a:r>
            <a:r>
              <a:rPr lang="cs-CZ" sz="1800" dirty="0" smtClean="0"/>
              <a:t> and </a:t>
            </a:r>
            <a:r>
              <a:rPr lang="cs-CZ" sz="1800" dirty="0" err="1" smtClean="0"/>
              <a:t>the</a:t>
            </a:r>
            <a:r>
              <a:rPr lang="cs-CZ" sz="1800" dirty="0" smtClean="0"/>
              <a:t> </a:t>
            </a:r>
            <a:r>
              <a:rPr lang="cs-CZ" sz="1800" dirty="0" err="1" smtClean="0"/>
              <a:t>national</a:t>
            </a:r>
            <a:r>
              <a:rPr lang="cs-CZ" sz="1800" dirty="0" smtClean="0"/>
              <a:t> </a:t>
            </a:r>
            <a:r>
              <a:rPr lang="cs-CZ" sz="1800" dirty="0" err="1" smtClean="0"/>
              <a:t>courts</a:t>
            </a:r>
            <a:r>
              <a:rPr lang="cs-CZ" sz="1800" dirty="0" smtClean="0"/>
              <a:t>: a </a:t>
            </a:r>
            <a:r>
              <a:rPr lang="cs-CZ" sz="1800" dirty="0" err="1" smtClean="0"/>
              <a:t>statistical</a:t>
            </a:r>
            <a:r>
              <a:rPr lang="cs-CZ" sz="1800" dirty="0" smtClean="0"/>
              <a:t> </a:t>
            </a:r>
            <a:r>
              <a:rPr lang="cs-CZ" sz="1800" dirty="0" err="1" smtClean="0"/>
              <a:t>analysis</a:t>
            </a:r>
            <a:r>
              <a:rPr lang="cs-CZ" sz="1800" dirty="0" smtClean="0"/>
              <a:t> </a:t>
            </a:r>
            <a:r>
              <a:rPr lang="cs-CZ" sz="1800" dirty="0" err="1" smtClean="0"/>
              <a:t>of</a:t>
            </a:r>
            <a:r>
              <a:rPr lang="cs-CZ" sz="1800" dirty="0" smtClean="0"/>
              <a:t> </a:t>
            </a:r>
            <a:r>
              <a:rPr lang="cs-CZ" sz="1800" dirty="0" err="1" smtClean="0"/>
              <a:t>preliminary</a:t>
            </a:r>
            <a:r>
              <a:rPr lang="cs-CZ" sz="1800" dirty="0" smtClean="0"/>
              <a:t> </a:t>
            </a:r>
            <a:r>
              <a:rPr lang="cs-CZ" sz="1800" dirty="0" err="1" smtClean="0"/>
              <a:t>references</a:t>
            </a:r>
            <a:r>
              <a:rPr lang="cs-CZ" sz="1800" dirty="0" smtClean="0"/>
              <a:t>, 1961-95. </a:t>
            </a:r>
            <a:r>
              <a:rPr lang="cs-CZ" sz="1800" i="1" dirty="0" err="1" smtClean="0"/>
              <a:t>Journal</a:t>
            </a:r>
            <a:r>
              <a:rPr lang="cs-CZ" sz="1800" i="1" dirty="0" smtClean="0"/>
              <a:t> </a:t>
            </a:r>
            <a:r>
              <a:rPr lang="cs-CZ" sz="1800" i="1" dirty="0" err="1" smtClean="0"/>
              <a:t>of</a:t>
            </a:r>
            <a:r>
              <a:rPr lang="cs-CZ" sz="1800" i="1" dirty="0" smtClean="0"/>
              <a:t> </a:t>
            </a:r>
            <a:r>
              <a:rPr lang="cs-CZ" sz="1800" i="1" dirty="0" err="1" smtClean="0"/>
              <a:t>European</a:t>
            </a:r>
            <a:r>
              <a:rPr lang="cs-CZ" sz="1800" i="1" dirty="0" smtClean="0"/>
              <a:t> Public </a:t>
            </a:r>
            <a:r>
              <a:rPr lang="cs-CZ" sz="1800" i="1" dirty="0" err="1" smtClean="0"/>
              <a:t>Policy</a:t>
            </a:r>
            <a:r>
              <a:rPr lang="cs-CZ" sz="1800" dirty="0" smtClean="0"/>
              <a:t>, vol. 5, no. 1, s. 66-97.</a:t>
            </a:r>
          </a:p>
          <a:p>
            <a:pPr>
              <a:lnSpc>
                <a:spcPct val="80000"/>
              </a:lnSpc>
            </a:pPr>
            <a:r>
              <a:rPr lang="cs-CZ" sz="1800" dirty="0" smtClean="0"/>
              <a:t>ŠLOSARČÍK</a:t>
            </a:r>
            <a:r>
              <a:rPr lang="cs-CZ" sz="1800" dirty="0"/>
              <a:t>, Ivo. 2005. Evropa soudců a Evropa politiků. Vliv ESD na vývoj evropské integrace. </a:t>
            </a:r>
            <a:r>
              <a:rPr lang="cs-CZ" sz="1800" i="1" dirty="0"/>
              <a:t>Mezinárodní vztahy,</a:t>
            </a:r>
            <a:r>
              <a:rPr lang="cs-CZ" sz="1800" dirty="0"/>
              <a:t> č. 1, s. 22-47.</a:t>
            </a:r>
          </a:p>
          <a:p>
            <a:pPr>
              <a:lnSpc>
                <a:spcPct val="80000"/>
              </a:lnSpc>
            </a:pPr>
            <a:r>
              <a:rPr lang="cs-CZ" sz="1800" dirty="0"/>
              <a:t>ŠLOSARČÍK, Ivo. </a:t>
            </a:r>
            <a:r>
              <a:rPr lang="cs-CZ" sz="1800" i="1" dirty="0"/>
              <a:t>Evropský soudní dvůr a předběžná otázka podle čl. 234 SES</a:t>
            </a:r>
            <a:r>
              <a:rPr lang="cs-CZ" sz="1800" dirty="0"/>
              <a:t>. www.europeum.org.</a:t>
            </a:r>
          </a:p>
          <a:p>
            <a:pPr>
              <a:lnSpc>
                <a:spcPct val="80000"/>
              </a:lnSpc>
            </a:pPr>
            <a:r>
              <a:rPr lang="cs-CZ" sz="1800" dirty="0"/>
              <a:t>TICHÝ, Luboš. </a:t>
            </a:r>
            <a:r>
              <a:rPr lang="cs-CZ" sz="1800" i="1" dirty="0"/>
              <a:t>„Dokumenty ke studiu evropského práva“</a:t>
            </a:r>
            <a:r>
              <a:rPr lang="cs-CZ" sz="1800" dirty="0"/>
              <a:t>. 2. vydání, Praha: Linde, 2002, pp. 353-365.</a:t>
            </a:r>
          </a:p>
          <a:p>
            <a:pPr>
              <a:lnSpc>
                <a:spcPct val="80000"/>
              </a:lnSpc>
            </a:pPr>
            <a:endParaRPr lang="cs-CZ" sz="1800" dirty="0">
              <a:latin typeface="Garamond" pitchFamily="18" charset="0"/>
            </a:endParaRPr>
          </a:p>
        </p:txBody>
      </p:sp>
    </p:spTree>
    <p:extLst>
      <p:ext uri="{BB962C8B-B14F-4D97-AF65-F5344CB8AC3E}">
        <p14:creationId xmlns:p14="http://schemas.microsoft.com/office/powerpoint/2010/main" val="511105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b="1" dirty="0" smtClean="0">
                <a:solidFill>
                  <a:schemeClr val="tx2"/>
                </a:solidFill>
              </a:rPr>
              <a:t>Terminologie</a:t>
            </a:r>
          </a:p>
        </p:txBody>
      </p:sp>
      <p:sp>
        <p:nvSpPr>
          <p:cNvPr id="6147" name="Rectangle 3"/>
          <p:cNvSpPr>
            <a:spLocks noGrp="1" noChangeArrowheads="1"/>
          </p:cNvSpPr>
          <p:nvPr>
            <p:ph type="body" idx="1"/>
          </p:nvPr>
        </p:nvSpPr>
        <p:spPr/>
        <p:txBody>
          <a:bodyPr/>
          <a:lstStyle/>
          <a:p>
            <a:pPr eaLnBrk="1" hangingPunct="1"/>
            <a:r>
              <a:rPr lang="cs-CZ" dirty="0" smtClean="0"/>
              <a:t>Soudní dvůr</a:t>
            </a:r>
          </a:p>
          <a:p>
            <a:pPr eaLnBrk="1" hangingPunct="1"/>
            <a:r>
              <a:rPr lang="cs-CZ" dirty="0" smtClean="0"/>
              <a:t>Soud prvního stupně</a:t>
            </a:r>
          </a:p>
          <a:p>
            <a:pPr eaLnBrk="1" hangingPunct="1"/>
            <a:r>
              <a:rPr lang="cs-CZ" dirty="0" smtClean="0"/>
              <a:t>Soudní komory</a:t>
            </a:r>
          </a:p>
          <a:p>
            <a:pPr eaLnBrk="1" hangingPunct="1"/>
            <a:endParaRPr lang="cs-CZ" dirty="0" smtClean="0"/>
          </a:p>
          <a:p>
            <a:pPr eaLnBrk="1" hangingPunct="1"/>
            <a:r>
              <a:rPr lang="cs-CZ" b="1" dirty="0" smtClean="0">
                <a:solidFill>
                  <a:schemeClr val="tx2"/>
                </a:solidFill>
              </a:rPr>
              <a:t>LS</a:t>
            </a:r>
            <a:r>
              <a:rPr lang="cs-CZ" dirty="0" smtClean="0"/>
              <a:t>: Soudní dvůr, Tribunál, specializované soudy</a:t>
            </a:r>
          </a:p>
          <a:p>
            <a:pPr eaLnBrk="1" hangingPunct="1"/>
            <a:r>
              <a:rPr lang="cs-CZ" dirty="0" smtClean="0">
                <a:solidFill>
                  <a:srgbClr val="FF0000"/>
                </a:solidFill>
              </a:rPr>
              <a:t>Dnes</a:t>
            </a:r>
          </a:p>
        </p:txBody>
      </p:sp>
    </p:spTree>
    <p:extLst>
      <p:ext uri="{BB962C8B-B14F-4D97-AF65-F5344CB8AC3E}">
        <p14:creationId xmlns:p14="http://schemas.microsoft.com/office/powerpoint/2010/main" val="363125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b="1" dirty="0" smtClean="0">
                <a:solidFill>
                  <a:schemeClr val="tx2"/>
                </a:solidFill>
              </a:rPr>
              <a:t>Jaký vliv mají státy na SD?</a:t>
            </a:r>
          </a:p>
        </p:txBody>
      </p:sp>
      <p:sp>
        <p:nvSpPr>
          <p:cNvPr id="7171" name="Rectangle 3"/>
          <p:cNvSpPr>
            <a:spLocks noGrp="1" noChangeArrowheads="1"/>
          </p:cNvSpPr>
          <p:nvPr>
            <p:ph type="body" idx="1"/>
          </p:nvPr>
        </p:nvSpPr>
        <p:spPr/>
        <p:txBody>
          <a:bodyPr/>
          <a:lstStyle/>
          <a:p>
            <a:pPr eaLnBrk="1" hangingPunct="1"/>
            <a:r>
              <a:rPr lang="cs-CZ" dirty="0" smtClean="0"/>
              <a:t>Složení SD (1958: 7 soudců + 2 GA)</a:t>
            </a:r>
          </a:p>
          <a:p>
            <a:pPr eaLnBrk="1" hangingPunct="1"/>
            <a:r>
              <a:rPr lang="cs-CZ" dirty="0" smtClean="0"/>
              <a:t>Jmenování soudců (změny v LS)</a:t>
            </a:r>
          </a:p>
          <a:p>
            <a:pPr eaLnBrk="1" hangingPunct="1"/>
            <a:r>
              <a:rPr lang="cs-CZ" dirty="0" smtClean="0"/>
              <a:t>Požadavky na soudce</a:t>
            </a:r>
          </a:p>
          <a:p>
            <a:pPr eaLnBrk="1" hangingPunct="1"/>
            <a:r>
              <a:rPr lang="cs-CZ" dirty="0" smtClean="0"/>
              <a:t>Disenty?</a:t>
            </a:r>
          </a:p>
        </p:txBody>
      </p:sp>
    </p:spTree>
    <p:extLst>
      <p:ext uri="{BB962C8B-B14F-4D97-AF65-F5344CB8AC3E}">
        <p14:creationId xmlns:p14="http://schemas.microsoft.com/office/powerpoint/2010/main" val="3148681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sz="quarter"/>
          </p:nvPr>
        </p:nvSpPr>
        <p:spPr/>
        <p:txBody>
          <a:bodyPr/>
          <a:lstStyle/>
          <a:p>
            <a:r>
              <a:rPr lang="cs-CZ" b="1" dirty="0" smtClean="0">
                <a:solidFill>
                  <a:schemeClr val="tx2"/>
                </a:solidFill>
              </a:rPr>
              <a:t>Soudcové a soudkyně</a:t>
            </a:r>
            <a:endParaRPr lang="cs-CZ" b="1" dirty="0">
              <a:solidFill>
                <a:schemeClr val="tx2"/>
              </a:solidFill>
            </a:endParaRPr>
          </a:p>
        </p:txBody>
      </p:sp>
      <p:pic>
        <p:nvPicPr>
          <p:cNvPr id="72708" name="Picture 4" descr="Malenovsky"/>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779912" y="2094359"/>
            <a:ext cx="2057400" cy="200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0" name="Picture 6" descr="pelikanova"/>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3779912" y="4429670"/>
            <a:ext cx="2057400" cy="200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2" name="Picture 8" descr="jae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869" y="4429671"/>
            <a:ext cx="2057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288" y="2094359"/>
            <a:ext cx="1956562" cy="191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6"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2531" y="4437063"/>
            <a:ext cx="2088232" cy="2039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7"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1608" y="2068959"/>
            <a:ext cx="2056308" cy="200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sz="quarter" idx="3"/>
          </p:nvPr>
        </p:nvSpPr>
        <p:spPr/>
        <p:txBody>
          <a:bodyPr/>
          <a:lstStyle/>
          <a:p>
            <a:endParaRPr lang="cs-CZ"/>
          </a:p>
        </p:txBody>
      </p:sp>
    </p:spTree>
    <p:extLst>
      <p:ext uri="{BB962C8B-B14F-4D97-AF65-F5344CB8AC3E}">
        <p14:creationId xmlns:p14="http://schemas.microsoft.com/office/powerpoint/2010/main" val="3327435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1898</TotalTime>
  <Words>907</Words>
  <Application>Microsoft Office PowerPoint</Application>
  <PresentationFormat>Předvádění na obrazovce (4:3)</PresentationFormat>
  <Paragraphs>142</Paragraphs>
  <Slides>61</Slides>
  <Notes>11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61</vt:i4>
      </vt:variant>
    </vt:vector>
  </HeadingPairs>
  <TitlesOfParts>
    <vt:vector size="66" baseType="lpstr">
      <vt:lpstr>Arial</vt:lpstr>
      <vt:lpstr>Calibri</vt:lpstr>
      <vt:lpstr>Garamond</vt:lpstr>
      <vt:lpstr>Wingdings</vt:lpstr>
      <vt:lpstr>Motiv sady Office</vt:lpstr>
      <vt:lpstr>Výzkum SD Předběžné otázky Základní principy </vt:lpstr>
      <vt:lpstr>Prezentace aplikace PowerPoint</vt:lpstr>
      <vt:lpstr>Prezentace aplikace PowerPoint</vt:lpstr>
      <vt:lpstr>Prezentace aplikace PowerPoint</vt:lpstr>
      <vt:lpstr>Soudcové a soudkyně</vt:lpstr>
      <vt:lpstr>Hlavní náplň činnosti SD</vt:lpstr>
      <vt:lpstr>Terminologie</vt:lpstr>
      <vt:lpstr>Jaký vliv mají státy na SD?</vt:lpstr>
      <vt:lpstr>Soudcové a soudkyně</vt:lpstr>
      <vt:lpstr>Annual Report 2015 – CJ</vt:lpstr>
      <vt:lpstr>Annual Report 2015 – General Court</vt:lpstr>
      <vt:lpstr>Annual Report 2015 – CST</vt:lpstr>
      <vt:lpstr>CJ (Annual Report 2015)</vt:lpstr>
      <vt:lpstr>Prezentace aplikace PowerPoint</vt:lpstr>
      <vt:lpstr>Prezentace aplikace PowerPoint</vt:lpstr>
      <vt:lpstr>Prezentace aplikace PowerPoint</vt:lpstr>
      <vt:lpstr>Prezentace aplikace PowerPoint</vt:lpstr>
      <vt:lpstr>General Court (Annual Report 2015)</vt:lpstr>
      <vt:lpstr>Prezentace aplikace PowerPoint</vt:lpstr>
      <vt:lpstr>Prezentace aplikace PowerPoint</vt:lpstr>
      <vt:lpstr>Prezentace aplikace PowerPoint</vt:lpstr>
      <vt:lpstr>Prezentace aplikace PowerPoint</vt:lpstr>
      <vt:lpstr>Prezentace aplikace PowerPoint</vt:lpstr>
      <vt:lpstr>CST (Annual Report 2015)</vt:lpstr>
      <vt:lpstr>Prezentace aplikace PowerPoint</vt:lpstr>
      <vt:lpstr>Prezentace aplikace PowerPoint</vt:lpstr>
      <vt:lpstr>Prezentace aplikace PowerPoint</vt:lpstr>
      <vt:lpstr>Prezentace aplikace PowerPoint</vt:lpstr>
      <vt:lpstr>Transposition of EU directives</vt:lpstr>
      <vt:lpstr>Prezentace aplikace PowerPoint</vt:lpstr>
      <vt:lpstr>Prezentace aplikace PowerPoint</vt:lpstr>
      <vt:lpstr>Prezentace aplikace PowerPoint</vt:lpstr>
      <vt:lpstr>Prezentace aplikace PowerPoint</vt:lpstr>
      <vt:lpstr>Dodržování práva EU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Jaký vliv mají státy na SD?</vt:lpstr>
      <vt:lpstr>Eric Stein (1981) AJIL</vt:lpstr>
      <vt:lpstr>Prezentace aplikace PowerPoint</vt:lpstr>
      <vt:lpstr>Článek 267 SFEU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Důsledky předběžného řízení</vt:lpstr>
      <vt:lpstr>Kdo může klást otázky?</vt:lpstr>
      <vt:lpstr>Povinnost obrátit se na Soud</vt:lpstr>
      <vt:lpstr>Kdy není soud povinen se tázat?</vt:lpstr>
      <vt:lpstr>Kdy SD odmítne dotaz?</vt:lpstr>
      <vt:lpstr>Provinění soudů ve vztahu k předběžné otázce</vt:lpstr>
      <vt:lpstr>Reforma prejudiciálního řízení - návrhy</vt:lpstr>
      <vt:lpstr>Literatura</vt:lpstr>
    </vt:vector>
  </TitlesOfParts>
  <Company>FSS 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VD</dc:creator>
  <cp:lastModifiedBy>Ucitel</cp:lastModifiedBy>
  <cp:revision>28</cp:revision>
  <dcterms:created xsi:type="dcterms:W3CDTF">2012-03-15T12:29:11Z</dcterms:created>
  <dcterms:modified xsi:type="dcterms:W3CDTF">2017-02-21T16:04:58Z</dcterms:modified>
</cp:coreProperties>
</file>