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82" r:id="rId3"/>
    <p:sldId id="283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5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70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33183-7F45-495D-B290-ABCB85390726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0B523-A283-4ABB-B7C6-930206F9E6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24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EE5CC-59A7-462D-8F05-599E950C085A}" type="slidenum">
              <a:rPr lang="cs-CZ"/>
              <a:pPr/>
              <a:t>5</a:t>
            </a:fld>
            <a:endParaRPr lang="cs-CZ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AEADEE-9D58-430A-BA74-637FB84C7A1E}" type="slidenum">
              <a:rPr lang="cs-CZ"/>
              <a:pPr/>
              <a:t>6</a:t>
            </a:fld>
            <a:endParaRPr lang="cs-CZ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E52723-DF99-4724-B183-666DDF7DC6A6}" type="slidenum">
              <a:rPr lang="cs-CZ"/>
              <a:pPr/>
              <a:t>7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DC6F7-FAF7-4F12-965E-31948442DD6C}" type="slidenum">
              <a:rPr lang="cs-CZ"/>
              <a:pPr/>
              <a:t>8</a:t>
            </a:fld>
            <a:endParaRPr lang="cs-CZ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A28087-361C-49BB-BDE3-9C2555ABB64D}" type="slidenum">
              <a:rPr lang="cs-CZ"/>
              <a:pPr/>
              <a:t>9</a:t>
            </a:fld>
            <a:endParaRPr lang="cs-CZ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C2A6A-D20E-43C3-8FE2-62181275FEA6}" type="slidenum">
              <a:rPr lang="cs-CZ"/>
              <a:pPr/>
              <a:t>10</a:t>
            </a:fld>
            <a:endParaRPr lang="cs-CZ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31A75C-81C2-46C2-BA32-DC099966CF3E}" type="slidenum">
              <a:rPr lang="cs-CZ"/>
              <a:pPr/>
              <a:t>11</a:t>
            </a:fld>
            <a:endParaRPr lang="cs-CZ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49A43A-0EDB-49A2-8BBA-D0DFCCCC7A97}" type="slidenum">
              <a:rPr lang="cs-CZ"/>
              <a:pPr/>
              <a:t>12</a:t>
            </a:fld>
            <a:endParaRPr lang="cs-CZ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04E2-325A-4C5F-BC43-669E4750EF42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EDBAD-775D-405D-BF24-587B02EF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383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04E2-325A-4C5F-BC43-669E4750EF42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EDBAD-775D-405D-BF24-587B02EF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334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04E2-325A-4C5F-BC43-669E4750EF42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EDBAD-775D-405D-BF24-587B02EF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99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04E2-325A-4C5F-BC43-669E4750EF42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EDBAD-775D-405D-BF24-587B02EF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96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04E2-325A-4C5F-BC43-669E4750EF42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EDBAD-775D-405D-BF24-587B02EF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66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04E2-325A-4C5F-BC43-669E4750EF42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EDBAD-775D-405D-BF24-587B02EF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19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04E2-325A-4C5F-BC43-669E4750EF42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EDBAD-775D-405D-BF24-587B02EF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437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04E2-325A-4C5F-BC43-669E4750EF42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EDBAD-775D-405D-BF24-587B02EF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18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04E2-325A-4C5F-BC43-669E4750EF42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EDBAD-775D-405D-BF24-587B02EF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79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04E2-325A-4C5F-BC43-669E4750EF42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EDBAD-775D-405D-BF24-587B02EF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449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04E2-325A-4C5F-BC43-669E4750EF42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EDBAD-775D-405D-BF24-587B02EF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128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D04E2-325A-4C5F-BC43-669E4750EF42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EDBAD-775D-405D-BF24-587B02EF3F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556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chemeClr val="tx2"/>
                </a:solidFill>
                <a:latin typeface="Calibri" pitchFamily="34" charset="0"/>
              </a:rPr>
              <a:t>Lidská práva v EU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chemeClr val="tx1"/>
                </a:solidFill>
                <a:latin typeface="Calibri" pitchFamily="34" charset="0"/>
              </a:rPr>
              <a:t>EVS413</a:t>
            </a:r>
          </a:p>
          <a:p>
            <a:pPr eaLnBrk="1" hangingPunct="1"/>
            <a:r>
              <a:rPr lang="cs-CZ" altLang="cs-CZ" dirty="0" smtClean="0">
                <a:solidFill>
                  <a:schemeClr val="tx1"/>
                </a:solidFill>
                <a:latin typeface="Calibri" pitchFamily="34" charset="0"/>
              </a:rPr>
              <a:t>28. </a:t>
            </a:r>
            <a:r>
              <a:rPr lang="cs-CZ" altLang="cs-CZ" dirty="0">
                <a:solidFill>
                  <a:schemeClr val="tx1"/>
                </a:solidFill>
                <a:latin typeface="Calibri" pitchFamily="34" charset="0"/>
              </a:rPr>
              <a:t>ú</a:t>
            </a:r>
            <a:r>
              <a:rPr lang="cs-CZ" altLang="cs-CZ" dirty="0" smtClean="0">
                <a:solidFill>
                  <a:schemeClr val="tx1"/>
                </a:solidFill>
                <a:latin typeface="Calibri" pitchFamily="34" charset="0"/>
              </a:rPr>
              <a:t>nora 2017</a:t>
            </a:r>
            <a:endParaRPr lang="cs-CZ" altLang="cs-CZ" dirty="0" smtClean="0">
              <a:solidFill>
                <a:schemeClr val="tx1"/>
              </a:solidFill>
              <a:latin typeface="Calibri" pitchFamily="34" charset="0"/>
            </a:endParaRPr>
          </a:p>
          <a:p>
            <a:pPr eaLnBrk="1" hangingPunct="1"/>
            <a:r>
              <a:rPr lang="cs-CZ" altLang="cs-CZ" dirty="0" smtClean="0">
                <a:solidFill>
                  <a:schemeClr val="tx1"/>
                </a:solidFill>
                <a:latin typeface="Calibri" pitchFamily="34" charset="0"/>
              </a:rPr>
              <a:t>Hubert Smekal</a:t>
            </a:r>
          </a:p>
        </p:txBody>
      </p:sp>
    </p:spTree>
    <p:extLst>
      <p:ext uri="{BB962C8B-B14F-4D97-AF65-F5344CB8AC3E}">
        <p14:creationId xmlns:p14="http://schemas.microsoft.com/office/powerpoint/2010/main" val="2039225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Judikatura ESD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i="1" dirty="0">
                <a:solidFill>
                  <a:schemeClr val="tx2"/>
                </a:solidFill>
              </a:rPr>
              <a:t>11/70 </a:t>
            </a:r>
            <a:r>
              <a:rPr lang="cs-CZ" i="1" dirty="0" err="1">
                <a:solidFill>
                  <a:schemeClr val="tx2"/>
                </a:solidFill>
              </a:rPr>
              <a:t>Internationale</a:t>
            </a:r>
            <a:r>
              <a:rPr lang="cs-CZ" i="1" dirty="0">
                <a:solidFill>
                  <a:schemeClr val="tx2"/>
                </a:solidFill>
              </a:rPr>
              <a:t> </a:t>
            </a:r>
            <a:r>
              <a:rPr lang="cs-CZ" i="1" dirty="0" err="1">
                <a:solidFill>
                  <a:schemeClr val="tx2"/>
                </a:solidFill>
              </a:rPr>
              <a:t>Handelsgesselschaft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/>
              <a:t>- potvrzuje nový směr; platnosti komunitárního aktu nepřekáží ani rozpor s ústavou</a:t>
            </a:r>
          </a:p>
          <a:p>
            <a:r>
              <a:rPr lang="cs-CZ" i="1" dirty="0" err="1">
                <a:solidFill>
                  <a:schemeClr val="tx2"/>
                </a:solidFill>
              </a:rPr>
              <a:t>Nold</a:t>
            </a:r>
            <a:r>
              <a:rPr lang="cs-CZ" i="1" dirty="0"/>
              <a:t>, atd. </a:t>
            </a:r>
            <a:r>
              <a:rPr lang="cs-CZ" dirty="0"/>
              <a:t>- zdroje LP - ústavní tradice, mezinárodní smlouvy (zejména EÚLP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303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Kdy SD provádí LP přezkum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cs-CZ" dirty="0" smtClean="0"/>
              <a:t>1</a:t>
            </a:r>
            <a:r>
              <a:rPr lang="cs-CZ" dirty="0"/>
              <a:t>) </a:t>
            </a:r>
            <a:r>
              <a:rPr lang="cs-CZ" dirty="0" smtClean="0"/>
              <a:t>Interpretace norem EU mířených na státy</a:t>
            </a:r>
            <a:endParaRPr lang="cs-CZ" dirty="0"/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cs-CZ" dirty="0"/>
              <a:t>2) </a:t>
            </a:r>
            <a:r>
              <a:rPr lang="cs-CZ" dirty="0" smtClean="0"/>
              <a:t>Státní opatření implementující pravidla EU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cs-CZ" dirty="0" smtClean="0"/>
              <a:t>3) </a:t>
            </a:r>
            <a:r>
              <a:rPr lang="cs-CZ" dirty="0"/>
              <a:t>Státní opatření </a:t>
            </a:r>
            <a:r>
              <a:rPr lang="cs-CZ" dirty="0" smtClean="0"/>
              <a:t>odchylující se od pravidel EU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54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Vztah ESD a EÚLP/ESLP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ESD - časté odkazy nejen na EÚLP, ale i na judikaturu ESLP</a:t>
            </a:r>
          </a:p>
          <a:p>
            <a:r>
              <a:rPr lang="cs-CZ" i="1" dirty="0">
                <a:solidFill>
                  <a:schemeClr val="tx2"/>
                </a:solidFill>
              </a:rPr>
              <a:t>Posudek 2/94 </a:t>
            </a:r>
            <a:r>
              <a:rPr lang="cs-CZ" dirty="0"/>
              <a:t>- ESD: ES nemá pravomoc dle SES přistoupit k EÚLP</a:t>
            </a:r>
          </a:p>
          <a:p>
            <a:r>
              <a:rPr lang="cs-CZ" dirty="0" smtClean="0"/>
              <a:t>Rozdíly </a:t>
            </a:r>
            <a:r>
              <a:rPr lang="cs-CZ" dirty="0"/>
              <a:t>v judikatuře</a:t>
            </a:r>
          </a:p>
          <a:p>
            <a:r>
              <a:rPr lang="cs-CZ" i="1" dirty="0" err="1">
                <a:solidFill>
                  <a:schemeClr val="tx2"/>
                </a:solidFill>
              </a:rPr>
              <a:t>Matthews</a:t>
            </a:r>
            <a:endParaRPr lang="cs-CZ" i="1" dirty="0">
              <a:solidFill>
                <a:schemeClr val="tx2"/>
              </a:solidFill>
            </a:endParaRPr>
          </a:p>
          <a:p>
            <a:r>
              <a:rPr lang="cs-CZ" i="1" dirty="0" err="1">
                <a:solidFill>
                  <a:schemeClr val="tx2"/>
                </a:solidFill>
              </a:rPr>
              <a:t>Bosphorus</a:t>
            </a:r>
            <a:r>
              <a:rPr lang="cs-CZ" i="1" dirty="0">
                <a:solidFill>
                  <a:schemeClr val="tx2"/>
                </a:solidFill>
              </a:rPr>
              <a:t> </a:t>
            </a:r>
            <a:r>
              <a:rPr lang="cs-CZ" i="1" dirty="0" err="1">
                <a:solidFill>
                  <a:schemeClr val="tx2"/>
                </a:solidFill>
              </a:rPr>
              <a:t>Hava</a:t>
            </a:r>
            <a:endParaRPr lang="cs-CZ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50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chemeClr val="tx2"/>
                </a:solidFill>
                <a:latin typeface="Calibri" pitchFamily="34" charset="0"/>
              </a:rPr>
              <a:t>Listina a EÚLP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098530"/>
              </p:ext>
            </p:extLst>
          </p:nvPr>
        </p:nvGraphicFramePr>
        <p:xfrm>
          <a:off x="467544" y="2564904"/>
          <a:ext cx="8229600" cy="1114425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Listina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Listina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Přistoupení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Přistoupení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022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Přistoupení v běhu let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70. léta</a:t>
            </a:r>
          </a:p>
          <a:p>
            <a:r>
              <a:rPr lang="cs-CZ" dirty="0" smtClean="0"/>
              <a:t>EÚLP / vlastní listina práv</a:t>
            </a:r>
          </a:p>
          <a:p>
            <a:pPr lvl="1"/>
            <a:r>
              <a:rPr lang="cs-CZ" dirty="0" smtClean="0"/>
              <a:t>Funkce přistoupení</a:t>
            </a:r>
          </a:p>
          <a:p>
            <a:pPr lvl="1"/>
            <a:r>
              <a:rPr lang="cs-CZ" dirty="0" smtClean="0"/>
              <a:t>Funkce vlastní listiny práv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Posudek 2/94</a:t>
            </a:r>
          </a:p>
          <a:p>
            <a:r>
              <a:rPr lang="cs-CZ" dirty="0" smtClean="0"/>
              <a:t>Ústavní smlouva</a:t>
            </a:r>
          </a:p>
          <a:p>
            <a:r>
              <a:rPr lang="cs-CZ" dirty="0" smtClean="0"/>
              <a:t>Lisabonská smlouva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Posudek 2/13</a:t>
            </a: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702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rgbClr val="0070C0"/>
                </a:solidFill>
                <a:latin typeface="Calibri" pitchFamily="34" charset="0"/>
              </a:rPr>
              <a:t>Posudek </a:t>
            </a:r>
            <a:r>
              <a:rPr lang="en-GB" altLang="cs-CZ" b="1" dirty="0" smtClean="0">
                <a:solidFill>
                  <a:srgbClr val="0070C0"/>
                </a:solidFill>
                <a:latin typeface="Calibri" pitchFamily="34" charset="0"/>
              </a:rPr>
              <a:t>2/94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901363"/>
              </p:ext>
            </p:extLst>
          </p:nvPr>
        </p:nvGraphicFramePr>
        <p:xfrm>
          <a:off x="323850" y="1590675"/>
          <a:ext cx="8424863" cy="5000729"/>
        </p:xfrm>
        <a:graphic>
          <a:graphicData uri="http://schemas.openxmlformats.org/drawingml/2006/table">
            <a:tbl>
              <a:tblPr/>
              <a:tblGrid>
                <a:gridCol w="2519363"/>
                <a:gridCol w="1614487"/>
                <a:gridCol w="1817688"/>
                <a:gridCol w="2473325"/>
              </a:tblGrid>
              <a:tr h="411428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</a:p>
                  </a:txBody>
                  <a:tcPr marL="21759" marR="2175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Přípustnost žádosti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11428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ANO</a:t>
                      </a:r>
                    </a:p>
                  </a:txBody>
                  <a:tcPr marL="21759" marR="21759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NE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200158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Právní základ pro přistoupení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EK, EP, Belgie, Německo, Itálie, Řecko, Rakousko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Dánsko, Finsko, Švédsko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761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NE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Francie, Portugalsko, Španělsko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UK, Irsko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7134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rgbClr val="0070C0"/>
                </a:solidFill>
                <a:latin typeface="Calibri" pitchFamily="34" charset="0"/>
              </a:rPr>
              <a:t>Posudek </a:t>
            </a:r>
            <a:r>
              <a:rPr lang="en-GB" altLang="cs-CZ" b="1" dirty="0" smtClean="0">
                <a:solidFill>
                  <a:srgbClr val="0070C0"/>
                </a:solidFill>
                <a:latin typeface="Calibri" pitchFamily="34" charset="0"/>
              </a:rPr>
              <a:t>2/94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840942"/>
              </p:ext>
            </p:extLst>
          </p:nvPr>
        </p:nvGraphicFramePr>
        <p:xfrm>
          <a:off x="323850" y="1590675"/>
          <a:ext cx="8424863" cy="5000729"/>
        </p:xfrm>
        <a:graphic>
          <a:graphicData uri="http://schemas.openxmlformats.org/drawingml/2006/table">
            <a:tbl>
              <a:tblPr/>
              <a:tblGrid>
                <a:gridCol w="2519363"/>
                <a:gridCol w="1614487"/>
                <a:gridCol w="1817688"/>
                <a:gridCol w="2473325"/>
              </a:tblGrid>
              <a:tr h="411428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</a:p>
                  </a:txBody>
                  <a:tcPr marL="21759" marR="2175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Přípustnost žádosti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11428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ANO</a:t>
                      </a:r>
                    </a:p>
                  </a:txBody>
                  <a:tcPr marL="21759" marR="21759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NE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200158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Právní základ pro přistoupení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EK, EP, Belgie, Německo, Itálie, Řecko, Rakousko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Dánsko, Finsko, Švédsko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761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NE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Francie, Portugalsko, Španělsko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UK, Irsko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491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D:\21778\Desktop\Interactive map of Europ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9" y="989247"/>
            <a:ext cx="5400600" cy="4691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603007" y="6546717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Aplikace pro tvorbu map: </a:t>
            </a:r>
            <a:r>
              <a:rPr lang="cs-CZ" sz="1200" dirty="0" err="1" smtClean="0"/>
              <a:t>Phil</a:t>
            </a:r>
            <a:r>
              <a:rPr lang="cs-CZ" sz="1200" dirty="0" smtClean="0"/>
              <a:t> </a:t>
            </a:r>
            <a:r>
              <a:rPr lang="cs-CZ" sz="1200" dirty="0" err="1" smtClean="0"/>
              <a:t>Archer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6690630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rgbClr val="0070C0"/>
                </a:solidFill>
                <a:latin typeface="Calibri" pitchFamily="34" charset="0"/>
              </a:rPr>
              <a:t>Posudek </a:t>
            </a:r>
            <a:r>
              <a:rPr lang="en-GB" altLang="cs-CZ" b="1" dirty="0" smtClean="0">
                <a:solidFill>
                  <a:srgbClr val="0070C0"/>
                </a:solidFill>
                <a:latin typeface="Calibri" pitchFamily="34" charset="0"/>
              </a:rPr>
              <a:t>2/94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054943"/>
              </p:ext>
            </p:extLst>
          </p:nvPr>
        </p:nvGraphicFramePr>
        <p:xfrm>
          <a:off x="323850" y="1590675"/>
          <a:ext cx="8424863" cy="5000729"/>
        </p:xfrm>
        <a:graphic>
          <a:graphicData uri="http://schemas.openxmlformats.org/drawingml/2006/table">
            <a:tbl>
              <a:tblPr/>
              <a:tblGrid>
                <a:gridCol w="2519363"/>
                <a:gridCol w="1614487"/>
                <a:gridCol w="1817688"/>
                <a:gridCol w="2473325"/>
              </a:tblGrid>
              <a:tr h="411428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</a:p>
                  </a:txBody>
                  <a:tcPr marL="21759" marR="2175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Přípustnost žádosti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11428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ANO</a:t>
                      </a:r>
                    </a:p>
                  </a:txBody>
                  <a:tcPr marL="21759" marR="21759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NE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200158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Právní základ pro přistoupení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EK, EP, Belgie, Německo, Itálie, Řecko, Rakousko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Dánsko, Finsko, Švédsko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761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NE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Francie, Portugalsko, Španělsko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UK, Irsko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9718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21778\Desktop\Interactive map of Europe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836712"/>
            <a:ext cx="5544616" cy="5005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5747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Modely přístupu lidským právům</a:t>
            </a:r>
            <a:endParaRPr lang="en-GB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Mezinárodní organizace</a:t>
            </a:r>
          </a:p>
          <a:p>
            <a:r>
              <a:rPr lang="cs-CZ" sz="3600" dirty="0" smtClean="0"/>
              <a:t>Federativní stát</a:t>
            </a:r>
          </a:p>
          <a:p>
            <a:endParaRPr lang="cs-CZ" sz="3600" dirty="0" smtClean="0"/>
          </a:p>
          <a:p>
            <a:r>
              <a:rPr lang="cs-CZ" sz="3600" dirty="0" smtClean="0"/>
              <a:t>EU?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53923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rgbClr val="0070C0"/>
                </a:solidFill>
                <a:latin typeface="Calibri" pitchFamily="34" charset="0"/>
              </a:rPr>
              <a:t>Posudek </a:t>
            </a:r>
            <a:r>
              <a:rPr lang="en-GB" altLang="cs-CZ" b="1" dirty="0" smtClean="0">
                <a:solidFill>
                  <a:srgbClr val="0070C0"/>
                </a:solidFill>
                <a:latin typeface="Calibri" pitchFamily="34" charset="0"/>
              </a:rPr>
              <a:t>2/94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9280056"/>
              </p:ext>
            </p:extLst>
          </p:nvPr>
        </p:nvGraphicFramePr>
        <p:xfrm>
          <a:off x="323850" y="1590675"/>
          <a:ext cx="8424863" cy="5000729"/>
        </p:xfrm>
        <a:graphic>
          <a:graphicData uri="http://schemas.openxmlformats.org/drawingml/2006/table">
            <a:tbl>
              <a:tblPr/>
              <a:tblGrid>
                <a:gridCol w="2519363"/>
                <a:gridCol w="1614487"/>
                <a:gridCol w="1817688"/>
                <a:gridCol w="2473325"/>
              </a:tblGrid>
              <a:tr h="411428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</a:p>
                  </a:txBody>
                  <a:tcPr marL="21759" marR="2175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Přípustnost žádosti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11428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ANO</a:t>
                      </a:r>
                    </a:p>
                  </a:txBody>
                  <a:tcPr marL="21759" marR="21759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NE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200158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Právní základ pro přistoupení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EK, EP, Belgie, Německo, Itálie, Řecko, Rakousko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Dánsko, Finsko, Švédsko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761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NE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Francie, Portugalsko, Španělsko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UK, Irsko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242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21778\Desktop\Interactive map of Europ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484" y="1052737"/>
            <a:ext cx="5469820" cy="4754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3936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rgbClr val="0070C0"/>
                </a:solidFill>
                <a:latin typeface="Calibri" pitchFamily="34" charset="0"/>
              </a:rPr>
              <a:t>Posudek </a:t>
            </a:r>
            <a:r>
              <a:rPr lang="en-GB" altLang="cs-CZ" b="1" dirty="0" smtClean="0">
                <a:solidFill>
                  <a:srgbClr val="0070C0"/>
                </a:solidFill>
                <a:latin typeface="Calibri" pitchFamily="34" charset="0"/>
              </a:rPr>
              <a:t>2/94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629552"/>
              </p:ext>
            </p:extLst>
          </p:nvPr>
        </p:nvGraphicFramePr>
        <p:xfrm>
          <a:off x="323850" y="1590675"/>
          <a:ext cx="8424863" cy="5000729"/>
        </p:xfrm>
        <a:graphic>
          <a:graphicData uri="http://schemas.openxmlformats.org/drawingml/2006/table">
            <a:tbl>
              <a:tblPr/>
              <a:tblGrid>
                <a:gridCol w="2519363"/>
                <a:gridCol w="1614487"/>
                <a:gridCol w="1817688"/>
                <a:gridCol w="2473325"/>
              </a:tblGrid>
              <a:tr h="411428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</a:p>
                  </a:txBody>
                  <a:tcPr marL="21759" marR="2175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Přípustnost žádosti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11428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ANO</a:t>
                      </a:r>
                    </a:p>
                  </a:txBody>
                  <a:tcPr marL="21759" marR="21759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NE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200158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Právní základ pro přistoupení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EK, EP, Belgie, Německo, Itálie, Řecko, Rakousko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Dánsko, Finsko, Švédsko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761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NE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Francie, Portugalsko, Španělsko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UK, Irsko</a:t>
                      </a:r>
                    </a:p>
                  </a:txBody>
                  <a:tcPr marL="21759" marR="2175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31913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21778\Desktop\Interactive map of Europe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132" y="908720"/>
            <a:ext cx="5261155" cy="496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8567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Co dál?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Nemilé překvapení</a:t>
            </a:r>
          </a:p>
          <a:p>
            <a:pPr lvl="1"/>
            <a:r>
              <a:rPr lang="cs-CZ" dirty="0" smtClean="0"/>
              <a:t>24 států </a:t>
            </a:r>
            <a:r>
              <a:rPr lang="cs-CZ" dirty="0" smtClean="0"/>
              <a:t>pro</a:t>
            </a:r>
          </a:p>
          <a:p>
            <a:pPr lvl="1"/>
            <a:r>
              <a:rPr lang="cs-CZ" dirty="0" smtClean="0"/>
              <a:t>AG pro (s výhradami)</a:t>
            </a:r>
          </a:p>
          <a:p>
            <a:pPr lvl="1"/>
            <a:r>
              <a:rPr lang="cs-CZ" dirty="0" smtClean="0"/>
              <a:t>Kritika komentátorů</a:t>
            </a:r>
          </a:p>
          <a:p>
            <a:pPr lvl="1"/>
            <a:r>
              <a:rPr lang="cs-CZ" dirty="0" smtClean="0"/>
              <a:t>Rozladění prezidenta ESLP</a:t>
            </a:r>
          </a:p>
          <a:p>
            <a:endParaRPr lang="cs-CZ" dirty="0"/>
          </a:p>
          <a:p>
            <a:r>
              <a:rPr lang="cs-CZ" dirty="0" smtClean="0"/>
              <a:t>Rada Evropy – Ruská federace? </a:t>
            </a:r>
          </a:p>
          <a:p>
            <a:pPr lvl="1"/>
            <a:r>
              <a:rPr lang="cs-CZ" dirty="0" smtClean="0"/>
              <a:t>EU by neměla mít specifické postavení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1585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Česká výjimka z Listiny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Budoucnost?</a:t>
            </a:r>
          </a:p>
          <a:p>
            <a:r>
              <a:rPr lang="cs-CZ" dirty="0"/>
              <a:t>Co obsahuje?</a:t>
            </a:r>
          </a:p>
          <a:p>
            <a:r>
              <a:rPr lang="cs-CZ" dirty="0"/>
              <a:t>A jaký to má význam?</a:t>
            </a:r>
          </a:p>
        </p:txBody>
      </p:sp>
    </p:spTree>
    <p:extLst>
      <p:ext uri="{BB962C8B-B14F-4D97-AF65-F5344CB8AC3E}">
        <p14:creationId xmlns:p14="http://schemas.microsoft.com/office/powerpoint/2010/main" val="317811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Pronikání LP do agendy EU</a:t>
            </a:r>
            <a:endParaRPr lang="en-GB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EU nemá obecnou LP pravomoc</a:t>
            </a:r>
          </a:p>
          <a:p>
            <a:r>
              <a:rPr lang="cs-CZ" sz="2800" dirty="0" smtClean="0"/>
              <a:t>Delegování pravomocí</a:t>
            </a:r>
          </a:p>
          <a:p>
            <a:endParaRPr lang="cs-CZ" sz="2800" dirty="0"/>
          </a:p>
          <a:p>
            <a:r>
              <a:rPr lang="cs-CZ" sz="2800" dirty="0" smtClean="0"/>
              <a:t>Posuny</a:t>
            </a:r>
          </a:p>
          <a:p>
            <a:pPr lvl="1"/>
            <a:r>
              <a:rPr lang="cs-CZ" sz="2400" dirty="0" smtClean="0"/>
              <a:t>Primární právo</a:t>
            </a:r>
          </a:p>
          <a:p>
            <a:pPr lvl="1"/>
            <a:r>
              <a:rPr lang="cs-CZ" sz="2400" dirty="0" smtClean="0"/>
              <a:t>Sekundární právo</a:t>
            </a:r>
          </a:p>
          <a:p>
            <a:pPr lvl="1"/>
            <a:r>
              <a:rPr lang="cs-CZ" sz="2400" dirty="0" smtClean="0"/>
              <a:t>Instituce (SD a další)</a:t>
            </a:r>
          </a:p>
          <a:p>
            <a:pPr lvl="1"/>
            <a:r>
              <a:rPr lang="cs-CZ" sz="2400" dirty="0" smtClean="0"/>
              <a:t>Vnější politika</a:t>
            </a:r>
          </a:p>
          <a:p>
            <a:pPr lvl="1"/>
            <a:endParaRPr lang="cs-CZ" dirty="0"/>
          </a:p>
          <a:p>
            <a:r>
              <a:rPr lang="cs-CZ" sz="2800" dirty="0" smtClean="0"/>
              <a:t>Pronikání do „vnitřních situací“ (čl. 7, občanství)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2148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Čl. 119 SEHS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4100" dirty="0" smtClean="0"/>
              <a:t>Každý členský stát zajistí v průběhu první etapy uplatnění zásady </a:t>
            </a:r>
            <a:r>
              <a:rPr lang="cs-CZ" sz="4100" b="1" u="sng" dirty="0" smtClean="0">
                <a:solidFill>
                  <a:schemeClr val="tx2"/>
                </a:solidFill>
              </a:rPr>
              <a:t>stejné odměny mužů a žen za stejnou práci</a:t>
            </a:r>
            <a:r>
              <a:rPr lang="cs-CZ" sz="4100" u="sng" dirty="0" smtClean="0"/>
              <a:t> </a:t>
            </a:r>
            <a:r>
              <a:rPr lang="cs-CZ" sz="4100" dirty="0" smtClean="0"/>
              <a:t>a bude ji nadále dodržovat.</a:t>
            </a:r>
          </a:p>
          <a:p>
            <a:pPr marL="0" indent="0">
              <a:buNone/>
            </a:pPr>
            <a:r>
              <a:rPr lang="cs-CZ" sz="2600" dirty="0" smtClean="0"/>
              <a:t>Odměnou ve smyslu tohoto článku se rozumí obvyklá základní či minimální mzda nebo plat a veškeré ostatní odměny, jež zaměstnavatel přímo nebo nepřímo, v hotovosti nebo v naturáliích vyplácí zaměstnanci v souvislosti se zaměstnáním.</a:t>
            </a:r>
          </a:p>
          <a:p>
            <a:pPr marL="0" indent="0">
              <a:buNone/>
            </a:pPr>
            <a:r>
              <a:rPr lang="cs-CZ" sz="2600" dirty="0" smtClean="0"/>
              <a:t>Rovnost odměňování mužů a žen bez diskriminace na základě pohlaví znamená:</a:t>
            </a:r>
          </a:p>
          <a:p>
            <a:pPr marL="0" indent="0">
              <a:buNone/>
            </a:pPr>
            <a:r>
              <a:rPr lang="cs-CZ" sz="2600" dirty="0" smtClean="0"/>
              <a:t>a) že se odměna za stejnou práci vypočítává při úkolové mzdě podle stejné sazby;</a:t>
            </a:r>
          </a:p>
          <a:p>
            <a:pPr marL="0" indent="0">
              <a:buNone/>
            </a:pPr>
            <a:r>
              <a:rPr lang="cs-CZ" sz="2600" dirty="0" smtClean="0"/>
              <a:t>b) že časová odměna za práci je stejná na stejném pracovním místě.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059670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Legislativní vývoj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495800"/>
          </a:xfrm>
        </p:spPr>
        <p:txBody>
          <a:bodyPr/>
          <a:lstStyle/>
          <a:p>
            <a:r>
              <a:rPr lang="cs-CZ" sz="2800" dirty="0"/>
              <a:t>Původní tři smlouvy </a:t>
            </a:r>
          </a:p>
          <a:p>
            <a:r>
              <a:rPr lang="cs-CZ" sz="2800" dirty="0"/>
              <a:t>SEU </a:t>
            </a:r>
          </a:p>
          <a:p>
            <a:pPr lvl="1"/>
            <a:r>
              <a:rPr lang="cs-CZ" sz="2400" dirty="0"/>
              <a:t>Čl. 2</a:t>
            </a:r>
          </a:p>
          <a:p>
            <a:pPr lvl="1"/>
            <a:r>
              <a:rPr lang="cs-CZ" sz="2400" dirty="0"/>
              <a:t>čl. 6 (přihlášení se k LP, Listina, EÚLP)</a:t>
            </a:r>
          </a:p>
          <a:p>
            <a:pPr lvl="1"/>
            <a:r>
              <a:rPr lang="cs-CZ" sz="2400" dirty="0"/>
              <a:t>čl. 7 (sankce pro porušení LP)</a:t>
            </a:r>
            <a:endParaRPr lang="cs-CZ" dirty="0"/>
          </a:p>
          <a:p>
            <a:r>
              <a:rPr lang="cs-CZ" sz="2800" dirty="0"/>
              <a:t>SFEU </a:t>
            </a:r>
          </a:p>
          <a:p>
            <a:pPr lvl="1"/>
            <a:r>
              <a:rPr lang="cs-CZ" sz="2400" dirty="0"/>
              <a:t>Svobody, občanství</a:t>
            </a:r>
          </a:p>
          <a:p>
            <a:pPr lvl="1"/>
            <a:r>
              <a:rPr lang="cs-CZ" sz="2400" dirty="0"/>
              <a:t>čl. 18 (zákaz diskriminace na základě státní příslušnosti)</a:t>
            </a:r>
          </a:p>
          <a:p>
            <a:pPr lvl="1"/>
            <a:r>
              <a:rPr lang="cs-CZ" sz="2400" dirty="0"/>
              <a:t>čl. 19 (pravomoc v antidiskriminačních politikách)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406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Listina základních práv EU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Přijata na zasedání Evropské rady v Nice v prosinci 2000</a:t>
            </a:r>
          </a:p>
          <a:p>
            <a:r>
              <a:rPr lang="cs-CZ" dirty="0" smtClean="0"/>
              <a:t>Tvůrce</a:t>
            </a:r>
            <a:r>
              <a:rPr lang="cs-CZ" dirty="0"/>
              <a:t>: Konvent – model pro tvorbu „evropské ústavy“</a:t>
            </a:r>
          </a:p>
          <a:p>
            <a:r>
              <a:rPr lang="cs-CZ" dirty="0"/>
              <a:t>Shrnuje a zviditelňuje LP v EU</a:t>
            </a:r>
          </a:p>
          <a:p>
            <a:r>
              <a:rPr lang="cs-CZ" dirty="0" smtClean="0"/>
              <a:t>Do </a:t>
            </a:r>
            <a:r>
              <a:rPr lang="cs-CZ" dirty="0"/>
              <a:t>LS nebyla právně závazná (pozice VB)</a:t>
            </a:r>
          </a:p>
          <a:p>
            <a:r>
              <a:rPr lang="cs-CZ" dirty="0"/>
              <a:t>Začleněna do návrhu „evropské ústavy“</a:t>
            </a:r>
          </a:p>
          <a:p>
            <a:r>
              <a:rPr lang="cs-CZ" dirty="0"/>
              <a:t>Odkaz v </a:t>
            </a:r>
            <a:r>
              <a:rPr lang="cs-CZ" dirty="0" smtClean="0"/>
              <a:t>Lisabonu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745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Význam Listiny (Charty)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Vytváří i několik nových práv </a:t>
            </a:r>
            <a:r>
              <a:rPr lang="cs-CZ" sz="2400" dirty="0"/>
              <a:t>(zákaz klonování lidských bytostí, právo na dobrou správu)</a:t>
            </a:r>
          </a:p>
          <a:p>
            <a:r>
              <a:rPr lang="cs-CZ" dirty="0"/>
              <a:t>Komise se interním rozhodnutím z března 2001 zavázala k přezkumu kompatibility legislativních návrhů s Chartou</a:t>
            </a:r>
          </a:p>
          <a:p>
            <a:r>
              <a:rPr lang="cs-CZ" dirty="0"/>
              <a:t>Na Chartu několikrát odkázal evropský ombudsman, SPI, GA, takže se Charta postupně stává součástí „ústavní praxe“ EU</a:t>
            </a:r>
            <a:r>
              <a:rPr lang="cs-CZ" dirty="0" smtClean="0"/>
              <a:t>.</a:t>
            </a:r>
          </a:p>
          <a:p>
            <a:r>
              <a:rPr lang="cs-CZ" dirty="0" smtClean="0"/>
              <a:t>Od LS právně závazná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592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  <a:ea typeface="DotumChe" pitchFamily="49" charset="-127"/>
              </a:rPr>
              <a:t>Další dokumenty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9300"/>
            <a:ext cx="8229600" cy="3692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1977 Společná Deklarace Parlamentu, Rady a Komise</a:t>
            </a:r>
          </a:p>
          <a:p>
            <a:pPr>
              <a:lnSpc>
                <a:spcPct val="90000"/>
              </a:lnSpc>
            </a:pPr>
            <a:r>
              <a:rPr lang="cs-CZ" dirty="0"/>
              <a:t>Různé deklarace a vyjádření</a:t>
            </a:r>
          </a:p>
          <a:p>
            <a:pPr>
              <a:lnSpc>
                <a:spcPct val="90000"/>
              </a:lnSpc>
            </a:pPr>
            <a:r>
              <a:rPr lang="cs-CZ" dirty="0"/>
              <a:t>Zprávy o stavu LP 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ve světě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v Evropské unii</a:t>
            </a:r>
          </a:p>
          <a:p>
            <a:pPr>
              <a:lnSpc>
                <a:spcPct val="90000"/>
              </a:lnSpc>
            </a:pPr>
            <a:r>
              <a:rPr lang="cs-CZ" dirty="0"/>
              <a:t>EU </a:t>
            </a:r>
            <a:r>
              <a:rPr lang="cs-CZ" dirty="0" err="1"/>
              <a:t>Fundamental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Agency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885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Judikatura ESD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Prvotní judikatura (</a:t>
            </a:r>
            <a:r>
              <a:rPr lang="cs-CZ" i="1" dirty="0" err="1">
                <a:solidFill>
                  <a:schemeClr val="tx2"/>
                </a:solidFill>
              </a:rPr>
              <a:t>Stork</a:t>
            </a:r>
            <a:r>
              <a:rPr lang="cs-CZ" i="1" dirty="0">
                <a:solidFill>
                  <a:schemeClr val="tx2"/>
                </a:solidFill>
              </a:rPr>
              <a:t>, </a:t>
            </a:r>
            <a:r>
              <a:rPr lang="cs-CZ" i="1" dirty="0" err="1">
                <a:solidFill>
                  <a:schemeClr val="tx2"/>
                </a:solidFill>
              </a:rPr>
              <a:t>Sgarlata</a:t>
            </a:r>
            <a:r>
              <a:rPr lang="cs-CZ" dirty="0"/>
              <a:t>)</a:t>
            </a:r>
          </a:p>
          <a:p>
            <a:r>
              <a:rPr lang="cs-CZ" dirty="0"/>
              <a:t>Doktrína přímého účinku a přednosti</a:t>
            </a:r>
          </a:p>
          <a:p>
            <a:r>
              <a:rPr lang="cs-CZ" dirty="0"/>
              <a:t>Role německého ústavního soudu (viz IHG)</a:t>
            </a:r>
          </a:p>
          <a:p>
            <a:r>
              <a:rPr lang="cs-CZ" dirty="0"/>
              <a:t>Reakce: </a:t>
            </a:r>
            <a:r>
              <a:rPr lang="cs-CZ" i="1" dirty="0" err="1">
                <a:solidFill>
                  <a:schemeClr val="tx2"/>
                </a:solidFill>
              </a:rPr>
              <a:t>Stauder</a:t>
            </a:r>
            <a:r>
              <a:rPr lang="cs-CZ" i="1" dirty="0">
                <a:solidFill>
                  <a:schemeClr val="tx2"/>
                </a:solidFill>
              </a:rPr>
              <a:t> v. Ulm 29/69</a:t>
            </a:r>
            <a:r>
              <a:rPr lang="cs-CZ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353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702</Words>
  <Application>Microsoft Office PowerPoint</Application>
  <PresentationFormat>Předvádění na obrazovce (4:3)</PresentationFormat>
  <Paragraphs>173</Paragraphs>
  <Slides>25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systému Office</vt:lpstr>
      <vt:lpstr>Lidská práva v EU</vt:lpstr>
      <vt:lpstr>Modely přístupu lidským právům</vt:lpstr>
      <vt:lpstr>Pronikání LP do agendy EU</vt:lpstr>
      <vt:lpstr>Čl. 119 SEHS</vt:lpstr>
      <vt:lpstr>Legislativní vývoj</vt:lpstr>
      <vt:lpstr>Listina základních práv EU</vt:lpstr>
      <vt:lpstr>Význam Listiny (Charty)</vt:lpstr>
      <vt:lpstr>Další dokumenty</vt:lpstr>
      <vt:lpstr>Judikatura ESD</vt:lpstr>
      <vt:lpstr>Judikatura ESD</vt:lpstr>
      <vt:lpstr>Kdy SD provádí LP přezkum</vt:lpstr>
      <vt:lpstr>Vztah ESD a EÚLP/ESLP</vt:lpstr>
      <vt:lpstr>Listina a EÚLP</vt:lpstr>
      <vt:lpstr>Přistoupení v běhu let</vt:lpstr>
      <vt:lpstr>Posudek 2/94</vt:lpstr>
      <vt:lpstr>Posudek 2/94</vt:lpstr>
      <vt:lpstr>Prezentace aplikace PowerPoint</vt:lpstr>
      <vt:lpstr>Posudek 2/94</vt:lpstr>
      <vt:lpstr>Prezentace aplikace PowerPoint</vt:lpstr>
      <vt:lpstr>Posudek 2/94</vt:lpstr>
      <vt:lpstr>Prezentace aplikace PowerPoint</vt:lpstr>
      <vt:lpstr>Posudek 2/94</vt:lpstr>
      <vt:lpstr>Prezentace aplikace PowerPoint</vt:lpstr>
      <vt:lpstr>Co dál?</vt:lpstr>
      <vt:lpstr>Česká výjimka z Listiny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Lidská práva v EU</dc:title>
  <dc:creator>Hubert Smekal</dc:creator>
  <cp:lastModifiedBy>Hubert Smekal</cp:lastModifiedBy>
  <cp:revision>13</cp:revision>
  <dcterms:created xsi:type="dcterms:W3CDTF">2014-03-06T12:16:16Z</dcterms:created>
  <dcterms:modified xsi:type="dcterms:W3CDTF">2017-02-28T15:47:23Z</dcterms:modified>
</cp:coreProperties>
</file>