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3" r:id="rId11"/>
    <p:sldId id="274" r:id="rId12"/>
    <p:sldId id="275" r:id="rId13"/>
    <p:sldId id="272" r:id="rId14"/>
    <p:sldId id="269" r:id="rId15"/>
    <p:sldId id="278" r:id="rId16"/>
    <p:sldId id="277" r:id="rId17"/>
    <p:sldId id="276" r:id="rId18"/>
    <p:sldId id="268" r:id="rId19"/>
    <p:sldId id="26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1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77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11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08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69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3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23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91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10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88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363A-6929-47C4-83BD-89870394F4D2}" type="datetimeFigureOut">
              <a:rPr lang="cs-CZ" smtClean="0"/>
              <a:pPr/>
              <a:t>11.4.2017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628EC-1F54-4A01-A947-AA4C0C4124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08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cz/imgres?um=1&amp;client=firefox-a&amp;rls=org.mozilla:cs:official&amp;channel=fflb&amp;hl=cs&amp;biw=721&amp;bih=679&amp;tbm=isch&amp;tbnid=vM_Y0aXv__o_CM:&amp;imgrefurl=http://www.forbes.com/sites/raywang/2012/07/04/news-analysis-usedsoft-vs-oracle-ruling-opens-up-monopolistic-practices-by-software-vendors/&amp;docid=51g3jwk-M8zrJM&amp;imgurl=http://blogs-images.forbes.com/raywang/files/2012/07/1000px-Court_of_Justice_of_the_European_Union_emblem.svg_.jpg&amp;w=1000&amp;h=1041&amp;ei=Z0WBUeaMEI3Osgair4GIBw&amp;zoom=1&amp;ved=1t:3588,r:8,s:0,i:10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KDO je Soudní dvůr Evropské unie, JAK funguje a přemýšlí?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Helena </a:t>
            </a:r>
            <a:r>
              <a:rPr lang="cs-CZ" dirty="0" err="1" smtClean="0"/>
              <a:t>Bončková</a:t>
            </a:r>
            <a:endParaRPr lang="cs-CZ" dirty="0" smtClean="0"/>
          </a:p>
          <a:p>
            <a:r>
              <a:rPr lang="cs-CZ" dirty="0" smtClean="0"/>
              <a:t>FSS, Ústavní spory u ESD, 11. 4.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2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Soudci SDEU a jejich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Soudní dvůr</a:t>
            </a:r>
          </a:p>
          <a:p>
            <a:pPr lvl="1"/>
            <a:r>
              <a:rPr lang="cs-CZ" dirty="0" smtClean="0"/>
              <a:t>1 z každého ČS, celkem 28</a:t>
            </a:r>
          </a:p>
          <a:p>
            <a:r>
              <a:rPr lang="cs-CZ" dirty="0" smtClean="0"/>
              <a:t>Tribunál</a:t>
            </a:r>
          </a:p>
          <a:p>
            <a:pPr lvl="1"/>
            <a:r>
              <a:rPr lang="cs-CZ" dirty="0" smtClean="0"/>
              <a:t>SEU předpokládá nejméně 1 soudce z každého ČS</a:t>
            </a:r>
          </a:p>
          <a:p>
            <a:pPr lvl="1"/>
            <a:r>
              <a:rPr lang="cs-CZ" dirty="0" smtClean="0"/>
              <a:t>původně podle počtu ČS, v důsledku reformy došlo k navýšení počtu soudců (+ 7 + 9 + 12)</a:t>
            </a:r>
          </a:p>
          <a:p>
            <a:pPr lvl="1"/>
            <a:r>
              <a:rPr lang="cs-CZ" dirty="0" smtClean="0"/>
              <a:t>aktuálně 44 soudců, předpoklad je, že od 1. 9. 2019 bude mít každý ČS 2 soudce</a:t>
            </a:r>
          </a:p>
          <a:p>
            <a:r>
              <a:rPr lang="cs-CZ" dirty="0" smtClean="0"/>
              <a:t>Jmenováni na dobu 6 let vzájemnou dohodou vlád ČS po konzultaci s výborem podle čl. 255 SFEU</a:t>
            </a:r>
          </a:p>
          <a:p>
            <a:r>
              <a:rPr lang="cs-CZ" dirty="0" smtClean="0"/>
              <a:t>Možnost opakovaného jmenování, každé 3 roky částečná obměna</a:t>
            </a:r>
          </a:p>
          <a:p>
            <a:r>
              <a:rPr lang="cs-CZ" dirty="0" smtClean="0"/>
              <a:t>Kromě obměny zaniká funkce smrtí, odstoupením či zbavením</a:t>
            </a:r>
          </a:p>
          <a:p>
            <a:r>
              <a:rPr lang="cs-CZ" dirty="0" smtClean="0"/>
              <a:t>Ze svého středu soudci volí na dobu 3 let</a:t>
            </a:r>
          </a:p>
          <a:p>
            <a:pPr lvl="1"/>
            <a:r>
              <a:rPr lang="cs-CZ" dirty="0" smtClean="0"/>
              <a:t>předsedu soudu a u SD i místopředsedu soudu</a:t>
            </a:r>
          </a:p>
          <a:p>
            <a:pPr lvl="1"/>
            <a:r>
              <a:rPr lang="cs-CZ" dirty="0" smtClean="0"/>
              <a:t>předsedy pětičlenných senátů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8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Soudci SDEU a jejich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SDEU jako „polyhistor“ -&gt; rozsah soudní agendy a vnitřní fungování kladou na soudce (stejně jako na GA) velké nároky</a:t>
            </a:r>
          </a:p>
          <a:p>
            <a:r>
              <a:rPr lang="cs-CZ" dirty="0" smtClean="0"/>
              <a:t>Požadavky:</a:t>
            </a:r>
          </a:p>
          <a:p>
            <a:pPr lvl="1"/>
            <a:r>
              <a:rPr lang="cs-CZ" dirty="0" smtClean="0"/>
              <a:t>veškeré záruky nezávislosti </a:t>
            </a:r>
          </a:p>
          <a:p>
            <a:pPr lvl="1"/>
            <a:r>
              <a:rPr lang="cs-CZ" dirty="0" smtClean="0"/>
              <a:t>SD:  musí splňovat požadavky na výkon nejvyšších soudních funkcí /být obecně uznávanými znalci práva</a:t>
            </a:r>
          </a:p>
          <a:p>
            <a:pPr lvl="1"/>
            <a:r>
              <a:rPr lang="cs-CZ" dirty="0" smtClean="0"/>
              <a:t>T: musí splňovat požadavky na výkon vysokých soudních funkcí</a:t>
            </a:r>
          </a:p>
          <a:p>
            <a:pPr lvl="1"/>
            <a:r>
              <a:rPr lang="cs-CZ" altLang="cs-CZ" dirty="0" smtClean="0"/>
              <a:t>nesmí vykonávat politickou nebo správní funkci; pokud Rada neudělí výjimku, pak ani žádnou výdělečnou nebo nevýdělečnou profesionální činnost</a:t>
            </a:r>
          </a:p>
          <a:p>
            <a:r>
              <a:rPr lang="cs-CZ" dirty="0" smtClean="0"/>
              <a:t>Proces výběru:</a:t>
            </a:r>
          </a:p>
          <a:p>
            <a:pPr lvl="1"/>
            <a:r>
              <a:rPr lang="cs-CZ" dirty="0" smtClean="0"/>
              <a:t>výběr kandidátů na úrovni ČS</a:t>
            </a:r>
          </a:p>
          <a:p>
            <a:pPr lvl="1"/>
            <a:r>
              <a:rPr lang="cs-CZ" dirty="0" smtClean="0"/>
              <a:t>posouzení výborem podle čl. 255 SFEU</a:t>
            </a:r>
          </a:p>
          <a:p>
            <a:pPr lvl="1"/>
            <a:r>
              <a:rPr lang="cs-CZ" dirty="0" smtClean="0"/>
              <a:t>schválení vzájemnou dohodou vlád ČS</a:t>
            </a:r>
          </a:p>
          <a:p>
            <a:pPr lvl="1"/>
            <a:r>
              <a:rPr lang="cs-CZ" dirty="0" smtClean="0"/>
              <a:t>složení přísahy, že bude vykonávat svou funkci nestranně a podle svého nejlepšího svědomí a že bude zachovávat tajnost porad SD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Generální advokáti a jejich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80003" indent="-480003" defTabSz="1280006">
              <a:defRPr/>
            </a:pPr>
            <a:r>
              <a:rPr lang="cs-CZ" dirty="0" smtClean="0"/>
              <a:t>Smlouvy hovoří o 8 GA a případném navýšení, k tomu již došlo, aktuálně 11 GA u SD,  včetně 1 českého</a:t>
            </a:r>
          </a:p>
          <a:p>
            <a:pPr marL="1040005" lvl="1" indent="-400002" defTabSz="1280006">
              <a:defRPr/>
            </a:pPr>
            <a:r>
              <a:rPr lang="cs-CZ" dirty="0" smtClean="0"/>
              <a:t>stálí x obměňovaní (prohlášení č. 38 k čl. 252 SFEU)</a:t>
            </a:r>
          </a:p>
          <a:p>
            <a:pPr marL="1040005" lvl="1" indent="-400002" defTabSz="1280006">
              <a:defRPr/>
            </a:pPr>
            <a:r>
              <a:rPr lang="cs-CZ" dirty="0" smtClean="0"/>
              <a:t>Smlouvy rovněž připouští existenci GA i u Tribunálu, ale dosud existují pouze u SD</a:t>
            </a:r>
          </a:p>
          <a:p>
            <a:pPr marL="480003" indent="-480003" defTabSz="1280006">
              <a:defRPr/>
            </a:pPr>
            <a:r>
              <a:rPr lang="cs-CZ" dirty="0" smtClean="0"/>
              <a:t>Požadavky a výběr jsou stejné jako u soudců SD, GA mají stejné postavení jako soudci SD, ale jinou funkci</a:t>
            </a:r>
          </a:p>
          <a:p>
            <a:pPr marL="1116000" lvl="1" indent="-480003" defTabSz="1280006">
              <a:defRPr/>
            </a:pPr>
            <a:r>
              <a:rPr lang="cs-CZ" dirty="0" smtClean="0"/>
              <a:t>k věcem, jež jsou jim předloženy, předkládají veřejně, nestranně a nezávisle svá odůvodněná stanoviska</a:t>
            </a:r>
          </a:p>
          <a:p>
            <a:pPr marL="480003" indent="-480003" defTabSz="1280006">
              <a:defRPr/>
            </a:pPr>
            <a:r>
              <a:rPr lang="cs-CZ" dirty="0" smtClean="0"/>
              <a:t>Délka mandátu (6 let, možnost opakování)</a:t>
            </a:r>
          </a:p>
          <a:p>
            <a:pPr marL="1040005" lvl="1" indent="-400002" defTabSz="1280006">
              <a:defRPr/>
            </a:pPr>
            <a:r>
              <a:rPr lang="cs-CZ" dirty="0" smtClean="0"/>
              <a:t>tzv. první generální advokát (1 rok)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Výbor podle čl. 255 SFEU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 defTabSz="1280006">
              <a:buNone/>
              <a:defRPr/>
            </a:pPr>
            <a:r>
              <a:rPr lang="cs-CZ" i="1" dirty="0"/>
              <a:t>Zřizuje se výbor, který </a:t>
            </a:r>
            <a:r>
              <a:rPr lang="cs-CZ" b="1" i="1" dirty="0"/>
              <a:t>před jmenováním</a:t>
            </a:r>
            <a:r>
              <a:rPr lang="cs-CZ" i="1" dirty="0"/>
              <a:t> vládami členských států podle článků 253 a 254 </a:t>
            </a:r>
            <a:r>
              <a:rPr lang="cs-CZ" b="1" i="1" dirty="0"/>
              <a:t>vydává stanovisko k vhodnosti kandidátů</a:t>
            </a:r>
            <a:r>
              <a:rPr lang="cs-CZ" i="1" dirty="0"/>
              <a:t> na funkce </a:t>
            </a:r>
            <a:r>
              <a:rPr lang="cs-CZ" i="1" u="sng" dirty="0"/>
              <a:t>soudce</a:t>
            </a:r>
            <a:r>
              <a:rPr lang="cs-CZ" i="1" dirty="0"/>
              <a:t> a </a:t>
            </a:r>
            <a:r>
              <a:rPr lang="cs-CZ" i="1" u="sng" dirty="0"/>
              <a:t>generálního advokáta Soudního dvora a Tribunálu.</a:t>
            </a:r>
            <a:endParaRPr lang="cs-CZ" u="sng" dirty="0"/>
          </a:p>
          <a:p>
            <a:pPr marL="0" indent="0" algn="just" defTabSz="1280006">
              <a:buNone/>
              <a:defRPr/>
            </a:pPr>
            <a:endParaRPr lang="cs-CZ" i="1" dirty="0" smtClean="0"/>
          </a:p>
          <a:p>
            <a:pPr marL="0" indent="0" algn="just" defTabSz="1280006">
              <a:buNone/>
              <a:defRPr/>
            </a:pPr>
            <a:r>
              <a:rPr lang="cs-CZ" i="1" dirty="0" smtClean="0"/>
              <a:t>Tento </a:t>
            </a:r>
            <a:r>
              <a:rPr lang="cs-CZ" i="1" dirty="0"/>
              <a:t>výbor se skládá ze </a:t>
            </a:r>
            <a:r>
              <a:rPr lang="cs-CZ" b="1" i="1" dirty="0"/>
              <a:t>sedmi osob</a:t>
            </a:r>
            <a:r>
              <a:rPr lang="cs-CZ" i="1" dirty="0"/>
              <a:t> vybraných mezi </a:t>
            </a:r>
            <a:r>
              <a:rPr lang="cs-CZ" i="1" u="sng" dirty="0"/>
              <a:t>bývalými členy</a:t>
            </a:r>
            <a:r>
              <a:rPr lang="cs-CZ" i="1" dirty="0"/>
              <a:t> Soudního dvora a Tribunálu, </a:t>
            </a:r>
            <a:r>
              <a:rPr lang="cs-CZ" i="1" u="sng" dirty="0"/>
              <a:t>členy nejvyšších vnitrostátních soudů</a:t>
            </a:r>
            <a:r>
              <a:rPr lang="cs-CZ" i="1" dirty="0"/>
              <a:t> a obecně </a:t>
            </a:r>
            <a:r>
              <a:rPr lang="cs-CZ" i="1" u="sng" dirty="0"/>
              <a:t>uznávanými právníky</a:t>
            </a:r>
            <a:r>
              <a:rPr lang="cs-CZ" i="1" dirty="0"/>
              <a:t>, z nichž </a:t>
            </a:r>
            <a:r>
              <a:rPr lang="cs-CZ" i="1" u="sng" dirty="0"/>
              <a:t>jedna bude navržena Evropským parlamentem</a:t>
            </a:r>
            <a:r>
              <a:rPr lang="cs-CZ" i="1" dirty="0"/>
              <a:t>. Rada přijme rozhodnutí, kterým se stanoví pravidla fungování tohoto výboru, a rozhodnutí o jmenování jeho členů. Rada rozhoduje z podnětu předsedy Soudního dvora.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Funguje od roku 2010, po 4 letech částečná obměna jeho členů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Výbor posuzuje:</a:t>
            </a:r>
          </a:p>
          <a:p>
            <a:pPr lvl="1"/>
            <a:r>
              <a:rPr lang="cs-CZ" dirty="0" smtClean="0"/>
              <a:t>právní expertízu</a:t>
            </a:r>
          </a:p>
          <a:p>
            <a:pPr lvl="1"/>
            <a:r>
              <a:rPr lang="cs-CZ" dirty="0" smtClean="0"/>
              <a:t>profesní zkušenosti</a:t>
            </a:r>
          </a:p>
          <a:p>
            <a:pPr lvl="1"/>
            <a:r>
              <a:rPr lang="cs-CZ" dirty="0" smtClean="0"/>
              <a:t>schopnost vykonávat povinnosti soudce</a:t>
            </a:r>
          </a:p>
          <a:p>
            <a:pPr lvl="1"/>
            <a:r>
              <a:rPr lang="cs-CZ" dirty="0" smtClean="0"/>
              <a:t>jazykové schopnosti</a:t>
            </a:r>
          </a:p>
          <a:p>
            <a:pPr lvl="1"/>
            <a:r>
              <a:rPr lang="cs-CZ" dirty="0" smtClean="0"/>
              <a:t>schopnost pracovat jako součást týmu v mezinárodním prostředí</a:t>
            </a:r>
          </a:p>
          <a:p>
            <a:pPr lvl="1"/>
            <a:r>
              <a:rPr lang="cs-CZ" dirty="0" smtClean="0"/>
              <a:t>záruky nezávislosti, nestrannosti, bezúhonnosti a integrity</a:t>
            </a:r>
          </a:p>
          <a:p>
            <a:endParaRPr lang="cs-CZ" dirty="0" smtClean="0"/>
          </a:p>
          <a:p>
            <a:r>
              <a:rPr lang="cs-CZ" dirty="0" smtClean="0"/>
              <a:t>1. panel (2010-2013): 7 z 67 stanovisek bylo negativních -&gt; příklad ČR: kauza </a:t>
            </a:r>
            <a:r>
              <a:rPr lang="cs-CZ" dirty="0" err="1" smtClean="0"/>
              <a:t>Mlsna</a:t>
            </a:r>
            <a:r>
              <a:rPr lang="cs-CZ" dirty="0" smtClean="0"/>
              <a:t> v. Pelikánová</a:t>
            </a:r>
          </a:p>
          <a:p>
            <a:r>
              <a:rPr lang="cs-CZ" dirty="0" smtClean="0"/>
              <a:t>2. panel (2014-2017): 6 z 64 stanovisek bylo negativních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655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Průběh řízení před Soudním dvorem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80003" indent="-480003" defTabSz="1280006">
              <a:defRPr/>
            </a:pPr>
            <a:r>
              <a:rPr lang="cs-CZ" dirty="0" smtClean="0"/>
              <a:t>Liší se v závislosti na typu řízení…</a:t>
            </a:r>
          </a:p>
          <a:p>
            <a:pPr marL="480003" indent="-480003" defTabSz="1280006">
              <a:defRPr/>
            </a:pPr>
            <a:r>
              <a:rPr lang="cs-CZ" dirty="0" smtClean="0"/>
              <a:t>Zapsání věci v registru</a:t>
            </a:r>
          </a:p>
          <a:p>
            <a:pPr marL="480003" indent="-480003" defTabSz="1280006">
              <a:defRPr/>
            </a:pPr>
            <a:r>
              <a:rPr lang="cs-CZ" dirty="0" smtClean="0"/>
              <a:t>Určení soudce zpravodaje a generálního advokáta</a:t>
            </a:r>
          </a:p>
          <a:p>
            <a:pPr marL="1080000" lvl="1" indent="-468000" defTabSz="1280006">
              <a:defRPr/>
            </a:pPr>
            <a:r>
              <a:rPr lang="cs-CZ" dirty="0" smtClean="0"/>
              <a:t>určuje předseda SD, resp. 1. generální advokát</a:t>
            </a:r>
          </a:p>
          <a:p>
            <a:pPr marL="1080000" lvl="1" indent="-468000" defTabSz="1280006">
              <a:defRPr/>
            </a:pPr>
            <a:r>
              <a:rPr lang="cs-CZ" dirty="0" smtClean="0"/>
              <a:t>účastník se nemůže dovolávat státní příslušnosti soudce nebo skutečnosti, že soudce z jeho ČS není členem senátu</a:t>
            </a:r>
          </a:p>
          <a:p>
            <a:pPr marL="480003" indent="-480003" defTabSz="1280006">
              <a:defRPr/>
            </a:pPr>
            <a:r>
              <a:rPr lang="cs-CZ" dirty="0" smtClean="0"/>
              <a:t>Zpráva soudce zpravodaje (</a:t>
            </a:r>
            <a:r>
              <a:rPr lang="cs-CZ" i="1" dirty="0" err="1" smtClean="0"/>
              <a:t>rapport</a:t>
            </a:r>
            <a:r>
              <a:rPr lang="cs-CZ" i="1" dirty="0" smtClean="0"/>
              <a:t> </a:t>
            </a:r>
            <a:r>
              <a:rPr lang="cs-CZ" i="1" dirty="0" err="1" smtClean="0"/>
              <a:t>préalable</a:t>
            </a:r>
            <a:r>
              <a:rPr lang="cs-CZ" dirty="0" smtClean="0"/>
              <a:t>)</a:t>
            </a:r>
          </a:p>
          <a:p>
            <a:pPr marL="480003" indent="-480003" defTabSz="1280006">
              <a:defRPr/>
            </a:pPr>
            <a:r>
              <a:rPr lang="cs-CZ" i="1" dirty="0" smtClean="0"/>
              <a:t>Réunion </a:t>
            </a:r>
            <a:r>
              <a:rPr lang="cs-CZ" i="1" dirty="0" err="1" smtClean="0"/>
              <a:t>générale</a:t>
            </a:r>
            <a:r>
              <a:rPr lang="cs-CZ" dirty="0" smtClean="0"/>
              <a:t> -&gt; určení formace senátu</a:t>
            </a:r>
          </a:p>
          <a:p>
            <a:pPr marL="1080000" lvl="1" indent="-480003" defTabSz="1280006">
              <a:defRPr/>
            </a:pPr>
            <a:r>
              <a:rPr lang="cs-CZ" dirty="0" smtClean="0"/>
              <a:t>senáty složené ze 3 nebo 5 soudců (v čele předseda senátu)</a:t>
            </a:r>
          </a:p>
          <a:p>
            <a:pPr marL="1080000" lvl="1" indent="-480003" defTabSz="1280006">
              <a:defRPr/>
            </a:pPr>
            <a:r>
              <a:rPr lang="cs-CZ" dirty="0" smtClean="0"/>
              <a:t>velký senát (15 soudců, vždy předseda, místopředseda, 3 předsedové senátů a jiní soudci)</a:t>
            </a:r>
          </a:p>
          <a:p>
            <a:pPr marL="1656000" lvl="2" indent="-480003" defTabSz="1280006">
              <a:defRPr/>
            </a:pPr>
            <a:r>
              <a:rPr lang="cs-CZ" dirty="0" smtClean="0"/>
              <a:t>požádá-li o to ČS nebo orgán Unie</a:t>
            </a:r>
          </a:p>
          <a:p>
            <a:pPr marL="1008000" lvl="1" indent="-400002" defTabSz="1280006">
              <a:defRPr/>
            </a:pPr>
            <a:r>
              <a:rPr lang="cs-CZ" dirty="0" smtClean="0"/>
              <a:t> plénum (všichni soudci)</a:t>
            </a:r>
          </a:p>
          <a:p>
            <a:pPr marL="1584000" lvl="2" indent="-400002" defTabSz="1280006">
              <a:defRPr/>
            </a:pPr>
            <a:r>
              <a:rPr lang="cs-CZ" dirty="0" smtClean="0"/>
              <a:t>konkrétní řízení stanoví Statut SD nebo na návrh GA, jde-li o věc   mimořádného významu</a:t>
            </a:r>
          </a:p>
          <a:p>
            <a:pPr marL="880053" lvl="1" indent="-480003" defTabSz="1280006">
              <a:buNone/>
              <a:defRPr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8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Ústní jednání – pětičlenný senát</a:t>
            </a:r>
            <a:endParaRPr lang="cs-CZ" dirty="0"/>
          </a:p>
        </p:txBody>
      </p:sp>
      <p:pic>
        <p:nvPicPr>
          <p:cNvPr id="32770" name="Picture 2" descr="http://curia.europa.eu/jcms/jcms/P_69013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75926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Ústní jednání – velký senát</a:t>
            </a:r>
            <a:endParaRPr lang="cs-CZ" dirty="0"/>
          </a:p>
        </p:txBody>
      </p:sp>
      <p:pic>
        <p:nvPicPr>
          <p:cNvPr id="1026" name="Picture 2" descr="http://curia.europa.eu/jcms/jcms/p1_241971/fr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799"/>
            <a:ext cx="6840760" cy="4560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Průběh řízení před Soudním dvorem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80003" indent="-480003" defTabSz="1280006">
              <a:defRPr/>
            </a:pPr>
            <a:r>
              <a:rPr lang="cs-CZ" dirty="0" smtClean="0"/>
              <a:t>Písemná x (ústní) část</a:t>
            </a:r>
          </a:p>
          <a:p>
            <a:pPr marL="1040005" lvl="1" indent="-400002" defTabSz="1280006">
              <a:defRPr/>
            </a:pPr>
            <a:r>
              <a:rPr lang="cs-CZ" dirty="0" smtClean="0"/>
              <a:t>zjednodušené x zrychlené x naléhavé řízení</a:t>
            </a:r>
          </a:p>
          <a:p>
            <a:pPr marL="1040005" lvl="1" indent="-400002" defTabSz="1280006">
              <a:defRPr/>
            </a:pPr>
            <a:r>
              <a:rPr lang="cs-CZ" dirty="0" smtClean="0"/>
              <a:t>zastupování a vyjádření/intervence členských států, orgánů EU</a:t>
            </a:r>
          </a:p>
          <a:p>
            <a:pPr marL="480003" indent="-480003" defTabSz="1280006">
              <a:defRPr/>
            </a:pPr>
            <a:r>
              <a:rPr lang="cs-CZ" dirty="0" smtClean="0"/>
              <a:t>(Stanovisko generálního advokáta)</a:t>
            </a:r>
            <a:endParaRPr lang="cs-CZ" i="1" dirty="0" smtClean="0"/>
          </a:p>
          <a:p>
            <a:pPr marL="1040005" lvl="1" indent="-400002" defTabSz="1280006">
              <a:defRPr/>
            </a:pPr>
            <a:r>
              <a:rPr lang="cs-CZ" dirty="0" smtClean="0"/>
              <a:t>nová právní otázka</a:t>
            </a:r>
          </a:p>
          <a:p>
            <a:pPr marL="480003" indent="-480003" defTabSz="1280006">
              <a:defRPr/>
            </a:pPr>
            <a:r>
              <a:rPr lang="cs-CZ" i="1" dirty="0" err="1" smtClean="0"/>
              <a:t>Délibérés</a:t>
            </a:r>
            <a:endParaRPr lang="cs-CZ" dirty="0" smtClean="0"/>
          </a:p>
          <a:p>
            <a:pPr marL="1040005" lvl="1" indent="-400002" defTabSz="1280006">
              <a:defRPr/>
            </a:pPr>
            <a:r>
              <a:rPr lang="cs-CZ" dirty="0" smtClean="0"/>
              <a:t>porada či porady soudců před přijetím rozhodnutí</a:t>
            </a:r>
            <a:endParaRPr lang="cs-CZ" i="1" dirty="0" smtClean="0"/>
          </a:p>
          <a:p>
            <a:pPr marL="480003" indent="-480003" defTabSz="1280006">
              <a:defRPr/>
            </a:pPr>
            <a:r>
              <a:rPr lang="cs-CZ" dirty="0" smtClean="0"/>
              <a:t>Rozhodnutí</a:t>
            </a:r>
            <a:endParaRPr lang="cs-CZ" i="1" dirty="0" smtClean="0"/>
          </a:p>
          <a:p>
            <a:pPr marL="1040005" lvl="1" indent="-400002" defTabSz="1280006">
              <a:defRPr/>
            </a:pPr>
            <a:r>
              <a:rPr lang="cs-CZ" dirty="0" smtClean="0"/>
              <a:t>rozsudek/usnesení</a:t>
            </a:r>
          </a:p>
          <a:p>
            <a:pPr marL="1040005" lvl="1" indent="-400002" defTabSz="1280006">
              <a:defRPr/>
            </a:pPr>
            <a:r>
              <a:rPr lang="cs-CZ" dirty="0" smtClean="0"/>
              <a:t>neexistují tzv. odlišná stanoviska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Jazykový režim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sz="3300" dirty="0"/>
              <a:t>J</a:t>
            </a:r>
            <a:r>
              <a:rPr lang="cs-CZ" altLang="cs-CZ" sz="3300" dirty="0" smtClean="0"/>
              <a:t>azyky </a:t>
            </a:r>
            <a:r>
              <a:rPr lang="cs-CZ" altLang="cs-CZ" sz="3300" dirty="0"/>
              <a:t>v EU: úřední x pracovní x </a:t>
            </a:r>
            <a:r>
              <a:rPr lang="cs-CZ" altLang="cs-CZ" sz="3300" dirty="0" err="1"/>
              <a:t>pivotní</a:t>
            </a:r>
            <a:endParaRPr lang="cs-CZ" altLang="cs-CZ" sz="3300" dirty="0"/>
          </a:p>
          <a:p>
            <a:pPr>
              <a:defRPr/>
            </a:pPr>
            <a:r>
              <a:rPr lang="cs-CZ" altLang="cs-CZ" sz="3300" dirty="0"/>
              <a:t>J</a:t>
            </a:r>
            <a:r>
              <a:rPr lang="cs-CZ" altLang="cs-CZ" sz="3300" dirty="0" smtClean="0"/>
              <a:t>azyky </a:t>
            </a:r>
            <a:r>
              <a:rPr lang="cs-CZ" altLang="cs-CZ" sz="3300" dirty="0"/>
              <a:t>v řízení před SDEU:</a:t>
            </a:r>
          </a:p>
          <a:p>
            <a:pPr lvl="1">
              <a:defRPr/>
            </a:pPr>
            <a:r>
              <a:rPr lang="cs-CZ" altLang="cs-CZ" sz="3300" dirty="0"/>
              <a:t>jednací jazyk, tj. oficiální jazyk řízení</a:t>
            </a:r>
          </a:p>
          <a:p>
            <a:pPr lvl="1">
              <a:defRPr/>
            </a:pPr>
            <a:r>
              <a:rPr lang="cs-CZ" altLang="cs-CZ" sz="3300" dirty="0"/>
              <a:t>(jeden) pracovní jazyk (francouzština)</a:t>
            </a:r>
          </a:p>
          <a:p>
            <a:pPr lvl="1">
              <a:defRPr/>
            </a:pPr>
            <a:r>
              <a:rPr lang="cs-CZ" altLang="cs-CZ" sz="3300" dirty="0"/>
              <a:t>„jazyková kolegialita“ v případě členů SDEU</a:t>
            </a:r>
          </a:p>
          <a:p>
            <a:pPr>
              <a:defRPr/>
            </a:pPr>
            <a:r>
              <a:rPr lang="cs-CZ" altLang="cs-CZ" sz="3300" dirty="0" smtClean="0"/>
              <a:t>Právníci-lingvisté</a:t>
            </a:r>
            <a:r>
              <a:rPr lang="cs-CZ" altLang="cs-CZ" sz="3300" dirty="0"/>
              <a:t>, překladatelé a tlumočníci</a:t>
            </a:r>
          </a:p>
          <a:p>
            <a:pPr lvl="1">
              <a:defRPr/>
            </a:pPr>
            <a:r>
              <a:rPr lang="cs-CZ" altLang="cs-CZ" sz="3300" dirty="0"/>
              <a:t>z cca 2.000 zaměstnanců 800 tvoří lingvisté</a:t>
            </a:r>
          </a:p>
          <a:p>
            <a:pPr lvl="1">
              <a:defRPr/>
            </a:pPr>
            <a:r>
              <a:rPr lang="cs-CZ" altLang="cs-CZ" sz="3300" dirty="0"/>
              <a:t>více než 700.000 stran překladů </a:t>
            </a:r>
            <a:r>
              <a:rPr lang="cs-CZ" altLang="cs-CZ" sz="3300" dirty="0" smtClean="0"/>
              <a:t>ročně</a:t>
            </a:r>
          </a:p>
          <a:p>
            <a:pPr lvl="1">
              <a:buNone/>
              <a:defRPr/>
            </a:pPr>
            <a:endParaRPr lang="cs-CZ" altLang="cs-CZ" sz="3300" dirty="0"/>
          </a:p>
          <a:p>
            <a:pPr>
              <a:defRPr/>
            </a:pPr>
            <a:r>
              <a:rPr lang="cs-CZ" altLang="cs-CZ" sz="3300" dirty="0" smtClean="0"/>
              <a:t>Kabinety </a:t>
            </a:r>
            <a:r>
              <a:rPr lang="cs-CZ" altLang="cs-CZ" sz="3300" dirty="0"/>
              <a:t>soudců a generálních advokátů</a:t>
            </a:r>
          </a:p>
          <a:p>
            <a:pPr>
              <a:defRPr/>
            </a:pPr>
            <a:r>
              <a:rPr lang="cs-CZ" altLang="cs-CZ" sz="3300" dirty="0" smtClean="0"/>
              <a:t>Zastupování ČS v řízení před SD –&gt; vládní zmocněnci</a:t>
            </a:r>
            <a:endParaRPr lang="cs-CZ" altLang="cs-CZ" sz="3300" dirty="0"/>
          </a:p>
          <a:p>
            <a:pPr>
              <a:defRPr/>
            </a:pPr>
            <a:r>
              <a:rPr lang="cs-CZ" altLang="cs-CZ" sz="3300" dirty="0"/>
              <a:t>P</a:t>
            </a:r>
            <a:r>
              <a:rPr lang="cs-CZ" altLang="cs-CZ" sz="3300" dirty="0" smtClean="0"/>
              <a:t>řetížení </a:t>
            </a:r>
            <a:r>
              <a:rPr lang="cs-CZ" altLang="cs-CZ" sz="3300" dirty="0"/>
              <a:t>SDEU (rychlost x kvalita)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0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4900" dirty="0" smtClean="0"/>
              <a:t>Email: helena.bonckova@mail.muni.cz</a:t>
            </a:r>
            <a:endParaRPr lang="cs-CZ" sz="4900" dirty="0"/>
          </a:p>
        </p:txBody>
      </p:sp>
      <p:pic>
        <p:nvPicPr>
          <p:cNvPr id="6" name="Picture 10" descr="http://www.marksmayo.com/wp-content/uploads/2011/05/IMAG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134">
            <a:off x="607599" y="1786164"/>
            <a:ext cx="410508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ttps://fbcdn-sphotos-f-a.akamaihd.net/hphotos-ak-frc1/304205_10151348411373901_140106751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589">
            <a:off x="4444009" y="2413502"/>
            <a:ext cx="4134813" cy="27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340768"/>
            <a:ext cx="6827119" cy="473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Users\uzivatel\AppData\Local\Microsoft\Windows\Temporary Internet Files\Content.IE5\1JOT65JD\MM90025450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9371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Soudci Soudního dvora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Zdroj: Soudní dvůr EU (http://curia.europa.eu),  2/2016</a:t>
            </a:r>
            <a:endParaRPr lang="cs-CZ" dirty="0"/>
          </a:p>
        </p:txBody>
      </p:sp>
      <p:pic>
        <p:nvPicPr>
          <p:cNvPr id="12" name="Picture 2" descr="http://curia.europa.eu/jcms/upload/docs/image/jpeg/2010-03/cour_2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35" r="5345" b="23945"/>
          <a:stretch/>
        </p:blipFill>
        <p:spPr bwMode="auto">
          <a:xfrm>
            <a:off x="1043608" y="1622736"/>
            <a:ext cx="7081327" cy="38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Soudci Tribunálu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Zdroj: Soudní dvůr EU (http://curia.europa.eu),  6/2016</a:t>
            </a:r>
            <a:endParaRPr lang="cs-CZ" dirty="0"/>
          </a:p>
        </p:txBody>
      </p:sp>
      <p:pic>
        <p:nvPicPr>
          <p:cNvPr id="6" name="Picture 4" descr="http://curia.europa.eu/jcms/upload/docs/image/jpeg/2010-03/tribunal_2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811" r="1046" b="6660"/>
          <a:stretch/>
        </p:blipFill>
        <p:spPr bwMode="auto">
          <a:xfrm>
            <a:off x="1043608" y="1622736"/>
            <a:ext cx="7081326" cy="38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hledat (základní) odpovědi?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Zakládací smlouvy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l. 13 a 19 </a:t>
            </a:r>
            <a:r>
              <a:rPr lang="cs-CZ" b="1" dirty="0" smtClean="0"/>
              <a:t>SEU</a:t>
            </a:r>
          </a:p>
          <a:p>
            <a:pPr lvl="1"/>
            <a:r>
              <a:rPr lang="cs-CZ" dirty="0" smtClean="0"/>
              <a:t>čl. 108, 218, 251-281, 299 a 340 </a:t>
            </a:r>
            <a:r>
              <a:rPr lang="cs-CZ" b="1" dirty="0" smtClean="0"/>
              <a:t>SFEU</a:t>
            </a:r>
          </a:p>
          <a:p>
            <a:pPr lvl="1"/>
            <a:r>
              <a:rPr lang="cs-CZ" sz="2400" dirty="0"/>
              <a:t>č</a:t>
            </a:r>
            <a:r>
              <a:rPr lang="cs-CZ" sz="2400" dirty="0" smtClean="0"/>
              <a:t>l. 12, 18, 21, 81-83, 103-106a, 144-145, 157, 188 SESAE </a:t>
            </a:r>
          </a:p>
          <a:p>
            <a:pPr lvl="1"/>
            <a:r>
              <a:rPr lang="cs-CZ" dirty="0" smtClean="0"/>
              <a:t>Protokoly č. 2, 7, a 36</a:t>
            </a:r>
          </a:p>
          <a:p>
            <a:r>
              <a:rPr lang="cs-CZ" b="1" dirty="0" smtClean="0"/>
              <a:t>Statut SDEU </a:t>
            </a:r>
            <a:r>
              <a:rPr lang="cs-CZ" dirty="0" smtClean="0"/>
              <a:t>(Protokol č. 3)</a:t>
            </a:r>
          </a:p>
          <a:p>
            <a:r>
              <a:rPr lang="cs-CZ" dirty="0" smtClean="0"/>
              <a:t>Jednací řády Soudního dvora</a:t>
            </a:r>
            <a:r>
              <a:rPr lang="cs-CZ" dirty="0"/>
              <a:t> </a:t>
            </a:r>
            <a:r>
              <a:rPr lang="cs-CZ" dirty="0" smtClean="0"/>
              <a:t>a Tribunálu</a:t>
            </a:r>
          </a:p>
          <a:p>
            <a:r>
              <a:rPr lang="cs-CZ" altLang="cs-CZ" dirty="0" smtClean="0"/>
              <a:t>Web SDEU (http://curia.europa.eu)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1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Soudní dvůr (</a:t>
            </a:r>
            <a:r>
              <a:rPr lang="cs-CZ" dirty="0" err="1" smtClean="0"/>
              <a:t>Villa</a:t>
            </a:r>
            <a:r>
              <a:rPr lang="cs-CZ" dirty="0" smtClean="0"/>
              <a:t> </a:t>
            </a:r>
            <a:r>
              <a:rPr lang="cs-CZ" dirty="0" err="1" smtClean="0"/>
              <a:t>Vauban</a:t>
            </a:r>
            <a:r>
              <a:rPr lang="cs-CZ" dirty="0" smtClean="0"/>
              <a:t>, 1952-1959)</a:t>
            </a:r>
            <a:endParaRPr lang="cs-CZ" dirty="0"/>
          </a:p>
        </p:txBody>
      </p:sp>
      <p:pic>
        <p:nvPicPr>
          <p:cNvPr id="6" name="Picture 2" descr="http://curia.europa.eu/jcms/upload/docs/image/jpeg/2012-11/1952-1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087">
            <a:off x="723252" y="1781302"/>
            <a:ext cx="2912102" cy="396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curia.europa.eu/jcms/upload/docs/image/jpeg/2012-11/1952-2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82">
            <a:off x="3672410" y="2176176"/>
            <a:ext cx="4876901" cy="24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uzivatel\AppData\Local\Microsoft\Windows\Temporary Internet Files\Content.IE5\ZJTJZC9V\MC9002176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587">
            <a:off x="5075253" y="3850301"/>
            <a:ext cx="2160117" cy="198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4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Soudní dvůr (</a:t>
            </a:r>
            <a:r>
              <a:rPr lang="cs-CZ" dirty="0" err="1" smtClean="0"/>
              <a:t>Côte</a:t>
            </a:r>
            <a:r>
              <a:rPr lang="cs-CZ" dirty="0" smtClean="0"/>
              <a:t> </a:t>
            </a:r>
            <a:r>
              <a:rPr lang="cs-CZ" dirty="0" err="1" smtClean="0"/>
              <a:t>d'Eich</a:t>
            </a:r>
            <a:r>
              <a:rPr lang="cs-CZ" dirty="0" smtClean="0"/>
              <a:t>, 1959-1972)</a:t>
            </a:r>
            <a:endParaRPr lang="cs-CZ" dirty="0"/>
          </a:p>
        </p:txBody>
      </p:sp>
      <p:pic>
        <p:nvPicPr>
          <p:cNvPr id="3075" name="Picture 3" descr="Côte d'E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74533"/>
            <a:ext cx="3312368" cy="4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Soudní dvůr EU (</a:t>
            </a:r>
            <a:r>
              <a:rPr lang="cs-CZ" dirty="0" err="1" smtClean="0"/>
              <a:t>Kirchberg</a:t>
            </a:r>
            <a:r>
              <a:rPr lang="cs-CZ" dirty="0" smtClean="0"/>
              <a:t>, od 1973)</a:t>
            </a:r>
            <a:endParaRPr lang="cs-CZ" dirty="0"/>
          </a:p>
        </p:txBody>
      </p:sp>
      <p:pic>
        <p:nvPicPr>
          <p:cNvPr id="6148" name="Picture 4" descr="http://curia.europa.eu/jcms/upload/docs/image/jpeg/2009-07/ensemble-bati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5109"/>
            <a:ext cx="4329014" cy="28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uria.europa.eu/jcms/upload/docs/image/jpeg/2009-07/parv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03164"/>
            <a:ext cx="4362727" cy="29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0.gstatic.com/images?q=tbn:ANd9GcSDnue17Dlv3tuTDJvQ6PBwI2FP59SDtoWL742mFho92nkywD823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09" y="1708176"/>
            <a:ext cx="1391511" cy="14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curia.europa.eu/jcms/upload/docs/image/jpeg/2009-07/palai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73" y="4625682"/>
            <a:ext cx="2092499" cy="139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Soudní soustava EU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Soudní dvůr</a:t>
            </a:r>
          </a:p>
          <a:p>
            <a:pPr lvl="1"/>
            <a:r>
              <a:rPr lang="cs-CZ" dirty="0" smtClean="0"/>
              <a:t>vzniká </a:t>
            </a:r>
            <a:r>
              <a:rPr lang="cs-CZ" dirty="0" smtClean="0"/>
              <a:t>v roce 1952 na základě SESUO</a:t>
            </a:r>
          </a:p>
          <a:p>
            <a:pPr lvl="1"/>
            <a:r>
              <a:rPr lang="cs-CZ" dirty="0" smtClean="0"/>
              <a:t>další články soustavy vznikaly cestou „přetížení“</a:t>
            </a:r>
          </a:p>
          <a:p>
            <a:r>
              <a:rPr lang="cs-CZ" dirty="0" smtClean="0"/>
              <a:t>Tribunál</a:t>
            </a:r>
          </a:p>
          <a:p>
            <a:pPr lvl="1"/>
            <a:r>
              <a:rPr lang="cs-CZ" dirty="0" smtClean="0"/>
              <a:t>vzniká </a:t>
            </a:r>
            <a:r>
              <a:rPr lang="cs-CZ" dirty="0" smtClean="0"/>
              <a:t>v roce 1988 na základě JEA</a:t>
            </a:r>
          </a:p>
          <a:p>
            <a:pPr lvl="1"/>
            <a:r>
              <a:rPr lang="cs-CZ" dirty="0" smtClean="0"/>
              <a:t>dříve Soud první instance, název změnila Lisabonská smlouva</a:t>
            </a:r>
          </a:p>
          <a:p>
            <a:r>
              <a:rPr lang="cs-CZ" dirty="0" smtClean="0"/>
              <a:t>Specializované soudy</a:t>
            </a:r>
          </a:p>
          <a:p>
            <a:pPr lvl="1"/>
            <a:r>
              <a:rPr lang="cs-CZ" dirty="0" smtClean="0"/>
              <a:t>vznik umožnila Smlouva z Nice</a:t>
            </a:r>
          </a:p>
          <a:p>
            <a:pPr lvl="1"/>
            <a:r>
              <a:rPr lang="cs-CZ" dirty="0" smtClean="0"/>
              <a:t>Soud pro veřejnou službu</a:t>
            </a:r>
          </a:p>
          <a:p>
            <a:pPr lvl="2"/>
            <a:r>
              <a:rPr lang="cs-CZ" dirty="0" smtClean="0"/>
              <a:t>vznikl v roce 2004 rozhodnutím Rady EU</a:t>
            </a:r>
          </a:p>
          <a:p>
            <a:pPr lvl="2"/>
            <a:r>
              <a:rPr lang="cs-CZ" dirty="0" smtClean="0"/>
              <a:t>v důsledku reformy SDEU zanikl dne 1. 9. 2016</a:t>
            </a:r>
          </a:p>
          <a:p>
            <a:pPr lvl="2"/>
            <a:r>
              <a:rPr lang="cs-CZ" dirty="0" smtClean="0"/>
              <a:t>jeho pravomoci a soudce převzal Tribunál</a:t>
            </a:r>
          </a:p>
          <a:p>
            <a:endParaRPr lang="cs-CZ" dirty="0" smtClean="0"/>
          </a:p>
          <a:p>
            <a:r>
              <a:rPr lang="cs-CZ" dirty="0" smtClean="0"/>
              <a:t>Vnitrostátní soudy jako soudy unijní</a:t>
            </a:r>
          </a:p>
          <a:p>
            <a:pPr lvl="1">
              <a:buNone/>
            </a:pPr>
            <a:endParaRPr lang="cs-CZ" sz="3200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434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1020</Words>
  <Application>Microsoft Office PowerPoint</Application>
  <PresentationFormat>Předvádění na obrazovce (4:3)</PresentationFormat>
  <Paragraphs>181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KDO je Soudní dvůr Evropské unie, JAK funguje a přemýšlí?</vt:lpstr>
      <vt:lpstr>Prezentace aplikace PowerPoint</vt:lpstr>
      <vt:lpstr>Soudci Soudního dvora</vt:lpstr>
      <vt:lpstr>Soudci Tribunálu</vt:lpstr>
      <vt:lpstr>Kde hledat (základní) odpovědi?</vt:lpstr>
      <vt:lpstr>Soudní dvůr (Villa Vauban, 1952-1959)</vt:lpstr>
      <vt:lpstr>Soudní dvůr (Côte d'Eich, 1959-1972)</vt:lpstr>
      <vt:lpstr>Soudní dvůr EU (Kirchberg, od 1973)</vt:lpstr>
      <vt:lpstr>Soudní soustava EU</vt:lpstr>
      <vt:lpstr>Soudci SDEU a jejich výběr</vt:lpstr>
      <vt:lpstr>Soudci SDEU a jejich výběr</vt:lpstr>
      <vt:lpstr>Generální advokáti a jejich výběr</vt:lpstr>
      <vt:lpstr>Výbor podle čl. 255 SFEU</vt:lpstr>
      <vt:lpstr>Průběh řízení před Soudním dvorem</vt:lpstr>
      <vt:lpstr>Ústní jednání – pětičlenný senát</vt:lpstr>
      <vt:lpstr>Ústní jednání – velký senát</vt:lpstr>
      <vt:lpstr>Průběh řízení před Soudním dvorem</vt:lpstr>
      <vt:lpstr>Jazykový režim</vt:lpstr>
      <vt:lpstr>Děkuji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KDO je Soudní dvůr Evropské unie, JAK funguje a přemýšlí?</dc:title>
  <dc:creator>HB</dc:creator>
  <cp:lastModifiedBy>HB</cp:lastModifiedBy>
  <cp:revision>81</cp:revision>
  <dcterms:created xsi:type="dcterms:W3CDTF">2017-04-11T02:53:28Z</dcterms:created>
  <dcterms:modified xsi:type="dcterms:W3CDTF">2017-04-11T18:30:58Z</dcterms:modified>
</cp:coreProperties>
</file>