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0"/>
  </p:notesMasterIdLst>
  <p:sldIdLst>
    <p:sldId id="260" r:id="rId2"/>
    <p:sldId id="256" r:id="rId3"/>
    <p:sldId id="318" r:id="rId4"/>
    <p:sldId id="258" r:id="rId5"/>
    <p:sldId id="319" r:id="rId6"/>
    <p:sldId id="261" r:id="rId7"/>
    <p:sldId id="263" r:id="rId8"/>
    <p:sldId id="378" r:id="rId9"/>
    <p:sldId id="262" r:id="rId10"/>
    <p:sldId id="344" r:id="rId11"/>
    <p:sldId id="268" r:id="rId12"/>
    <p:sldId id="269" r:id="rId13"/>
    <p:sldId id="338" r:id="rId14"/>
    <p:sldId id="276" r:id="rId15"/>
    <p:sldId id="270" r:id="rId16"/>
    <p:sldId id="271" r:id="rId17"/>
    <p:sldId id="272" r:id="rId18"/>
    <p:sldId id="275" r:id="rId19"/>
    <p:sldId id="324" r:id="rId20"/>
    <p:sldId id="279" r:id="rId21"/>
    <p:sldId id="280" r:id="rId22"/>
    <p:sldId id="281" r:id="rId23"/>
    <p:sldId id="282" r:id="rId24"/>
    <p:sldId id="283" r:id="rId25"/>
    <p:sldId id="375" r:id="rId26"/>
    <p:sldId id="326" r:id="rId27"/>
    <p:sldId id="287" r:id="rId28"/>
    <p:sldId id="288" r:id="rId29"/>
    <p:sldId id="289" r:id="rId30"/>
    <p:sldId id="290" r:id="rId31"/>
    <p:sldId id="291" r:id="rId32"/>
    <p:sldId id="294" r:id="rId33"/>
    <p:sldId id="298" r:id="rId34"/>
    <p:sldId id="299" r:id="rId35"/>
    <p:sldId id="300" r:id="rId36"/>
    <p:sldId id="306" r:id="rId37"/>
    <p:sldId id="307" r:id="rId38"/>
    <p:sldId id="340" r:id="rId39"/>
    <p:sldId id="342" r:id="rId40"/>
    <p:sldId id="310" r:id="rId41"/>
    <p:sldId id="311" r:id="rId42"/>
    <p:sldId id="312" r:id="rId43"/>
    <p:sldId id="313" r:id="rId44"/>
    <p:sldId id="314" r:id="rId45"/>
    <p:sldId id="337" r:id="rId46"/>
    <p:sldId id="345" r:id="rId47"/>
    <p:sldId id="349" r:id="rId48"/>
    <p:sldId id="346" r:id="rId49"/>
    <p:sldId id="348" r:id="rId50"/>
    <p:sldId id="350" r:id="rId51"/>
    <p:sldId id="379" r:id="rId52"/>
    <p:sldId id="362" r:id="rId53"/>
    <p:sldId id="368" r:id="rId54"/>
    <p:sldId id="366" r:id="rId55"/>
    <p:sldId id="367" r:id="rId56"/>
    <p:sldId id="369" r:id="rId57"/>
    <p:sldId id="370" r:id="rId58"/>
    <p:sldId id="372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ra Fojtikova" initials="PF" lastIdx="0" clrIdx="0"/>
  <p:cmAuthor id="1" name="Petra" initials="P" lastIdx="3" clrIdx="1">
    <p:extLst>
      <p:ext uri="{19B8F6BF-5375-455C-9EA6-DF929625EA0E}">
        <p15:presenceInfo xmlns:p15="http://schemas.microsoft.com/office/powerpoint/2012/main" userId="Pet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4" autoAdjust="0"/>
    <p:restoredTop sz="83661" autoAdjust="0"/>
  </p:normalViewPr>
  <p:slideViewPr>
    <p:cSldViewPr>
      <p:cViewPr varScale="1">
        <p:scale>
          <a:sx n="70" d="100"/>
          <a:sy n="70" d="100"/>
        </p:scale>
        <p:origin x="118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5357"/>
    </p:cViewPr>
  </p:sorterViewPr>
  <p:notesViewPr>
    <p:cSldViewPr>
      <p:cViewPr>
        <p:scale>
          <a:sx n="100" d="100"/>
          <a:sy n="100" d="100"/>
        </p:scale>
        <p:origin x="-1890" y="4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14DA-834B-4CA8-AFF0-05EE524DA522}" type="datetimeFigureOut">
              <a:rPr lang="cs-CZ" smtClean="0"/>
              <a:pPr/>
              <a:t>13.04.2017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73C2B-39F8-427D-9850-F6D6A3F427B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499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4885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Graf s údaji pro období 2011/12–2015/16 není k dispozici.</a:t>
            </a:r>
          </a:p>
          <a:p>
            <a:endParaRPr lang="cs-CZ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053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6082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256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256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99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92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296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2595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011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 smtClean="0">
                <a:latin typeface="Times New Roman"/>
                <a:ea typeface="Times New Roman"/>
              </a:rPr>
              <a:t>Graf zahrnující data z</a:t>
            </a:r>
            <a:r>
              <a:rPr lang="cs-CZ" i="1" baseline="0" dirty="0" smtClean="0">
                <a:latin typeface="Times New Roman"/>
                <a:ea typeface="Times New Roman"/>
              </a:rPr>
              <a:t> let </a:t>
            </a:r>
            <a:r>
              <a:rPr lang="cs-CZ" i="1" dirty="0" smtClean="0">
                <a:latin typeface="Times New Roman"/>
                <a:ea typeface="Times New Roman"/>
              </a:rPr>
              <a:t>2011/12</a:t>
            </a:r>
            <a:r>
              <a:rPr lang="cs-CZ" b="0" i="1" baseline="0" dirty="0" smtClean="0">
                <a:solidFill>
                  <a:srgbClr val="FF0000"/>
                </a:solidFill>
              </a:rPr>
              <a:t>−</a:t>
            </a:r>
            <a:r>
              <a:rPr lang="cs-CZ" i="1" baseline="0" dirty="0" smtClean="0">
                <a:latin typeface="Times New Roman"/>
                <a:ea typeface="Times New Roman"/>
              </a:rPr>
              <a:t>2015/16 </a:t>
            </a:r>
            <a:r>
              <a:rPr lang="cs-CZ" i="1" dirty="0" smtClean="0">
                <a:latin typeface="Times New Roman"/>
                <a:ea typeface="Times New Roman"/>
              </a:rPr>
              <a:t>není k dispozici</a:t>
            </a:r>
            <a:r>
              <a:rPr lang="cs-CZ" i="1" dirty="0" smtClean="0">
                <a:latin typeface="+mn-lt"/>
                <a:ea typeface="Times New Roman"/>
              </a:rPr>
              <a:t>,</a:t>
            </a:r>
            <a:r>
              <a:rPr lang="cs-CZ" i="1" baseline="0" dirty="0" smtClean="0">
                <a:latin typeface="+mn-lt"/>
                <a:ea typeface="Times New Roman"/>
              </a:rPr>
              <a:t> data jsou uvedena na snímku 22.</a:t>
            </a:r>
            <a:endParaRPr lang="cs-CZ" i="1" dirty="0" smtClean="0">
              <a:latin typeface="+mn-lt"/>
              <a:ea typeface="Times New Roman"/>
            </a:endParaRPr>
          </a:p>
          <a:p>
            <a:endParaRPr lang="cs-CZ" i="1" dirty="0" smtClean="0">
              <a:latin typeface="+mn-lt"/>
              <a:ea typeface="Times New Roman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26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934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1200"/>
              </a:spcAft>
              <a:buFont typeface="Arial" pitchFamily="34" charset="0"/>
              <a:buNone/>
            </a:pPr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124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393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558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893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461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614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spc="-10" dirty="0" smtClean="0">
                <a:latin typeface="+mn-lt"/>
                <a:ea typeface="Times New Roman"/>
              </a:rPr>
              <a:t>Graf s údaji pro ro</a:t>
            </a:r>
            <a:r>
              <a:rPr lang="cs-CZ" i="1" spc="-10" baseline="0" dirty="0" smtClean="0">
                <a:latin typeface="+mn-lt"/>
                <a:ea typeface="Times New Roman"/>
              </a:rPr>
              <a:t>k 2011/12</a:t>
            </a:r>
            <a:r>
              <a:rPr lang="cs-CZ" b="0" i="1" baseline="0" dirty="0" smtClean="0">
                <a:solidFill>
                  <a:srgbClr val="FF0000"/>
                </a:solidFill>
              </a:rPr>
              <a:t>−</a:t>
            </a:r>
            <a:r>
              <a:rPr lang="cs-CZ" i="1" spc="-10" baseline="0" dirty="0" smtClean="0">
                <a:latin typeface="+mn-lt"/>
                <a:ea typeface="Times New Roman"/>
              </a:rPr>
              <a:t>2015/16 není k dispozici.</a:t>
            </a:r>
            <a:endParaRPr lang="cs-CZ" i="1" spc="-10" dirty="0" smtClean="0">
              <a:latin typeface="+mn-lt"/>
              <a:ea typeface="Times New Roman"/>
            </a:endParaRPr>
          </a:p>
          <a:p>
            <a:endParaRPr lang="cs-CZ" spc="-10" dirty="0" smtClean="0">
              <a:latin typeface="+mn-lt"/>
              <a:ea typeface="Times New Roman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416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205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102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774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Graf s údaji pro období 2011/12−2015/16 není k dispozici.</a:t>
            </a:r>
          </a:p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330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498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17905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1" baseline="0" dirty="0" smtClean="0">
                <a:solidFill>
                  <a:srgbClr val="FF0000"/>
                </a:solidFill>
              </a:rPr>
              <a:t>Graf s údaji pro období 2011/12−2015/16 není k dispozici.</a:t>
            </a:r>
          </a:p>
          <a:p>
            <a:endParaRPr lang="cs-CZ" b="0" i="0" baseline="0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015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1094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401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7549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2813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9087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029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0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73531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1200"/>
              </a:spcAft>
              <a:buFont typeface="Arial" pitchFamily="34" charset="0"/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029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9531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7260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2583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9989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Komentáře:</a:t>
            </a:r>
          </a:p>
          <a:p>
            <a:r>
              <a:rPr lang="cs-CZ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Údaje za školní rok 2015/16, studenti k 31. 12. 2015, poprvé zapsaní a absolventi za celý kalendářní rok – stav matriky k 20. 1. 2016</a:t>
            </a:r>
          </a:p>
          <a:p>
            <a:endParaRPr lang="cs-CZ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Pozn.:</a:t>
            </a:r>
            <a:endParaRPr lang="cs-CZ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R"/>
            </a:pPr>
            <a:r>
              <a:rPr lang="cs-CZ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předškolního vzdělávání nejsou sledovány počty nově přijatých dětí. Jsou sledovány údaje o odchodech z mateřských škol. </a:t>
            </a:r>
          </a:p>
          <a:p>
            <a:pPr marL="228600" indent="-228600">
              <a:buAutoNum type="arabicParenR"/>
            </a:pPr>
            <a:r>
              <a:rPr lang="cs-CZ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Studenti vysokých škol ve fyzických osobách. </a:t>
            </a:r>
          </a:p>
          <a:p>
            <a:pPr marL="228600" indent="-228600">
              <a:buAutoNum type="arabicParenR"/>
            </a:pPr>
            <a:r>
              <a:rPr lang="cs-CZ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Kurzy pro doplnění základního vzdělání jsou realizovány v základních a středních školách. Kurzy pro doplnění základů vzdělání jsou realizovány v základních školách speciálních. </a:t>
            </a:r>
          </a:p>
          <a:p>
            <a:pPr marL="228600" indent="-228600">
              <a:buAutoNum type="arabicParenR"/>
            </a:pPr>
            <a:r>
              <a:rPr lang="cs-CZ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vysokých škol údaj znamená počet poprvé zapsaných. Do celkového počtu se započítávají pouze poprvé zapsaní (počet prvních zapsání) na VŠ do bakalářských a 4–6letých magisterských studijních programů.</a:t>
            </a:r>
          </a:p>
          <a:p>
            <a:pPr marL="228600" indent="-228600">
              <a:buAutoNum type="arabicParenR"/>
            </a:pPr>
            <a:r>
              <a:rPr lang="cs-CZ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distančního a kombinovaného studia včetně studentů na studijních pobytech. 6) Jako nově přijatí jsou u vyššího stupně víceletých gymnázií a konzervatoří označeni žáci nejnižšího ročníku odpovídajícího vyššímu stupni (3. ročník oborů 6letých gymnázií, 5. ročník oborů 8letých gymnázií a konzervatoří).</a:t>
            </a:r>
          </a:p>
          <a:p>
            <a:endParaRPr lang="cs-CZ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Zdroj: databáze MŠMT</a:t>
            </a: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45</a:t>
            </a:fld>
            <a:endParaRPr lang="cs-CZ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029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029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029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0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Graf s údaji pro období 2011/12−2015/16 není k dispozici.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3304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029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3686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029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53</a:t>
            </a:fld>
            <a:endParaRPr lang="cs-CZ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54</a:t>
            </a:fld>
            <a:endParaRPr lang="cs-CZ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cs-CZ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55</a:t>
            </a:fld>
            <a:endParaRPr lang="cs-CZ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56</a:t>
            </a:fld>
            <a:endParaRPr lang="cs-CZ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029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58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dirty="0" smtClean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537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042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319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pc="-10" dirty="0" smtClean="0">
              <a:latin typeface="+mj-lt"/>
              <a:ea typeface="Times New Roman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73C2B-39F8-427D-9850-F6D6A3F427BA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0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D57-C8F8-4DBE-A740-C7CA7FFEA4C8}" type="datetimeFigureOut">
              <a:rPr lang="cs-CZ" smtClean="0"/>
              <a:pPr/>
              <a:t>13.04.2017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FFB1-8DD3-4C8E-A618-D45C957DB7E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D57-C8F8-4DBE-A740-C7CA7FFEA4C8}" type="datetimeFigureOut">
              <a:rPr lang="cs-CZ" smtClean="0"/>
              <a:pPr/>
              <a:t>13.04.2017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FFB1-8DD3-4C8E-A618-D45C957DB7E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D57-C8F8-4DBE-A740-C7CA7FFEA4C8}" type="datetimeFigureOut">
              <a:rPr lang="cs-CZ" smtClean="0"/>
              <a:pPr/>
              <a:t>13.04.2017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FFB1-8DD3-4C8E-A618-D45C957DB7E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D57-C8F8-4DBE-A740-C7CA7FFEA4C8}" type="datetimeFigureOut">
              <a:rPr lang="cs-CZ" smtClean="0"/>
              <a:pPr/>
              <a:t>13.04.2017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FFB1-8DD3-4C8E-A618-D45C957DB7E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D57-C8F8-4DBE-A740-C7CA7FFEA4C8}" type="datetimeFigureOut">
              <a:rPr lang="cs-CZ" smtClean="0"/>
              <a:pPr/>
              <a:t>13.04.2017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FFB1-8DD3-4C8E-A618-D45C957DB7E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D57-C8F8-4DBE-A740-C7CA7FFEA4C8}" type="datetimeFigureOut">
              <a:rPr lang="cs-CZ" smtClean="0"/>
              <a:pPr/>
              <a:t>13.04.2017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FFB1-8DD3-4C8E-A618-D45C957DB7E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D57-C8F8-4DBE-A740-C7CA7FFEA4C8}" type="datetimeFigureOut">
              <a:rPr lang="cs-CZ" smtClean="0"/>
              <a:pPr/>
              <a:t>13.04.2017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FFB1-8DD3-4C8E-A618-D45C957DB7E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D57-C8F8-4DBE-A740-C7CA7FFEA4C8}" type="datetimeFigureOut">
              <a:rPr lang="cs-CZ" smtClean="0"/>
              <a:pPr/>
              <a:t>13.04.2017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FFB1-8DD3-4C8E-A618-D45C957DB7E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D57-C8F8-4DBE-A740-C7CA7FFEA4C8}" type="datetimeFigureOut">
              <a:rPr lang="cs-CZ" smtClean="0"/>
              <a:pPr/>
              <a:t>13.04.2017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FFB1-8DD3-4C8E-A618-D45C957DB7E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D57-C8F8-4DBE-A740-C7CA7FFEA4C8}" type="datetimeFigureOut">
              <a:rPr lang="cs-CZ" smtClean="0"/>
              <a:pPr/>
              <a:t>13.04.2017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FFB1-8DD3-4C8E-A618-D45C957DB7E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3D57-C8F8-4DBE-A740-C7CA7FFEA4C8}" type="datetimeFigureOut">
              <a:rPr lang="cs-CZ" smtClean="0"/>
              <a:pPr/>
              <a:t>13.04.2017</a:t>
            </a:fld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BFFB1-8DD3-4C8E-A618-D45C957DB7E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30BFFB1-8DD3-4C8E-A618-D45C957DB7E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5623D57-C8F8-4DBE-A740-C7CA7FFEA4C8}" type="datetimeFigureOut">
              <a:rPr lang="cs-CZ" smtClean="0"/>
              <a:pPr/>
              <a:t>13.04.2017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1904" y="2923257"/>
            <a:ext cx="6766520" cy="2593975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Vzdělávací politika 1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03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692696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Graf: Počty </a:t>
            </a:r>
            <a:r>
              <a:rPr lang="cs-CZ" sz="2200" dirty="0"/>
              <a:t>dětí v mateřských školách vzhledem k </a:t>
            </a:r>
            <a:r>
              <a:rPr lang="cs-CZ" sz="2200" dirty="0" smtClean="0"/>
              <a:t>populaci 3–5letých </a:t>
            </a:r>
            <a:r>
              <a:rPr lang="cs-CZ" sz="2200" dirty="0"/>
              <a:t>v letech 2007/08–2011/12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544" y="5373216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/>
              <a:t>Zdroj: MŠMT</a:t>
            </a:r>
            <a:endParaRPr lang="cs-CZ" sz="1600" i="1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3" y="1556792"/>
            <a:ext cx="752341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1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Základní vzdělávání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4990" y="1095122"/>
            <a:ext cx="7777410" cy="46166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/>
              <a:t>Ve školním roce 2015/16 poskytovalo základní vzdělávání</a:t>
            </a:r>
            <a:r>
              <a:rPr lang="cs-CZ" sz="2200" b="1" dirty="0"/>
              <a:t> 4 115 základních škol</a:t>
            </a:r>
            <a:r>
              <a:rPr lang="cs-CZ" sz="2200" dirty="0"/>
              <a:t>, což je o </a:t>
            </a:r>
            <a:r>
              <a:rPr lang="cs-CZ" sz="2200" dirty="0" smtClean="0"/>
              <a:t>9 </a:t>
            </a:r>
            <a:r>
              <a:rPr lang="cs-CZ" sz="2200" dirty="0"/>
              <a:t>škol více </a:t>
            </a:r>
            <a:r>
              <a:rPr lang="cs-CZ" sz="2200" dirty="0" smtClean="0"/>
              <a:t>než v předchozím školním roce.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/>
              <a:t>Na základních školách se vzdělávalo </a:t>
            </a:r>
            <a:r>
              <a:rPr lang="cs-CZ" sz="2200" b="1" dirty="0"/>
              <a:t>880 251 žáků</a:t>
            </a:r>
            <a:r>
              <a:rPr lang="cs-CZ" sz="2200" dirty="0"/>
              <a:t>, jedná se </a:t>
            </a:r>
            <a:r>
              <a:rPr lang="cs-CZ" sz="2200" dirty="0" smtClean="0"/>
              <a:t>         o </a:t>
            </a:r>
            <a:r>
              <a:rPr lang="cs-CZ" sz="2200" dirty="0"/>
              <a:t>nárůst o 26 114 žáků oproti školnímu roku 2014/15</a:t>
            </a:r>
            <a:r>
              <a:rPr lang="cs-CZ" sz="2200" dirty="0" smtClean="0"/>
              <a:t>.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/>
              <a:t>Počet žáků 1. stupně se meziročně zvýšil o 21 824 žáků na </a:t>
            </a:r>
            <a:r>
              <a:rPr lang="cs-CZ" sz="2200" dirty="0" smtClean="0"/>
              <a:t>       551 </a:t>
            </a:r>
            <a:r>
              <a:rPr lang="cs-CZ" sz="2200" dirty="0"/>
              <a:t>428 žáků.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Počet </a:t>
            </a:r>
            <a:r>
              <a:rPr lang="cs-CZ" sz="2200" dirty="0"/>
              <a:t>žáků plnících povinnou školní docházku v nižším stupni víceletých gymnázií stoupl na 40 495, jedná </a:t>
            </a:r>
            <a:r>
              <a:rPr lang="cs-CZ" sz="2200" dirty="0" smtClean="0"/>
              <a:t>se o </a:t>
            </a:r>
            <a:r>
              <a:rPr lang="cs-CZ" sz="2200" dirty="0"/>
              <a:t>nárůst o </a:t>
            </a:r>
            <a:r>
              <a:rPr lang="cs-CZ" sz="2200" dirty="0" smtClean="0"/>
              <a:t>10 </a:t>
            </a:r>
            <a:r>
              <a:rPr lang="cs-CZ" sz="2200" dirty="0"/>
              <a:t>žáků oproti školnímu roku 2014/15. V nižším stupni osmiletého vzdělávání na konzervatoři </a:t>
            </a:r>
            <a:r>
              <a:rPr lang="cs-CZ" sz="2200" dirty="0" smtClean="0"/>
              <a:t>se v </a:t>
            </a:r>
            <a:r>
              <a:rPr lang="cs-CZ" sz="2200" dirty="0"/>
              <a:t>roce </a:t>
            </a:r>
            <a:r>
              <a:rPr lang="cs-CZ" sz="2200" dirty="0" smtClean="0"/>
              <a:t>2014/15 </a:t>
            </a:r>
            <a:r>
              <a:rPr lang="cs-CZ" sz="2200" dirty="0"/>
              <a:t>vzdělávalo 308 žáků, což představuje meziroční nárůst o 39 žáků.</a:t>
            </a: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1690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Základní vzdělávání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4990" y="980728"/>
            <a:ext cx="7849418" cy="54784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b="1" dirty="0"/>
              <a:t>Průměrná </a:t>
            </a:r>
            <a:r>
              <a:rPr lang="cs-CZ" sz="2200" b="1" dirty="0" smtClean="0"/>
              <a:t>velikost školy </a:t>
            </a:r>
            <a:r>
              <a:rPr lang="cs-CZ" sz="2200" dirty="0" smtClean="0"/>
              <a:t>se zvětšila </a:t>
            </a:r>
            <a:r>
              <a:rPr lang="cs-CZ" sz="2200" dirty="0"/>
              <a:t>ze 193,3 žáka v roce 2011/12 </a:t>
            </a:r>
            <a:r>
              <a:rPr lang="cs-CZ" sz="2200" b="1" dirty="0"/>
              <a:t>na 213,9</a:t>
            </a:r>
            <a:r>
              <a:rPr lang="cs-CZ" sz="2200" dirty="0"/>
              <a:t> ve školním roce 2015/16. Ve třídě se </a:t>
            </a:r>
            <a:r>
              <a:rPr lang="cs-CZ" sz="2200" dirty="0" smtClean="0"/>
              <a:t>průměrně vzdělávalo </a:t>
            </a:r>
            <a:r>
              <a:rPr lang="cs-CZ" sz="2200" b="1" dirty="0"/>
              <a:t>20,0 žáků</a:t>
            </a:r>
            <a:r>
              <a:rPr lang="cs-CZ" sz="2200" dirty="0"/>
              <a:t>, což představuje meziroční nárůst o 0,3 </a:t>
            </a:r>
            <a:r>
              <a:rPr lang="cs-CZ" sz="2200" dirty="0" smtClean="0"/>
              <a:t>žáka.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b="1" dirty="0" smtClean="0"/>
              <a:t>Průměrná </a:t>
            </a:r>
            <a:r>
              <a:rPr lang="cs-CZ" sz="2200" b="1" dirty="0"/>
              <a:t>velikost školy na 1. stupni</a:t>
            </a:r>
            <a:r>
              <a:rPr lang="cs-CZ" sz="2200" dirty="0"/>
              <a:t> se zvětšila ze 116,0 žáků </a:t>
            </a:r>
            <a:r>
              <a:rPr lang="cs-CZ" sz="2200" dirty="0" smtClean="0"/>
              <a:t>      v </a:t>
            </a:r>
            <a:r>
              <a:rPr lang="cs-CZ" sz="2200" dirty="0"/>
              <a:t>roce 2011/12 </a:t>
            </a:r>
            <a:r>
              <a:rPr lang="cs-CZ" sz="2200" b="1" dirty="0"/>
              <a:t>na 134,6</a:t>
            </a:r>
            <a:r>
              <a:rPr lang="cs-CZ" sz="2200" dirty="0"/>
              <a:t> ve školním roce 2015/16. </a:t>
            </a:r>
            <a:r>
              <a:rPr lang="cs-CZ" sz="2200" dirty="0" smtClean="0"/>
              <a:t>Ve třídě </a:t>
            </a:r>
            <a:r>
              <a:rPr lang="cs-CZ" sz="2200" dirty="0"/>
              <a:t>se průměrně vzdělávalo </a:t>
            </a:r>
            <a:r>
              <a:rPr lang="cs-CZ" sz="2200" b="1" dirty="0"/>
              <a:t>20,1 žáka</a:t>
            </a:r>
            <a:r>
              <a:rPr lang="cs-CZ" sz="2200" dirty="0"/>
              <a:t>, což představuje meziroční nárůst o 0,2 žáka. </a:t>
            </a:r>
            <a:endParaRPr lang="cs-CZ" sz="2200" dirty="0" smtClean="0"/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b="1" dirty="0" smtClean="0"/>
              <a:t>Počet </a:t>
            </a:r>
            <a:r>
              <a:rPr lang="cs-CZ" sz="2200" b="1" dirty="0"/>
              <a:t>škol s 2. stupněm </a:t>
            </a:r>
            <a:r>
              <a:rPr lang="cs-CZ" sz="2200" dirty="0"/>
              <a:t>se </a:t>
            </a:r>
            <a:r>
              <a:rPr lang="cs-CZ" sz="2200" dirty="0" smtClean="0"/>
              <a:t>opět nepatrně </a:t>
            </a:r>
            <a:r>
              <a:rPr lang="cs-CZ" sz="2200" dirty="0"/>
              <a:t>zvýšil. V </a:t>
            </a:r>
            <a:r>
              <a:rPr lang="cs-CZ" sz="2200" dirty="0" smtClean="0"/>
              <a:t>roce </a:t>
            </a:r>
            <a:r>
              <a:rPr lang="cs-CZ" sz="2200" dirty="0"/>
              <a:t>2015/16 stoupl počet na 2 710 </a:t>
            </a:r>
            <a:r>
              <a:rPr lang="cs-CZ" sz="2200" dirty="0" smtClean="0"/>
              <a:t>škol oproti 2 707 v předešlém roce. </a:t>
            </a:r>
            <a:r>
              <a:rPr lang="cs-CZ" sz="2200" dirty="0"/>
              <a:t>Počet žáků navštěvujících 2. stupeň základních škol </a:t>
            </a:r>
            <a:r>
              <a:rPr lang="cs-CZ" sz="2200" dirty="0" smtClean="0"/>
              <a:t>stoupl </a:t>
            </a:r>
            <a:r>
              <a:rPr lang="cs-CZ" sz="2200" dirty="0"/>
              <a:t>meziročně </a:t>
            </a:r>
            <a:r>
              <a:rPr lang="cs-CZ" sz="2200" dirty="0" smtClean="0"/>
              <a:t>     o </a:t>
            </a:r>
            <a:r>
              <a:rPr lang="cs-CZ" sz="2200" dirty="0"/>
              <a:t>4 290 žáků na celkových 328 823 žáků. Průměrná </a:t>
            </a:r>
            <a:r>
              <a:rPr lang="cs-CZ" sz="2200" dirty="0" smtClean="0"/>
              <a:t>velikost školy </a:t>
            </a:r>
            <a:r>
              <a:rPr lang="cs-CZ" sz="2200" dirty="0"/>
              <a:t>na 2. stupni se zvětšila ze 117,0 žáků v roce 2011/12 na 121,3 ve školním roce 2015/16. Ve třídě se </a:t>
            </a:r>
            <a:r>
              <a:rPr lang="cs-CZ" sz="2200" dirty="0" smtClean="0"/>
              <a:t>průměrně vzdělávalo </a:t>
            </a:r>
            <a:r>
              <a:rPr lang="cs-CZ" sz="2200" dirty="0"/>
              <a:t>19,8 žáka, což představuje meziroční nárůst o 0,2 žáka. </a:t>
            </a: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7592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Základní vzdělávání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4990" y="1112545"/>
            <a:ext cx="7777410" cy="51398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Do základních škol nastupují děti starší i mladší než 6leté. </a:t>
            </a:r>
            <a:endParaRPr lang="cs-CZ" sz="2200" b="1" dirty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b="1" dirty="0" smtClean="0"/>
              <a:t>Ve </a:t>
            </a:r>
            <a:r>
              <a:rPr lang="cs-CZ" sz="2200" b="1" dirty="0"/>
              <a:t>věku </a:t>
            </a:r>
            <a:r>
              <a:rPr lang="cs-CZ" sz="2200" b="1" dirty="0" smtClean="0"/>
              <a:t>6 let </a:t>
            </a:r>
            <a:r>
              <a:rPr lang="cs-CZ" sz="2200" dirty="0"/>
              <a:t>nastoupilo povinnou školní docházku </a:t>
            </a:r>
            <a:r>
              <a:rPr lang="cs-CZ" sz="2200" b="1" dirty="0"/>
              <a:t>91 953 dětí</a:t>
            </a:r>
            <a:r>
              <a:rPr lang="cs-CZ" sz="2200" dirty="0"/>
              <a:t>, to je v porovnání s rokem 2014/15 o 1 902 méně. Poprvé tak došlo k poklesu počtu dětí v této věkové kategorii. Stále je to však o 14 519 dětí více oproti roku 2011/12. V roce </a:t>
            </a:r>
            <a:r>
              <a:rPr lang="cs-CZ" sz="2200" dirty="0" smtClean="0"/>
              <a:t>2011/2012 </a:t>
            </a:r>
            <a:r>
              <a:rPr lang="cs-CZ" sz="2200" dirty="0"/>
              <a:t>představovaly šestileté děti 76,9 % nově přijatých dětí, v roce 2015/16 to bylo již 78,8 %.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b="1" dirty="0" smtClean="0"/>
              <a:t>Dětí </a:t>
            </a:r>
            <a:r>
              <a:rPr lang="cs-CZ" sz="2200" b="1" dirty="0"/>
              <a:t>starších 6</a:t>
            </a:r>
            <a:r>
              <a:rPr lang="cs-CZ" sz="2200" b="1" dirty="0" smtClean="0"/>
              <a:t> </a:t>
            </a:r>
            <a:r>
              <a:rPr lang="cs-CZ" sz="2200" b="1" dirty="0"/>
              <a:t>let</a:t>
            </a:r>
            <a:r>
              <a:rPr lang="cs-CZ" sz="2200" dirty="0"/>
              <a:t>, </a:t>
            </a:r>
            <a:r>
              <a:rPr lang="cs-CZ" sz="2200" dirty="0" smtClean="0"/>
              <a:t>tedy dětí, </a:t>
            </a:r>
            <a:r>
              <a:rPr lang="cs-CZ" sz="2200" b="1" dirty="0" smtClean="0"/>
              <a:t>které </a:t>
            </a:r>
            <a:r>
              <a:rPr lang="cs-CZ" sz="2200" b="1" dirty="0"/>
              <a:t>nastoupily po odkladu povinné školní docházky</a:t>
            </a:r>
            <a:r>
              <a:rPr lang="cs-CZ" sz="2200" dirty="0"/>
              <a:t>, nastoupilo celkem </a:t>
            </a:r>
            <a:r>
              <a:rPr lang="cs-CZ" sz="2200" b="1" dirty="0"/>
              <a:t>24 017</a:t>
            </a:r>
            <a:r>
              <a:rPr lang="cs-CZ" sz="2200" dirty="0"/>
              <a:t>, to je </a:t>
            </a:r>
            <a:r>
              <a:rPr lang="cs-CZ" sz="2200" dirty="0" smtClean="0"/>
              <a:t>          o </a:t>
            </a:r>
            <a:r>
              <a:rPr lang="cs-CZ" sz="2200" dirty="0"/>
              <a:t>1 318 více než v předchozím roce a o 1 490 více než v roce 2011/12. Procentuální zastoupení této věkové skupiny klesalo </a:t>
            </a:r>
            <a:r>
              <a:rPr lang="cs-CZ" sz="2200" dirty="0" smtClean="0"/>
              <a:t>   z </a:t>
            </a:r>
            <a:r>
              <a:rPr lang="cs-CZ" sz="2200" dirty="0"/>
              <a:t>22,4 % ve školním roce 2011/12 na 19,3 % v roce 2014/15. </a:t>
            </a:r>
            <a:r>
              <a:rPr lang="cs-CZ" sz="2200" dirty="0" smtClean="0"/>
              <a:t>   Ve </a:t>
            </a:r>
            <a:r>
              <a:rPr lang="cs-CZ" sz="2200" dirty="0"/>
              <a:t>školním roce 2015/16 poprvé došlo k vzrůstu, a to na 20,6 % z celkového počtu nově přijatých do 1. ročníku</a:t>
            </a:r>
            <a:r>
              <a:rPr lang="cs-CZ" sz="2200" dirty="0" smtClean="0"/>
              <a:t>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7592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Základní vzdělávání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544" y="924391"/>
            <a:ext cx="7848872" cy="58169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/>
              <a:t>Specifickou oblastí základního vzdělávání je </a:t>
            </a:r>
            <a:r>
              <a:rPr lang="cs-CZ" sz="2200" b="1" dirty="0"/>
              <a:t>předčasné ukončení školní docházky do </a:t>
            </a:r>
            <a:r>
              <a:rPr lang="cs-CZ" sz="2200" b="1" dirty="0" smtClean="0"/>
              <a:t>ZŠ před dosažením základního vzdělání</a:t>
            </a:r>
            <a:r>
              <a:rPr lang="cs-CZ" sz="2200" dirty="0"/>
              <a:t> </a:t>
            </a:r>
            <a:r>
              <a:rPr lang="cs-CZ" sz="2200" dirty="0" smtClean="0"/>
              <a:t>(data jsou vykazována </a:t>
            </a:r>
            <a:r>
              <a:rPr lang="cs-CZ" sz="2200" dirty="0"/>
              <a:t>za rok </a:t>
            </a:r>
            <a:r>
              <a:rPr lang="cs-CZ" sz="2200" dirty="0" smtClean="0"/>
              <a:t>zpětně). V </a:t>
            </a:r>
            <a:r>
              <a:rPr lang="cs-CZ" sz="2200" dirty="0"/>
              <a:t>roce 2014/15 předčasně </a:t>
            </a:r>
            <a:r>
              <a:rPr lang="cs-CZ" sz="2200" dirty="0" smtClean="0"/>
              <a:t>ukončilo školní </a:t>
            </a:r>
            <a:r>
              <a:rPr lang="cs-CZ" sz="2200" dirty="0"/>
              <a:t>docházku </a:t>
            </a:r>
            <a:r>
              <a:rPr lang="cs-CZ" sz="2200" b="1" dirty="0"/>
              <a:t>3 799 žáků</a:t>
            </a:r>
            <a:r>
              <a:rPr lang="cs-CZ" sz="2200" dirty="0"/>
              <a:t>, což je 4,8 % všech odchodů ze základní školy, v roce předchozím to bylo 3 821 žáků, tj. </a:t>
            </a:r>
            <a:r>
              <a:rPr lang="cs-CZ" sz="2200" dirty="0" smtClean="0"/>
              <a:t>také 4,8 </a:t>
            </a:r>
            <a:r>
              <a:rPr lang="cs-CZ" sz="2200" dirty="0"/>
              <a:t>%. </a:t>
            </a:r>
            <a:endParaRPr lang="cs-CZ" sz="2200" dirty="0" smtClean="0"/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Procentuální </a:t>
            </a:r>
            <a:r>
              <a:rPr lang="cs-CZ" sz="2200" dirty="0"/>
              <a:t>zastoupení žáků předčasně ukončujících základní školu </a:t>
            </a:r>
            <a:r>
              <a:rPr lang="cs-CZ" sz="2200" b="1" dirty="0"/>
              <a:t>v 8. ročníku </a:t>
            </a:r>
            <a:r>
              <a:rPr lang="cs-CZ" sz="2200" dirty="0"/>
              <a:t>má </a:t>
            </a:r>
            <a:r>
              <a:rPr lang="cs-CZ" sz="2200" dirty="0" smtClean="0"/>
              <a:t>klesající tendenci</a:t>
            </a:r>
            <a:r>
              <a:rPr lang="cs-CZ" sz="2200" dirty="0"/>
              <a:t>. V roce 2015/16 se jednalo o </a:t>
            </a:r>
            <a:r>
              <a:rPr lang="cs-CZ" sz="2200" b="1" dirty="0"/>
              <a:t>3 113 žáků</a:t>
            </a:r>
            <a:r>
              <a:rPr lang="cs-CZ" sz="2200" dirty="0"/>
              <a:t>, což bylo 81,9 % </a:t>
            </a:r>
            <a:r>
              <a:rPr lang="cs-CZ" sz="2200" dirty="0" smtClean="0"/>
              <a:t>všech předčasně </a:t>
            </a:r>
            <a:r>
              <a:rPr lang="cs-CZ" sz="2200" dirty="0"/>
              <a:t>ukončivších žáků, v roce 2011/12 to </a:t>
            </a:r>
            <a:r>
              <a:rPr lang="cs-CZ" sz="2200" dirty="0" smtClean="0"/>
              <a:t>bylo 3 </a:t>
            </a:r>
            <a:r>
              <a:rPr lang="cs-CZ" sz="2200" dirty="0"/>
              <a:t>192 žáků (83,9 %). </a:t>
            </a:r>
            <a:endParaRPr lang="cs-CZ" sz="2200" dirty="0" smtClean="0"/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Podíl </a:t>
            </a:r>
            <a:r>
              <a:rPr lang="cs-CZ" sz="2200" dirty="0"/>
              <a:t>žáků, kteří základní školu předčasně opustili </a:t>
            </a:r>
            <a:r>
              <a:rPr lang="cs-CZ" sz="2200" b="1" dirty="0"/>
              <a:t>v 1.–7. ročníku</a:t>
            </a:r>
            <a:r>
              <a:rPr lang="cs-CZ" sz="2200" dirty="0"/>
              <a:t>, na počtu všech žáků, kteří </a:t>
            </a:r>
            <a:r>
              <a:rPr lang="cs-CZ" sz="2200" dirty="0" smtClean="0"/>
              <a:t>předčasně ukončili </a:t>
            </a:r>
            <a:r>
              <a:rPr lang="cs-CZ" sz="2200" dirty="0"/>
              <a:t>školní docházku, za poslední čtyři školní roky vzrostl, a to z 16,1 % (612 žáků) v roce 2011/12 na </a:t>
            </a:r>
            <a:r>
              <a:rPr lang="cs-CZ" sz="2200" b="1" dirty="0"/>
              <a:t>18,1 % (686 </a:t>
            </a:r>
            <a:r>
              <a:rPr lang="cs-CZ" sz="2200" b="1" dirty="0" smtClean="0"/>
              <a:t>žáků) </a:t>
            </a:r>
            <a:r>
              <a:rPr lang="cs-CZ" sz="2200" dirty="0" smtClean="0"/>
              <a:t>v </a:t>
            </a:r>
            <a:r>
              <a:rPr lang="cs-CZ" sz="2200" dirty="0"/>
              <a:t>roce </a:t>
            </a:r>
            <a:r>
              <a:rPr lang="cs-CZ" sz="2200" dirty="0" smtClean="0"/>
              <a:t>2014/15 (nezapočítávají se žáci</a:t>
            </a:r>
            <a:r>
              <a:rPr lang="cs-CZ" sz="2200" dirty="0"/>
              <a:t>, kteří odešli do víceletých gymnázií a </a:t>
            </a:r>
            <a:r>
              <a:rPr lang="cs-CZ" sz="2200" dirty="0" smtClean="0"/>
              <a:t>osmiletých konzervatoří).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208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Základní vzdělávání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4990" y="1112545"/>
            <a:ext cx="7345362" cy="46166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200" b="1" dirty="0"/>
              <a:t>Pod pojmem základní vzděláváním</a:t>
            </a:r>
            <a:r>
              <a:rPr lang="cs-CZ" sz="2200" dirty="0"/>
              <a:t> rozumíme </a:t>
            </a:r>
            <a:r>
              <a:rPr lang="cs-CZ" sz="2200" b="1" dirty="0"/>
              <a:t>vzdělávání </a:t>
            </a:r>
            <a:r>
              <a:rPr lang="cs-CZ" sz="2200" b="1" dirty="0" smtClean="0"/>
              <a:t>         v </a:t>
            </a:r>
            <a:r>
              <a:rPr lang="cs-CZ" sz="2200" b="1" dirty="0"/>
              <a:t>základních </a:t>
            </a:r>
            <a:r>
              <a:rPr lang="cs-CZ" sz="2200" b="1" dirty="0" smtClean="0"/>
              <a:t>školách, včetně škol zřízených pro žáky se</a:t>
            </a:r>
          </a:p>
          <a:p>
            <a:r>
              <a:rPr lang="pt-BR" sz="2200" b="1" dirty="0" smtClean="0"/>
              <a:t>zdravotním postižením</a:t>
            </a:r>
            <a:r>
              <a:rPr lang="pt-BR" sz="2200" dirty="0" smtClean="0"/>
              <a:t> (§ 46, § 47, § 48 a § 48a školského</a:t>
            </a:r>
            <a:r>
              <a:rPr lang="cs-CZ" sz="2200" dirty="0" smtClean="0"/>
              <a:t> zákona) v oborech Základní škola nebo Základní škola speciální. </a:t>
            </a:r>
            <a:r>
              <a:rPr lang="cs-CZ" sz="2200" dirty="0"/>
              <a:t>Cíle základního vzdělávání definuje § 44 školského zákona</a:t>
            </a:r>
            <a:r>
              <a:rPr lang="cs-CZ" sz="2200" dirty="0" smtClean="0"/>
              <a:t>.</a:t>
            </a:r>
          </a:p>
          <a:p>
            <a:pPr>
              <a:spcAft>
                <a:spcPts val="1200"/>
              </a:spcAft>
            </a:pPr>
            <a:endParaRPr lang="cs-CZ" sz="2200" b="1" dirty="0" smtClean="0"/>
          </a:p>
          <a:p>
            <a:pPr>
              <a:spcAft>
                <a:spcPts val="1200"/>
              </a:spcAft>
            </a:pPr>
            <a:r>
              <a:rPr lang="cs-CZ" sz="2200" dirty="0" smtClean="0"/>
              <a:t>Na </a:t>
            </a:r>
            <a:r>
              <a:rPr lang="cs-CZ" sz="2200" dirty="0"/>
              <a:t>základních školách plní žáci </a:t>
            </a:r>
            <a:r>
              <a:rPr lang="cs-CZ" sz="2200" b="1" dirty="0"/>
              <a:t>povinnou školní docházku</a:t>
            </a:r>
            <a:r>
              <a:rPr lang="cs-CZ" sz="2200" dirty="0"/>
              <a:t> </a:t>
            </a:r>
            <a:r>
              <a:rPr lang="cs-CZ" sz="2200" dirty="0" smtClean="0"/>
              <a:t>        (§ </a:t>
            </a:r>
            <a:r>
              <a:rPr lang="cs-CZ" sz="2200" dirty="0"/>
              <a:t>36–§ 43 školského zákona). 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/>
              <a:t>Primární vzdělávání plní naprostá většina </a:t>
            </a:r>
            <a:r>
              <a:rPr lang="cs-CZ" sz="2200" dirty="0" smtClean="0"/>
              <a:t>žáků na </a:t>
            </a:r>
            <a:r>
              <a:rPr lang="cs-CZ" sz="2200" b="1" dirty="0"/>
              <a:t>1. stupni základní školy</a:t>
            </a:r>
            <a:r>
              <a:rPr lang="cs-CZ" sz="2200" dirty="0"/>
              <a:t>. 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/>
              <a:t>Po jeho absolvování</a:t>
            </a:r>
            <a:r>
              <a:rPr lang="cs-CZ" sz="2200" b="1" dirty="0"/>
              <a:t> </a:t>
            </a:r>
            <a:r>
              <a:rPr lang="cs-CZ" sz="2200" dirty="0"/>
              <a:t>se možnosti plnění povinné školní docházky rozšiřují. 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7810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Základní vzdělávání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4990" y="1112545"/>
            <a:ext cx="7345362" cy="26161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/>
              <a:t>Kromě </a:t>
            </a:r>
            <a:r>
              <a:rPr lang="cs-CZ" sz="2200" b="1" dirty="0"/>
              <a:t>pokračování ve vzdělávání na 2. stupni základní školy</a:t>
            </a:r>
            <a:r>
              <a:rPr lang="cs-CZ" sz="2200" dirty="0"/>
              <a:t> mohou žáci </a:t>
            </a:r>
            <a:r>
              <a:rPr lang="cs-CZ" sz="2200" b="1" dirty="0"/>
              <a:t>přejít do</a:t>
            </a:r>
            <a:r>
              <a:rPr lang="cs-CZ" sz="2200" dirty="0"/>
              <a:t> </a:t>
            </a:r>
            <a:r>
              <a:rPr lang="cs-CZ" sz="2200" b="1" dirty="0"/>
              <a:t>oborů vzdělání víceletých gymnázií </a:t>
            </a:r>
            <a:r>
              <a:rPr lang="cs-CZ" sz="2200" b="1" dirty="0" smtClean="0"/>
              <a:t>         a </a:t>
            </a:r>
            <a:r>
              <a:rPr lang="cs-CZ" sz="2200" b="1" dirty="0"/>
              <a:t>oborů vzdělání konzervatoří, </a:t>
            </a:r>
            <a:r>
              <a:rPr lang="cs-CZ" sz="2200" dirty="0"/>
              <a:t>které jsou určeny zvláště umělecky nadaným žákům. 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/>
              <a:t>Možnosti plnění povinné školní docházky v oborech vzdělání víceletých gymnázií nebo konzervatoří využívá zhruba </a:t>
            </a:r>
            <a:r>
              <a:rPr lang="cs-CZ" sz="2200" b="1" dirty="0"/>
              <a:t>jedna desetina žáků </a:t>
            </a:r>
            <a:r>
              <a:rPr lang="cs-CZ" sz="2200" dirty="0"/>
              <a:t>v příslušné věkové skupině. 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8073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Základní vzdělávání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4990" y="1112545"/>
            <a:ext cx="6841306" cy="32624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/>
              <a:t>Možnosti základního vzdělávání jsou v České republice velmi dobře zajištěny </a:t>
            </a:r>
            <a:endParaRPr lang="cs-CZ" sz="2200" dirty="0" smtClean="0"/>
          </a:p>
          <a:p>
            <a:pPr>
              <a:spcAft>
                <a:spcPts val="1200"/>
              </a:spcAft>
            </a:pPr>
            <a:r>
              <a:rPr lang="cs-CZ" sz="2200" dirty="0" smtClean="0"/>
              <a:t>-    síť </a:t>
            </a:r>
            <a:r>
              <a:rPr lang="cs-CZ" sz="2200" dirty="0"/>
              <a:t>základních škol je dostatečně </a:t>
            </a:r>
            <a:r>
              <a:rPr lang="cs-CZ" sz="2200" dirty="0" smtClean="0"/>
              <a:t>hustá, </a:t>
            </a:r>
            <a:endParaRPr lang="cs-CZ" sz="2200" dirty="0"/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200" dirty="0" smtClean="0"/>
              <a:t>umožňuje </a:t>
            </a:r>
            <a:r>
              <a:rPr lang="cs-CZ" sz="2200" dirty="0"/>
              <a:t>většině žáků docházku v blízkém okolí místa bydliště, </a:t>
            </a:r>
            <a:endParaRPr lang="cs-CZ" sz="2200" dirty="0" smtClean="0"/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200" dirty="0" smtClean="0"/>
              <a:t>rozdílné </a:t>
            </a:r>
            <a:r>
              <a:rPr lang="cs-CZ" sz="2200" dirty="0"/>
              <a:t>způsoby vzdělávání v základních školách současně umožňují vybrat školu, která nejlépe vyhovuje zaměření a povaze dítěte. 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309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Základní vzdělávání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4990" y="1052736"/>
            <a:ext cx="7849418" cy="51090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/>
              <a:t>Síť základních škol České republiky odráží </a:t>
            </a:r>
            <a:r>
              <a:rPr lang="cs-CZ" sz="2200" b="1" dirty="0"/>
              <a:t>potřeby </a:t>
            </a:r>
            <a:r>
              <a:rPr lang="cs-CZ" sz="2200" b="1" dirty="0" smtClean="0"/>
              <a:t>jednotlivých </a:t>
            </a:r>
            <a:r>
              <a:rPr lang="cs-CZ" sz="2200" b="1" dirty="0"/>
              <a:t>krajů v oblasti základního vzdělávání.</a:t>
            </a:r>
          </a:p>
          <a:p>
            <a:pPr>
              <a:spcAft>
                <a:spcPts val="1200"/>
              </a:spcAft>
            </a:pPr>
            <a:r>
              <a:rPr lang="cs-CZ" sz="2200" dirty="0"/>
              <a:t>V průměru v České republice připadá </a:t>
            </a:r>
            <a:r>
              <a:rPr lang="cs-CZ" sz="2200" b="1" dirty="0"/>
              <a:t>na 100 dětí </a:t>
            </a:r>
            <a:r>
              <a:rPr lang="cs-CZ" sz="2200" dirty="0"/>
              <a:t>ve </a:t>
            </a:r>
            <a:r>
              <a:rPr lang="cs-CZ" sz="2200" dirty="0" smtClean="0"/>
              <a:t>věku 6–14 </a:t>
            </a:r>
            <a:r>
              <a:rPr lang="cs-CZ" sz="2200" dirty="0"/>
              <a:t>let </a:t>
            </a:r>
            <a:r>
              <a:rPr lang="cs-CZ" sz="2200" b="1" dirty="0"/>
              <a:t>0,5 základní školy</a:t>
            </a:r>
            <a:r>
              <a:rPr lang="cs-CZ" sz="2200" dirty="0"/>
              <a:t>. Dostupnost základního vzdělání je v jednotlivých krajích velmi dobrá.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/>
              <a:t>V oblasti základního školství působí i </a:t>
            </a:r>
            <a:r>
              <a:rPr lang="cs-CZ" sz="2200" b="1" dirty="0"/>
              <a:t>soukromé a církevní základní školy.</a:t>
            </a:r>
            <a:r>
              <a:rPr lang="cs-CZ" sz="2200" dirty="0"/>
              <a:t> </a:t>
            </a:r>
            <a:endParaRPr lang="cs-CZ" sz="2200" dirty="0" smtClean="0"/>
          </a:p>
          <a:p>
            <a:pPr>
              <a:spcAft>
                <a:spcPts val="1200"/>
              </a:spcAft>
            </a:pPr>
            <a:r>
              <a:rPr lang="cs-CZ" sz="2200" dirty="0" smtClean="0"/>
              <a:t>V </a:t>
            </a:r>
            <a:r>
              <a:rPr lang="cs-CZ" sz="2200" dirty="0"/>
              <a:t>roce 2015 </a:t>
            </a:r>
            <a:r>
              <a:rPr lang="cs-CZ" sz="2200" dirty="0" smtClean="0"/>
              <a:t>bylo evidováno </a:t>
            </a:r>
            <a:r>
              <a:rPr lang="cs-CZ" sz="2200" b="1" dirty="0" smtClean="0"/>
              <a:t>906 soukromých škol a </a:t>
            </a:r>
            <a:r>
              <a:rPr lang="cs-CZ" sz="2200" b="1" dirty="0"/>
              <a:t>školských </a:t>
            </a:r>
            <a:r>
              <a:rPr lang="cs-CZ" sz="2200" b="1" dirty="0" smtClean="0"/>
              <a:t>zařízení</a:t>
            </a:r>
            <a:r>
              <a:rPr lang="cs-CZ" sz="2200" dirty="0" smtClean="0"/>
              <a:t>. Počet subjektů se v období </a:t>
            </a:r>
            <a:r>
              <a:rPr lang="cs-CZ" sz="2200" dirty="0"/>
              <a:t>2011–2015 </a:t>
            </a:r>
            <a:r>
              <a:rPr lang="cs-CZ" sz="2200" dirty="0" smtClean="0"/>
              <a:t>zvýšil </a:t>
            </a:r>
            <a:r>
              <a:rPr lang="cs-CZ" sz="2200" dirty="0"/>
              <a:t>o 264</a:t>
            </a:r>
            <a:r>
              <a:rPr lang="cs-CZ" sz="22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cs-CZ" sz="2200" dirty="0"/>
              <a:t>K 31. 12. 2015 bylo </a:t>
            </a:r>
            <a:r>
              <a:rPr lang="cs-CZ" sz="2200" dirty="0" smtClean="0"/>
              <a:t>evidováno </a:t>
            </a:r>
            <a:r>
              <a:rPr lang="cs-CZ" sz="2200" b="1" dirty="0" smtClean="0"/>
              <a:t>139 </a:t>
            </a:r>
            <a:r>
              <a:rPr lang="cs-CZ" sz="2200" b="1" dirty="0"/>
              <a:t>církevních právních subjektů </a:t>
            </a:r>
            <a:r>
              <a:rPr lang="cs-CZ" sz="2200" b="1" dirty="0" smtClean="0"/>
              <a:t>vykonávajících činnost </a:t>
            </a:r>
            <a:r>
              <a:rPr lang="cs-CZ" sz="2200" b="1" dirty="0"/>
              <a:t>školy a školského zařízení</a:t>
            </a:r>
            <a:r>
              <a:rPr lang="cs-CZ" sz="2200" dirty="0"/>
              <a:t>, které jsou zapsány v rejstříku škol a školských zařízení, tj. o </a:t>
            </a:r>
            <a:r>
              <a:rPr lang="cs-CZ" sz="2200" dirty="0" smtClean="0"/>
              <a:t>3 </a:t>
            </a:r>
            <a:r>
              <a:rPr lang="cs-CZ" sz="2200" dirty="0"/>
              <a:t>více než v roce 2014.</a:t>
            </a:r>
          </a:p>
        </p:txBody>
      </p:sp>
    </p:spTree>
    <p:extLst>
      <p:ext uri="{BB962C8B-B14F-4D97-AF65-F5344CB8AC3E}">
        <p14:creationId xmlns:p14="http://schemas.microsoft.com/office/powerpoint/2010/main" val="21998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9956" y="476672"/>
            <a:ext cx="62302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Graf: Základní </a:t>
            </a:r>
            <a:r>
              <a:rPr lang="cs-CZ" sz="2200" dirty="0"/>
              <a:t>školy – průměrný počet žáků na </a:t>
            </a:r>
            <a:r>
              <a:rPr lang="cs-CZ" sz="2200" dirty="0" smtClean="0"/>
              <a:t>třídu na </a:t>
            </a:r>
            <a:r>
              <a:rPr lang="cs-CZ" sz="2200" dirty="0"/>
              <a:t>1. a 2. stupni a celkem v letech </a:t>
            </a:r>
            <a:r>
              <a:rPr lang="cs-CZ" sz="2200" dirty="0" smtClean="0"/>
              <a:t>2008/09–2012/13</a:t>
            </a:r>
            <a:endParaRPr lang="cs-CZ" sz="2200" dirty="0"/>
          </a:p>
        </p:txBody>
      </p:sp>
      <p:sp>
        <p:nvSpPr>
          <p:cNvPr id="4" name="Obdélník 3"/>
          <p:cNvSpPr/>
          <p:nvPr/>
        </p:nvSpPr>
        <p:spPr>
          <a:xfrm>
            <a:off x="683568" y="5373216"/>
            <a:ext cx="1712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/>
              <a:t>Zdroj: MŠMT</a:t>
            </a:r>
            <a:endParaRPr lang="cs-CZ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560840" cy="394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5589240"/>
            <a:ext cx="368348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41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543800" cy="659904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1"/>
                </a:solidFill>
                <a:latin typeface="+mn-lt"/>
              </a:rPr>
              <a:t>ŠKOLY</a:t>
            </a:r>
            <a:endParaRPr lang="cs-CZ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908720"/>
            <a:ext cx="7848872" cy="57861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b="1" dirty="0" smtClean="0"/>
              <a:t>Školy </a:t>
            </a:r>
            <a:r>
              <a:rPr lang="cs-CZ" sz="2200" b="1" dirty="0"/>
              <a:t>a školská zařízení jsou zařazeny do veřejného seznamu, </a:t>
            </a:r>
            <a:r>
              <a:rPr lang="cs-CZ" sz="2200" b="1" dirty="0" smtClean="0"/>
              <a:t>              tzv. školského </a:t>
            </a:r>
            <a:r>
              <a:rPr lang="cs-CZ" sz="2200" b="1" dirty="0"/>
              <a:t>rejstříku </a:t>
            </a:r>
            <a:r>
              <a:rPr lang="cs-CZ" sz="2200" dirty="0"/>
              <a:t>dle zákona č. 561/2004 Sb., o předškolním, základním, středním, vyšším odborném a jiném vzdělávání (školský zákon). </a:t>
            </a:r>
            <a:endParaRPr lang="cs-CZ" sz="2200" dirty="0" smtClean="0"/>
          </a:p>
          <a:p>
            <a:pPr>
              <a:spcAft>
                <a:spcPts val="1200"/>
              </a:spcAft>
            </a:pPr>
            <a:r>
              <a:rPr lang="cs-CZ" sz="2200" b="1" dirty="0" smtClean="0"/>
              <a:t>Školy </a:t>
            </a:r>
            <a:r>
              <a:rPr lang="cs-CZ" sz="2200" b="1" dirty="0"/>
              <a:t>zřizované ministerstvy nebo orgány územní samosprávy (veřejné školy)</a:t>
            </a:r>
            <a:r>
              <a:rPr lang="cs-CZ" sz="2200" dirty="0"/>
              <a:t> mohou mít právní formu: 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/>
              <a:t>a) </a:t>
            </a:r>
            <a:r>
              <a:rPr lang="cs-CZ" sz="2200" b="1" dirty="0"/>
              <a:t>příspěvkové organizace</a:t>
            </a:r>
            <a:r>
              <a:rPr lang="cs-CZ" sz="2200" dirty="0"/>
              <a:t> nebo </a:t>
            </a:r>
            <a:r>
              <a:rPr lang="cs-CZ" sz="2200" b="1" dirty="0"/>
              <a:t>školské právnické osoby</a:t>
            </a:r>
            <a:r>
              <a:rPr lang="cs-CZ" sz="2200" dirty="0"/>
              <a:t> (jsou-li zřizovány krajem, obcí nebo Ministerstvem školství, mládeže </a:t>
            </a:r>
            <a:r>
              <a:rPr lang="cs-CZ" sz="2200" dirty="0" smtClean="0"/>
              <a:t>           a </a:t>
            </a:r>
            <a:r>
              <a:rPr lang="cs-CZ" sz="2200" dirty="0"/>
              <a:t>tělovýchovy) nebo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/>
              <a:t>b) </a:t>
            </a:r>
            <a:r>
              <a:rPr lang="cs-CZ" sz="2200" b="1" dirty="0"/>
              <a:t>organizační složky státu</a:t>
            </a:r>
            <a:r>
              <a:rPr lang="cs-CZ" sz="2200" dirty="0"/>
              <a:t> (jsou-li zřizovány Ministerstvem obrany, Ministerstvem vnitra nebo Ministerstvem spravedlnosti</a:t>
            </a:r>
            <a:r>
              <a:rPr lang="cs-CZ" sz="2200" dirty="0" smtClean="0"/>
              <a:t>).</a:t>
            </a:r>
          </a:p>
          <a:p>
            <a:pPr>
              <a:spcAft>
                <a:spcPts val="1200"/>
              </a:spcAft>
            </a:pPr>
            <a:r>
              <a:rPr lang="cs-CZ" sz="2200" b="1" dirty="0" smtClean="0"/>
              <a:t>Nejběžnější </a:t>
            </a:r>
            <a:r>
              <a:rPr lang="cs-CZ" sz="2200" b="1" dirty="0"/>
              <a:t>právní formou veřejných škol</a:t>
            </a:r>
            <a:r>
              <a:rPr lang="cs-CZ" sz="2200" dirty="0"/>
              <a:t> je forma příspěvkové organizace. Školy zřízené v této právní formě spravují majetek svěřený zřizovatelem (jímž je stát, kraj nebo obec), dostávají od něho příspěvky na svou činnost a jsou většinou neziskové.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35970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Střední </a:t>
            </a:r>
            <a:r>
              <a:rPr lang="cs-CZ" sz="3200" b="1" dirty="0"/>
              <a:t>vzdělávání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1112545"/>
            <a:ext cx="7417370" cy="47705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Ve </a:t>
            </a:r>
            <a:r>
              <a:rPr lang="cs-CZ" sz="2200" dirty="0"/>
              <a:t>školním roce 2015/16 se v </a:t>
            </a:r>
            <a:r>
              <a:rPr lang="cs-CZ" sz="2200" b="1" dirty="0"/>
              <a:t>1 304 středních školách </a:t>
            </a:r>
            <a:r>
              <a:rPr lang="cs-CZ" sz="2200" dirty="0"/>
              <a:t>vzdělávalo </a:t>
            </a:r>
            <a:r>
              <a:rPr lang="cs-CZ" sz="2200" b="1" dirty="0"/>
              <a:t>427 107 žáků</a:t>
            </a:r>
            <a:r>
              <a:rPr lang="cs-CZ" sz="2200" dirty="0"/>
              <a:t>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V </a:t>
            </a:r>
            <a:r>
              <a:rPr lang="cs-CZ" sz="2200" dirty="0"/>
              <a:t>oborech zakončených maturitní zkouškou se nacházelo 76,9 %, v oborech zakončených výučním listem 22,6 </a:t>
            </a:r>
            <a:r>
              <a:rPr lang="cs-CZ" sz="2200" dirty="0" smtClean="0"/>
              <a:t>%           a </a:t>
            </a:r>
            <a:r>
              <a:rPr lang="cs-CZ" sz="2200" dirty="0"/>
              <a:t>v oborech středního vzdělávání 0,5 % žáků středních </a:t>
            </a:r>
            <a:r>
              <a:rPr lang="cs-CZ" sz="2200" dirty="0" smtClean="0"/>
              <a:t>škol (bez </a:t>
            </a:r>
            <a:r>
              <a:rPr lang="cs-CZ" sz="2200" dirty="0"/>
              <a:t>nástavbového studia).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Ve </a:t>
            </a:r>
            <a:r>
              <a:rPr lang="cs-CZ" sz="2200" dirty="0"/>
              <a:t>všeobecně vzdělávacích oborech se vzdělávala zhruba </a:t>
            </a:r>
            <a:r>
              <a:rPr lang="cs-CZ" sz="2200" dirty="0" smtClean="0"/>
              <a:t>1/3 </a:t>
            </a:r>
            <a:r>
              <a:rPr lang="cs-CZ" sz="2200" dirty="0"/>
              <a:t>žáků středních škol.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V </a:t>
            </a:r>
            <a:r>
              <a:rPr lang="cs-CZ" sz="2200" dirty="0"/>
              <a:t>nástavbovém studiu ve školním roce 2015/16 bylo celkem 20 437 žáků</a:t>
            </a:r>
            <a:r>
              <a:rPr lang="cs-CZ" sz="2200" dirty="0" smtClean="0"/>
              <a:t>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/>
              <a:t>Ve školním roce 2015/16 bylo přijato do 1. ročníku středních škol 116 077 žáků</a:t>
            </a:r>
            <a:r>
              <a:rPr lang="cs-CZ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3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Střední </a:t>
            </a:r>
            <a:r>
              <a:rPr lang="cs-CZ" sz="3200" b="1" dirty="0"/>
              <a:t>vzdělávání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1112545"/>
            <a:ext cx="7129338" cy="38164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200" dirty="0" smtClean="0"/>
              <a:t>Střední vzdělávání prošlo reformou, která nahradila</a:t>
            </a:r>
          </a:p>
          <a:p>
            <a:r>
              <a:rPr lang="cs-CZ" sz="2200" dirty="0" smtClean="0"/>
              <a:t>výuku podle dosud používaných učebních dokumentů</a:t>
            </a:r>
          </a:p>
          <a:p>
            <a:r>
              <a:rPr lang="cs-CZ" sz="2200" dirty="0" smtClean="0"/>
              <a:t>flexibilnější výukou podle </a:t>
            </a:r>
            <a:r>
              <a:rPr lang="cs-CZ" sz="2200" b="1" dirty="0" smtClean="0"/>
              <a:t>školních vzdělávacích programů</a:t>
            </a:r>
          </a:p>
          <a:p>
            <a:r>
              <a:rPr lang="cs-CZ" sz="2200" b="1" dirty="0" smtClean="0"/>
              <a:t>(ŠVP)</a:t>
            </a:r>
            <a:r>
              <a:rPr lang="cs-CZ" sz="2200" dirty="0" smtClean="0"/>
              <a:t>, které si každá jednotlivá škola sestavuje</a:t>
            </a:r>
          </a:p>
          <a:p>
            <a:r>
              <a:rPr lang="cs-CZ" sz="2200" dirty="0" smtClean="0"/>
              <a:t>na základě rámcového vzdělávacího programu (RVP)</a:t>
            </a:r>
          </a:p>
          <a:p>
            <a:r>
              <a:rPr lang="cs-CZ" sz="2200" dirty="0" smtClean="0"/>
              <a:t>pro konkrétní obor vzdělání. </a:t>
            </a:r>
          </a:p>
          <a:p>
            <a:endParaRPr lang="cs-CZ" sz="2200" dirty="0" smtClean="0"/>
          </a:p>
          <a:p>
            <a:r>
              <a:rPr lang="cs-CZ" sz="2200" dirty="0" smtClean="0"/>
              <a:t>V roce 2012 bylo ukončeno schvalování RVP pro střední školy, a od roku 2014 tak musely všechny střední školy začít vyučovat podle ŠVP. (Školy měly povinnost začít vyučovat podle ŠVP do dvou let od vydání RVP.)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5156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Střední </a:t>
            </a:r>
            <a:r>
              <a:rPr lang="cs-CZ" sz="3200" b="1" dirty="0"/>
              <a:t>vzdělávání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1112545"/>
            <a:ext cx="7057330" cy="44165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/>
              <a:t>Transformací původních oborů na šíře vymezené obory podle RVP dochází k jejich redukci, a to z původních cca 800 na přibližně </a:t>
            </a:r>
            <a:r>
              <a:rPr lang="cs-CZ" sz="2200" dirty="0" smtClean="0"/>
              <a:t>283. 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b="1" dirty="0"/>
              <a:t>Zastoupení žáků vzdělávajících se na středních školách ve vztahu k populaci 15–18letých,</a:t>
            </a:r>
            <a:r>
              <a:rPr lang="cs-CZ" sz="2200" dirty="0"/>
              <a:t> pro které jsou střední školy primárně určeny, roste, a to i přesto, že výrazně klesá počet osob v dané věkové skupině. </a:t>
            </a:r>
            <a:endParaRPr lang="cs-CZ" sz="2200" dirty="0" smtClean="0"/>
          </a:p>
          <a:p>
            <a:pPr>
              <a:spcAft>
                <a:spcPts val="600"/>
              </a:spcAft>
            </a:pPr>
            <a:r>
              <a:rPr lang="cs-CZ" sz="2200" b="1" dirty="0" smtClean="0"/>
              <a:t>V roce 2012 dosáhla </a:t>
            </a:r>
            <a:r>
              <a:rPr lang="pl-PL" sz="2200" b="1" dirty="0" smtClean="0"/>
              <a:t>hodnota tohoto ukazatele již 100,3 %</a:t>
            </a:r>
            <a:r>
              <a:rPr lang="pl-PL" sz="2200" dirty="0" smtClean="0"/>
              <a:t>, což je o 1,6 </a:t>
            </a:r>
            <a:r>
              <a:rPr lang="cs-CZ" sz="2200" dirty="0" smtClean="0"/>
              <a:t>procentního bodu více než v předchozím roce     a o 8,4 procentního bodu více než v roce 2008. 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(V </a:t>
            </a:r>
            <a:r>
              <a:rPr lang="cs-CZ" dirty="0"/>
              <a:t>roce 2011 </a:t>
            </a:r>
            <a:r>
              <a:rPr lang="cs-CZ" dirty="0" smtClean="0"/>
              <a:t>to bylo </a:t>
            </a:r>
            <a:r>
              <a:rPr lang="cs-CZ" dirty="0"/>
              <a:t>98,4 %, </a:t>
            </a:r>
            <a:r>
              <a:rPr lang="cs-CZ" dirty="0" smtClean="0"/>
              <a:t>tj. o </a:t>
            </a:r>
            <a:r>
              <a:rPr lang="cs-CZ" dirty="0"/>
              <a:t>1,3 procentního bodu více než v </a:t>
            </a:r>
            <a:r>
              <a:rPr lang="cs-CZ" dirty="0" smtClean="0"/>
              <a:t>2010     a </a:t>
            </a:r>
            <a:r>
              <a:rPr lang="cs-CZ" dirty="0"/>
              <a:t>o 6,6 procentního bodu více než v roce 2007</a:t>
            </a:r>
            <a:r>
              <a:rPr lang="cs-CZ" dirty="0" smtClean="0"/>
              <a:t>.) 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40504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Střední </a:t>
            </a:r>
            <a:r>
              <a:rPr lang="cs-CZ" sz="3200" b="1" dirty="0"/>
              <a:t>vzdělávání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1112545"/>
            <a:ext cx="7057330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/>
              <a:t>Pro ty žáky, kteří již absolvovali střední vzdělání s maturitní zkouškou a chtějí získat vzdělání v jiném oboru, je určeno </a:t>
            </a:r>
            <a:r>
              <a:rPr lang="cs-CZ" sz="2200" b="1" dirty="0"/>
              <a:t>zkrácené studium pro získání středního vzdělání s maturitní </a:t>
            </a:r>
            <a:r>
              <a:rPr lang="cs-CZ" sz="2200" b="1" dirty="0" smtClean="0"/>
              <a:t>zkouškou</a:t>
            </a:r>
            <a:r>
              <a:rPr lang="cs-CZ" sz="2200" dirty="0" smtClean="0"/>
              <a:t>. 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/>
              <a:t>Střední vzdělání lze také získat po předložení </a:t>
            </a:r>
            <a:r>
              <a:rPr lang="cs-CZ" sz="2200" b="1" dirty="0"/>
              <a:t>souboru osvědčení o získání profesní kvalifikace</a:t>
            </a:r>
            <a:r>
              <a:rPr lang="cs-CZ" sz="2200" dirty="0"/>
              <a:t> (dříve dílčí kvalifikace), definovaného dle zákona č. 179/2006 Sb., </a:t>
            </a:r>
            <a:r>
              <a:rPr lang="cs-CZ" sz="2200" dirty="0" smtClean="0"/>
              <a:t>         o </a:t>
            </a:r>
            <a:r>
              <a:rPr lang="cs-CZ" sz="2200" dirty="0"/>
              <a:t>ověřování a uznávání výsledků dalšího vzdělávání </a:t>
            </a:r>
            <a:r>
              <a:rPr lang="cs-CZ" sz="2200" dirty="0" smtClean="0"/>
              <a:t>                v </a:t>
            </a:r>
            <a:r>
              <a:rPr lang="cs-CZ" sz="2200" b="1" dirty="0"/>
              <a:t>Národní soustavě kvalifikací</a:t>
            </a:r>
            <a:r>
              <a:rPr lang="cs-CZ" sz="2200" dirty="0"/>
              <a:t>. Tato osvědčení nahrazují předchozí vzdělání </a:t>
            </a:r>
            <a:r>
              <a:rPr lang="cs-CZ" sz="2200" dirty="0" smtClean="0"/>
              <a:t>a </a:t>
            </a:r>
            <a:r>
              <a:rPr lang="cs-CZ" sz="2200" dirty="0"/>
              <a:t>umožňují složit závěrečnou nebo maturitní zkoušku. 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9176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Střední </a:t>
            </a:r>
            <a:r>
              <a:rPr lang="cs-CZ" sz="3200" b="1" dirty="0"/>
              <a:t>vzdělávání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1112545"/>
            <a:ext cx="7489378" cy="34470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/>
              <a:t>V rámci </a:t>
            </a:r>
            <a:r>
              <a:rPr lang="cs-CZ" sz="2200" dirty="0" smtClean="0"/>
              <a:t>přijímacího </a:t>
            </a:r>
            <a:r>
              <a:rPr lang="cs-CZ" sz="2200" dirty="0"/>
              <a:t>řízení ke vzdělávání na středních školách došlo </a:t>
            </a:r>
            <a:r>
              <a:rPr lang="cs-CZ" sz="2200" dirty="0" smtClean="0"/>
              <a:t>ve školním roce 2012/13 </a:t>
            </a:r>
            <a:r>
              <a:rPr lang="cs-CZ" sz="2200" dirty="0"/>
              <a:t>ke </a:t>
            </a:r>
            <a:r>
              <a:rPr lang="cs-CZ" sz="2200" b="1" dirty="0"/>
              <a:t>změně v počtu možných podaných přihlášek</a:t>
            </a:r>
            <a:r>
              <a:rPr lang="cs-CZ" sz="2200" dirty="0"/>
              <a:t>, </a:t>
            </a:r>
            <a:r>
              <a:rPr lang="cs-CZ" sz="2200" dirty="0" smtClean="0"/>
              <a:t>oproti </a:t>
            </a:r>
            <a:r>
              <a:rPr lang="cs-CZ" sz="2200" dirty="0"/>
              <a:t>předchozím letům tak došlo k omezení maximálního </a:t>
            </a:r>
            <a:r>
              <a:rPr lang="cs-CZ" sz="2200" dirty="0" smtClean="0"/>
              <a:t>počtu podaných </a:t>
            </a:r>
            <a:r>
              <a:rPr lang="cs-CZ" sz="2200" dirty="0"/>
              <a:t>přihlášek </a:t>
            </a:r>
            <a:r>
              <a:rPr lang="cs-CZ" sz="2200" b="1" dirty="0"/>
              <a:t>ze tří na dvě</a:t>
            </a:r>
            <a:r>
              <a:rPr lang="cs-CZ" sz="2200" dirty="0"/>
              <a:t>. 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/>
              <a:t>Počet žáků, kteří nastupují do 1. ročníků </a:t>
            </a:r>
            <a:r>
              <a:rPr lang="cs-CZ" sz="2200" dirty="0" smtClean="0"/>
              <a:t>středních </a:t>
            </a:r>
            <a:r>
              <a:rPr lang="cs-CZ" sz="2200" dirty="0"/>
              <a:t>škol, je vyšší než počet žáků, kteří ukončují povinnou školní docházku. 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b="1" dirty="0"/>
              <a:t>V případě nově nastupujících žáků do 1. ročníku denní formy vzdělávání dosahuje jejich podíl na počtu absolventů základní </a:t>
            </a:r>
            <a:r>
              <a:rPr lang="cs-CZ" sz="2200" b="1" dirty="0" smtClean="0"/>
              <a:t>školy 111 %.</a:t>
            </a:r>
            <a:r>
              <a:rPr lang="cs-CZ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04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Střední </a:t>
            </a:r>
            <a:r>
              <a:rPr lang="cs-CZ" sz="3200" b="1" dirty="0"/>
              <a:t>vzdělávání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4990" y="1112545"/>
            <a:ext cx="7345362" cy="43088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 smtClean="0"/>
              <a:t>Pokud jde o </a:t>
            </a:r>
            <a:r>
              <a:rPr lang="cs-CZ" sz="2200" b="1" dirty="0" smtClean="0"/>
              <a:t>přijímací řízení </a:t>
            </a:r>
            <a:r>
              <a:rPr lang="cs-CZ" sz="2200" b="1" dirty="0"/>
              <a:t>do oborů středního vzdělávání </a:t>
            </a:r>
            <a:r>
              <a:rPr lang="cs-CZ" sz="2200" b="1" dirty="0" smtClean="0"/>
              <a:t>     s </a:t>
            </a:r>
            <a:r>
              <a:rPr lang="cs-CZ" sz="2200" b="1" dirty="0"/>
              <a:t>maturitní </a:t>
            </a:r>
            <a:r>
              <a:rPr lang="cs-CZ" sz="2200" b="1" dirty="0" smtClean="0"/>
              <a:t>zkouškou</a:t>
            </a:r>
            <a:r>
              <a:rPr lang="cs-CZ" sz="2200" dirty="0" smtClean="0"/>
              <a:t>, novela školského zákona schválená         v březnu 2016 přináší </a:t>
            </a:r>
            <a:r>
              <a:rPr lang="cs-CZ" sz="2200" b="1" dirty="0"/>
              <a:t>jednotnou přijímací zkoušku z českého jazyka a literatury a z matematiky</a:t>
            </a:r>
            <a:r>
              <a:rPr lang="cs-CZ" sz="2200" dirty="0"/>
              <a:t> na střední školy </a:t>
            </a:r>
            <a:r>
              <a:rPr lang="cs-CZ" sz="2200" dirty="0" smtClean="0"/>
              <a:t>                     s </a:t>
            </a:r>
            <a:r>
              <a:rPr lang="cs-CZ" sz="2200" dirty="0"/>
              <a:t>maturitou, a to s výjimkou oborů vzdělání s talentovou zkouškou. </a:t>
            </a:r>
            <a:endParaRPr lang="cs-CZ" sz="2200" dirty="0" smtClean="0"/>
          </a:p>
          <a:p>
            <a:pPr>
              <a:spcAft>
                <a:spcPts val="1200"/>
              </a:spcAft>
            </a:pPr>
            <a:r>
              <a:rPr lang="cs-CZ" sz="2200" dirty="0" smtClean="0"/>
              <a:t>Tato </a:t>
            </a:r>
            <a:r>
              <a:rPr lang="cs-CZ" sz="2200" dirty="0"/>
              <a:t>přijímací zkouška se bude podílet na hodnocení uchazeče nejméně jednou polovinou. I nadále však ředitel školy bude moci zohlednit v rámci hodnocení i jiná kritéria. Žák bude mít dva pokusy a do hodnocení se bude započítávat pokus s lepším výsledkem. Tato pravidla budou platit poprvé </a:t>
            </a:r>
            <a:r>
              <a:rPr lang="cs-CZ" sz="2200" b="1" dirty="0"/>
              <a:t>ve školním roce </a:t>
            </a:r>
            <a:r>
              <a:rPr lang="cs-CZ" sz="2200" b="1" dirty="0" smtClean="0"/>
              <a:t>2016/17</a:t>
            </a:r>
            <a:r>
              <a:rPr lang="cs-CZ" sz="2200" dirty="0"/>
              <a:t>.</a:t>
            </a: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1900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548680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Graf: Počty </a:t>
            </a:r>
            <a:r>
              <a:rPr lang="cs-CZ" sz="2200" dirty="0"/>
              <a:t>žáků středních škol vzhledem k populaci </a:t>
            </a:r>
            <a:r>
              <a:rPr lang="cs-CZ" sz="2200" dirty="0" smtClean="0"/>
              <a:t> 15–18letých </a:t>
            </a:r>
            <a:r>
              <a:rPr lang="cs-CZ" sz="2200" dirty="0"/>
              <a:t>v letech </a:t>
            </a:r>
            <a:r>
              <a:rPr lang="cs-CZ" sz="2200" dirty="0" smtClean="0"/>
              <a:t>2008/09–2012/13</a:t>
            </a:r>
            <a:endParaRPr lang="cs-CZ" sz="2200" dirty="0"/>
          </a:p>
        </p:txBody>
      </p:sp>
      <p:sp>
        <p:nvSpPr>
          <p:cNvPr id="4" name="Obdélník 3"/>
          <p:cNvSpPr/>
          <p:nvPr/>
        </p:nvSpPr>
        <p:spPr>
          <a:xfrm>
            <a:off x="539552" y="5301208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/>
              <a:t>Zdroj: MŠMT</a:t>
            </a:r>
            <a:endParaRPr lang="cs-CZ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7344816" cy="36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8376" y="5157192"/>
            <a:ext cx="3048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32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116632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Střední vzdělávání všeobecné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1520" y="688622"/>
            <a:ext cx="8136904" cy="61247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b="1" dirty="0" smtClean="0"/>
              <a:t>Ve </a:t>
            </a:r>
            <a:r>
              <a:rPr lang="cs-CZ" sz="2200" b="1" dirty="0"/>
              <a:t>všeobecně vzdělávacích oborech </a:t>
            </a:r>
            <a:r>
              <a:rPr lang="cs-CZ" sz="2200" dirty="0"/>
              <a:t>se vzdělávala zhruba </a:t>
            </a:r>
            <a:r>
              <a:rPr lang="cs-CZ" sz="2200" b="1" dirty="0"/>
              <a:t>třetina (33,5 %) žáků</a:t>
            </a:r>
            <a:r>
              <a:rPr lang="cs-CZ" sz="2200" dirty="0"/>
              <a:t> středního vzdělávání, v tom téměř 30,0 % v oborech gymnázií a zbývající 3,5 % v oborech lyceí.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Počet </a:t>
            </a:r>
            <a:r>
              <a:rPr lang="cs-CZ" sz="2200" dirty="0"/>
              <a:t>žáků vzdělávajících se </a:t>
            </a:r>
            <a:r>
              <a:rPr lang="cs-CZ" sz="2200" b="1" dirty="0"/>
              <a:t>v oborech gymnázií </a:t>
            </a:r>
            <a:r>
              <a:rPr lang="cs-CZ" sz="2200" dirty="0"/>
              <a:t>se ve srovnání </a:t>
            </a:r>
            <a:r>
              <a:rPr lang="cs-CZ" sz="2200" dirty="0" smtClean="0"/>
              <a:t>       s </a:t>
            </a:r>
            <a:r>
              <a:rPr lang="cs-CZ" sz="2200" dirty="0"/>
              <a:t>předešlým rokem zvýšil a činil </a:t>
            </a:r>
            <a:r>
              <a:rPr lang="cs-CZ" sz="2200" b="1" dirty="0"/>
              <a:t>128 045 </a:t>
            </a:r>
            <a:r>
              <a:rPr lang="cs-CZ" sz="2200" b="1" dirty="0" smtClean="0"/>
              <a:t>žáků</a:t>
            </a:r>
            <a:r>
              <a:rPr lang="cs-CZ" sz="2200" dirty="0" smtClean="0"/>
              <a:t>, meziroční </a:t>
            </a:r>
            <a:r>
              <a:rPr lang="cs-CZ" sz="2200" dirty="0"/>
              <a:t>nárůst činil 0,3 %. V pětiletém sledovaném období pak došlo k poklesu </a:t>
            </a:r>
            <a:r>
              <a:rPr lang="cs-CZ" sz="2200" dirty="0" smtClean="0"/>
              <a:t>    o </a:t>
            </a:r>
            <a:r>
              <a:rPr lang="cs-CZ" sz="2200" dirty="0"/>
              <a:t>5,1 </a:t>
            </a:r>
            <a:r>
              <a:rPr lang="cs-CZ" sz="2200" dirty="0" smtClean="0"/>
              <a:t>%.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b="1" dirty="0" smtClean="0"/>
              <a:t>V </a:t>
            </a:r>
            <a:r>
              <a:rPr lang="cs-CZ" sz="2200" b="1" dirty="0"/>
              <a:t>oborech lyceí </a:t>
            </a:r>
            <a:r>
              <a:rPr lang="cs-CZ" sz="2200" dirty="0"/>
              <a:t>se </a:t>
            </a:r>
            <a:r>
              <a:rPr lang="cs-CZ" sz="2200" dirty="0" smtClean="0"/>
              <a:t>vzdělávalo </a:t>
            </a:r>
            <a:r>
              <a:rPr lang="cs-CZ" sz="2200" b="1" dirty="0" smtClean="0"/>
              <a:t>15 </a:t>
            </a:r>
            <a:r>
              <a:rPr lang="cs-CZ" sz="2200" b="1" dirty="0"/>
              <a:t>024 žáků</a:t>
            </a:r>
            <a:r>
              <a:rPr lang="cs-CZ" sz="2200" dirty="0"/>
              <a:t>, což představovalo meziroční pokles o 4,1 </a:t>
            </a:r>
            <a:r>
              <a:rPr lang="cs-CZ" sz="2200" dirty="0" smtClean="0"/>
              <a:t>%.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/>
              <a:t>Počty </a:t>
            </a:r>
            <a:r>
              <a:rPr lang="cs-CZ" sz="2200" b="1" dirty="0"/>
              <a:t>nově přijímaných žáků do oborů gymnázií </a:t>
            </a:r>
            <a:r>
              <a:rPr lang="cs-CZ" sz="2200" dirty="0"/>
              <a:t>(včetně víceletých oborů) se v roce 2015/16 proti </a:t>
            </a:r>
            <a:r>
              <a:rPr lang="cs-CZ" sz="2200" dirty="0" smtClean="0"/>
              <a:t>předešlému školnímu </a:t>
            </a:r>
            <a:r>
              <a:rPr lang="cs-CZ" sz="2200" dirty="0"/>
              <a:t>roku, kdy bylo do oborů gymnázií nově přijato 23 019 žáků, mírně zvýšily, a to na 23 586, což je o 2,5 </a:t>
            </a:r>
            <a:r>
              <a:rPr lang="cs-CZ" sz="2200" dirty="0" smtClean="0"/>
              <a:t>% více </a:t>
            </a:r>
            <a:r>
              <a:rPr lang="cs-CZ" sz="2200" dirty="0"/>
              <a:t>než v předešlém školním roce. Ve srovnání s rokem 2011/12 pak došlo k nárůstu o 1,8 %. </a:t>
            </a:r>
            <a:endParaRPr lang="cs-CZ" sz="2200" dirty="0" smtClean="0"/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Do </a:t>
            </a:r>
            <a:r>
              <a:rPr lang="cs-CZ" sz="2200" b="1" dirty="0"/>
              <a:t>oborů vzdělání </a:t>
            </a:r>
            <a:r>
              <a:rPr lang="cs-CZ" sz="2200" b="1" dirty="0" smtClean="0"/>
              <a:t>lyceí </a:t>
            </a:r>
            <a:r>
              <a:rPr lang="cs-CZ" sz="2200" dirty="0" smtClean="0"/>
              <a:t>bylo </a:t>
            </a:r>
            <a:r>
              <a:rPr lang="cs-CZ" sz="2200" dirty="0"/>
              <a:t>přijato 3 856 žáků, což je o 1,6 % více než </a:t>
            </a:r>
            <a:r>
              <a:rPr lang="cs-CZ" sz="2200" dirty="0" smtClean="0"/>
              <a:t>v </a:t>
            </a:r>
            <a:r>
              <a:rPr lang="cs-CZ" sz="2200" dirty="0"/>
              <a:t>předchozím roce.</a:t>
            </a: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8637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Střední vzdělávání všeobecné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994077"/>
            <a:ext cx="7921426" cy="52937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/>
              <a:t>Všeobecně zaměřené vzdělání na střední úrovni vzdělávání poskytují v českém vzdělávacím systému</a:t>
            </a:r>
            <a:r>
              <a:rPr lang="cs-CZ" sz="2200" b="1" dirty="0"/>
              <a:t> obory vzdělání gymnázií, včetně oborů gymnázií se sportovní </a:t>
            </a:r>
            <a:r>
              <a:rPr lang="cs-CZ" sz="2200" b="1" dirty="0" smtClean="0"/>
              <a:t>přípravou a tzv. dvojjazyčných (bilingvních) gymnázií, a dále obory lyceí.</a:t>
            </a:r>
          </a:p>
          <a:p>
            <a:pPr>
              <a:spcAft>
                <a:spcPts val="1200"/>
              </a:spcAft>
            </a:pPr>
            <a:r>
              <a:rPr lang="cs-CZ" sz="2200" dirty="0" smtClean="0"/>
              <a:t>V České republice se ve všeobecně vzdělávacích oborech vzdělává zhruba </a:t>
            </a:r>
            <a:r>
              <a:rPr lang="cs-CZ" sz="2200" b="1" dirty="0" smtClean="0"/>
              <a:t>třetina žáků středního vzdělávání</a:t>
            </a:r>
            <a:r>
              <a:rPr lang="cs-CZ" sz="2200" dirty="0" smtClean="0"/>
              <a:t>. </a:t>
            </a:r>
            <a:endParaRPr lang="cs-CZ" sz="2200" b="1" dirty="0" smtClean="0"/>
          </a:p>
          <a:p>
            <a:pPr>
              <a:spcAft>
                <a:spcPts val="1200"/>
              </a:spcAft>
            </a:pPr>
            <a:r>
              <a:rPr lang="cs-CZ" sz="2200" dirty="0" smtClean="0"/>
              <a:t>V </a:t>
            </a:r>
            <a:r>
              <a:rPr lang="cs-CZ" sz="2200" dirty="0"/>
              <a:t>porovnání se zeměmi Evropské unie je zastoupení žáků ve všeobecně vzdělávacích oborech vzdělání v České republice </a:t>
            </a:r>
            <a:r>
              <a:rPr lang="cs-CZ" sz="2200" dirty="0" smtClean="0"/>
              <a:t>nižší: průměr </a:t>
            </a:r>
            <a:r>
              <a:rPr lang="cs-CZ" sz="2200" dirty="0"/>
              <a:t>za země EU se pohybuje okolo </a:t>
            </a:r>
            <a:r>
              <a:rPr lang="cs-CZ" sz="2200" b="1" dirty="0"/>
              <a:t>80 % žáků </a:t>
            </a:r>
            <a:r>
              <a:rPr lang="cs-CZ" sz="2200" dirty="0"/>
              <a:t>ve všeobecně zaměřeném vzdělávání. 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/>
              <a:t>Nižší zastoupení žáků ve všeobecně vzdělávacích oborech středního vzdělávání je způsobeno především </a:t>
            </a:r>
            <a:r>
              <a:rPr lang="cs-CZ" sz="2200" b="1" dirty="0"/>
              <a:t>silnou tradicí vzdělávání </a:t>
            </a:r>
            <a:r>
              <a:rPr lang="cs-CZ" sz="2200" b="1" dirty="0" smtClean="0"/>
              <a:t>             v </a:t>
            </a:r>
            <a:r>
              <a:rPr lang="cs-CZ" sz="2200" b="1" dirty="0"/>
              <a:t>oborech středního vzdělávání s maturitní zkouškou </a:t>
            </a:r>
            <a:r>
              <a:rPr lang="cs-CZ" sz="2200" b="1" dirty="0" smtClean="0"/>
              <a:t>bez odborného výcviku</a:t>
            </a:r>
            <a:r>
              <a:rPr lang="cs-CZ" sz="2200" dirty="0" smtClean="0"/>
              <a:t>, </a:t>
            </a:r>
            <a:r>
              <a:rPr lang="cs-CZ" sz="2200" dirty="0"/>
              <a:t>které je u nás velmi oblíbené. 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9431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Střední vzdělávání všeobecné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994077"/>
            <a:ext cx="7777410" cy="4801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/>
              <a:t>Školy vyučující </a:t>
            </a:r>
            <a:r>
              <a:rPr lang="cs-CZ" sz="2200" b="1" dirty="0"/>
              <a:t>obory gymnázií </a:t>
            </a:r>
            <a:r>
              <a:rPr lang="cs-CZ" sz="2200" dirty="0"/>
              <a:t>se zaměřují na poskytování širokého všeobecného </a:t>
            </a:r>
            <a:r>
              <a:rPr lang="cs-CZ" sz="2200" dirty="0" smtClean="0"/>
              <a:t>vzdělanostního základu. 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/>
              <a:t>Školy vyučující </a:t>
            </a:r>
            <a:r>
              <a:rPr lang="cs-CZ" sz="2200" b="1" dirty="0"/>
              <a:t>obory lyceí</a:t>
            </a:r>
            <a:r>
              <a:rPr lang="cs-CZ" sz="2200" dirty="0"/>
              <a:t> též poskytují především všeobecně zaměřené vzdělávání, avšak současně je část výuky věnována odbornému vzdělávání, a to podle </a:t>
            </a:r>
            <a:r>
              <a:rPr lang="cs-CZ" sz="2200" dirty="0" smtClean="0"/>
              <a:t>zaměření: existují technická lycea, ekonomická lycea, pedagogická lycea, přírodovědná lycea, zdravotnická lycea a kombinovaná lycea (nástupnický obor waldorfských lyceí).</a:t>
            </a:r>
            <a:endParaRPr lang="cs-CZ" sz="2200" dirty="0"/>
          </a:p>
          <a:p>
            <a:pPr>
              <a:spcAft>
                <a:spcPts val="1200"/>
              </a:spcAft>
            </a:pPr>
            <a:r>
              <a:rPr lang="cs-CZ" sz="2200" dirty="0"/>
              <a:t>Žáci vzdělávající v těchto oborech získávají všeobecně zaměřené vzdělání a současně se jejich vzdělání prohlubuje i v odborně zaměřených předmětech, které jsou pro školu charakteristické. Podíl všeobecně vzdělávací složky je však vždy vyšší než podíl odborné profilace.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471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76672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Graf: Veřejné právní subjekty vykonávající činnost školy v letech 2007/08–2012/13</a:t>
            </a:r>
            <a:endParaRPr lang="cs-CZ" sz="2200" dirty="0"/>
          </a:p>
        </p:txBody>
      </p:sp>
      <p:sp>
        <p:nvSpPr>
          <p:cNvPr id="4" name="Obdélník 3"/>
          <p:cNvSpPr/>
          <p:nvPr/>
        </p:nvSpPr>
        <p:spPr>
          <a:xfrm>
            <a:off x="611560" y="5157192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/>
              <a:t>Zdroj: MŠMT</a:t>
            </a:r>
            <a:endParaRPr lang="cs-CZ" sz="1600" i="1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405283" cy="382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301208"/>
            <a:ext cx="3744416" cy="118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10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Střední vzdělávání všeobecné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1143903"/>
            <a:ext cx="7489378" cy="40010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b="1" dirty="0"/>
              <a:t>V gymnaziálních oborech</a:t>
            </a:r>
            <a:r>
              <a:rPr lang="cs-CZ" sz="2200" dirty="0"/>
              <a:t> činí </a:t>
            </a:r>
            <a:r>
              <a:rPr lang="cs-CZ" sz="2200" b="1" dirty="0"/>
              <a:t>délka vzdělávání</a:t>
            </a:r>
            <a:r>
              <a:rPr lang="cs-CZ" sz="2200" dirty="0"/>
              <a:t> </a:t>
            </a:r>
            <a:r>
              <a:rPr lang="cs-CZ" sz="2200" b="1" dirty="0"/>
              <a:t>čtyři, šest a osm let</a:t>
            </a:r>
            <a:r>
              <a:rPr lang="cs-CZ" sz="2200" dirty="0"/>
              <a:t> (je stanovena zákonem č. 561/2004 Sb., o předškolním, základním, středním, vyšším odborném a jiném vzdělávání, ve znění pozdějších předpisů), kdy </a:t>
            </a:r>
            <a:r>
              <a:rPr lang="cs-CZ" sz="2200" dirty="0" smtClean="0"/>
              <a:t>ve </a:t>
            </a:r>
            <a:r>
              <a:rPr lang="cs-CZ" sz="2200" dirty="0"/>
              <a:t>všech školách vyučujících obory</a:t>
            </a:r>
            <a:r>
              <a:rPr lang="cs-CZ" sz="2200" b="1" dirty="0"/>
              <a:t> </a:t>
            </a:r>
            <a:r>
              <a:rPr lang="cs-CZ" sz="2200" dirty="0"/>
              <a:t>vzdělání gymnázií v České republice se od 1. 9. 2009 </a:t>
            </a:r>
            <a:r>
              <a:rPr lang="cs-CZ" sz="2200" dirty="0" smtClean="0"/>
              <a:t>začalo počínaje prvním ročníkem vyučovat podle </a:t>
            </a:r>
            <a:r>
              <a:rPr lang="cs-CZ" sz="2200" b="1" dirty="0" smtClean="0"/>
              <a:t>školních vzdělávacích programů (ŠVP)</a:t>
            </a:r>
            <a:r>
              <a:rPr lang="cs-CZ" sz="2200" dirty="0" smtClean="0"/>
              <a:t>.</a:t>
            </a:r>
            <a:endParaRPr lang="cs-CZ" sz="2200" dirty="0"/>
          </a:p>
          <a:p>
            <a:r>
              <a:rPr lang="cs-CZ" sz="2200" b="1" dirty="0" smtClean="0"/>
              <a:t>V lyceálních oborech vzdělání </a:t>
            </a:r>
            <a:r>
              <a:rPr lang="cs-CZ" sz="2200" dirty="0" smtClean="0"/>
              <a:t>činí délka vzdělávání</a:t>
            </a:r>
          </a:p>
          <a:p>
            <a:r>
              <a:rPr lang="cs-CZ" sz="2200" dirty="0" smtClean="0"/>
              <a:t>v denní formě </a:t>
            </a:r>
            <a:r>
              <a:rPr lang="cs-CZ" sz="2200" b="1" dirty="0" smtClean="0"/>
              <a:t>čtyři roky </a:t>
            </a:r>
            <a:r>
              <a:rPr lang="cs-CZ" sz="2200" dirty="0" smtClean="0"/>
              <a:t>(je </a:t>
            </a:r>
            <a:r>
              <a:rPr lang="cs-CZ" sz="2200" dirty="0"/>
              <a:t>stanovena zákonem č. 561/2004 Sb., o předškolním, základním, středním, vyšším odborném a jiném vzdělávání, ve znění pozdějších předpisů). 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1262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Střední vzdělávání všeobecné 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6" y="1201976"/>
            <a:ext cx="7632848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Ve </a:t>
            </a:r>
            <a:r>
              <a:rPr lang="cs-CZ" sz="2200" dirty="0"/>
              <a:t>školním roce </a:t>
            </a:r>
            <a:r>
              <a:rPr lang="cs-CZ" sz="2200" dirty="0" smtClean="0"/>
              <a:t>2015/16 </a:t>
            </a:r>
            <a:r>
              <a:rPr lang="cs-CZ" sz="2200" dirty="0"/>
              <a:t>se vyučoval některý z gymnaziálních oborů vzdělání v </a:t>
            </a:r>
            <a:r>
              <a:rPr lang="cs-CZ" sz="2200" b="1" dirty="0" smtClean="0"/>
              <a:t>362 </a:t>
            </a:r>
            <a:r>
              <a:rPr lang="cs-CZ" sz="2200" b="1" dirty="0"/>
              <a:t>školách</a:t>
            </a:r>
            <a:r>
              <a:rPr lang="cs-CZ" sz="2200" dirty="0"/>
              <a:t>, což je o </a:t>
            </a:r>
            <a:r>
              <a:rPr lang="cs-CZ" sz="2200" dirty="0" smtClean="0"/>
              <a:t>4 méně </a:t>
            </a:r>
            <a:r>
              <a:rPr lang="cs-CZ" sz="2200" dirty="0"/>
              <a:t>než </a:t>
            </a:r>
            <a:r>
              <a:rPr lang="cs-CZ" sz="2200" dirty="0" smtClean="0"/>
              <a:t>                     v </a:t>
            </a:r>
            <a:r>
              <a:rPr lang="cs-CZ" sz="2200" dirty="0"/>
              <a:t>předchozím školním roce.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/>
              <a:t>Počet škol vyučujících obory vzdělání gymnázií se tak v posledních letech příliš </a:t>
            </a:r>
            <a:r>
              <a:rPr lang="cs-CZ" sz="2200" dirty="0" smtClean="0"/>
              <a:t>nemění.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218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04664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Graf: Podíl </a:t>
            </a:r>
            <a:r>
              <a:rPr lang="cs-CZ" sz="2200" dirty="0"/>
              <a:t>nově přijímaných do oborů středního vzdělání  </a:t>
            </a:r>
            <a:r>
              <a:rPr lang="cs-CZ" sz="2200" dirty="0" smtClean="0"/>
              <a:t>s </a:t>
            </a:r>
            <a:r>
              <a:rPr lang="cs-CZ" sz="2200" dirty="0"/>
              <a:t>maturitní zkouškou všeobecného charakteru vzhledem </a:t>
            </a:r>
            <a:r>
              <a:rPr lang="cs-CZ" sz="2200" dirty="0" smtClean="0"/>
              <a:t>k </a:t>
            </a:r>
            <a:r>
              <a:rPr lang="cs-CZ" sz="2200" dirty="0"/>
              <a:t>celkovému počtu nově přijatých na střední školy v letech 2007/08–2011/12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5949280"/>
            <a:ext cx="6898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/>
              <a:t>Zdroj</a:t>
            </a:r>
            <a:r>
              <a:rPr lang="cs-CZ" sz="1600" i="1" dirty="0"/>
              <a:t>: MŠMT</a:t>
            </a:r>
            <a:endParaRPr lang="cs-CZ" sz="16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25840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9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Střední vzdělávání odborné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1143903"/>
            <a:ext cx="7777410" cy="54476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200" b="1" dirty="0" smtClean="0">
                <a:solidFill>
                  <a:srgbClr val="2F2B20"/>
                </a:solidFill>
              </a:rPr>
              <a:t>V odborných </a:t>
            </a:r>
            <a:r>
              <a:rPr lang="cs-CZ" sz="2200" b="1" dirty="0">
                <a:solidFill>
                  <a:srgbClr val="2F2B20"/>
                </a:solidFill>
              </a:rPr>
              <a:t>vzdělávacích oborech </a:t>
            </a:r>
            <a:r>
              <a:rPr lang="cs-CZ" sz="2200" dirty="0">
                <a:solidFill>
                  <a:srgbClr val="2F2B20"/>
                </a:solidFill>
              </a:rPr>
              <a:t>středních škol se ve školním roce 2015/16 vzdělávalo </a:t>
            </a:r>
            <a:r>
              <a:rPr lang="cs-CZ" sz="2200" b="1" dirty="0">
                <a:solidFill>
                  <a:srgbClr val="2F2B20"/>
                </a:solidFill>
              </a:rPr>
              <a:t>284 038 žáků</a:t>
            </a:r>
            <a:r>
              <a:rPr lang="cs-CZ" sz="2200" dirty="0">
                <a:solidFill>
                  <a:srgbClr val="2F2B20"/>
                </a:solidFill>
              </a:rPr>
              <a:t>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200" dirty="0">
                <a:solidFill>
                  <a:srgbClr val="2F2B20"/>
                </a:solidFill>
              </a:rPr>
              <a:t>Většina žáků – 59,7 % – navštěvovala obory středního vzdělání </a:t>
            </a:r>
            <a:r>
              <a:rPr lang="cs-CZ" sz="2200" dirty="0" smtClean="0">
                <a:solidFill>
                  <a:srgbClr val="2F2B20"/>
                </a:solidFill>
              </a:rPr>
              <a:t>  s </a:t>
            </a:r>
            <a:r>
              <a:rPr lang="cs-CZ" sz="2200" dirty="0">
                <a:solidFill>
                  <a:srgbClr val="2F2B20"/>
                </a:solidFill>
              </a:rPr>
              <a:t>maturitní zkouškou, 32,3 % obory středního </a:t>
            </a:r>
            <a:r>
              <a:rPr lang="cs-CZ" sz="2200" dirty="0" smtClean="0">
                <a:solidFill>
                  <a:srgbClr val="2F2B20"/>
                </a:solidFill>
              </a:rPr>
              <a:t>vzdělání                 s </a:t>
            </a:r>
            <a:r>
              <a:rPr lang="cs-CZ" sz="2200" dirty="0">
                <a:solidFill>
                  <a:srgbClr val="2F2B20"/>
                </a:solidFill>
              </a:rPr>
              <a:t>výučním listem a 0,8 % žáků obory středního vzdělání. Ani ne desetinu (7,2 %) představovali žáci </a:t>
            </a:r>
            <a:r>
              <a:rPr lang="cs-CZ" sz="2200" dirty="0" smtClean="0">
                <a:solidFill>
                  <a:srgbClr val="2F2B20"/>
                </a:solidFill>
              </a:rPr>
              <a:t>nástavbového studia</a:t>
            </a:r>
            <a:r>
              <a:rPr lang="cs-CZ" sz="2200" dirty="0">
                <a:solidFill>
                  <a:srgbClr val="2F2B20"/>
                </a:solidFill>
              </a:rPr>
              <a:t>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200" dirty="0">
                <a:solidFill>
                  <a:srgbClr val="2F2B20"/>
                </a:solidFill>
              </a:rPr>
              <a:t>Z hlediska meziročního porovnání došlo </a:t>
            </a:r>
            <a:r>
              <a:rPr lang="cs-CZ" sz="2200" b="1" dirty="0">
                <a:solidFill>
                  <a:srgbClr val="2F2B20"/>
                </a:solidFill>
              </a:rPr>
              <a:t>k poklesu počtu žáků středního vzdělávání s výučním listem</a:t>
            </a:r>
            <a:r>
              <a:rPr lang="cs-CZ" sz="2200" dirty="0">
                <a:solidFill>
                  <a:srgbClr val="2F2B20"/>
                </a:solidFill>
              </a:rPr>
              <a:t> o 3,1 %, </a:t>
            </a:r>
            <a:r>
              <a:rPr lang="cs-CZ" sz="2200" dirty="0" smtClean="0">
                <a:solidFill>
                  <a:srgbClr val="2F2B20"/>
                </a:solidFill>
              </a:rPr>
              <a:t>za sledované </a:t>
            </a:r>
            <a:r>
              <a:rPr lang="cs-CZ" sz="2200" dirty="0">
                <a:solidFill>
                  <a:srgbClr val="2F2B20"/>
                </a:solidFill>
              </a:rPr>
              <a:t>pětileté období pak pokles představoval 11,4 %. </a:t>
            </a:r>
            <a:endParaRPr lang="cs-CZ" sz="2200" dirty="0" smtClean="0">
              <a:solidFill>
                <a:srgbClr val="2F2B20"/>
              </a:solidFill>
            </a:endParaRP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2F2B20"/>
                </a:solidFill>
              </a:rPr>
              <a:t>Počty </a:t>
            </a:r>
            <a:r>
              <a:rPr lang="cs-CZ" sz="2200" dirty="0">
                <a:solidFill>
                  <a:srgbClr val="2F2B20"/>
                </a:solidFill>
              </a:rPr>
              <a:t>žáků středního vzdělávání s maturitní zkouškou </a:t>
            </a:r>
            <a:r>
              <a:rPr lang="cs-CZ" sz="2200" dirty="0" smtClean="0">
                <a:solidFill>
                  <a:srgbClr val="2F2B20"/>
                </a:solidFill>
              </a:rPr>
              <a:t>se meziročně </a:t>
            </a:r>
            <a:r>
              <a:rPr lang="cs-CZ" sz="2200" dirty="0">
                <a:solidFill>
                  <a:srgbClr val="2F2B20"/>
                </a:solidFill>
              </a:rPr>
              <a:t>snížily také o 1,8 % a oproti roku 2011/12 o 16,4 %. </a:t>
            </a:r>
            <a:endParaRPr lang="cs-CZ" sz="2200" dirty="0" smtClean="0">
              <a:solidFill>
                <a:srgbClr val="2F2B20"/>
              </a:solidFill>
            </a:endParaRP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2F2B20"/>
                </a:solidFill>
              </a:rPr>
              <a:t>V </a:t>
            </a:r>
            <a:r>
              <a:rPr lang="cs-CZ" sz="2200" dirty="0">
                <a:solidFill>
                  <a:srgbClr val="2F2B20"/>
                </a:solidFill>
              </a:rPr>
              <a:t>nástavbovém studiu se vzdělávalo 20 437 </a:t>
            </a:r>
            <a:r>
              <a:rPr lang="cs-CZ" sz="2200" dirty="0" smtClean="0">
                <a:solidFill>
                  <a:srgbClr val="2F2B20"/>
                </a:solidFill>
              </a:rPr>
              <a:t>žáků, což </a:t>
            </a:r>
            <a:r>
              <a:rPr lang="cs-CZ" sz="2200" dirty="0">
                <a:solidFill>
                  <a:srgbClr val="2F2B20"/>
                </a:solidFill>
              </a:rPr>
              <a:t>bylo </a:t>
            </a:r>
            <a:r>
              <a:rPr lang="cs-CZ" sz="2200" dirty="0" smtClean="0">
                <a:solidFill>
                  <a:srgbClr val="2F2B20"/>
                </a:solidFill>
              </a:rPr>
              <a:t>         o </a:t>
            </a:r>
            <a:r>
              <a:rPr lang="cs-CZ" sz="2200" dirty="0">
                <a:solidFill>
                  <a:srgbClr val="2F2B20"/>
                </a:solidFill>
              </a:rPr>
              <a:t>10,2 % méně než v předchozím roce a o 44,0 % měně vzhledem k roku 2011/12.</a:t>
            </a:r>
            <a:endParaRPr lang="cs-CZ" sz="2200" dirty="0" smtClean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Střední vzdělávání odborné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1052736"/>
            <a:ext cx="7273354" cy="51398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/>
              <a:t>Střední vzdělávání odborného zaměření má v českém vzdělávacím systému </a:t>
            </a:r>
            <a:r>
              <a:rPr lang="cs-CZ" sz="2200" b="1" dirty="0"/>
              <a:t>velmi dlouhou tradici a představuje nejvýraznější vzdělávací proud </a:t>
            </a:r>
            <a:r>
              <a:rPr lang="cs-CZ" sz="2200" dirty="0"/>
              <a:t>na úrovni středního vzdělávání. 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/>
              <a:t>Hlavní výhoda nastavení odborného vzdělávání v našem vzdělávacím systému spočívá zejména v tom, že </a:t>
            </a:r>
            <a:r>
              <a:rPr lang="cs-CZ" sz="2200" b="1" dirty="0"/>
              <a:t>dokáže připravit mladé lidi nejen pro přímý vstup na trh práce, </a:t>
            </a:r>
            <a:r>
              <a:rPr lang="cs-CZ" sz="2200" dirty="0" smtClean="0"/>
              <a:t>ale zároveň v případě oborů ukončených maturitní zkouškou </a:t>
            </a:r>
            <a:r>
              <a:rPr lang="cs-CZ" sz="2200" b="1" dirty="0" smtClean="0"/>
              <a:t>i </a:t>
            </a:r>
            <a:r>
              <a:rPr lang="cs-CZ" sz="2200" b="1" dirty="0"/>
              <a:t>pro další studium na vyšších odborných či vysokých školách</a:t>
            </a:r>
            <a:r>
              <a:rPr lang="cs-CZ" sz="2200" dirty="0"/>
              <a:t>. </a:t>
            </a:r>
            <a:endParaRPr lang="cs-CZ" sz="2200" b="1" dirty="0"/>
          </a:p>
          <a:p>
            <a:r>
              <a:rPr lang="cs-CZ" sz="2200" dirty="0" smtClean="0"/>
              <a:t>Při úspěšném ukončení vzdělávání v oborech středního vzdělání s výučním listem mohou žáci následně rovněž získat</a:t>
            </a:r>
          </a:p>
          <a:p>
            <a:r>
              <a:rPr lang="cs-CZ" sz="2200" dirty="0" smtClean="0"/>
              <a:t>vysvědčení o maturitní zkoušce, a to prostřednictvím dvouletého nástavbového studia v denní formě vzdělávání.</a:t>
            </a:r>
          </a:p>
          <a:p>
            <a:r>
              <a:rPr lang="pl-PL" sz="2200" dirty="0" smtClean="0"/>
              <a:t>To jim umožňuje pokračovat ve studiu na terciární </a:t>
            </a:r>
            <a:r>
              <a:rPr lang="cs-CZ" sz="2200" dirty="0" smtClean="0"/>
              <a:t>úrovni vzdělávání.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449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Střední vzdělávání odborné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1003950"/>
            <a:ext cx="7849418" cy="4801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b="1" dirty="0"/>
              <a:t>Střední vzdělání s výučním listem</a:t>
            </a:r>
            <a:r>
              <a:rPr lang="cs-CZ" sz="2200" dirty="0"/>
              <a:t> je žákům poskytováno zejména ve tříletých, méně často ve dvouletých oborech odborného vzdělání, kde velký podíl vzdělávací složky náleží praktickému vyučování </a:t>
            </a:r>
            <a:r>
              <a:rPr lang="cs-CZ" sz="2200" dirty="0" smtClean="0"/>
              <a:t>včetně odborného </a:t>
            </a:r>
            <a:r>
              <a:rPr lang="cs-CZ" sz="2200" dirty="0"/>
              <a:t>výcviku. </a:t>
            </a:r>
            <a:endParaRPr lang="cs-CZ" sz="2200" b="1" dirty="0"/>
          </a:p>
          <a:p>
            <a:r>
              <a:rPr lang="cs-CZ" sz="2200" dirty="0"/>
              <a:t>Výuční list mohou žáci dále získat ve zkráceném </a:t>
            </a:r>
            <a:r>
              <a:rPr lang="cs-CZ" sz="2200" b="1" dirty="0"/>
              <a:t>studiu pro získání středního vzdělání s výučním listem.</a:t>
            </a:r>
            <a:r>
              <a:rPr lang="cs-CZ" sz="2200" dirty="0"/>
              <a:t> Školy zaměřené na poskytování odborného středního vzdělání nabízejí absolventům základních škol </a:t>
            </a:r>
            <a:r>
              <a:rPr lang="cs-CZ" sz="2200" dirty="0" smtClean="0"/>
              <a:t>také obory, v nichž se dosahuje </a:t>
            </a:r>
            <a:r>
              <a:rPr lang="cs-CZ" sz="2200" b="1" dirty="0" smtClean="0"/>
              <a:t>stupně středního vzdělání</a:t>
            </a:r>
            <a:r>
              <a:rPr lang="cs-CZ" sz="2200" dirty="0" smtClean="0"/>
              <a:t> (vzdělávací programy v délce jednoho nebo dvou let denní</a:t>
            </a:r>
          </a:p>
          <a:p>
            <a:pPr>
              <a:spcAft>
                <a:spcPts val="1200"/>
              </a:spcAft>
            </a:pPr>
            <a:r>
              <a:rPr lang="cs-CZ" sz="2200" dirty="0" smtClean="0"/>
              <a:t>formy vzdělávání). </a:t>
            </a:r>
            <a:endParaRPr lang="cs-CZ" sz="2200" dirty="0"/>
          </a:p>
          <a:p>
            <a:pPr>
              <a:spcAft>
                <a:spcPts val="1200"/>
              </a:spcAft>
            </a:pPr>
            <a:r>
              <a:rPr lang="cs-CZ" sz="2200" dirty="0" smtClean="0"/>
              <a:t>V </a:t>
            </a:r>
            <a:r>
              <a:rPr lang="cs-CZ" sz="2200" dirty="0"/>
              <a:t>rámci odborného vzdělávání školy nabízejí i další možnosti vzdělávání – např. </a:t>
            </a:r>
            <a:r>
              <a:rPr lang="cs-CZ" sz="2200" b="1" dirty="0"/>
              <a:t>studium jednotlivých předmětů a rekvalifikační kurzy.</a:t>
            </a:r>
            <a:r>
              <a:rPr lang="cs-CZ" sz="2200" dirty="0"/>
              <a:t> 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7249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Nástavbové studium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1235075"/>
            <a:ext cx="6985322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b="1" dirty="0" smtClean="0"/>
              <a:t>V nástavbovém </a:t>
            </a:r>
            <a:r>
              <a:rPr lang="cs-CZ" sz="2200" b="1" dirty="0"/>
              <a:t>a zkráceném studiu </a:t>
            </a:r>
            <a:r>
              <a:rPr lang="cs-CZ" sz="2200" dirty="0"/>
              <a:t>se ve školním roce 2015/16 vzdělávalo </a:t>
            </a:r>
            <a:r>
              <a:rPr lang="cs-CZ" sz="2200" b="1" dirty="0"/>
              <a:t>24 723 žáků</a:t>
            </a:r>
            <a:r>
              <a:rPr lang="cs-CZ" sz="2200" dirty="0"/>
              <a:t>, z toho 82,4 % </a:t>
            </a:r>
            <a:r>
              <a:rPr lang="cs-CZ" sz="2200" dirty="0" smtClean="0"/>
              <a:t>                v nástavbovém studiu </a:t>
            </a:r>
            <a:r>
              <a:rPr lang="cs-CZ" sz="2200" dirty="0"/>
              <a:t>(20 371). </a:t>
            </a:r>
            <a:endParaRPr lang="cs-CZ" sz="2200" dirty="0" smtClean="0"/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V </a:t>
            </a:r>
            <a:r>
              <a:rPr lang="cs-CZ" sz="2200" dirty="0"/>
              <a:t>těchto typech studia jsou nejvíce zastoupeny </a:t>
            </a:r>
            <a:r>
              <a:rPr lang="cs-CZ" sz="2200" b="1" dirty="0"/>
              <a:t>jiné formy vzdělávání než denní </a:t>
            </a:r>
            <a:r>
              <a:rPr lang="cs-CZ" sz="2200" dirty="0"/>
              <a:t>– celkově se v </a:t>
            </a:r>
            <a:r>
              <a:rPr lang="cs-CZ" sz="2200" dirty="0" smtClean="0"/>
              <a:t>nich vzdělává </a:t>
            </a:r>
            <a:r>
              <a:rPr lang="cs-CZ" sz="2200" dirty="0"/>
              <a:t>více než polovina žáků (53,3 %, 13 168 žáků), což nenajdeme na žádné jiné vzdělávací úrovni</a:t>
            </a:r>
            <a:r>
              <a:rPr lang="cs-CZ" sz="2200" dirty="0" smtClean="0"/>
              <a:t>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/>
              <a:t>Absolventů nástavbového studia bylo ve srovnání </a:t>
            </a:r>
            <a:r>
              <a:rPr lang="cs-CZ" sz="2200" dirty="0" smtClean="0"/>
              <a:t>            s </a:t>
            </a:r>
            <a:r>
              <a:rPr lang="cs-CZ" sz="2200" dirty="0"/>
              <a:t>předchozím rokem o celých 30,0 % </a:t>
            </a:r>
            <a:r>
              <a:rPr lang="cs-CZ" sz="2200" dirty="0" smtClean="0"/>
              <a:t>méně a </a:t>
            </a:r>
            <a:r>
              <a:rPr lang="cs-CZ" sz="2200" dirty="0"/>
              <a:t>ve srovnání s rokem 2011/12 jejich počet poklesl o téměř 54,3 %.</a:t>
            </a: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34628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Nástavbové studium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1196752"/>
            <a:ext cx="7633394" cy="4801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 smtClean="0"/>
              <a:t>Nástavbové studium je určeno </a:t>
            </a:r>
            <a:r>
              <a:rPr lang="cs-CZ" sz="2200" b="1" dirty="0" smtClean="0"/>
              <a:t>absolventům tříletých oborů, kteří získali střední vzdělání s výučním listem</a:t>
            </a:r>
            <a:r>
              <a:rPr lang="cs-CZ" sz="2200" dirty="0" smtClean="0"/>
              <a:t>, jimž dává příležitost rozšířit si své vzdělání, získat vysvědčení o maturitní zkoušce a poté pokračovat ve studiu na vysoké nebo vyšší odborné škole. Jeho délka je stanovena na </a:t>
            </a:r>
            <a:r>
              <a:rPr lang="cs-CZ" sz="2200" b="1" dirty="0" smtClean="0"/>
              <a:t>dva roky v denní formě </a:t>
            </a:r>
            <a:r>
              <a:rPr lang="cs-CZ" sz="2200" dirty="0" smtClean="0"/>
              <a:t>vzdělávání.</a:t>
            </a:r>
          </a:p>
          <a:p>
            <a:pPr>
              <a:spcAft>
                <a:spcPts val="1200"/>
              </a:spcAft>
            </a:pPr>
            <a:r>
              <a:rPr lang="cs-CZ" sz="2200" dirty="0" smtClean="0"/>
              <a:t>Nástavbové </a:t>
            </a:r>
            <a:r>
              <a:rPr lang="cs-CZ" sz="2200" dirty="0"/>
              <a:t>studium je </a:t>
            </a:r>
            <a:r>
              <a:rPr lang="cs-CZ" sz="2200" dirty="0" smtClean="0"/>
              <a:t>relativně </a:t>
            </a:r>
            <a:r>
              <a:rPr lang="cs-CZ" sz="2200" dirty="0"/>
              <a:t>oblíbené, neboť </a:t>
            </a:r>
            <a:r>
              <a:rPr lang="cs-CZ" sz="2200" b="1" dirty="0" smtClean="0"/>
              <a:t>přibližně třetina </a:t>
            </a:r>
            <a:r>
              <a:rPr lang="cs-CZ" sz="2200" b="1" dirty="0"/>
              <a:t>absolventů </a:t>
            </a:r>
            <a:r>
              <a:rPr lang="cs-CZ" sz="2200" b="1" dirty="0" smtClean="0"/>
              <a:t>denní formy vzdělávání tříletých oborů ukončených výučním listem </a:t>
            </a:r>
            <a:r>
              <a:rPr lang="cs-CZ" sz="2200" b="1" dirty="0"/>
              <a:t>vstupuje do </a:t>
            </a:r>
            <a:r>
              <a:rPr lang="cs-CZ" sz="2200" b="1" dirty="0" smtClean="0"/>
              <a:t>denní formy nástavbového </a:t>
            </a:r>
            <a:r>
              <a:rPr lang="cs-CZ" sz="2200" b="1" dirty="0"/>
              <a:t>studia. </a:t>
            </a:r>
          </a:p>
          <a:p>
            <a:r>
              <a:rPr lang="cs-CZ" sz="2200" dirty="0" smtClean="0"/>
              <a:t>Podíl absolventů denní formy vzdělávání tříletých oborů středního vzdělání ukončených výučním listem, kteří dále pokračují               v nástavbovém studiu, </a:t>
            </a:r>
            <a:r>
              <a:rPr lang="pl-PL" sz="2200" dirty="0" smtClean="0"/>
              <a:t>se do roku 2009/10 zvyšoval, od školního roku 2010/11 </a:t>
            </a:r>
            <a:r>
              <a:rPr lang="cs-CZ" sz="2200" dirty="0" smtClean="0"/>
              <a:t>jejich počet klesá.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549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539969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Konzervatoře</a:t>
            </a:r>
            <a:endParaRPr lang="cs-CZ" sz="3200" b="1" dirty="0"/>
          </a:p>
        </p:txBody>
      </p:sp>
      <p:sp>
        <p:nvSpPr>
          <p:cNvPr id="7" name="Obdélník 6"/>
          <p:cNvSpPr/>
          <p:nvPr/>
        </p:nvSpPr>
        <p:spPr>
          <a:xfrm>
            <a:off x="394990" y="1451099"/>
            <a:ext cx="7129338" cy="20928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Ve </a:t>
            </a:r>
            <a:r>
              <a:rPr lang="cs-CZ" sz="2200" dirty="0"/>
              <a:t>školním roce 2015/16 se v České republice nacházelo celkem </a:t>
            </a:r>
            <a:r>
              <a:rPr lang="cs-CZ" sz="2200" b="1" dirty="0"/>
              <a:t>18 škol</a:t>
            </a:r>
            <a:r>
              <a:rPr lang="cs-CZ" sz="2200" dirty="0"/>
              <a:t>, ve kterých se vzdělávalo </a:t>
            </a:r>
            <a:r>
              <a:rPr lang="cs-CZ" sz="2200" b="1" dirty="0"/>
              <a:t>3 733 </a:t>
            </a:r>
            <a:r>
              <a:rPr lang="cs-CZ" sz="2200" b="1" dirty="0" smtClean="0"/>
              <a:t>žáků</a:t>
            </a:r>
            <a:r>
              <a:rPr lang="cs-CZ" sz="2200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Do </a:t>
            </a:r>
            <a:r>
              <a:rPr lang="cs-CZ" sz="2200" dirty="0"/>
              <a:t>prvních ročníků konzervatoří bylo přijato 639 žáků.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Obory </a:t>
            </a:r>
            <a:r>
              <a:rPr lang="cs-CZ" sz="2200" dirty="0"/>
              <a:t>konzervatoří absolvovalo ve školním roce 2014/15 celkem 381 žáků.</a:t>
            </a:r>
          </a:p>
        </p:txBody>
      </p:sp>
    </p:spTree>
    <p:extLst>
      <p:ext uri="{BB962C8B-B14F-4D97-AF65-F5344CB8AC3E}">
        <p14:creationId xmlns:p14="http://schemas.microsoft.com/office/powerpoint/2010/main" val="166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539969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Konzervatoře</a:t>
            </a:r>
            <a:endParaRPr lang="cs-CZ" sz="3200" b="1" dirty="0"/>
          </a:p>
        </p:txBody>
      </p:sp>
      <p:sp>
        <p:nvSpPr>
          <p:cNvPr id="7" name="Obdélník 6"/>
          <p:cNvSpPr/>
          <p:nvPr/>
        </p:nvSpPr>
        <p:spPr>
          <a:xfrm>
            <a:off x="394990" y="1348313"/>
            <a:ext cx="7345362" cy="24622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200" dirty="0" smtClean="0"/>
              <a:t>Na konzervatoři lze dosáhnout buď </a:t>
            </a:r>
            <a:r>
              <a:rPr lang="cs-CZ" sz="2200" b="1" dirty="0" smtClean="0"/>
              <a:t>středního vzdělání               s maturitní zkouškou</a:t>
            </a:r>
            <a:r>
              <a:rPr lang="cs-CZ" sz="2200" dirty="0" smtClean="0"/>
              <a:t>, a to nejdříve po čtyřech letech v denní formě šestiletého (sedmiletého) vzdělávacího programu nebo po osmi letech v denní formě vzdělávání v osmiletém vzdělávacím programu, nebo </a:t>
            </a:r>
            <a:r>
              <a:rPr lang="cs-CZ" sz="2200" b="1" dirty="0" smtClean="0"/>
              <a:t>vyššího odborného vzdělání        v konzervatoři </a:t>
            </a:r>
            <a:r>
              <a:rPr lang="cs-CZ" sz="2200" dirty="0" smtClean="0"/>
              <a:t>(složením absolutoria po úspěšném ukončení šestiletého nebo osmiletého vzdělávacího programu). </a:t>
            </a:r>
          </a:p>
        </p:txBody>
      </p:sp>
    </p:spTree>
    <p:extLst>
      <p:ext uri="{BB962C8B-B14F-4D97-AF65-F5344CB8AC3E}">
        <p14:creationId xmlns:p14="http://schemas.microsoft.com/office/powerpoint/2010/main" val="166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53728" y="1352376"/>
            <a:ext cx="7142608" cy="43088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b="1" dirty="0"/>
              <a:t>Školy zřizované registrovanými církvemi a náboženskými společnostmi</a:t>
            </a:r>
            <a:r>
              <a:rPr lang="cs-CZ" sz="2200" dirty="0"/>
              <a:t> (církevní školy) jsou zřizovány většinou v právní formě školské právnické osoby. Školská právnická osoba je novou právní formou neziskové organizace, která byla zavedena školským zákonem a jejíž činnost je omezena na oblast vzdělávání.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b="1" dirty="0"/>
              <a:t>Soukromé školy</a:t>
            </a:r>
            <a:r>
              <a:rPr lang="cs-CZ" sz="2200" dirty="0"/>
              <a:t> zřizují právnické osoby odlišné od výše uvedených, nebo fyzické osoby. Převažují u nich právní formy, které upravuje obchodní zákoník (např. společnosti s ručením omezeným, akciové společnosti apod.). Mohou však využívat i formy obecně prospěšné společnosti a nově i formy školské právnické osoby.</a:t>
            </a:r>
            <a:endParaRPr lang="cs-CZ" sz="22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40568" y="320824"/>
            <a:ext cx="7543800" cy="659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solidFill>
                  <a:schemeClr val="tx1"/>
                </a:solidFill>
                <a:latin typeface="+mn-lt"/>
              </a:rPr>
              <a:t>Školy</a:t>
            </a:r>
            <a:endParaRPr lang="cs-CZ" sz="3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0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Vyšší odborné vzdělávání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1235075"/>
            <a:ext cx="7129338" cy="42780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V roce 2015/16 se na </a:t>
            </a:r>
            <a:r>
              <a:rPr lang="cs-CZ" sz="2200" b="1" dirty="0" smtClean="0"/>
              <a:t>171 vyšších odborných školách </a:t>
            </a:r>
            <a:r>
              <a:rPr lang="cs-CZ" sz="2200" dirty="0" smtClean="0"/>
              <a:t>vzdělávalo </a:t>
            </a:r>
            <a:r>
              <a:rPr lang="cs-CZ" sz="2200" b="1" dirty="0" smtClean="0"/>
              <a:t>24 786 studentů</a:t>
            </a:r>
            <a:r>
              <a:rPr lang="cs-CZ" sz="2200" dirty="0" smtClean="0"/>
              <a:t>, tj. o 8 % méně než                   v předešlém </a:t>
            </a:r>
            <a:r>
              <a:rPr lang="cs-CZ" sz="2200" dirty="0"/>
              <a:t>roce. Na rozdíl od středních škol </a:t>
            </a:r>
            <a:r>
              <a:rPr lang="cs-CZ" sz="2200" dirty="0" smtClean="0"/>
              <a:t>                      a </a:t>
            </a:r>
            <a:r>
              <a:rPr lang="cs-CZ" sz="2200" dirty="0"/>
              <a:t>konzervatoří se značná část z nich </a:t>
            </a:r>
            <a:r>
              <a:rPr lang="cs-CZ" sz="2200" dirty="0" smtClean="0"/>
              <a:t>vzdělává v </a:t>
            </a:r>
            <a:r>
              <a:rPr lang="cs-CZ" sz="2200" dirty="0"/>
              <a:t>jiné než denní formě vzdělávání (7 657 studentů, což je 30,9 %).</a:t>
            </a:r>
            <a:endParaRPr lang="cs-CZ" sz="2200" dirty="0" smtClean="0"/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Při </a:t>
            </a:r>
            <a:r>
              <a:rPr lang="cs-CZ" sz="2200" dirty="0"/>
              <a:t>přijímacím řízení bylo úspěšných 88,1 % všech uchazečů, kteří se ke studiu na vyšší odbornou školu hlásili.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Vyšší </a:t>
            </a:r>
            <a:r>
              <a:rPr lang="cs-CZ" sz="2200" dirty="0"/>
              <a:t>odborné školy přijaly do prvních ročníků 9 868 studentů.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Ve </a:t>
            </a:r>
            <a:r>
              <a:rPr lang="cs-CZ" sz="2200" dirty="0"/>
              <a:t>školním roce 2014/15 opustilo VOŠ 6 035 absolventů.</a:t>
            </a:r>
          </a:p>
        </p:txBody>
      </p:sp>
    </p:spTree>
    <p:extLst>
      <p:ext uri="{BB962C8B-B14F-4D97-AF65-F5344CB8AC3E}">
        <p14:creationId xmlns:p14="http://schemas.microsoft.com/office/powerpoint/2010/main" val="166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Vyšší odborné vzdělávání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1235075"/>
            <a:ext cx="7345362" cy="46166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b="1" dirty="0" smtClean="0"/>
              <a:t>Vzdělávání </a:t>
            </a:r>
            <a:r>
              <a:rPr lang="cs-CZ" sz="2200" b="1" dirty="0"/>
              <a:t>ve vyšších odborných školách </a:t>
            </a:r>
            <a:r>
              <a:rPr lang="cs-CZ" sz="2200" dirty="0"/>
              <a:t>(dále jen VOŠ)</a:t>
            </a:r>
            <a:r>
              <a:rPr lang="cs-CZ" sz="2200" b="1" dirty="0"/>
              <a:t> </a:t>
            </a:r>
            <a:r>
              <a:rPr lang="cs-CZ" sz="2200" dirty="0"/>
              <a:t>spadá do sektoru terciárního, </a:t>
            </a:r>
            <a:r>
              <a:rPr lang="cs-CZ" sz="2200" dirty="0" err="1"/>
              <a:t>nevysokoškolského</a:t>
            </a:r>
            <a:r>
              <a:rPr lang="cs-CZ" sz="2200" dirty="0"/>
              <a:t> </a:t>
            </a:r>
            <a:r>
              <a:rPr lang="cs-CZ" sz="2200" dirty="0" smtClean="0"/>
              <a:t>vzdělávání.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/>
              <a:t>Tento samostatný stupeň vzdělávání byl v roce 1995 zakotven novelou do dříve platného </a:t>
            </a:r>
            <a:r>
              <a:rPr lang="cs-CZ" sz="2200" dirty="0" smtClean="0"/>
              <a:t>Školského </a:t>
            </a:r>
            <a:r>
              <a:rPr lang="cs-CZ" sz="2200" dirty="0"/>
              <a:t>zákona (č. 29/1984 Sb.) jako nový typ vzdělávání. 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/>
              <a:t>Podle Školského zákona z roku </a:t>
            </a:r>
            <a:r>
              <a:rPr lang="cs-CZ" sz="2200" dirty="0" smtClean="0"/>
              <a:t>2004 (č. 561/2004 Sb.) </a:t>
            </a:r>
            <a:r>
              <a:rPr lang="cs-CZ" sz="2200" dirty="0"/>
              <a:t>vyšší odborné vzdělávání rozvíjí a prohlubuje znalosti a dovednosti studenta získané ve středním vzdělávání a poskytuje všeobecné a odborné vzdělání a praktickou přípravu pro výkon náročných činností. 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/>
              <a:t>Ke vzdělávání ve vyšší odborné škole lze přijmout uchazeče, kteří získali střední vzdělání s maturitní zkouškou. 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9197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Vyšší odborné vzdělávání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1235075"/>
            <a:ext cx="7633394" cy="44627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/>
              <a:t>V oblasti terciárního vzdělávání rozšiřují obory vyššího odborného vzdělávání nabídku bakalářských studijních oborů vysokých škol. </a:t>
            </a:r>
            <a:r>
              <a:rPr lang="cs-CZ" sz="2200" b="1" dirty="0"/>
              <a:t>Jedná se o profesně zaměřené vzdělávání</a:t>
            </a:r>
            <a:r>
              <a:rPr lang="cs-CZ" sz="2200" dirty="0"/>
              <a:t>, které klade důraz na aplikační stránku studia. 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 smtClean="0"/>
              <a:t>Studium na vyšších </a:t>
            </a:r>
            <a:r>
              <a:rPr lang="cs-CZ" sz="2200" dirty="0"/>
              <a:t>odborných školách je určeno především zájemcům, kteří se chtějí po maturitě nadále vzdělávat, ale </a:t>
            </a:r>
            <a:r>
              <a:rPr lang="cs-CZ" sz="2200" b="1" dirty="0"/>
              <a:t>nevyhovuje jim příliš </a:t>
            </a:r>
            <a:r>
              <a:rPr lang="cs-CZ" sz="2200" b="1" dirty="0" smtClean="0"/>
              <a:t>teoreticky zaměřené </a:t>
            </a:r>
            <a:r>
              <a:rPr lang="cs-CZ" sz="2200" b="1" dirty="0"/>
              <a:t>vzdělávání na vysoké škole, </a:t>
            </a:r>
            <a:r>
              <a:rPr lang="cs-CZ" sz="2200" dirty="0" smtClean="0"/>
              <a:t>případně se chtějí vzdělávat </a:t>
            </a:r>
            <a:r>
              <a:rPr lang="cs-CZ" sz="2200" b="1" dirty="0" smtClean="0"/>
              <a:t>v </a:t>
            </a:r>
            <a:r>
              <a:rPr lang="cs-CZ" sz="2200" b="1" dirty="0"/>
              <a:t>oborech, které vysoké školy dosud nenabízí</a:t>
            </a:r>
            <a:r>
              <a:rPr lang="cs-CZ" sz="2200" dirty="0"/>
              <a:t>. </a:t>
            </a:r>
            <a:endParaRPr lang="cs-CZ" sz="2200" dirty="0" smtClean="0"/>
          </a:p>
          <a:p>
            <a:pPr>
              <a:spcAft>
                <a:spcPts val="1200"/>
              </a:spcAft>
            </a:pPr>
            <a:r>
              <a:rPr lang="cs-CZ" sz="2200" dirty="0" smtClean="0"/>
              <a:t>Vyšší </a:t>
            </a:r>
            <a:r>
              <a:rPr lang="cs-CZ" sz="2200" dirty="0"/>
              <a:t>odborné školy rozvíjí a prohlubují znalosti a dovednosti studenta získané ve středním vzdělávání a poskytují odborné vzdělání a praktickou přípravu pro výkon náročných činností</a:t>
            </a:r>
            <a:r>
              <a:rPr lang="cs-CZ" sz="2200" dirty="0" smtClean="0"/>
              <a:t>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65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Vyšší odborné vzdělávání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984205"/>
            <a:ext cx="7345362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/>
              <a:t>Vyšší odborné školy nabízejí studium ve 3–3,5letých oborech </a:t>
            </a:r>
            <a:r>
              <a:rPr lang="cs-CZ" sz="2200" dirty="0" smtClean="0"/>
              <a:t>     v </a:t>
            </a:r>
            <a:r>
              <a:rPr lang="cs-CZ" sz="2200" dirty="0"/>
              <a:t>denní formě vzdělávání a ve 4–4,5letých oborech v ostatních formách vzdělávání. </a:t>
            </a:r>
            <a:endParaRPr lang="cs-CZ" sz="2200" dirty="0" smtClean="0"/>
          </a:p>
          <a:p>
            <a:pPr>
              <a:spcAft>
                <a:spcPts val="1200"/>
              </a:spcAft>
            </a:pPr>
            <a:r>
              <a:rPr lang="cs-CZ" sz="2200" dirty="0" smtClean="0"/>
              <a:t>Vzdělávání </a:t>
            </a:r>
            <a:r>
              <a:rPr lang="cs-CZ" sz="2200" dirty="0"/>
              <a:t>ve vyšších odborných školách je </a:t>
            </a:r>
            <a:r>
              <a:rPr lang="cs-CZ" sz="2200" b="1" dirty="0"/>
              <a:t>ukončeno absolutoriem</a:t>
            </a:r>
            <a:r>
              <a:rPr lang="cs-CZ" sz="2200" dirty="0"/>
              <a:t>. Absolventi získávají vysvědčení o absolutoriu </a:t>
            </a:r>
            <a:r>
              <a:rPr lang="cs-CZ" sz="2200" dirty="0" smtClean="0"/>
              <a:t>       a </a:t>
            </a:r>
            <a:r>
              <a:rPr lang="cs-CZ" sz="2200" dirty="0"/>
              <a:t>diplom a je jim přiznáno právo používat označení „</a:t>
            </a:r>
            <a:r>
              <a:rPr lang="cs-CZ" sz="2200" b="1" dirty="0"/>
              <a:t>diplomovaný specialista</a:t>
            </a:r>
            <a:r>
              <a:rPr lang="cs-CZ" sz="2200" dirty="0"/>
              <a:t>“ uváděné za jménem (zkráceně „DiS.“). 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/>
              <a:t>Na všech vyšších odborných školách včetně škol zřizovaných krajem se platí školné. 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9313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18864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Vyšší odborné vzdělávání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4990" y="764704"/>
            <a:ext cx="7993434" cy="59708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Ve </a:t>
            </a:r>
            <a:r>
              <a:rPr lang="cs-CZ" sz="2200" dirty="0"/>
              <a:t>školním roce 2015/16 zajišťovalo vyšší odborné vzdělávání </a:t>
            </a:r>
            <a:r>
              <a:rPr lang="cs-CZ" sz="2200" b="1" dirty="0"/>
              <a:t>171 VOŠ, z toho 64,3 % škol bylo zřizovaných </a:t>
            </a:r>
            <a:r>
              <a:rPr lang="cs-CZ" sz="2200" b="1" dirty="0" smtClean="0"/>
              <a:t>kraji</a:t>
            </a:r>
            <a:r>
              <a:rPr lang="cs-CZ" sz="2200" dirty="0" smtClean="0"/>
              <a:t>. Významný </a:t>
            </a:r>
            <a:r>
              <a:rPr lang="cs-CZ" sz="2200" dirty="0"/>
              <a:t>podíl tvořily </a:t>
            </a:r>
            <a:r>
              <a:rPr lang="cs-CZ" sz="2200" b="1" dirty="0"/>
              <a:t>školy privátního sektoru a církevní školy </a:t>
            </a:r>
            <a:r>
              <a:rPr lang="cs-CZ" sz="2200" dirty="0"/>
              <a:t>(32,7 % škol).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/>
              <a:t>Ve školním roce 2015/16 se vzdělávalo </a:t>
            </a:r>
            <a:r>
              <a:rPr lang="cs-CZ" sz="2200" dirty="0" smtClean="0"/>
              <a:t>na VOŠ </a:t>
            </a:r>
            <a:r>
              <a:rPr lang="cs-CZ" sz="2200" b="1" dirty="0" smtClean="0"/>
              <a:t>24 </a:t>
            </a:r>
            <a:r>
              <a:rPr lang="cs-CZ" sz="2200" b="1" dirty="0"/>
              <a:t>786 studentů</a:t>
            </a:r>
            <a:r>
              <a:rPr lang="cs-CZ" sz="2200" dirty="0"/>
              <a:t>, tj. o 8,1% méně než v </a:t>
            </a:r>
            <a:r>
              <a:rPr lang="cs-CZ" sz="2200" dirty="0" smtClean="0"/>
              <a:t>minulém roce. </a:t>
            </a:r>
            <a:r>
              <a:rPr lang="cs-CZ" sz="2200" dirty="0"/>
              <a:t>Téměř </a:t>
            </a:r>
            <a:r>
              <a:rPr lang="cs-CZ" sz="2200" dirty="0" smtClean="0"/>
              <a:t>3/4 </a:t>
            </a:r>
            <a:r>
              <a:rPr lang="cs-CZ" sz="2200" dirty="0"/>
              <a:t>studentů tvořily ženy (72,7 %). V denní formě vzdělávání se </a:t>
            </a:r>
            <a:r>
              <a:rPr lang="cs-CZ" sz="2200" dirty="0" smtClean="0"/>
              <a:t>nacházelo 17 </a:t>
            </a:r>
            <a:r>
              <a:rPr lang="cs-CZ" sz="2200" dirty="0"/>
              <a:t>129 studentů, v ostatních </a:t>
            </a:r>
            <a:r>
              <a:rPr lang="cs-CZ" sz="2200" dirty="0" smtClean="0"/>
              <a:t>formách </a:t>
            </a:r>
            <a:r>
              <a:rPr lang="cs-CZ" sz="2200" dirty="0"/>
              <a:t>(dálkové, distanční a kombinované) 7 657 studentů.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/>
              <a:t>V posledních třech letech počet nově přijatých studentů do prvního ročníku klesá. Ve školním roce 2015/16 bylo </a:t>
            </a:r>
            <a:r>
              <a:rPr lang="cs-CZ" sz="2200" dirty="0" smtClean="0"/>
              <a:t>přijato 9 </a:t>
            </a:r>
            <a:r>
              <a:rPr lang="cs-CZ" sz="2200" dirty="0"/>
              <a:t>868 studentů, což je o 8,3 % méně než </a:t>
            </a:r>
            <a:r>
              <a:rPr lang="cs-CZ" sz="2200" dirty="0" smtClean="0"/>
              <a:t>v předešlém roce. </a:t>
            </a:r>
            <a:r>
              <a:rPr lang="cs-CZ" sz="2200" dirty="0"/>
              <a:t>Do denní formy vzdělávání bylo přijato 6 887 </a:t>
            </a:r>
            <a:r>
              <a:rPr lang="cs-CZ" sz="2200" dirty="0" smtClean="0"/>
              <a:t>studentů a </a:t>
            </a:r>
            <a:r>
              <a:rPr lang="cs-CZ" sz="2200" dirty="0"/>
              <a:t>do ostatních forem 2 981 studentů.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/>
              <a:t>Studium ve vyšších odborných školách ukončilo ve školním roce 2014/15 celkem 6 035 studentů (z toho 4 420 v </a:t>
            </a:r>
            <a:r>
              <a:rPr lang="cs-CZ" sz="2200" dirty="0" smtClean="0"/>
              <a:t>denní formě </a:t>
            </a:r>
            <a:r>
              <a:rPr lang="cs-CZ" sz="2200" dirty="0"/>
              <a:t>vzdělávání).</a:t>
            </a: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5821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Souhrn ČR – nově přijatí, děti/žáci/studenti a absolventi ve školním/akademickém roce 2015/16 – dle úrovně vzdělávání</a:t>
            </a:r>
            <a:endParaRPr lang="cs-CZ" sz="2400" b="1" dirty="0"/>
          </a:p>
        </p:txBody>
      </p:sp>
      <p:sp>
        <p:nvSpPr>
          <p:cNvPr id="6" name="Obdélník 5"/>
          <p:cNvSpPr/>
          <p:nvPr/>
        </p:nvSpPr>
        <p:spPr>
          <a:xfrm>
            <a:off x="7020272" y="6550223"/>
            <a:ext cx="13538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i="1" dirty="0" smtClean="0"/>
              <a:t>Zdroj</a:t>
            </a:r>
            <a:r>
              <a:rPr lang="cs-CZ" sz="1400" i="1" dirty="0"/>
              <a:t>: MŠMT</a:t>
            </a:r>
            <a:endParaRPr lang="cs-CZ" sz="1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8" y="784264"/>
            <a:ext cx="6883568" cy="6029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Financování vzdělávání</a:t>
            </a:r>
            <a:endParaRPr lang="cs-CZ" sz="3200" b="1" dirty="0"/>
          </a:p>
        </p:txBody>
      </p:sp>
      <p:sp>
        <p:nvSpPr>
          <p:cNvPr id="7" name="Obdélník 6"/>
          <p:cNvSpPr/>
          <p:nvPr/>
        </p:nvSpPr>
        <p:spPr>
          <a:xfrm>
            <a:off x="394990" y="1235075"/>
            <a:ext cx="7129338" cy="24314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V </a:t>
            </a:r>
            <a:r>
              <a:rPr lang="cs-CZ" sz="2200" dirty="0"/>
              <a:t>roce 2015 tvořily veřejné výdaje na školství </a:t>
            </a:r>
            <a:r>
              <a:rPr lang="cs-CZ" sz="2200" b="1" dirty="0"/>
              <a:t>4,1 % HDP</a:t>
            </a:r>
            <a:r>
              <a:rPr lang="cs-CZ" sz="2200" dirty="0"/>
              <a:t>, jejich podíl se oproti roku 2014 nezměnil.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Za </a:t>
            </a:r>
            <a:r>
              <a:rPr lang="cs-CZ" sz="2200" dirty="0"/>
              <a:t>oblast vzdělávání, tj. oddíl 31 a 32 rozpočtové skladby, dosahovaly výdaje </a:t>
            </a:r>
            <a:r>
              <a:rPr lang="cs-CZ" sz="2200" b="1" dirty="0"/>
              <a:t>165 333 464,3 tis. Kč</a:t>
            </a:r>
            <a:r>
              <a:rPr lang="cs-CZ" sz="2200" dirty="0"/>
              <a:t>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Veřejné </a:t>
            </a:r>
            <a:r>
              <a:rPr lang="cs-CZ" sz="2200" dirty="0"/>
              <a:t>výdaje z kapitoly 333-MŠMT činily </a:t>
            </a:r>
            <a:r>
              <a:rPr lang="cs-CZ" sz="2200" b="1" dirty="0"/>
              <a:t>128 295 807,6 tis. Kč</a:t>
            </a:r>
            <a:r>
              <a:rPr lang="cs-CZ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Financování vzdělávání</a:t>
            </a:r>
            <a:endParaRPr lang="cs-CZ" sz="3200" b="1" dirty="0"/>
          </a:p>
        </p:txBody>
      </p:sp>
      <p:sp>
        <p:nvSpPr>
          <p:cNvPr id="7" name="Obdélník 6"/>
          <p:cNvSpPr/>
          <p:nvPr/>
        </p:nvSpPr>
        <p:spPr>
          <a:xfrm>
            <a:off x="394990" y="908720"/>
            <a:ext cx="7345362" cy="26161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b="1" dirty="0" smtClean="0"/>
              <a:t>Celkové </a:t>
            </a:r>
            <a:r>
              <a:rPr lang="cs-CZ" sz="2200" b="1" dirty="0"/>
              <a:t>výdaje na školství v roce 2015</a:t>
            </a:r>
            <a:r>
              <a:rPr lang="cs-CZ" sz="2200" dirty="0"/>
              <a:t> činily </a:t>
            </a:r>
            <a:r>
              <a:rPr lang="cs-CZ" sz="2200" b="1" dirty="0"/>
              <a:t>182 848 145,1 tis</a:t>
            </a:r>
            <a:r>
              <a:rPr lang="cs-CZ" sz="2200" dirty="0"/>
              <a:t>. Kč, oproti roku 2014 se zvýšily o 4,8 %. Podíl </a:t>
            </a:r>
            <a:r>
              <a:rPr lang="cs-CZ" sz="2200" dirty="0" smtClean="0"/>
              <a:t>na HDP       v </a:t>
            </a:r>
            <a:r>
              <a:rPr lang="cs-CZ" sz="2200" dirty="0"/>
              <a:t>porovnání s rokem 2014 se nezměnil.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/>
              <a:t>Za oblast vzdělávání, tj. oddíl 31 a 32 rozpočtové skladby však dosahovaly </a:t>
            </a:r>
            <a:r>
              <a:rPr lang="cs-CZ" sz="2200" b="1" dirty="0"/>
              <a:t>165 333 464,3 tis. Kč</a:t>
            </a:r>
            <a:r>
              <a:rPr lang="cs-CZ" sz="2200" dirty="0"/>
              <a:t>, což </a:t>
            </a:r>
            <a:r>
              <a:rPr lang="cs-CZ" sz="2200" dirty="0" smtClean="0"/>
              <a:t>představuje oproti </a:t>
            </a:r>
            <a:r>
              <a:rPr lang="cs-CZ" sz="2200" dirty="0"/>
              <a:t>roku 2014 nárůst o 3,4 %. Podíl těchto výdajů na HDP v porovnání s rokem 2014 klesl o jeden procentní bod.</a:t>
            </a: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66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Financování regionálního školství</a:t>
            </a:r>
            <a:endParaRPr lang="cs-CZ" sz="3200" b="1" dirty="0"/>
          </a:p>
        </p:txBody>
      </p:sp>
      <p:sp>
        <p:nvSpPr>
          <p:cNvPr id="7" name="Obdélník 6"/>
          <p:cNvSpPr/>
          <p:nvPr/>
        </p:nvSpPr>
        <p:spPr>
          <a:xfrm>
            <a:off x="394990" y="980728"/>
            <a:ext cx="7849418" cy="51398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Hlavním principem pro přidělování přímých výdajů </a:t>
            </a:r>
            <a:r>
              <a:rPr lang="pl-PL" sz="2200" dirty="0" smtClean="0"/>
              <a:t>na vzdělávání z rozpočtu MŠMT do rozpočtu jednotlivých </a:t>
            </a:r>
            <a:r>
              <a:rPr lang="cs-CZ" sz="2200" dirty="0" smtClean="0"/>
              <a:t>krajů a Magistrátu hl. m. Prahy bylo i v roce 2015 výkonové financování prostřednictvím „</a:t>
            </a:r>
            <a:r>
              <a:rPr lang="cs-CZ" sz="2200" b="1" dirty="0" smtClean="0"/>
              <a:t>republikových normativů</a:t>
            </a:r>
            <a:r>
              <a:rPr lang="cs-CZ" sz="2200" dirty="0" smtClean="0"/>
              <a:t>“. 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Republikové normativy stanovuje MŠMT podle ustanovení § 161 školského zákona jako </a:t>
            </a:r>
            <a:r>
              <a:rPr lang="cs-CZ" sz="2200" b="1" dirty="0" smtClean="0"/>
              <a:t>výši výdajů připadajících na vzdělávání    a školské služby pro jedno dítě, žáka nebo studenta příslušné věkové kategorie v oblasti předškolního, základního, středního a vyššího odborného vzdělávání ve školách a školských zařízeních zřizovaných kraji, obcemi a svazky obcí na  kalendářní rok</a:t>
            </a:r>
            <a:r>
              <a:rPr lang="cs-CZ" sz="2200" dirty="0" smtClean="0"/>
              <a:t>. 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Součástí republikových normativů je také vyjádření limitů počtu zaměstnanců připadajících na 1 000 dětí, žáků nebo studentů     v dané věkové kategorii.</a:t>
            </a:r>
          </a:p>
        </p:txBody>
      </p:sp>
    </p:spTree>
    <p:extLst>
      <p:ext uri="{BB962C8B-B14F-4D97-AF65-F5344CB8AC3E}">
        <p14:creationId xmlns:p14="http://schemas.microsoft.com/office/powerpoint/2010/main" val="166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Financování regionálního školství</a:t>
            </a:r>
            <a:endParaRPr lang="cs-CZ" sz="3200" b="1" dirty="0"/>
          </a:p>
        </p:txBody>
      </p:sp>
      <p:sp>
        <p:nvSpPr>
          <p:cNvPr id="7" name="Obdélník 6"/>
          <p:cNvSpPr/>
          <p:nvPr/>
        </p:nvSpPr>
        <p:spPr>
          <a:xfrm>
            <a:off x="394990" y="980728"/>
            <a:ext cx="7849418" cy="52937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Za použití republikových normativů provedlo MŠMT rozpis přímých neinvestičních výdajů rozpočtovaných na </a:t>
            </a:r>
            <a:r>
              <a:rPr lang="pl-PL" sz="2200" dirty="0" smtClean="0"/>
              <a:t>rok 2013         v kapitole 333-MŠMT na jednotlivé krajské úřady </a:t>
            </a:r>
            <a:r>
              <a:rPr lang="cs-CZ" sz="2200" dirty="0" smtClean="0"/>
              <a:t>a MHMP. 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Celkový objem těchto finančních prostředků na přímé výdaje   na vzdělávání dosáhl výše 79 232 197,0 tis. Kč (52 129 315,0 tis. mil. Kč pro školy zřizované obcemi a dobrovolnými svazky obcí,             27 102 882,0 tis. Kč pro školy zřizované kraji). 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Přímé výdaje na sportovní přípravu žáků ve sportovních gymnáziích činily 70 000,00 tis. Kč. 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Krajské úřady a MHMP za pomoci krajských normativů provedly rozpis a převedení těchto finančních prostředků jednotlivým právnickým osobám vykonávajícím činnost škol a školských zařízení. Krajské normativy jsou upraveny vyhláškou č. 492/2005 Sb., o krajských normativech, ve znění pozdějších předpisů.</a:t>
            </a:r>
          </a:p>
        </p:txBody>
      </p:sp>
    </p:spTree>
    <p:extLst>
      <p:ext uri="{BB962C8B-B14F-4D97-AF65-F5344CB8AC3E}">
        <p14:creationId xmlns:p14="http://schemas.microsoft.com/office/powerpoint/2010/main" val="166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76672"/>
            <a:ext cx="6840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Graf: Neveřejné </a:t>
            </a:r>
            <a:r>
              <a:rPr lang="cs-CZ" sz="2200" dirty="0"/>
              <a:t>právní subjekty vykonávající činnost </a:t>
            </a:r>
            <a:r>
              <a:rPr lang="cs-CZ" sz="2200" dirty="0" smtClean="0"/>
              <a:t>školy v </a:t>
            </a:r>
            <a:r>
              <a:rPr lang="cs-CZ" sz="2200" dirty="0"/>
              <a:t>letech </a:t>
            </a:r>
            <a:r>
              <a:rPr lang="cs-CZ" sz="2200" dirty="0" smtClean="0"/>
              <a:t>2007/08–2012/13</a:t>
            </a:r>
            <a:endParaRPr lang="cs-CZ" sz="2200" dirty="0"/>
          </a:p>
        </p:txBody>
      </p:sp>
      <p:sp>
        <p:nvSpPr>
          <p:cNvPr id="4" name="Obdélník 3"/>
          <p:cNvSpPr/>
          <p:nvPr/>
        </p:nvSpPr>
        <p:spPr>
          <a:xfrm>
            <a:off x="611560" y="5157192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/>
              <a:t>Zdroj: MŠMT</a:t>
            </a:r>
            <a:endParaRPr lang="cs-CZ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416824" cy="381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301208"/>
            <a:ext cx="34563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10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Financování regionálního školství</a:t>
            </a:r>
            <a:endParaRPr lang="cs-CZ" sz="3200" b="1" dirty="0"/>
          </a:p>
        </p:txBody>
      </p:sp>
      <p:sp>
        <p:nvSpPr>
          <p:cNvPr id="7" name="Obdélník 6"/>
          <p:cNvSpPr/>
          <p:nvPr/>
        </p:nvSpPr>
        <p:spPr>
          <a:xfrm>
            <a:off x="394990" y="980728"/>
            <a:ext cx="7777410" cy="53245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V roce 2015 bylo MŠMT na přímé výdaje </a:t>
            </a:r>
            <a:r>
              <a:rPr lang="cs-CZ" sz="2200" b="1" dirty="0" smtClean="0"/>
              <a:t>906</a:t>
            </a:r>
            <a:r>
              <a:rPr lang="cs-CZ" sz="2200" dirty="0" smtClean="0"/>
              <a:t> </a:t>
            </a:r>
            <a:r>
              <a:rPr lang="cs-CZ" sz="2200" b="1" dirty="0" smtClean="0"/>
              <a:t>soukromých škol   a školských zařízení </a:t>
            </a:r>
            <a:r>
              <a:rPr lang="cs-CZ" sz="2200" dirty="0" smtClean="0"/>
              <a:t>zasláno 4 238 874,12 tis. Kč, </a:t>
            </a:r>
            <a:r>
              <a:rPr lang="pl-PL" sz="2200" dirty="0" smtClean="0"/>
              <a:t>to je o 3,6 % více než v předchozím roce 2014, za celé pětileté </a:t>
            </a:r>
            <a:r>
              <a:rPr lang="cs-CZ" sz="2200" dirty="0" smtClean="0"/>
              <a:t>sledované období (2011–2015) došlo k nárůstu o 5,8 %. Počet subjektů působících v regionálním školství se v tomto </a:t>
            </a:r>
            <a:r>
              <a:rPr lang="pt-BR" sz="2200" dirty="0" smtClean="0"/>
              <a:t>pětiletém období zvýšil o </a:t>
            </a:r>
            <a:r>
              <a:rPr lang="cs-CZ" sz="2200" dirty="0" smtClean="0"/>
              <a:t>264</a:t>
            </a:r>
            <a:r>
              <a:rPr lang="pt-BR" sz="2200" dirty="0" smtClean="0"/>
              <a:t>.</a:t>
            </a:r>
            <a:endParaRPr lang="cs-CZ" sz="2200" dirty="0" smtClean="0"/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b="1" dirty="0" smtClean="0"/>
              <a:t>Církevní školy </a:t>
            </a:r>
            <a:r>
              <a:rPr lang="cs-CZ" sz="2200" dirty="0" smtClean="0"/>
              <a:t>obdržely celkem 1 370 894,14 tis. Kč, z toho provozní dotaci ve výši 1 295 471,0 tis. Kč. Kromě provozní dotace byly církevním školám a školským zařízením poskytnuty finanční prostředky určené na rozvojové programy a další účelové dotace na projekty. Meziročně došlo k nárůstu výdajů na církevní školství o 7,9 %, za celé pětileté sledované období (2011–2015) pak došlo k nárůstu o 24,6 %, nutno však podotknout, že se zvýšil ve sledovaném období i počet škol         a školských zařízení, a to o 16.</a:t>
            </a:r>
          </a:p>
        </p:txBody>
      </p:sp>
    </p:spTree>
    <p:extLst>
      <p:ext uri="{BB962C8B-B14F-4D97-AF65-F5344CB8AC3E}">
        <p14:creationId xmlns:p14="http://schemas.microsoft.com/office/powerpoint/2010/main" val="166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Financování regionálního školství</a:t>
            </a:r>
            <a:endParaRPr lang="cs-CZ" sz="3200" b="1" dirty="0"/>
          </a:p>
        </p:txBody>
      </p:sp>
      <p:sp>
        <p:nvSpPr>
          <p:cNvPr id="7" name="Obdélník 6"/>
          <p:cNvSpPr/>
          <p:nvPr/>
        </p:nvSpPr>
        <p:spPr>
          <a:xfrm>
            <a:off x="394990" y="980728"/>
            <a:ext cx="7993434" cy="56323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000" dirty="0" smtClean="0"/>
              <a:t>V lednu 2017 byla schválena </a:t>
            </a:r>
            <a:r>
              <a:rPr lang="cs-CZ" sz="2000" b="1" dirty="0" smtClean="0"/>
              <a:t>novela školského zákona, která mění financování regionálního </a:t>
            </a:r>
            <a:r>
              <a:rPr lang="cs-CZ" sz="2000" b="1" dirty="0"/>
              <a:t>školství</a:t>
            </a:r>
            <a:r>
              <a:rPr lang="cs-CZ" sz="2000" dirty="0"/>
              <a:t>. </a:t>
            </a:r>
            <a:r>
              <a:rPr lang="cs-CZ" sz="2000" dirty="0" smtClean="0"/>
              <a:t>Změny </a:t>
            </a:r>
            <a:r>
              <a:rPr lang="cs-CZ" sz="2000" dirty="0"/>
              <a:t>ve způsobu financování by měly začít platit </a:t>
            </a:r>
            <a:r>
              <a:rPr lang="cs-CZ" sz="2000" b="1" dirty="0"/>
              <a:t>od 1. 1. 2019</a:t>
            </a:r>
            <a:r>
              <a:rPr lang="cs-CZ" sz="2000" dirty="0"/>
              <a:t>. Stávající systém financování prostřednictvím normativů na žáka zůstane zachován pro financování soukromých a církevních škol.</a:t>
            </a:r>
            <a:endParaRPr lang="cs-CZ" sz="2000" dirty="0" smtClean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000" dirty="0"/>
              <a:t>V současnosti jsou školám a školním družinám zřizovaným obcemi a kraji rozdělovány peníze </a:t>
            </a:r>
            <a:r>
              <a:rPr lang="cs-CZ" sz="2000" b="1" dirty="0"/>
              <a:t>normativním způsobem ze státního rozpočtu</a:t>
            </a:r>
            <a:r>
              <a:rPr lang="cs-CZ" sz="2000" dirty="0"/>
              <a:t>. Tento systém </a:t>
            </a:r>
            <a:r>
              <a:rPr lang="cs-CZ" sz="2000" dirty="0" smtClean="0"/>
              <a:t>nepostihuje </a:t>
            </a:r>
            <a:r>
              <a:rPr lang="cs-CZ" sz="2000" dirty="0"/>
              <a:t>specifika jednotlivých regionů a mezi kraji jsou velké rozdíly ve výši finanční podpory na vzdělávání ve stejném typu škol. 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000" dirty="0" smtClean="0"/>
              <a:t>Nejzásadnější změnou </a:t>
            </a:r>
            <a:r>
              <a:rPr lang="cs-CZ" sz="2000" dirty="0"/>
              <a:t>je změna financování pedagogické práce mateřských škol, základních škol, středních škol, konzervatoří a školních družin, u nichž </a:t>
            </a:r>
            <a:r>
              <a:rPr lang="cs-CZ" sz="2000" b="1" dirty="0"/>
              <a:t>bude stanoven prováděcími předpisy maximální rozsah přímé pedagogické činnosti hrazený ze státního rozpočtu</a:t>
            </a:r>
            <a:r>
              <a:rPr lang="cs-CZ" sz="2000" dirty="0"/>
              <a:t>. Stanovené maximum bude vyjadřovat stav umožňující poskytování vzdělávání </a:t>
            </a:r>
            <a:r>
              <a:rPr lang="cs-CZ" sz="2000" dirty="0" smtClean="0"/>
              <a:t>         v </a:t>
            </a:r>
            <a:r>
              <a:rPr lang="cs-CZ" sz="2000" dirty="0"/>
              <a:t>potřebné kvalitě a bude jasně a jednoznačně odvozeno u mateřských škol a školních družin </a:t>
            </a:r>
            <a:r>
              <a:rPr lang="cs-CZ" sz="2000" b="1" dirty="0"/>
              <a:t>od počtu jejich tříd</a:t>
            </a:r>
            <a:r>
              <a:rPr lang="cs-CZ" sz="2000" dirty="0"/>
              <a:t>, respektive oddělení </a:t>
            </a:r>
            <a:r>
              <a:rPr lang="cs-CZ" sz="2000" dirty="0" smtClean="0"/>
              <a:t>                 a </a:t>
            </a:r>
            <a:r>
              <a:rPr lang="cs-CZ" sz="2000" dirty="0"/>
              <a:t>u základních a středních škol </a:t>
            </a:r>
            <a:r>
              <a:rPr lang="cs-CZ" sz="2000" b="1" dirty="0"/>
              <a:t>od počtů žáků ve třídě</a:t>
            </a:r>
            <a:r>
              <a:rPr lang="cs-CZ" sz="2000" dirty="0"/>
              <a:t>.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4170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Mezinárodní šetření</a:t>
            </a:r>
            <a:endParaRPr lang="cs-CZ" sz="3200" b="1" dirty="0"/>
          </a:p>
        </p:txBody>
      </p:sp>
      <p:sp>
        <p:nvSpPr>
          <p:cNvPr id="7" name="Obdélník 6"/>
          <p:cNvSpPr/>
          <p:nvPr/>
        </p:nvSpPr>
        <p:spPr>
          <a:xfrm>
            <a:off x="251520" y="908720"/>
            <a:ext cx="8136904" cy="57861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b="1" dirty="0" smtClean="0"/>
              <a:t>Projekt OECD PISA </a:t>
            </a:r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/>
              <a:t>Mezinárodní šetření PISA (</a:t>
            </a:r>
            <a:r>
              <a:rPr lang="cs-CZ" sz="2200" dirty="0" err="1"/>
              <a:t>Programme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International Student </a:t>
            </a:r>
            <a:r>
              <a:rPr lang="cs-CZ" sz="2200" dirty="0" err="1"/>
              <a:t>Assesment</a:t>
            </a:r>
            <a:r>
              <a:rPr lang="cs-CZ" sz="2200" dirty="0"/>
              <a:t>) je považováno za </a:t>
            </a:r>
            <a:r>
              <a:rPr lang="cs-CZ" sz="2200" b="1" dirty="0"/>
              <a:t>největší a nejdůležitější mezinárodní šetření v oblasti měření výsledků vzdělávání</a:t>
            </a:r>
            <a:r>
              <a:rPr lang="cs-CZ" sz="2200" dirty="0"/>
              <a:t>, které </a:t>
            </a:r>
            <a:r>
              <a:rPr lang="cs-CZ" sz="2200" dirty="0" smtClean="0"/>
              <a:t> v </a:t>
            </a:r>
            <a:r>
              <a:rPr lang="cs-CZ" sz="2200" dirty="0"/>
              <a:t>současné době ve světě probíhá. Výzkum je jednou z aktivit </a:t>
            </a:r>
            <a:r>
              <a:rPr lang="cs-CZ" sz="2200" dirty="0" smtClean="0"/>
              <a:t>OECD.</a:t>
            </a:r>
            <a:endParaRPr lang="cs-CZ" sz="2200" dirty="0"/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200" dirty="0" smtClean="0"/>
              <a:t>Šetření </a:t>
            </a:r>
            <a:r>
              <a:rPr lang="pl-PL" sz="2200" dirty="0"/>
              <a:t>je zaměřeno na </a:t>
            </a:r>
            <a:r>
              <a:rPr lang="pl-PL" sz="2200" b="1" dirty="0"/>
              <a:t>zjišťování úrovně gramotností patnáctiletých </a:t>
            </a:r>
            <a:r>
              <a:rPr lang="pl-PL" sz="2200" b="1" dirty="0" smtClean="0"/>
              <a:t>žáků v </a:t>
            </a:r>
            <a:r>
              <a:rPr lang="pl-PL" sz="2200" b="1" dirty="0"/>
              <a:t>posledních ročnících povinné školní docházky</a:t>
            </a:r>
            <a:r>
              <a:rPr lang="pl-PL" sz="2200" dirty="0"/>
              <a:t>. Je koncipován tak, aby poskytoval tvůrcům školské politiky v jednotlivých zemích všechny důležité informace </a:t>
            </a:r>
            <a:r>
              <a:rPr lang="pl-PL" sz="2200" dirty="0" smtClean="0"/>
              <a:t>                o </a:t>
            </a:r>
            <a:r>
              <a:rPr lang="pl-PL" sz="2200" dirty="0"/>
              <a:t>fungování jejich školských </a:t>
            </a:r>
            <a:r>
              <a:rPr lang="pl-PL" sz="2200" dirty="0" smtClean="0"/>
              <a:t>systémů.</a:t>
            </a:r>
            <a:endParaRPr lang="pl-PL" sz="2200" dirty="0"/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200" dirty="0" smtClean="0"/>
              <a:t>Testování </a:t>
            </a:r>
            <a:r>
              <a:rPr lang="pl-PL" sz="2200" dirty="0"/>
              <a:t>probíhá ve </a:t>
            </a:r>
            <a:r>
              <a:rPr lang="pl-PL" sz="2200" b="1" dirty="0"/>
              <a:t>tříletých cyklech</a:t>
            </a:r>
            <a:r>
              <a:rPr lang="pl-PL" sz="2200" dirty="0"/>
              <a:t>, přičemž pokaždé je kladen důraz na jednu z uvedených oblastí tak, aby bylo možno o ní získat detailnější informace. V ČR je jeho realizátorem </a:t>
            </a:r>
            <a:r>
              <a:rPr lang="pl-PL" sz="2200" dirty="0" smtClean="0"/>
              <a:t>ČŠI.</a:t>
            </a:r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200" dirty="0" smtClean="0"/>
              <a:t>Hlavní </a:t>
            </a:r>
            <a:r>
              <a:rPr lang="pl-PL" sz="2200" dirty="0"/>
              <a:t>testovanou oblastí šetření </a:t>
            </a:r>
            <a:r>
              <a:rPr lang="pl-PL" sz="2200" b="1" dirty="0"/>
              <a:t>PISA 2015 </a:t>
            </a:r>
            <a:r>
              <a:rPr lang="pl-PL" sz="2200" dirty="0"/>
              <a:t>byla po devíti letech </a:t>
            </a:r>
            <a:r>
              <a:rPr lang="pl-PL" sz="2200" b="1" dirty="0"/>
              <a:t>přírodovědná gramotnost</a:t>
            </a:r>
            <a:r>
              <a:rPr lang="pl-PL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332656"/>
            <a:ext cx="30963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Tabulka: </a:t>
            </a:r>
          </a:p>
          <a:p>
            <a:r>
              <a:rPr lang="cs-CZ" sz="2200" dirty="0" smtClean="0"/>
              <a:t>Srovnání zemí dle průměrného výsledku</a:t>
            </a:r>
          </a:p>
          <a:p>
            <a:r>
              <a:rPr lang="cs-CZ" sz="2200" dirty="0" smtClean="0"/>
              <a:t>dosaženého                       v přírodovědné gramotnosti</a:t>
            </a:r>
          </a:p>
        </p:txBody>
      </p:sp>
      <p:sp>
        <p:nvSpPr>
          <p:cNvPr id="4" name="Obdélník 3"/>
          <p:cNvSpPr/>
          <p:nvPr/>
        </p:nvSpPr>
        <p:spPr>
          <a:xfrm>
            <a:off x="2340104" y="6381328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/>
              <a:t>Zdroj: ČŠI</a:t>
            </a:r>
            <a:endParaRPr 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83" y="116632"/>
            <a:ext cx="4967849" cy="66967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85" y="4293096"/>
            <a:ext cx="3258569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04664"/>
            <a:ext cx="30963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Tabulka: </a:t>
            </a:r>
          </a:p>
          <a:p>
            <a:r>
              <a:rPr lang="cs-CZ" sz="2200" dirty="0" smtClean="0"/>
              <a:t>Srovnání zemí dle průměrného výsledku dosaženého</a:t>
            </a:r>
          </a:p>
          <a:p>
            <a:r>
              <a:rPr lang="cs-CZ" sz="2200" dirty="0" smtClean="0"/>
              <a:t>v matematické gramotnosti</a:t>
            </a:r>
          </a:p>
        </p:txBody>
      </p:sp>
      <p:sp>
        <p:nvSpPr>
          <p:cNvPr id="4" name="Obdélník 3"/>
          <p:cNvSpPr/>
          <p:nvPr/>
        </p:nvSpPr>
        <p:spPr>
          <a:xfrm>
            <a:off x="2355074" y="6376973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/>
              <a:t>Zdroj: ČŠI</a:t>
            </a:r>
            <a:endParaRPr 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366" y="72008"/>
            <a:ext cx="5002066" cy="67413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248790"/>
            <a:ext cx="3291227" cy="1844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332656"/>
            <a:ext cx="29523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Tabulka: </a:t>
            </a:r>
          </a:p>
          <a:p>
            <a:r>
              <a:rPr lang="cs-CZ" sz="2200" dirty="0" smtClean="0"/>
              <a:t>Srovnání zemí dle průměrného výsledku</a:t>
            </a:r>
          </a:p>
          <a:p>
            <a:r>
              <a:rPr lang="cs-CZ" sz="2200" dirty="0" smtClean="0"/>
              <a:t>dosaženého ve čtenářské gramotnosti</a:t>
            </a:r>
          </a:p>
        </p:txBody>
      </p:sp>
      <p:sp>
        <p:nvSpPr>
          <p:cNvPr id="4" name="Obdélník 3"/>
          <p:cNvSpPr/>
          <p:nvPr/>
        </p:nvSpPr>
        <p:spPr>
          <a:xfrm>
            <a:off x="2123728" y="6381328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/>
              <a:t>Zdroj: ČŠI</a:t>
            </a:r>
            <a:endParaRPr 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061" y="72008"/>
            <a:ext cx="5054371" cy="68133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40" y="4437112"/>
            <a:ext cx="2934008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513254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Tabulka: Změny ve výsledcích v přírodovědné gramotnosti mezi roky 2006 a 2015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6021288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/>
              <a:t>Zdroj: ČŠI</a:t>
            </a:r>
            <a:endParaRPr 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17" y="1772816"/>
            <a:ext cx="8028507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Mezinárodní šetření</a:t>
            </a:r>
            <a:endParaRPr lang="cs-CZ" sz="3200" b="1" dirty="0"/>
          </a:p>
        </p:txBody>
      </p:sp>
      <p:sp>
        <p:nvSpPr>
          <p:cNvPr id="7" name="Obdélník 6"/>
          <p:cNvSpPr/>
          <p:nvPr/>
        </p:nvSpPr>
        <p:spPr>
          <a:xfrm>
            <a:off x="394990" y="832638"/>
            <a:ext cx="7993434" cy="61247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200" b="1" dirty="0" smtClean="0"/>
              <a:t>PIACC</a:t>
            </a:r>
          </a:p>
          <a:p>
            <a:pPr marL="360363" indent="-360363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b="1" dirty="0" smtClean="0"/>
              <a:t>Mezinárodní výzkum kompetencí dospělých</a:t>
            </a:r>
            <a:r>
              <a:rPr lang="cs-CZ" sz="2200" dirty="0" smtClean="0"/>
              <a:t> </a:t>
            </a:r>
            <a:r>
              <a:rPr lang="en-US" sz="2200" dirty="0" smtClean="0"/>
              <a:t>PIAAC (OECD Programme for the International Assessment</a:t>
            </a:r>
            <a:r>
              <a:rPr lang="cs-CZ" sz="2200" dirty="0" smtClean="0"/>
              <a:t> of Adult Competencies) je součástí strategie OECD zaměřené na </a:t>
            </a:r>
            <a:r>
              <a:rPr lang="cs-CZ" sz="2200" b="1" dirty="0" smtClean="0"/>
              <a:t>rozvoj          a aktivaci dovedností a jejich efektivní využívání </a:t>
            </a:r>
            <a:r>
              <a:rPr lang="cs-CZ" sz="2200" dirty="0" smtClean="0"/>
              <a:t>(OECD Skills Strategy).</a:t>
            </a:r>
          </a:p>
          <a:p>
            <a:pPr marL="360363" indent="-360363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Cílem výzkumu PIAAC bylo zjistit, </a:t>
            </a:r>
            <a:r>
              <a:rPr lang="cs-CZ" sz="2200" b="1" dirty="0" smtClean="0"/>
              <a:t>co dospělí umějí, jak se dále vzdělávají a jaké dovednosti potřebují </a:t>
            </a:r>
            <a:r>
              <a:rPr lang="cs-CZ" sz="2200" dirty="0" smtClean="0"/>
              <a:t>na pracovišti i v běžném životě.</a:t>
            </a:r>
          </a:p>
          <a:p>
            <a:pPr marL="360363" indent="-360363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První vlny výzkumu PIAAC, která proběhla na přelomu roku 2011      a 2012, se zúčastnilo celkem 24 vyspělých zemí, se zhruba ročním zpožděním se do výzkumu zapojilo dalších 9 zemí.</a:t>
            </a:r>
          </a:p>
          <a:p>
            <a:pPr marL="360363" indent="-360363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V rámci výzkumu PIAAC byly zkoumány osoby ve věku 16–65 let prostřednictvím testů a dotazníků. V testech byly hodnoceny </a:t>
            </a:r>
            <a:r>
              <a:rPr lang="cs-CZ" sz="2200" b="1" dirty="0" smtClean="0"/>
              <a:t>čtenářská a matematická gramotnost a dovednost řešení problémů v prostředí informačních technologií</a:t>
            </a:r>
            <a:r>
              <a:rPr lang="cs-CZ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88640"/>
            <a:ext cx="28803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Tabulka: Celková úroveň čtenářské a numerické gramotnosti        a dovednosti řešit problémy v prostředí informačních technologií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3528" y="6377203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/>
              <a:t>Zdroj: DZS</a:t>
            </a:r>
            <a:endParaRPr lang="cs-CZ" sz="1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936" y="209857"/>
            <a:ext cx="5358480" cy="63154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20" y="5373216"/>
            <a:ext cx="26904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15553" y="1412776"/>
            <a:ext cx="7108775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Ve školním roce 2015/16 poskytovalo předškolní vzdělávání </a:t>
            </a:r>
            <a:r>
              <a:rPr lang="cs-CZ" sz="2200" b="1" dirty="0" smtClean="0"/>
              <a:t>5 209 mateřských škol</a:t>
            </a:r>
            <a:r>
              <a:rPr lang="cs-CZ" sz="2200" dirty="0" smtClean="0"/>
              <a:t>, což je o 51 škol více než v předchozím školním roce.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V mateřských školách se vzdělávalo </a:t>
            </a:r>
            <a:r>
              <a:rPr lang="cs-CZ" sz="2200" b="1" dirty="0" smtClean="0"/>
              <a:t>367 361 dětí</a:t>
            </a:r>
            <a:r>
              <a:rPr lang="cs-CZ" sz="2200" dirty="0" smtClean="0"/>
              <a:t>, jedná se o pokles o 242 dětí oproti školnímu roku 2014/15.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cs-CZ" sz="2200" dirty="0" smtClean="0"/>
              <a:t>Mateřské </a:t>
            </a:r>
            <a:r>
              <a:rPr lang="cs-CZ" sz="2200" dirty="0"/>
              <a:t>školy vykázaly </a:t>
            </a:r>
            <a:r>
              <a:rPr lang="cs-CZ" sz="2200" b="1" dirty="0" smtClean="0"/>
              <a:t>40 041 žádostí </a:t>
            </a:r>
            <a:r>
              <a:rPr lang="cs-CZ" sz="2200" b="1" dirty="0"/>
              <a:t>o </a:t>
            </a:r>
            <a:r>
              <a:rPr lang="cs-CZ" sz="2200" b="1" dirty="0" smtClean="0"/>
              <a:t>přijetí</a:t>
            </a:r>
            <a:r>
              <a:rPr lang="cs-CZ" sz="2200" dirty="0" smtClean="0"/>
              <a:t>, </a:t>
            </a:r>
            <a:r>
              <a:rPr lang="cs-CZ" sz="2200" dirty="0"/>
              <a:t>kterým </a:t>
            </a:r>
            <a:r>
              <a:rPr lang="cs-CZ" sz="2200" b="1" dirty="0"/>
              <a:t>nebylo </a:t>
            </a:r>
            <a:r>
              <a:rPr lang="cs-CZ" sz="2200" b="1" dirty="0" smtClean="0"/>
              <a:t>vyhověno</a:t>
            </a:r>
            <a:r>
              <a:rPr lang="cs-CZ" sz="2200" dirty="0" smtClean="0"/>
              <a:t>, tj. o 9 759 žádostí méně než v předešlém školním roce.</a:t>
            </a:r>
            <a:endParaRPr lang="cs-CZ" sz="2200" b="1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536848"/>
            <a:ext cx="7543800" cy="659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chemeClr val="tx1"/>
                </a:solidFill>
                <a:latin typeface="+mn-lt"/>
              </a:rPr>
              <a:t>Předškolní vzdělávání</a:t>
            </a:r>
            <a:endParaRPr lang="cs-CZ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06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6996" y="1556792"/>
            <a:ext cx="7189340" cy="22775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b="1" dirty="0"/>
              <a:t>V současné době se předškolní vzdělávání řídí Rámcovým vzdělávacím programem pro předškolní vzdělávání (RVP PV</a:t>
            </a:r>
            <a:r>
              <a:rPr lang="cs-CZ" sz="2200" dirty="0"/>
              <a:t>), který vymezuje hlavní požadavky, podmínky a pravidla pro institucionální vzdělávání dětí předškolního věku. 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b="1" dirty="0"/>
              <a:t>Rámcový vzdělávací program pro předškolní vzdělávání </a:t>
            </a:r>
            <a:r>
              <a:rPr lang="cs-CZ" sz="2200" b="1" dirty="0" smtClean="0"/>
              <a:t>        (</a:t>
            </a:r>
            <a:r>
              <a:rPr lang="cs-CZ" sz="2200" b="1" dirty="0"/>
              <a:t>RVP PV) byl vydán s účinností od 1. 3. </a:t>
            </a:r>
            <a:r>
              <a:rPr lang="cs-CZ" sz="2200" b="1" dirty="0" smtClean="0"/>
              <a:t>2005</a:t>
            </a:r>
            <a:r>
              <a:rPr lang="cs-CZ" sz="2200" dirty="0" smtClean="0"/>
              <a:t>.</a:t>
            </a:r>
            <a:endParaRPr lang="cs-CZ" sz="2200" b="1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536848"/>
            <a:ext cx="7543800" cy="659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chemeClr val="tx1"/>
                </a:solidFill>
                <a:latin typeface="+mn-lt"/>
              </a:rPr>
              <a:t>Předškolní vzdělávání</a:t>
            </a:r>
            <a:endParaRPr lang="cs-CZ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60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3261" y="1052736"/>
            <a:ext cx="7848872" cy="56323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b="1" dirty="0"/>
              <a:t>Předškolní vzdělávání je institucionálně zajišťováno mateřskými školami</a:t>
            </a:r>
            <a:r>
              <a:rPr lang="cs-CZ" sz="2200" dirty="0"/>
              <a:t> (včetně mateřských škol s upraveným vzdělávacím programem), popř. je realizováno v přípravných třídách základních škol. 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/>
              <a:t>Mateřská škola je legislativně zakotvena v rámci vzdělávací soustavy jako druh školy. V procesu vzdělávání i v jeho organizaci se proto řídí obdobnými pravidly jako školy ostatní.</a:t>
            </a:r>
            <a:endParaRPr lang="cs-CZ" sz="2200" b="1" dirty="0"/>
          </a:p>
          <a:p>
            <a:pPr>
              <a:spcAft>
                <a:spcPts val="1200"/>
              </a:spcAft>
            </a:pPr>
            <a:r>
              <a:rPr lang="cs-CZ" sz="2200" dirty="0" smtClean="0"/>
              <a:t>Vzdělávání v mateřských školách je určeno dětem </a:t>
            </a:r>
            <a:r>
              <a:rPr lang="cs-CZ" sz="2200" b="1" dirty="0" smtClean="0"/>
              <a:t>od tří do šesti let, případně do doby jejich vstupu na základní školu</a:t>
            </a:r>
            <a:r>
              <a:rPr lang="cs-CZ" sz="2200" dirty="0" smtClean="0"/>
              <a:t>. S účinností od září 2017 je poslední ročník předškolního vzdělávání povinný.</a:t>
            </a:r>
          </a:p>
          <a:p>
            <a:r>
              <a:rPr lang="cs-CZ" sz="2200" b="1" dirty="0" smtClean="0"/>
              <a:t>Docházka </a:t>
            </a:r>
            <a:r>
              <a:rPr lang="cs-CZ" sz="2200" b="1" dirty="0"/>
              <a:t>dětí do mateřských škol</a:t>
            </a:r>
            <a:r>
              <a:rPr lang="cs-CZ" sz="2200" dirty="0"/>
              <a:t> je většinou zpoplatněna, pouze vzdělávání v posledním roce před zahájením povinné školní </a:t>
            </a:r>
            <a:r>
              <a:rPr lang="cs-CZ" sz="2200" dirty="0" smtClean="0"/>
              <a:t>docházky </a:t>
            </a:r>
            <a:r>
              <a:rPr lang="cs-CZ" sz="2200" dirty="0"/>
              <a:t>je v mateřských školách zřizovaných státem, krajem, obcí nebo svazkem obcí bezplatné (§ 123 odst. 2 školského zákona, ve znění pozdějších předpisů). </a:t>
            </a:r>
            <a:endParaRPr lang="cs-CZ" sz="2200" b="1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332656"/>
            <a:ext cx="7543800" cy="659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chemeClr val="tx1"/>
                </a:solidFill>
                <a:latin typeface="+mn-lt"/>
              </a:rPr>
              <a:t>Předškolní vzdělávání</a:t>
            </a:r>
            <a:endParaRPr lang="cs-CZ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6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3261" y="980728"/>
            <a:ext cx="7848872" cy="57861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 smtClean="0"/>
              <a:t>Novela </a:t>
            </a:r>
            <a:r>
              <a:rPr lang="cs-CZ" sz="2200" dirty="0"/>
              <a:t>školského zákona, zákon č. 178/2016 Sb. zavádí </a:t>
            </a:r>
            <a:r>
              <a:rPr lang="cs-CZ" sz="2200" b="1" dirty="0"/>
              <a:t>s účinností od září 2017 povinné předškolní vzdělávání </a:t>
            </a:r>
            <a:r>
              <a:rPr lang="cs-CZ" sz="2200" dirty="0"/>
              <a:t>a zavádí individuální vzdělávání dětí jako možnou alternativu plnění povinného předškolního vzdělávání v mateřské </a:t>
            </a:r>
            <a:r>
              <a:rPr lang="cs-CZ" sz="2200" dirty="0" smtClean="0"/>
              <a:t>škole.</a:t>
            </a:r>
          </a:p>
          <a:p>
            <a:pPr>
              <a:spcAft>
                <a:spcPts val="1200"/>
              </a:spcAft>
            </a:pPr>
            <a:r>
              <a:rPr lang="cs-CZ" sz="2200" dirty="0" smtClean="0"/>
              <a:t>Mění </a:t>
            </a:r>
            <a:r>
              <a:rPr lang="cs-CZ" sz="2200" dirty="0"/>
              <a:t>se </a:t>
            </a:r>
            <a:r>
              <a:rPr lang="cs-CZ" sz="2200" b="1" dirty="0"/>
              <a:t>pravidla přednostního přijímání dětí ke vzdělávání v mateřské škole</a:t>
            </a:r>
            <a:r>
              <a:rPr lang="cs-CZ" sz="2200" dirty="0"/>
              <a:t> </a:t>
            </a:r>
            <a:r>
              <a:rPr lang="cs-CZ" sz="2200" dirty="0" smtClean="0"/>
              <a:t>– od září </a:t>
            </a:r>
            <a:r>
              <a:rPr lang="cs-CZ" sz="2200" dirty="0"/>
              <a:t>2017 se bude týkat dětí starších </a:t>
            </a:r>
            <a:r>
              <a:rPr lang="cs-CZ" sz="2200" dirty="0" smtClean="0"/>
              <a:t>4 </a:t>
            </a:r>
            <a:r>
              <a:rPr lang="cs-CZ" sz="2200" dirty="0"/>
              <a:t>let, od září 2018 dětí starších 3</a:t>
            </a:r>
            <a:r>
              <a:rPr lang="cs-CZ" sz="2200" dirty="0" smtClean="0"/>
              <a:t> </a:t>
            </a:r>
            <a:r>
              <a:rPr lang="cs-CZ" sz="2200" dirty="0"/>
              <a:t>let, od září 2020 dětí od 2</a:t>
            </a:r>
            <a:r>
              <a:rPr lang="cs-CZ" sz="2200" dirty="0" smtClean="0"/>
              <a:t> let.</a:t>
            </a:r>
          </a:p>
          <a:p>
            <a:pPr>
              <a:spcAft>
                <a:spcPts val="1200"/>
              </a:spcAft>
            </a:pPr>
            <a:r>
              <a:rPr lang="cs-CZ" sz="2200" dirty="0" smtClean="0"/>
              <a:t>S</a:t>
            </a:r>
            <a:r>
              <a:rPr lang="cs-CZ" sz="2200" dirty="0"/>
              <a:t> účinností od září 2020 se </a:t>
            </a:r>
            <a:r>
              <a:rPr lang="cs-CZ" sz="2200" b="1" dirty="0"/>
              <a:t>rozšiřuje vzdělávání v mateřské škole na děti ve věku od </a:t>
            </a:r>
            <a:r>
              <a:rPr lang="cs-CZ" sz="2200" b="1" dirty="0" smtClean="0"/>
              <a:t>2 do 3 </a:t>
            </a:r>
            <a:r>
              <a:rPr lang="cs-CZ" sz="2200" b="1" dirty="0"/>
              <a:t>let </a:t>
            </a:r>
            <a:r>
              <a:rPr lang="cs-CZ" sz="2200" dirty="0" smtClean="0"/>
              <a:t>– mateřské školy </a:t>
            </a:r>
            <a:r>
              <a:rPr lang="cs-CZ" sz="2200" dirty="0"/>
              <a:t>budou muset mít pro dvouleté děti ze spádové oblasti vytvořené dostatečné </a:t>
            </a:r>
            <a:r>
              <a:rPr lang="cs-CZ" sz="2200" dirty="0" smtClean="0"/>
              <a:t>kapacity.</a:t>
            </a:r>
            <a:endParaRPr lang="cs-CZ" sz="2200" dirty="0"/>
          </a:p>
          <a:p>
            <a:pPr>
              <a:spcAft>
                <a:spcPts val="1200"/>
              </a:spcAft>
            </a:pPr>
            <a:r>
              <a:rPr lang="cs-CZ" sz="2200" b="1" dirty="0" smtClean="0"/>
              <a:t>Lesní </a:t>
            </a:r>
            <a:r>
              <a:rPr lang="cs-CZ" sz="2200" b="1" dirty="0"/>
              <a:t>mateřské školy </a:t>
            </a:r>
            <a:r>
              <a:rPr lang="cs-CZ" sz="2200" dirty="0"/>
              <a:t>se stávají od září 2016 mateřskými školami podle školského zákona. Na vzdělávání v lesních mateřských školách zapsaných v rejstříku škol bude stát poskytovat finanční prostředky.</a:t>
            </a:r>
          </a:p>
          <a:p>
            <a:pPr>
              <a:spcAft>
                <a:spcPts val="1200"/>
              </a:spcAft>
            </a:pPr>
            <a:r>
              <a:rPr lang="cs-CZ" sz="2200" dirty="0" smtClean="0"/>
              <a:t>Mění </a:t>
            </a:r>
            <a:r>
              <a:rPr lang="cs-CZ" sz="2200" dirty="0"/>
              <a:t>se </a:t>
            </a:r>
            <a:r>
              <a:rPr lang="cs-CZ" sz="2200" b="1" dirty="0"/>
              <a:t>termín zápisu </a:t>
            </a:r>
            <a:r>
              <a:rPr lang="cs-CZ" sz="2200" dirty="0"/>
              <a:t>k povinné školní docházce (PŠD) v základní škole a podání žádosti o odklad PŠD.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332656"/>
            <a:ext cx="7543800" cy="659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chemeClr val="tx1"/>
                </a:solidFill>
                <a:latin typeface="+mn-lt"/>
              </a:rPr>
              <a:t>Předškolní vzdělávání</a:t>
            </a:r>
            <a:endParaRPr lang="cs-CZ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03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45772</TotalTime>
  <Words>4872</Words>
  <Application>Microsoft Office PowerPoint</Application>
  <PresentationFormat>Předvádění na obrazovce (4:3)</PresentationFormat>
  <Paragraphs>312</Paragraphs>
  <Slides>58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3" baseType="lpstr">
      <vt:lpstr>Arial</vt:lpstr>
      <vt:lpstr>Calibri</vt:lpstr>
      <vt:lpstr>Cambria</vt:lpstr>
      <vt:lpstr>Times New Roman</vt:lpstr>
      <vt:lpstr>Sousedství</vt:lpstr>
      <vt:lpstr>Vzdělávací politika 1</vt:lpstr>
      <vt:lpstr>ŠKOLY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MŠMT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ŠKOLY</dc:title>
  <dc:creator>Fojtíková Petra</dc:creator>
  <cp:lastModifiedBy>Petra</cp:lastModifiedBy>
  <cp:revision>391</cp:revision>
  <cp:lastPrinted>2013-03-03T16:59:45Z</cp:lastPrinted>
  <dcterms:created xsi:type="dcterms:W3CDTF">2013-02-23T19:38:03Z</dcterms:created>
  <dcterms:modified xsi:type="dcterms:W3CDTF">2017-04-13T11:32:28Z</dcterms:modified>
</cp:coreProperties>
</file>