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71" r:id="rId4"/>
    <p:sldId id="277" r:id="rId5"/>
    <p:sldId id="278" r:id="rId6"/>
    <p:sldId id="272" r:id="rId7"/>
    <p:sldId id="273" r:id="rId8"/>
    <p:sldId id="274" r:id="rId9"/>
    <p:sldId id="275" r:id="rId10"/>
    <p:sldId id="276" r:id="rId11"/>
    <p:sldId id="261" r:id="rId12"/>
    <p:sldId id="262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F7E16A1-ABA5-4103-89DE-DE1653D093FA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F7E16A1-ABA5-4103-89DE-DE1653D093FA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4077072"/>
            <a:ext cx="7992888" cy="1470025"/>
          </a:xfrm>
        </p:spPr>
        <p:txBody>
          <a:bodyPr/>
          <a:lstStyle/>
          <a:p>
            <a:r>
              <a:rPr lang="cs-CZ" sz="4400" dirty="0"/>
              <a:t>Evoluce mezinárodního systému</a:t>
            </a:r>
            <a:endParaRPr lang="en-US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149080"/>
            <a:ext cx="8077200" cy="1499616"/>
          </a:xfrm>
        </p:spPr>
        <p:txBody>
          <a:bodyPr/>
          <a:lstStyle/>
          <a:p>
            <a:r>
              <a:rPr lang="cs-CZ" dirty="0"/>
              <a:t>Vladan </a:t>
            </a:r>
            <a:r>
              <a:rPr lang="cs-CZ" dirty="0" err="1"/>
              <a:t>Hodulák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400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Člověk a skupinový výběr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</a:pPr>
            <a:r>
              <a:rPr lang="cs-CZ" dirty="0"/>
              <a:t>Evoluční vývoj jak skrze soutěž uvnitř skupiny (individuální zdatnost), tak mezi skupinami (skupinová zdatnost)</a:t>
            </a:r>
          </a:p>
          <a:p>
            <a:pPr>
              <a:spcBef>
                <a:spcPts val="600"/>
              </a:spcBef>
            </a:pPr>
            <a:r>
              <a:rPr lang="cs-CZ" dirty="0"/>
              <a:t>Lumpové (25%) × moralisti (50%) × svatoušci (25%)</a:t>
            </a:r>
          </a:p>
          <a:p>
            <a:pPr>
              <a:spcBef>
                <a:spcPts val="600"/>
              </a:spcBef>
            </a:pPr>
            <a:r>
              <a:rPr lang="cs-CZ" dirty="0"/>
              <a:t>Vznik </a:t>
            </a:r>
            <a:r>
              <a:rPr lang="cs-CZ" b="1" dirty="0"/>
              <a:t>symbolického</a:t>
            </a:r>
            <a:r>
              <a:rPr lang="cs-CZ" dirty="0"/>
              <a:t> myšlení ve spojení se schopností vytvářet a následovat </a:t>
            </a:r>
            <a:r>
              <a:rPr lang="cs-CZ" b="1" dirty="0"/>
              <a:t>zvyky</a:t>
            </a:r>
            <a:r>
              <a:rPr lang="cs-CZ" dirty="0"/>
              <a:t> vede k novému typu </a:t>
            </a:r>
            <a:r>
              <a:rPr lang="cs-CZ" dirty="0" err="1"/>
              <a:t>replikátoru</a:t>
            </a:r>
            <a:r>
              <a:rPr lang="cs-CZ" dirty="0"/>
              <a:t> a změně výsledků evolučních modelů ve prospěch skupinového výběru (20-60% mužů u lovců-sběračů umírá v důsledku války)</a:t>
            </a:r>
          </a:p>
          <a:p>
            <a:pPr>
              <a:spcBef>
                <a:spcPts val="600"/>
              </a:spcBef>
            </a:pPr>
            <a:r>
              <a:rPr lang="cs-CZ" dirty="0"/>
              <a:t>Instinkt – automatická reakce na podnět</a:t>
            </a:r>
          </a:p>
          <a:p>
            <a:pPr>
              <a:spcBef>
                <a:spcPts val="600"/>
              </a:spcBef>
            </a:pPr>
            <a:r>
              <a:rPr lang="cs-CZ" dirty="0"/>
              <a:t>Zvyk – naučená reakce na podnět – když podnět A tak udělej B – ve spojení se symbolickým myšlením – možnost vytvářet instituce</a:t>
            </a:r>
          </a:p>
        </p:txBody>
      </p:sp>
    </p:spTree>
    <p:extLst>
      <p:ext uri="{BB962C8B-B14F-4D97-AF65-F5344CB8AC3E}">
        <p14:creationId xmlns:p14="http://schemas.microsoft.com/office/powerpoint/2010/main" val="1223066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Instituce</a:t>
            </a:r>
            <a:r>
              <a:rPr lang="cs-CZ" dirty="0"/>
              <a:t> jsou </a:t>
            </a:r>
            <a:r>
              <a:rPr lang="cs-CZ" i="1" dirty="0"/>
              <a:t>systémy zavedených a rozšířených pravidel, které organizují sociální interakce.</a:t>
            </a:r>
          </a:p>
          <a:p>
            <a:r>
              <a:rPr lang="cs-CZ" b="1" dirty="0"/>
              <a:t>Pravidla</a:t>
            </a:r>
            <a:r>
              <a:rPr lang="cs-CZ" dirty="0"/>
              <a:t> jsou </a:t>
            </a:r>
            <a:r>
              <a:rPr lang="cs-CZ" i="1" dirty="0"/>
              <a:t>požadavky na aktéry, aby se v určité situaci chovali určitým způsobem, přičemž v konkrétní situaci je vyjádřením pravidla konkrétní zvyk.</a:t>
            </a:r>
          </a:p>
          <a:p>
            <a:r>
              <a:rPr lang="cs-CZ" dirty="0"/>
              <a:t>Instituce jednání omezují ale zároveň umožňují!</a:t>
            </a:r>
          </a:p>
          <a:p>
            <a:r>
              <a:rPr lang="cs-CZ" dirty="0"/>
              <a:t>Instituce pomáhají řešit koordinační problémy, to jaké instituce převládnou je </a:t>
            </a:r>
            <a:r>
              <a:rPr lang="cs-CZ" dirty="0" smtClean="0"/>
              <a:t>dáno řadou interních i externích vlivů, </a:t>
            </a:r>
            <a:r>
              <a:rPr lang="cs-CZ" dirty="0"/>
              <a:t>evoluce nemá cíl (efektivita)</a:t>
            </a:r>
          </a:p>
          <a:p>
            <a:r>
              <a:rPr lang="cs-CZ" dirty="0"/>
              <a:t>Možnosti vzniku</a:t>
            </a:r>
          </a:p>
          <a:p>
            <a:pPr lvl="1"/>
            <a:r>
              <a:rPr lang="cs-CZ" dirty="0"/>
              <a:t>Spontánní vznik (jazyk, </a:t>
            </a:r>
            <a:r>
              <a:rPr lang="cs-CZ" dirty="0" err="1"/>
              <a:t>meziskupinový</a:t>
            </a:r>
            <a:r>
              <a:rPr lang="cs-CZ" dirty="0"/>
              <a:t> obchod)</a:t>
            </a:r>
          </a:p>
          <a:p>
            <a:pPr lvl="1"/>
            <a:r>
              <a:rPr lang="cs-CZ" dirty="0"/>
              <a:t>Úmyslné vytvoření (systém měr a vah, vnitroskupinový obchod)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7068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Organizace je instituce s následujícími znaky</a:t>
            </a:r>
          </a:p>
          <a:p>
            <a:pPr lvl="1"/>
            <a:r>
              <a:rPr lang="cs-CZ" dirty="0"/>
              <a:t>Má hranice (je jasné kdo je a není člen)</a:t>
            </a:r>
          </a:p>
          <a:p>
            <a:pPr lvl="1"/>
            <a:r>
              <a:rPr lang="cs-CZ" dirty="0"/>
              <a:t>Má hierarchickou strukturu – je zřejmé kdo je za co zodpovědný a jaké má </a:t>
            </a:r>
            <a:r>
              <a:rPr lang="cs-CZ" dirty="0" smtClean="0"/>
              <a:t>pravomoci</a:t>
            </a:r>
            <a:endParaRPr lang="cs-CZ" dirty="0"/>
          </a:p>
          <a:p>
            <a:pPr lvl="1"/>
            <a:r>
              <a:rPr lang="cs-CZ" dirty="0"/>
              <a:t>Má vedení – je zřejmé kdo a při jakých příležitostech mluví za organizaci (suverenita), organizace tak může být aktér</a:t>
            </a:r>
          </a:p>
          <a:p>
            <a:r>
              <a:rPr lang="cs-CZ" dirty="0"/>
              <a:t>Organizace jako nový typ </a:t>
            </a:r>
            <a:r>
              <a:rPr lang="cs-CZ" dirty="0" err="1"/>
              <a:t>interaktoru</a:t>
            </a:r>
            <a:endParaRPr lang="cs-CZ" dirty="0"/>
          </a:p>
          <a:p>
            <a:pPr lvl="1"/>
            <a:r>
              <a:rPr lang="cs-CZ" dirty="0"/>
              <a:t>Vznik role a její úloha ve společenské evoluci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3261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Evoluce mezinárodního systému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14116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Novinky společenské evoluce</a:t>
            </a:r>
          </a:p>
          <a:p>
            <a:pPr lvl="1"/>
            <a:r>
              <a:rPr lang="cs-CZ" dirty="0"/>
              <a:t>Nové typy </a:t>
            </a:r>
            <a:r>
              <a:rPr lang="cs-CZ" dirty="0" err="1"/>
              <a:t>interaktorů</a:t>
            </a:r>
            <a:r>
              <a:rPr lang="cs-CZ" dirty="0"/>
              <a:t> – lidské organizace</a:t>
            </a:r>
          </a:p>
          <a:p>
            <a:pPr lvl="1"/>
            <a:r>
              <a:rPr lang="cs-CZ" dirty="0"/>
              <a:t>Nové typy </a:t>
            </a:r>
            <a:r>
              <a:rPr lang="cs-CZ" dirty="0" err="1"/>
              <a:t>replikátorů</a:t>
            </a:r>
            <a:r>
              <a:rPr lang="cs-CZ" dirty="0"/>
              <a:t> – zvyky, tradice, zákony</a:t>
            </a:r>
          </a:p>
          <a:p>
            <a:pPr lvl="1"/>
            <a:r>
              <a:rPr lang="cs-CZ" dirty="0"/>
              <a:t>Nové způsoby replikace – difuze (skrze napodobování)</a:t>
            </a:r>
          </a:p>
          <a:p>
            <a:pPr lvl="1"/>
            <a:r>
              <a:rPr lang="cs-CZ" dirty="0"/>
              <a:t>Nové způsoby variace – tvořivé myšlení (založeno na jazyku)</a:t>
            </a:r>
          </a:p>
          <a:p>
            <a:r>
              <a:rPr lang="cs-CZ" dirty="0"/>
              <a:t>Primát politické organizace (stát, kmen aj.)</a:t>
            </a:r>
          </a:p>
          <a:p>
            <a:pPr lvl="1"/>
            <a:r>
              <a:rPr lang="cs-CZ" dirty="0"/>
              <a:t>Organizace bránící skupinu před vnějším a vnitřním ohrožením (podobné: kmen</a:t>
            </a:r>
            <a:r>
              <a:rPr lang="cs-CZ" dirty="0" smtClean="0"/>
              <a:t>), stanovuje pravidla společenské koordinace</a:t>
            </a:r>
            <a:endParaRPr lang="cs-CZ" dirty="0"/>
          </a:p>
          <a:p>
            <a:pPr lvl="1"/>
            <a:r>
              <a:rPr lang="cs-CZ" dirty="0"/>
              <a:t>Je předpokladem pro reprodukci skupiny a s ní spojených institucí</a:t>
            </a:r>
          </a:p>
          <a:p>
            <a:pPr lvl="1"/>
            <a:r>
              <a:rPr lang="cs-CZ" dirty="0"/>
              <a:t>Vznik a šíření institucí zajišťujících spolupráci uvnitř skupiny (národní symboly, náboženství,  policie, soudní systém)</a:t>
            </a:r>
          </a:p>
          <a:p>
            <a:pPr lvl="1"/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642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Evoluce mezinárodního systému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Možnosti získávání zdrojů (platí na všech analytických úrovních)</a:t>
            </a:r>
          </a:p>
          <a:p>
            <a:pPr lvl="1"/>
            <a:r>
              <a:rPr lang="cs-CZ" dirty="0"/>
              <a:t>přivlastnění</a:t>
            </a:r>
          </a:p>
          <a:p>
            <a:pPr lvl="1"/>
            <a:r>
              <a:rPr lang="cs-CZ" dirty="0"/>
              <a:t>institucionalizovaná distribuce (vč. ekonomické směny)</a:t>
            </a:r>
          </a:p>
          <a:p>
            <a:pPr lvl="1"/>
            <a:r>
              <a:rPr lang="cs-CZ" dirty="0"/>
              <a:t>výroba</a:t>
            </a:r>
          </a:p>
          <a:p>
            <a:r>
              <a:rPr lang="cs-CZ" dirty="0"/>
              <a:t>Primát hospodářské koordinace ve skupině</a:t>
            </a:r>
          </a:p>
          <a:p>
            <a:pPr lvl="1"/>
            <a:r>
              <a:rPr lang="cs-CZ" dirty="0"/>
              <a:t>podle pravidel × podle příkazu</a:t>
            </a:r>
          </a:p>
          <a:p>
            <a:pPr lvl="1"/>
            <a:r>
              <a:rPr lang="cs-CZ" dirty="0"/>
              <a:t>prakticky vždy je institucionalizovaná</a:t>
            </a:r>
          </a:p>
          <a:p>
            <a:pPr lvl="1"/>
            <a:r>
              <a:rPr lang="cs-CZ" dirty="0"/>
              <a:t>je předpokladem pro reprodukci skupiny a s ní spojených institucí</a:t>
            </a:r>
          </a:p>
          <a:p>
            <a:r>
              <a:rPr lang="cs-CZ" dirty="0"/>
              <a:t>Hospodářská koordinace mezi skupinami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882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Relevantní koncepce evoluce MS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50153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Kenneth Waltz (1978)</a:t>
            </a:r>
          </a:p>
          <a:p>
            <a:pPr lvl="1"/>
            <a:r>
              <a:rPr lang="cs-CZ" dirty="0"/>
              <a:t>Stát jako unitární aktér, usiluje o přežití, snaží se zajistit vlastní bezpečnost</a:t>
            </a:r>
          </a:p>
          <a:p>
            <a:pPr lvl="1"/>
            <a:r>
              <a:rPr lang="cs-CZ" dirty="0"/>
              <a:t>Státy jsou svou povahou identické, liší se pouze svými schopnostmi - k evoluci v systému nedochází</a:t>
            </a:r>
          </a:p>
          <a:p>
            <a:r>
              <a:rPr lang="cs-CZ" dirty="0"/>
              <a:t>Charles </a:t>
            </a:r>
            <a:r>
              <a:rPr lang="cs-CZ" dirty="0" err="1"/>
              <a:t>Tilly</a:t>
            </a:r>
            <a:r>
              <a:rPr lang="cs-CZ" dirty="0"/>
              <a:t> (1990)</a:t>
            </a:r>
          </a:p>
          <a:p>
            <a:pPr lvl="1"/>
            <a:r>
              <a:rPr lang="cs-CZ" dirty="0"/>
              <a:t>Implicitně evoluční vysvětlení, zahrnutí více úrovní analýzy</a:t>
            </a:r>
          </a:p>
          <a:p>
            <a:pPr lvl="1"/>
            <a:r>
              <a:rPr lang="cs-CZ" dirty="0"/>
              <a:t>Variace politických forem v Evropě RN, válka jako selektivní proces</a:t>
            </a:r>
          </a:p>
          <a:p>
            <a:pPr lvl="1"/>
            <a:r>
              <a:rPr lang="cs-CZ" b="1" dirty="0"/>
              <a:t>Národní stát</a:t>
            </a:r>
            <a:r>
              <a:rPr lang="cs-CZ" dirty="0"/>
              <a:t> jako nejúspěšnější varianta politicko-hospodářské koordinace při vedení války</a:t>
            </a:r>
          </a:p>
          <a:p>
            <a:r>
              <a:rPr lang="cs-CZ" dirty="0" err="1"/>
              <a:t>Bradley</a:t>
            </a:r>
            <a:r>
              <a:rPr lang="cs-CZ" dirty="0"/>
              <a:t> </a:t>
            </a:r>
            <a:r>
              <a:rPr lang="cs-CZ" dirty="0" err="1"/>
              <a:t>Thayer</a:t>
            </a:r>
            <a:r>
              <a:rPr lang="cs-CZ" dirty="0"/>
              <a:t> (2000)</a:t>
            </a:r>
          </a:p>
          <a:p>
            <a:pPr lvl="1"/>
            <a:r>
              <a:rPr lang="cs-CZ" dirty="0"/>
              <a:t>Explicitně evoluční vysvětlení chování států</a:t>
            </a:r>
          </a:p>
          <a:p>
            <a:pPr lvl="1"/>
            <a:r>
              <a:rPr lang="cs-CZ" dirty="0"/>
              <a:t>Pokus o vytvoření „vědeckých“ základů realismu</a:t>
            </a:r>
          </a:p>
          <a:p>
            <a:pPr lvl="1"/>
            <a:r>
              <a:rPr lang="cs-CZ" dirty="0"/>
              <a:t>Odvození státní politiky od genetické výbavy lidí</a:t>
            </a:r>
          </a:p>
          <a:p>
            <a:r>
              <a:rPr lang="cs-CZ" dirty="0"/>
              <a:t>Peter </a:t>
            </a:r>
            <a:r>
              <a:rPr lang="cs-CZ" dirty="0" err="1"/>
              <a:t>Turchin</a:t>
            </a:r>
            <a:r>
              <a:rPr lang="cs-CZ" dirty="0"/>
              <a:t> (2007)</a:t>
            </a:r>
          </a:p>
          <a:p>
            <a:pPr lvl="1"/>
            <a:r>
              <a:rPr lang="cs-CZ" dirty="0"/>
              <a:t>Vznik a pád impérií v důsledku působení skupinového výběru</a:t>
            </a:r>
          </a:p>
        </p:txBody>
      </p:sp>
    </p:spTree>
    <p:extLst>
      <p:ext uri="{BB962C8B-B14F-4D97-AF65-F5344CB8AC3E}">
        <p14:creationId xmlns:p14="http://schemas.microsoft.com/office/powerpoint/2010/main" val="4172535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a na základě čeho lidé spolupracují?</a:t>
            </a:r>
          </a:p>
          <a:p>
            <a:endParaRPr lang="cs-CZ" dirty="0" smtClean="0"/>
          </a:p>
          <a:p>
            <a:r>
              <a:rPr lang="cs-CZ" dirty="0" smtClean="0"/>
              <a:t>Lze o lidských skupinách hovořit jako o entitách s vlastními zájmy?</a:t>
            </a:r>
          </a:p>
          <a:p>
            <a:endParaRPr lang="cs-CZ" dirty="0" smtClean="0"/>
          </a:p>
          <a:p>
            <a:r>
              <a:rPr lang="cs-CZ" dirty="0" smtClean="0"/>
              <a:t>Jaká je dynamika vztahů mezi lidskými skupinami?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0542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v rámci skupiny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cs-CZ" dirty="0"/>
              <a:t>Spolupráci lze do jisté míry zajistit skrze individuálně racionální jednání 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Tržní koordinace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Teorie </a:t>
            </a:r>
            <a:r>
              <a:rPr lang="cs-CZ" dirty="0" smtClean="0"/>
              <a:t>her – problém vězňova dilematu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dirty="0"/>
              <a:t>Problém s trestáním černých pasažérů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Spolupráce je velmi nestálá</a:t>
            </a:r>
          </a:p>
          <a:p>
            <a:pPr>
              <a:spcBef>
                <a:spcPts val="600"/>
              </a:spcBef>
            </a:pPr>
            <a:r>
              <a:rPr lang="cs-CZ" dirty="0"/>
              <a:t>Altruistické chování – chování, které zvyšuje individuální zdatnost jiných (odvozeně pak může zvyšovat i zdatnost celé skupiny)</a:t>
            </a:r>
          </a:p>
          <a:p>
            <a:pPr>
              <a:spcBef>
                <a:spcPts val="600"/>
              </a:spcBef>
            </a:pPr>
            <a:r>
              <a:rPr lang="cs-CZ" dirty="0"/>
              <a:t>Altruistické chování je v přírodě poměrně běžné a evolučně extrémně úspěšné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38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94673"/>
            <a:ext cx="7848872" cy="5886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234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76672"/>
            <a:ext cx="8819335" cy="587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814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Velké evoluční přechody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400" dirty="0"/>
              <a:t>gen-&gt;prokaryotická buňka</a:t>
            </a:r>
          </a:p>
          <a:p>
            <a:r>
              <a:rPr lang="cs-CZ" sz="3400" dirty="0" err="1"/>
              <a:t>prokaryota</a:t>
            </a:r>
            <a:r>
              <a:rPr lang="cs-CZ" sz="3400" dirty="0"/>
              <a:t>-&gt;</a:t>
            </a:r>
            <a:r>
              <a:rPr lang="cs-CZ" sz="3400" dirty="0" err="1"/>
              <a:t>eukaryota</a:t>
            </a:r>
            <a:endParaRPr lang="cs-CZ" sz="3400" dirty="0"/>
          </a:p>
          <a:p>
            <a:r>
              <a:rPr lang="cs-CZ" sz="3400" dirty="0"/>
              <a:t>bezpohlavní </a:t>
            </a:r>
            <a:r>
              <a:rPr lang="cs-CZ" sz="3400" dirty="0" err="1"/>
              <a:t>eukaryota</a:t>
            </a:r>
            <a:r>
              <a:rPr lang="cs-CZ" sz="3400" dirty="0"/>
              <a:t>-&gt;pohlavní </a:t>
            </a:r>
            <a:r>
              <a:rPr lang="cs-CZ" sz="3400" dirty="0" err="1"/>
              <a:t>eukaryota</a:t>
            </a:r>
            <a:endParaRPr lang="cs-CZ" sz="3400" dirty="0"/>
          </a:p>
          <a:p>
            <a:r>
              <a:rPr lang="cs-CZ" sz="3400" dirty="0"/>
              <a:t>jednobuněční-&gt;mnohobuněční</a:t>
            </a:r>
          </a:p>
          <a:p>
            <a:r>
              <a:rPr lang="cs-CZ" sz="3400" dirty="0"/>
              <a:t>mnohobuněční-&gt;organizovaná společenství</a:t>
            </a:r>
          </a:p>
          <a:p>
            <a:r>
              <a:rPr lang="cs-CZ" sz="3400" dirty="0"/>
              <a:t>Příklady </a:t>
            </a:r>
            <a:r>
              <a:rPr lang="cs-CZ" sz="3400" dirty="0" err="1"/>
              <a:t>eusociality</a:t>
            </a:r>
            <a:r>
              <a:rPr lang="cs-CZ" sz="3400" dirty="0"/>
              <a:t> – mravenci, termiti, včely, </a:t>
            </a:r>
            <a:r>
              <a:rPr lang="cs-CZ" sz="3400" dirty="0" err="1"/>
              <a:t>rypoši</a:t>
            </a:r>
            <a:endParaRPr lang="cs-CZ" sz="3400" dirty="0"/>
          </a:p>
          <a:p>
            <a:r>
              <a:rPr lang="cs-CZ" sz="3400" dirty="0"/>
              <a:t>Lidská společenství jako hraniční případ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419047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Mechanismy přechodů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</a:pPr>
            <a:r>
              <a:rPr lang="cs-CZ" dirty="0"/>
              <a:t>Příbuzenská selekce</a:t>
            </a:r>
          </a:p>
          <a:p>
            <a:pPr lvl="1">
              <a:spcBef>
                <a:spcPts val="600"/>
              </a:spcBef>
            </a:pPr>
            <a:r>
              <a:rPr lang="cs-CZ" dirty="0" err="1"/>
              <a:t>replikátory</a:t>
            </a:r>
            <a:r>
              <a:rPr lang="cs-CZ" dirty="0"/>
              <a:t> se snaží rozšiřovat zastoupení svých kopií v prostředí, díky tomu přežívají ty, které podporují spolupráci příbuzných jedinců</a:t>
            </a:r>
          </a:p>
          <a:p>
            <a:pPr>
              <a:spcBef>
                <a:spcPts val="600"/>
              </a:spcBef>
            </a:pPr>
            <a:r>
              <a:rPr lang="cs-CZ" dirty="0"/>
              <a:t>Skupinová selekce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přežívají </a:t>
            </a:r>
            <a:r>
              <a:rPr lang="cs-CZ" dirty="0" err="1"/>
              <a:t>replikátory</a:t>
            </a:r>
            <a:r>
              <a:rPr lang="cs-CZ" dirty="0"/>
              <a:t>, které zvyšují zdatnost skupiny </a:t>
            </a:r>
          </a:p>
          <a:p>
            <a:pPr>
              <a:spcBef>
                <a:spcPts val="600"/>
              </a:spcBef>
            </a:pPr>
            <a:r>
              <a:rPr lang="cs-CZ" dirty="0"/>
              <a:t>Vznik spolupráce a altruismu jsou schopny formálně vysvětlit obě teorie</a:t>
            </a:r>
          </a:p>
          <a:p>
            <a:pPr>
              <a:spcBef>
                <a:spcPts val="600"/>
              </a:spcBef>
            </a:pPr>
            <a:r>
              <a:rPr lang="cs-CZ" dirty="0"/>
              <a:t>Biology je většinou upřednostňována příbuzenská selekce</a:t>
            </a:r>
          </a:p>
          <a:p>
            <a:pPr>
              <a:spcBef>
                <a:spcPts val="600"/>
              </a:spcBef>
            </a:pPr>
            <a:r>
              <a:rPr lang="cs-CZ" dirty="0"/>
              <a:t>Matematické modely ukazují, že v biologii je skupinová selekce pravděpodobně poměrně omezeným jevem</a:t>
            </a:r>
          </a:p>
          <a:p>
            <a:pPr>
              <a:spcBef>
                <a:spcPts val="600"/>
              </a:spcBef>
            </a:pPr>
            <a:r>
              <a:rPr lang="cs-CZ" dirty="0"/>
              <a:t>Jak je tomu v případě lidí?</a:t>
            </a:r>
          </a:p>
        </p:txBody>
      </p:sp>
    </p:spTree>
    <p:extLst>
      <p:ext uri="{BB962C8B-B14F-4D97-AF65-F5344CB8AC3E}">
        <p14:creationId xmlns:p14="http://schemas.microsoft.com/office/powerpoint/2010/main" val="3434522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Co víme o člověku? Výsledky empirických výzkumů:</a:t>
            </a:r>
          </a:p>
          <a:p>
            <a:pPr lvl="1"/>
            <a:r>
              <a:rPr lang="cs-CZ" dirty="0"/>
              <a:t>Sklon ke kopírování a následování úspěšných vzorů (zásadní role napodobování)</a:t>
            </a:r>
          </a:p>
          <a:p>
            <a:pPr lvl="1"/>
            <a:r>
              <a:rPr lang="cs-CZ" dirty="0"/>
              <a:t>Kontextuálně podmíněný sklon k rozeznávání a následování </a:t>
            </a:r>
            <a:r>
              <a:rPr lang="cs-CZ" dirty="0" smtClean="0"/>
              <a:t>autorit</a:t>
            </a:r>
          </a:p>
          <a:p>
            <a:pPr lvl="1"/>
            <a:r>
              <a:rPr lang="cs-CZ" dirty="0" smtClean="0"/>
              <a:t>Vrozená potřeba identifikace se skupinou</a:t>
            </a:r>
            <a:endParaRPr lang="cs-CZ" dirty="0"/>
          </a:p>
          <a:p>
            <a:pPr lvl="1"/>
            <a:r>
              <a:rPr lang="cs-CZ" dirty="0"/>
              <a:t>Sklon k budování konsenzu v rámci skupiny</a:t>
            </a:r>
          </a:p>
          <a:p>
            <a:pPr lvl="1"/>
            <a:r>
              <a:rPr lang="cs-CZ" dirty="0"/>
              <a:t>Sklon k nepodmíněnému altruistickému chování v rámci skupiny</a:t>
            </a:r>
          </a:p>
          <a:p>
            <a:pPr lvl="1"/>
            <a:r>
              <a:rPr lang="cs-CZ" dirty="0"/>
              <a:t>Silný sklon ke trestání skupinu poškozujícího jednání (porušování pravidel), sklon ke trestání těch, kdo netrestají, vše i přes značné osobní náklady a žádné zisky</a:t>
            </a:r>
          </a:p>
          <a:p>
            <a:pPr lvl="1"/>
            <a:r>
              <a:rPr lang="cs-CZ" dirty="0"/>
              <a:t>Silně nahodilé jednání vůči nečlenům „skupiny“</a:t>
            </a:r>
          </a:p>
        </p:txBody>
      </p:sp>
    </p:spTree>
    <p:extLst>
      <p:ext uri="{BB962C8B-B14F-4D97-AF65-F5344CB8AC3E}">
        <p14:creationId xmlns:p14="http://schemas.microsoft.com/office/powerpoint/2010/main" val="1207201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Člověk a skupinový výběr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Zmíněné vlastnosti pomáhají řešit problém s koordinací ve skupině a tím zvyšují její šance na přežití</a:t>
            </a:r>
          </a:p>
          <a:p>
            <a:endParaRPr lang="cs-CZ" dirty="0"/>
          </a:p>
          <a:p>
            <a:r>
              <a:rPr lang="cs-CZ" dirty="0" err="1" smtClean="0"/>
              <a:t>Proximate</a:t>
            </a:r>
            <a:r>
              <a:rPr lang="cs-CZ" dirty="0" smtClean="0"/>
              <a:t> (uspokojení tužeb) </a:t>
            </a:r>
            <a:r>
              <a:rPr lang="cs-CZ" dirty="0"/>
              <a:t>× </a:t>
            </a:r>
            <a:r>
              <a:rPr lang="cs-CZ" dirty="0" err="1" smtClean="0"/>
              <a:t>ultimate</a:t>
            </a:r>
            <a:r>
              <a:rPr lang="cs-CZ" dirty="0" smtClean="0"/>
              <a:t> (přežití skupiny) příčina </a:t>
            </a:r>
            <a:r>
              <a:rPr lang="cs-CZ" dirty="0" err="1" smtClean="0"/>
              <a:t>altrustického</a:t>
            </a:r>
            <a:r>
              <a:rPr lang="cs-CZ" dirty="0" smtClean="0"/>
              <a:t> </a:t>
            </a:r>
            <a:r>
              <a:rPr lang="cs-CZ" dirty="0"/>
              <a:t>jednání</a:t>
            </a:r>
          </a:p>
          <a:p>
            <a:endParaRPr lang="cs-CZ" dirty="0"/>
          </a:p>
          <a:p>
            <a:r>
              <a:rPr lang="cs-CZ" dirty="0"/>
              <a:t>Darwin: „</a:t>
            </a:r>
            <a:r>
              <a:rPr lang="cs-CZ" i="1" dirty="0"/>
              <a:t>Když mezi dvěma kmeny pravěkých lidí žijících v téže oblasti vznikla konkurence, tak jestliže…jeden kmen zahrnoval značné množství odvážných, solidárních a věrných členů, kteří byli vždy připraveni varovat druhého před nebezpečím a pomáhat si navzájem, pak tento kmen byl úspěšnější a podrobil si druhý… Sobečtí a svárliví lidé nebudou držet pospolu a bez soudržnosti nemůže být ničeho dosaženo“</a:t>
            </a:r>
          </a:p>
          <a:p>
            <a:endParaRPr lang="cs-CZ" i="1" dirty="0"/>
          </a:p>
          <a:p>
            <a:r>
              <a:rPr lang="cs-CZ" dirty="0"/>
              <a:t>Lidé jsou společenský druh „zvířete“, po většinu historie (1-3 miliony let) žili ve skupinách do 100-150 členů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12073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271</TotalTime>
  <Words>784</Words>
  <Application>Microsoft Office PowerPoint</Application>
  <PresentationFormat>Předvádění na obrazovce (4:3)</PresentationFormat>
  <Paragraphs>104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Modul</vt:lpstr>
      <vt:lpstr>Evoluce mezinárodního systému</vt:lpstr>
      <vt:lpstr>Prezentace aplikace PowerPoint</vt:lpstr>
      <vt:lpstr>Spolupráce v rámci skupiny</vt:lpstr>
      <vt:lpstr>Prezentace aplikace PowerPoint</vt:lpstr>
      <vt:lpstr>Prezentace aplikace PowerPoint</vt:lpstr>
      <vt:lpstr>Velké evoluční přechody</vt:lpstr>
      <vt:lpstr>Mechanismy přechodů</vt:lpstr>
      <vt:lpstr>Jednotlivec</vt:lpstr>
      <vt:lpstr>Člověk a skupinový výběr</vt:lpstr>
      <vt:lpstr>Člověk a skupinový výběr</vt:lpstr>
      <vt:lpstr>Instituce</vt:lpstr>
      <vt:lpstr>Organizace</vt:lpstr>
      <vt:lpstr>Evoluce mezinárodního systému</vt:lpstr>
      <vt:lpstr>Evoluce mezinárodního systému</vt:lpstr>
      <vt:lpstr>Relevantní koncepce evoluce 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Evoluce v mezinárodním systému</dc:title>
  <dc:creator>Tunoch</dc:creator>
  <cp:lastModifiedBy>Vladan Hodulák</cp:lastModifiedBy>
  <cp:revision>49</cp:revision>
  <dcterms:created xsi:type="dcterms:W3CDTF">2014-03-10T08:48:31Z</dcterms:created>
  <dcterms:modified xsi:type="dcterms:W3CDTF">2017-04-03T14:47:35Z</dcterms:modified>
</cp:coreProperties>
</file>