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4" r:id="rId2"/>
    <p:sldId id="267" r:id="rId3"/>
    <p:sldId id="275" r:id="rId4"/>
    <p:sldId id="276" r:id="rId5"/>
    <p:sldId id="278" r:id="rId6"/>
    <p:sldId id="277" r:id="rId7"/>
    <p:sldId id="279" r:id="rId8"/>
    <p:sldId id="28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9804" y="4077072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/>
              <a:t>Evoluční ekonomie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39804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Ekonomie a 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Hlavní otázky pro ekonomickou analýzu dle A. Smithe</a:t>
            </a:r>
          </a:p>
          <a:p>
            <a:pPr lvl="1"/>
            <a:r>
              <a:rPr lang="cs-CZ" dirty="0"/>
              <a:t>Jak je koordinována ekonomická aktivita?</a:t>
            </a:r>
          </a:p>
          <a:p>
            <a:pPr lvl="1"/>
            <a:r>
              <a:rPr lang="cs-CZ" dirty="0"/>
              <a:t>Jak vysvětlit současnou konstelaci vstupů a výstupů? Jak vysvětlit cenu práce a půdy?</a:t>
            </a:r>
          </a:p>
          <a:p>
            <a:pPr lvl="1"/>
            <a:r>
              <a:rPr lang="cs-CZ" dirty="0"/>
              <a:t>Jak probíhá proces ekonomické změny (rozvoje)?</a:t>
            </a:r>
          </a:p>
          <a:p>
            <a:r>
              <a:rPr lang="cs-CZ" dirty="0"/>
              <a:t>R. </a:t>
            </a:r>
            <a:r>
              <a:rPr lang="cs-CZ" dirty="0" err="1"/>
              <a:t>Malthus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populační teorie jako inspirace pro Darwinův koncept přirozeného výběru</a:t>
            </a:r>
          </a:p>
        </p:txBody>
      </p:sp>
    </p:spTree>
    <p:extLst>
      <p:ext uri="{BB962C8B-B14F-4D97-AF65-F5344CB8AC3E}">
        <p14:creationId xmlns:p14="http://schemas.microsoft.com/office/powerpoint/2010/main" val="224339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evoluční ekonomie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T. </a:t>
            </a:r>
            <a:r>
              <a:rPr lang="cs-CZ" dirty="0" err="1"/>
              <a:t>Veblen</a:t>
            </a:r>
            <a:r>
              <a:rPr lang="cs-CZ" dirty="0"/>
              <a:t> (1919)</a:t>
            </a:r>
          </a:p>
          <a:p>
            <a:pPr lvl="1"/>
            <a:r>
              <a:rPr lang="cs-CZ" dirty="0"/>
              <a:t>zavedení pojmu evoluční ekonomie</a:t>
            </a:r>
          </a:p>
          <a:p>
            <a:pPr lvl="1"/>
            <a:r>
              <a:rPr lang="cs-CZ" dirty="0"/>
              <a:t>selekce na úrovni institucí</a:t>
            </a:r>
          </a:p>
          <a:p>
            <a:r>
              <a:rPr lang="cs-CZ" dirty="0"/>
              <a:t>J. </a:t>
            </a:r>
            <a:r>
              <a:rPr lang="cs-CZ" dirty="0" err="1"/>
              <a:t>Schumpeter</a:t>
            </a:r>
            <a:r>
              <a:rPr lang="cs-CZ" dirty="0"/>
              <a:t> (1934)</a:t>
            </a:r>
          </a:p>
          <a:p>
            <a:pPr lvl="1"/>
            <a:r>
              <a:rPr lang="cs-CZ" dirty="0"/>
              <a:t>specifická nedarwinovská verze evoluce</a:t>
            </a:r>
          </a:p>
          <a:p>
            <a:pPr lvl="1"/>
            <a:r>
              <a:rPr lang="cs-CZ" dirty="0"/>
              <a:t>analýza technologické změny, role podnikatelů a inovací, fenomén kreativní destrukce</a:t>
            </a:r>
          </a:p>
          <a:p>
            <a:r>
              <a:rPr lang="cs-CZ" dirty="0"/>
              <a:t>Role rakouské školy</a:t>
            </a:r>
          </a:p>
          <a:p>
            <a:pPr lvl="1"/>
            <a:r>
              <a:rPr lang="cs-CZ" dirty="0"/>
              <a:t>C. </a:t>
            </a:r>
            <a:r>
              <a:rPr lang="cs-CZ" dirty="0" err="1"/>
              <a:t>Menger</a:t>
            </a:r>
            <a:r>
              <a:rPr lang="cs-CZ" dirty="0"/>
              <a:t> (1892) – evoluce peněz</a:t>
            </a:r>
          </a:p>
          <a:p>
            <a:pPr lvl="1"/>
            <a:r>
              <a:rPr lang="cs-CZ" dirty="0"/>
              <a:t>F.  A. Hayek (1973) – spojení kulturní a ekonomické evoluce, spontánní řád</a:t>
            </a:r>
          </a:p>
          <a:p>
            <a:r>
              <a:rPr lang="cs-CZ" dirty="0"/>
              <a:t>Nelson a Winter (1982)</a:t>
            </a:r>
          </a:p>
          <a:p>
            <a:pPr lvl="1"/>
            <a:r>
              <a:rPr lang="cs-CZ" dirty="0" err="1"/>
              <a:t>competence</a:t>
            </a:r>
            <a:r>
              <a:rPr lang="cs-CZ" dirty="0"/>
              <a:t> puzzle, role zavedené organizačních postupů</a:t>
            </a:r>
          </a:p>
          <a:p>
            <a:pPr lvl="1"/>
            <a:r>
              <a:rPr lang="cs-CZ" dirty="0"/>
              <a:t>vznik moderní evoluční ekonomie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Změna jako typický jev, rovnováha jako výjimka (žádné smysluplné dlouhé období)</a:t>
            </a:r>
          </a:p>
          <a:p>
            <a:r>
              <a:rPr lang="cs-CZ" dirty="0"/>
              <a:t>Zásadní důležitost mechanismu vytváření novinek v procesu hospodářské změny</a:t>
            </a:r>
          </a:p>
          <a:p>
            <a:r>
              <a:rPr lang="cs-CZ" dirty="0"/>
              <a:t>Komplexita hospodářského systému vedoucí k jeho nepředvídatelnosti</a:t>
            </a:r>
          </a:p>
          <a:p>
            <a:r>
              <a:rPr lang="cs-CZ" dirty="0"/>
              <a:t>Omezená lidská kognitivní kapacita (omezená racionalita)</a:t>
            </a:r>
          </a:p>
          <a:p>
            <a:r>
              <a:rPr lang="cs-CZ" dirty="0"/>
              <a:t>Komplexní struktury mohou vzniknout na základě </a:t>
            </a:r>
            <a:r>
              <a:rPr lang="cs-CZ" dirty="0" err="1"/>
              <a:t>sebeorganizace</a:t>
            </a:r>
            <a:r>
              <a:rPr lang="cs-CZ" dirty="0"/>
              <a:t> bez potřeby vědomého vnějšího designu</a:t>
            </a:r>
          </a:p>
        </p:txBody>
      </p:sp>
    </p:spTree>
    <p:extLst>
      <p:ext uri="{BB962C8B-B14F-4D97-AF65-F5344CB8AC3E}">
        <p14:creationId xmlns:p14="http://schemas.microsoft.com/office/powerpoint/2010/main" val="174499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dělení dle </a:t>
            </a:r>
            <a:r>
              <a:rPr lang="cs-CZ" dirty="0" err="1"/>
              <a:t>Hodgsona</a:t>
            </a:r>
            <a:endParaRPr lang="cs-CZ" dirty="0"/>
          </a:p>
          <a:p>
            <a:pPr lvl="1"/>
            <a:r>
              <a:rPr lang="cs-CZ" dirty="0"/>
              <a:t>Ontogenetické teorie (teorie rozvoje)</a:t>
            </a:r>
          </a:p>
          <a:p>
            <a:pPr lvl="1"/>
            <a:r>
              <a:rPr lang="cs-CZ" dirty="0"/>
              <a:t>Fylogenetické nebo také populační teorie</a:t>
            </a:r>
          </a:p>
          <a:p>
            <a:r>
              <a:rPr lang="cs-CZ" dirty="0"/>
              <a:t>Dělení dle Nelsona a Wintera</a:t>
            </a:r>
          </a:p>
          <a:p>
            <a:pPr lvl="1"/>
            <a:r>
              <a:rPr lang="cs-CZ" dirty="0"/>
              <a:t>Analýza ekonomické změny na úrovni organizace či sektoru hospodářství</a:t>
            </a:r>
          </a:p>
          <a:p>
            <a:pPr lvl="1"/>
            <a:r>
              <a:rPr lang="cs-CZ" dirty="0"/>
              <a:t>Technologická změna a hospodářský růst v rámci hospodářství jako celku</a:t>
            </a:r>
          </a:p>
        </p:txBody>
      </p:sp>
    </p:spTree>
    <p:extLst>
      <p:ext uri="{BB962C8B-B14F-4D97-AF65-F5344CB8AC3E}">
        <p14:creationId xmlns:p14="http://schemas.microsoft.com/office/powerpoint/2010/main" val="62181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956376" cy="1143000"/>
          </a:xfrm>
        </p:spPr>
        <p:txBody>
          <a:bodyPr>
            <a:noAutofit/>
          </a:bodyPr>
          <a:lstStyle/>
          <a:p>
            <a:r>
              <a:rPr lang="cs-CZ" sz="3800" dirty="0"/>
              <a:t>Evoluce na úrovni sektorů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Inspirace </a:t>
            </a:r>
            <a:r>
              <a:rPr lang="cs-CZ" dirty="0" err="1"/>
              <a:t>Schumpeterem</a:t>
            </a:r>
            <a:r>
              <a:rPr lang="cs-CZ" dirty="0"/>
              <a:t> – kapitalismus jako evoluční systém neustálé inovace a kreativní destrukce (×cenová konkurence)</a:t>
            </a:r>
          </a:p>
          <a:p>
            <a:pPr lvl="1"/>
            <a:r>
              <a:rPr lang="cs-CZ" dirty="0"/>
              <a:t>role podnikatele</a:t>
            </a:r>
          </a:p>
          <a:p>
            <a:pPr lvl="1"/>
            <a:r>
              <a:rPr lang="cs-CZ" dirty="0"/>
              <a:t>role výzkumných oddělení firem</a:t>
            </a:r>
          </a:p>
          <a:p>
            <a:r>
              <a:rPr lang="cs-CZ" dirty="0"/>
              <a:t>Nelson a Winter (1982)</a:t>
            </a:r>
          </a:p>
          <a:p>
            <a:pPr lvl="1"/>
            <a:r>
              <a:rPr lang="cs-CZ" dirty="0"/>
              <a:t>Zavedené organizační postupy</a:t>
            </a:r>
          </a:p>
          <a:p>
            <a:pPr lvl="1"/>
            <a:r>
              <a:rPr lang="cs-CZ" dirty="0"/>
              <a:t>Role výzkumu a vývoje</a:t>
            </a:r>
          </a:p>
          <a:p>
            <a:pPr lvl="1"/>
            <a:r>
              <a:rPr lang="cs-CZ" dirty="0"/>
              <a:t>Tendence k monopolizaci</a:t>
            </a:r>
          </a:p>
          <a:p>
            <a:pPr lvl="1"/>
            <a:r>
              <a:rPr lang="cs-CZ" dirty="0"/>
              <a:t>Stabilita tržní struktury</a:t>
            </a:r>
          </a:p>
          <a:p>
            <a:pPr lvl="2"/>
            <a:r>
              <a:rPr lang="cs-CZ" dirty="0"/>
              <a:t>Kumulativní endogenní technologická změna</a:t>
            </a:r>
          </a:p>
          <a:p>
            <a:pPr lvl="2"/>
            <a:r>
              <a:rPr lang="cs-CZ" dirty="0"/>
              <a:t>Vnější zdroj změny (věda)</a:t>
            </a:r>
          </a:p>
          <a:p>
            <a:pPr marL="658368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8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rmAutofit/>
          </a:bodyPr>
          <a:lstStyle/>
          <a:p>
            <a:r>
              <a:rPr lang="cs-CZ" sz="3800" dirty="0"/>
              <a:t>Evoluce na úrovni sektorů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Koevoluce technologie a struktury odvětví často vytváří specifický „životní cyklus odvětví“</a:t>
            </a:r>
          </a:p>
          <a:p>
            <a:r>
              <a:rPr lang="cs-CZ" dirty="0"/>
              <a:t>Vzorový model vývoje automobilového průmyslu</a:t>
            </a:r>
          </a:p>
          <a:p>
            <a:pPr lvl="1"/>
            <a:r>
              <a:rPr lang="cs-CZ" dirty="0"/>
              <a:t>Úvodní fáze nejistoty</a:t>
            </a:r>
          </a:p>
          <a:p>
            <a:pPr lvl="1"/>
            <a:r>
              <a:rPr lang="cs-CZ" dirty="0"/>
              <a:t>Vznik dominantního designu</a:t>
            </a:r>
          </a:p>
          <a:p>
            <a:pPr lvl="1"/>
            <a:r>
              <a:rPr lang="cs-CZ" dirty="0"/>
              <a:t>Koncentrace odvětví</a:t>
            </a:r>
          </a:p>
          <a:p>
            <a:pPr lvl="1"/>
            <a:r>
              <a:rPr lang="cs-CZ" dirty="0"/>
              <a:t>Role kreativní destrukce</a:t>
            </a:r>
          </a:p>
          <a:p>
            <a:r>
              <a:rPr lang="cs-CZ" dirty="0"/>
              <a:t>Další příklady – pneumatiky, televizory</a:t>
            </a:r>
          </a:p>
        </p:txBody>
      </p:sp>
    </p:spTree>
    <p:extLst>
      <p:ext uri="{BB962C8B-B14F-4D97-AF65-F5344CB8AC3E}">
        <p14:creationId xmlns:p14="http://schemas.microsoft.com/office/powerpoint/2010/main" val="181805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Technologické změna a hospodářský růst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Zásadní role technologického pokroku pro hospodářský růst</a:t>
            </a:r>
          </a:p>
          <a:p>
            <a:r>
              <a:rPr lang="cs-CZ" dirty="0"/>
              <a:t>Obecné znaky vývoje nové technologie</a:t>
            </a:r>
          </a:p>
          <a:p>
            <a:pPr lvl="1"/>
            <a:r>
              <a:rPr lang="cs-CZ" dirty="0"/>
              <a:t>Vypořádávání se s nejistotou – </a:t>
            </a:r>
            <a:r>
              <a:rPr lang="cs-CZ" dirty="0" err="1"/>
              <a:t>path-dependency</a:t>
            </a:r>
            <a:r>
              <a:rPr lang="cs-CZ" dirty="0"/>
              <a:t>, adaptace </a:t>
            </a:r>
          </a:p>
          <a:p>
            <a:pPr lvl="1"/>
            <a:r>
              <a:rPr lang="cs-CZ" dirty="0"/>
              <a:t>Soutěž mezi alternativními řešeními</a:t>
            </a:r>
          </a:p>
          <a:p>
            <a:pPr lvl="1"/>
            <a:r>
              <a:rPr lang="cs-CZ" dirty="0"/>
              <a:t>Vítězové a poražení určeni ve vzájemné soutěži a až po využití značného množství zdrojů</a:t>
            </a:r>
          </a:p>
          <a:p>
            <a:r>
              <a:rPr lang="cs-CZ" dirty="0"/>
              <a:t>Další znaky</a:t>
            </a:r>
          </a:p>
          <a:p>
            <a:pPr lvl="1"/>
            <a:r>
              <a:rPr lang="cs-CZ" dirty="0" err="1"/>
              <a:t>Koevolucue</a:t>
            </a:r>
            <a:r>
              <a:rPr lang="cs-CZ" dirty="0"/>
              <a:t> technologie a struktury průmyslu</a:t>
            </a:r>
          </a:p>
          <a:p>
            <a:pPr lvl="1"/>
            <a:r>
              <a:rPr lang="cs-CZ" dirty="0"/>
              <a:t>Role artefaktů a znalostí při </a:t>
            </a:r>
            <a:r>
              <a:rPr lang="cs-CZ"/>
              <a:t>hledání řešení</a:t>
            </a:r>
            <a:endParaRPr lang="cs-CZ" dirty="0"/>
          </a:p>
          <a:p>
            <a:pPr lvl="1"/>
            <a:r>
              <a:rPr lang="cs-CZ" dirty="0"/>
              <a:t>Jedná se o komplexní systém s mnoha vstupy – lze hovořit spíše o inovačním systému</a:t>
            </a:r>
          </a:p>
        </p:txBody>
      </p:sp>
    </p:spTree>
    <p:extLst>
      <p:ext uri="{BB962C8B-B14F-4D97-AF65-F5344CB8AC3E}">
        <p14:creationId xmlns:p14="http://schemas.microsoft.com/office/powerpoint/2010/main" val="807929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512</TotalTime>
  <Words>402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Slunovrat</vt:lpstr>
      <vt:lpstr>Evoluční ekonomie</vt:lpstr>
      <vt:lpstr>Ekonomie a evoluce</vt:lpstr>
      <vt:lpstr>Počátky evoluční ekonomie</vt:lpstr>
      <vt:lpstr>Základní principy</vt:lpstr>
      <vt:lpstr>Dělení</vt:lpstr>
      <vt:lpstr>Evoluce na úrovni sektorů hospodářství</vt:lpstr>
      <vt:lpstr>Evoluce na úrovni sektorů hospodářství</vt:lpstr>
      <vt:lpstr>Technologické změna a hospodářský růst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hodulak</cp:lastModifiedBy>
  <cp:revision>85</cp:revision>
  <dcterms:created xsi:type="dcterms:W3CDTF">2015-03-16T12:49:27Z</dcterms:created>
  <dcterms:modified xsi:type="dcterms:W3CDTF">2017-03-20T15:50:00Z</dcterms:modified>
</cp:coreProperties>
</file>