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5" r:id="rId9"/>
    <p:sldId id="290" r:id="rId10"/>
    <p:sldId id="292" r:id="rId11"/>
    <p:sldId id="291" r:id="rId12"/>
    <p:sldId id="287" r:id="rId13"/>
    <p:sldId id="288" r:id="rId14"/>
    <p:sldId id="289" r:id="rId15"/>
    <p:sldId id="286" r:id="rId16"/>
    <p:sldId id="284" r:id="rId17"/>
  </p:sldIdLst>
  <p:sldSz cx="9144000" cy="6858000" type="screen4x3"/>
  <p:notesSz cx="6623050" cy="9810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51263" y="0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ECBB-5404-4B84-8D92-806E39B98E4C}" type="datetimeFigureOut">
              <a:rPr lang="cs-CZ" smtClean="0"/>
              <a:t>5.4.2016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1227138"/>
            <a:ext cx="4413250" cy="3309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1988" y="4721225"/>
            <a:ext cx="5299075" cy="3863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18625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51263" y="9318625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821F5-0AA4-467A-AE55-802D2D644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54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7494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26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26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28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28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29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0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31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31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132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32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113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Klepnutím lze upravit styl předlohy nadpisů.</a:t>
            </a:r>
          </a:p>
        </p:txBody>
      </p:sp>
      <p:sp>
        <p:nvSpPr>
          <p:cNvPr id="113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Klepnutím lze upravit styl předlohy podnadpisů.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A90181-366B-4B3D-A41B-A88BFFB4D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0" grpId="0"/>
      <p:bldP spid="113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3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0C98A-D510-4D9D-BD1E-E1459AD48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1877"/>
      </p:ext>
    </p:extLst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3BCBC-C10B-4D4C-8AC4-55B641269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98730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F7F69-A837-4C45-BAF8-1D91BC6FD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1735"/>
      </p:ext>
    </p:extLst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5BE9B-1148-41FD-A2C9-56A4F6B9D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2606"/>
      </p:ext>
    </p:extLst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A66A-5C15-47D6-B482-19F5597CF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37794"/>
      </p:ext>
    </p:extLst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10250-8BE2-4931-AA1C-42A421F26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01184"/>
      </p:ext>
    </p:extLst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810BF-A5D9-4F81-9BAD-DB8551F5B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5123"/>
      </p:ext>
    </p:extLst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78B7C-F269-4506-90B4-2586CD69A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7261"/>
      </p:ext>
    </p:extLst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D9AE9-4FA7-40E0-90E5-717D20722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4314"/>
      </p:ext>
    </p:extLst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9C8E-D68A-480B-AFEA-06FD0ECD6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55518"/>
      </p:ext>
    </p:extLst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24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2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5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2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7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2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9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2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030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3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103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 nadpisů.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03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3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3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CA97E5-0209-4490-B003-5799A616B56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7" grpId="0"/>
      <p:bldP spid="1030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Americká zahraniční politika ve východní Asii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Vztah USA k Japonsku a k </a:t>
            </a:r>
            <a:r>
              <a:rPr lang="cs-CZ" dirty="0"/>
              <a:t>T</a:t>
            </a:r>
            <a:r>
              <a:rPr lang="cs-CZ" dirty="0" smtClean="0"/>
              <a:t>chaj-wanu</a:t>
            </a:r>
            <a:endParaRPr lang="en-US" dirty="0"/>
          </a:p>
        </p:txBody>
      </p:sp>
    </p:spTree>
  </p:cSld>
  <p:clrMapOvr>
    <a:masterClrMapping/>
  </p:clrMapOvr>
  <p:transition spd="med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Letecká základna americké námořní pěchoty </a:t>
            </a:r>
            <a:r>
              <a:rPr lang="cs-CZ" sz="3200" dirty="0" err="1" smtClean="0"/>
              <a:t>Futenma</a:t>
            </a:r>
            <a:r>
              <a:rPr lang="cs-CZ" sz="3200" dirty="0" smtClean="0"/>
              <a:t> na Okinawě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11546942"/>
      </p:ext>
    </p:extLst>
  </p:cSld>
  <p:clrMapOvr>
    <a:masterClrMapping/>
  </p:clrMapOvr>
  <p:transition spd="med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Strategická pozice Okinawy v rámci regionu východní Asie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94" y="1600200"/>
            <a:ext cx="2772412" cy="4525963"/>
          </a:xfrm>
        </p:spPr>
      </p:pic>
    </p:spTree>
    <p:extLst>
      <p:ext uri="{BB962C8B-B14F-4D97-AF65-F5344CB8AC3E}">
        <p14:creationId xmlns:p14="http://schemas.microsoft.com/office/powerpoint/2010/main" val="2466920705"/>
      </p:ext>
    </p:extLst>
  </p:cSld>
  <p:clrMapOvr>
    <a:masterClrMapping/>
  </p:clrMapOvr>
  <p:transition spd="med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Politická dimenze nové Obamovy strategie „Pivot to </a:t>
            </a:r>
            <a:r>
              <a:rPr lang="cs-CZ" sz="3200" dirty="0" err="1" smtClean="0"/>
              <a:t>Asia-Pacific</a:t>
            </a:r>
            <a:r>
              <a:rPr lang="cs-CZ" sz="3200" dirty="0" smtClean="0"/>
              <a:t>“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Snaha o intenzivnější diplomatické angažování USA v regionu – rostoucí frekvence návštěv nejvyšších amerických představitelů (např. H- Clinton navštívila region během svého působení ve funkci ministryně zahraničí 13x, zatímco B. Obama se stal prvním prezidentem USA, který se zúčastnil zasedání Východoasijského summitu).</a:t>
            </a:r>
          </a:p>
          <a:p>
            <a:r>
              <a:rPr lang="cs-CZ" sz="1800" dirty="0" smtClean="0"/>
              <a:t>Snaha o aktivní angažování USA v multilaterálních regionálních organizacích.</a:t>
            </a:r>
          </a:p>
          <a:p>
            <a:r>
              <a:rPr lang="cs-CZ" sz="1800" dirty="0" smtClean="0"/>
              <a:t>Jednou z hlavních priorit se stal rozvoj vztahů USA s organizací ASEAN – USA v roce 2009 podepsaly Smlouvu o přátelství a obchodu v jihovýchodní Asii a jmenovaly prvního stálého vyslance při ASEAN. V roce 2012 došlo k institucionalizaci </a:t>
            </a:r>
            <a:r>
              <a:rPr lang="cs-CZ" sz="1800" smtClean="0"/>
              <a:t>U.S.- ASEAN </a:t>
            </a:r>
            <a:r>
              <a:rPr lang="cs-CZ" sz="1800" dirty="0" smtClean="0"/>
              <a:t>Summit a povýšení vzájemného vztahu na strategickou úroveň.</a:t>
            </a:r>
          </a:p>
          <a:p>
            <a:r>
              <a:rPr lang="cs-CZ" sz="1800" dirty="0" smtClean="0"/>
              <a:t>V roce 2011 došlo k přijetí USA do Východoasijského summitu (East </a:t>
            </a:r>
            <a:r>
              <a:rPr lang="cs-CZ" sz="1800" dirty="0" err="1" smtClean="0"/>
              <a:t>Asian</a:t>
            </a:r>
            <a:r>
              <a:rPr lang="cs-CZ" sz="1800" dirty="0" smtClean="0"/>
              <a:t> Summit) = Obamova administrativa přisuzuje tomuto multilaterálnímu fóru roli možného pilíře rozvoje regionální bezpečnostní spolupráce.</a:t>
            </a:r>
          </a:p>
          <a:p>
            <a:r>
              <a:rPr lang="cs-CZ" sz="1800" dirty="0" smtClean="0"/>
              <a:t>Snaha o další rozvoj aliančních vazeb mezi USA a státy regionu.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94715496"/>
      </p:ext>
    </p:extLst>
  </p:cSld>
  <p:clrMapOvr>
    <a:masterClrMapping/>
  </p:clrMapOvr>
  <p:transition spd="med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Alianční vztahy v rámci strategie „Pivot to </a:t>
            </a:r>
            <a:r>
              <a:rPr lang="cs-CZ" dirty="0" err="1" smtClean="0"/>
              <a:t>Asia-Pacific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200" dirty="0" smtClean="0"/>
              <a:t>Pokud jde o vztahy s Japonskem, cílem je navázat na dosavadní strategickou roli, která je tomuto vztahu přisuzována.</a:t>
            </a:r>
          </a:p>
          <a:p>
            <a:pPr algn="just"/>
            <a:r>
              <a:rPr lang="cs-CZ" sz="1200" dirty="0" smtClean="0"/>
              <a:t>V roce 2013 došlo (poprvé od roku 1997) uzavření dohody o nové revizi obranných směrnic (cílem je zahrnout nové prvky jako je spolupráce ve vesmíru nebo kyberprostoru, a zabývat se aktuálními regionálními problémy).</a:t>
            </a:r>
          </a:p>
          <a:p>
            <a:pPr algn="just"/>
            <a:r>
              <a:rPr lang="cs-CZ" sz="1200" dirty="0"/>
              <a:t>V roce 2015 došlo ke schválení nových směrnic pro vojenskou spolupráci mezi USA a Japonskem</a:t>
            </a:r>
            <a:r>
              <a:rPr lang="cs-CZ" sz="1200" dirty="0" smtClean="0"/>
              <a:t>.</a:t>
            </a:r>
          </a:p>
          <a:p>
            <a:pPr algn="just"/>
            <a:r>
              <a:rPr lang="cs-CZ" sz="1200" dirty="0" smtClean="0"/>
              <a:t>V roce 2012 byla uzavřena dohoda o přesídlení 9 tisíc amerických vojáků z Okinawy na ostrov Guam a další základy v Pacifiku.</a:t>
            </a:r>
          </a:p>
          <a:p>
            <a:pPr algn="just"/>
            <a:r>
              <a:rPr lang="cs-CZ" sz="1200" dirty="0" smtClean="0"/>
              <a:t>Významná pomoc USA Japonsku po zemětřesení a následné havárii jaderné elektrárny ve </a:t>
            </a:r>
            <a:r>
              <a:rPr lang="cs-CZ" sz="1200" dirty="0" err="1" smtClean="0"/>
              <a:t>Futenmě</a:t>
            </a:r>
            <a:r>
              <a:rPr lang="cs-CZ" sz="1200" dirty="0" smtClean="0"/>
              <a:t> – operace „Přátelství“ za účasti téměř 24 tisíc příslušníků amerických ozbrojených sil.</a:t>
            </a:r>
          </a:p>
          <a:p>
            <a:pPr algn="just"/>
            <a:r>
              <a:rPr lang="cs-CZ" sz="1200" dirty="0" smtClean="0"/>
              <a:t>Pokud šlo o vztahy s Jižní Koreou lze pozorovat utužování spolupráce v souvislosti s potřebou reagovat na ozbrojené provokace ze strany KLDR = v roce 2013 se USA a Jižní </a:t>
            </a:r>
            <a:r>
              <a:rPr lang="cs-CZ" sz="1200" dirty="0"/>
              <a:t>K</a:t>
            </a:r>
            <a:r>
              <a:rPr lang="cs-CZ" sz="1200" dirty="0" smtClean="0"/>
              <a:t>orea dohodly na přijetí „proti-provokačního plánu“, který by měl vymezit adekvátní reakci na případné další severokorejské provokace.</a:t>
            </a:r>
          </a:p>
          <a:p>
            <a:pPr algn="just"/>
            <a:r>
              <a:rPr lang="cs-CZ" sz="1200" dirty="0" smtClean="0"/>
              <a:t>USA rovněž usilují o zlepšení vzájemných vztahů mezi Japonskem a Jižní Koreou – snaha o rozvoj trilaterálního dialogu.</a:t>
            </a:r>
          </a:p>
          <a:p>
            <a:pPr algn="just"/>
            <a:r>
              <a:rPr lang="cs-CZ" sz="1200" dirty="0" smtClean="0"/>
              <a:t>Pokračující rozvoj alianční spolupráce s Austrálií = v roce 2011 oznámen plán na střídavé rozmístění 2500 amerických vojáků na základně v Darwinu a schválení užší spolupráce námořních sil a společný postup proti kybernetickým hrozbám.</a:t>
            </a:r>
          </a:p>
          <a:p>
            <a:pPr algn="just"/>
            <a:r>
              <a:rPr lang="cs-CZ" sz="1200" dirty="0" smtClean="0"/>
              <a:t>V roce 2014 obě země podepsaly </a:t>
            </a:r>
            <a:r>
              <a:rPr lang="cs-CZ" sz="1200" b="1" i="1" dirty="0" err="1" smtClean="0"/>
              <a:t>Force</a:t>
            </a:r>
            <a:r>
              <a:rPr lang="cs-CZ" sz="1200" b="1" i="1" dirty="0" smtClean="0"/>
              <a:t> </a:t>
            </a:r>
            <a:r>
              <a:rPr lang="cs-CZ" sz="1200" b="1" i="1" dirty="0" err="1" smtClean="0"/>
              <a:t>Posture</a:t>
            </a:r>
            <a:r>
              <a:rPr lang="cs-CZ" sz="1200" b="1" i="1" dirty="0" smtClean="0"/>
              <a:t> </a:t>
            </a:r>
            <a:r>
              <a:rPr lang="cs-CZ" sz="1200" b="1" i="1" dirty="0" err="1" smtClean="0"/>
              <a:t>Agreement</a:t>
            </a:r>
            <a:r>
              <a:rPr lang="cs-CZ" sz="1200" dirty="0" smtClean="0"/>
              <a:t>, který právně potvrdil rozmístění amerických jednotek v Darwinu a současně obsahuje plán na budoucí stálé umístění amerických leteckých a námořních sil na západě Austrálie.</a:t>
            </a:r>
          </a:p>
          <a:p>
            <a:pPr algn="just"/>
            <a:r>
              <a:rPr lang="cs-CZ" sz="1200" dirty="0" smtClean="0"/>
              <a:t>Posilování americké spolupráce s Filipínami (pomoc USA při budování vojenských kapacit filipínských ozbrojených sil, v roce 2014 uzavřen nový obranný pakt na dobu deseti let – </a:t>
            </a:r>
            <a:r>
              <a:rPr lang="cs-CZ" sz="1200" dirty="0" err="1" smtClean="0"/>
              <a:t>Enhanced</a:t>
            </a:r>
            <a:r>
              <a:rPr lang="cs-CZ" sz="1200" dirty="0" smtClean="0"/>
              <a:t> Defense </a:t>
            </a:r>
            <a:r>
              <a:rPr lang="cs-CZ" sz="1200" dirty="0" err="1" smtClean="0"/>
              <a:t>Cooperation</a:t>
            </a:r>
            <a:r>
              <a:rPr lang="cs-CZ" sz="1200" dirty="0" smtClean="0"/>
              <a:t> </a:t>
            </a:r>
            <a:r>
              <a:rPr lang="cs-CZ" sz="1200" dirty="0" err="1" smtClean="0"/>
              <a:t>Agreement</a:t>
            </a:r>
            <a:r>
              <a:rPr lang="cs-CZ" sz="1200" dirty="0" smtClean="0"/>
              <a:t> (EDCA).</a:t>
            </a:r>
          </a:p>
        </p:txBody>
      </p:sp>
    </p:spTree>
    <p:extLst>
      <p:ext uri="{BB962C8B-B14F-4D97-AF65-F5344CB8AC3E}">
        <p14:creationId xmlns:p14="http://schemas.microsoft.com/office/powerpoint/2010/main" val="3679468054"/>
      </p:ext>
    </p:extLst>
  </p:cSld>
  <p:clrMapOvr>
    <a:masterClrMapping/>
  </p:clrMapOvr>
  <p:transition spd="med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Plán rozmístění amerických námořních sil po realizaci strategie „pivotu“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9618799"/>
      </p:ext>
    </p:extLst>
  </p:cSld>
  <p:clrMapOvr>
    <a:masterClrMapping/>
  </p:clrMapOvr>
  <p:transition spd="med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USA a Tchaj-wan v 90. letech 20. století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Administrativa G. H. Bushe věří, že důležitost </a:t>
            </a:r>
            <a:r>
              <a:rPr lang="cs-CZ" sz="1300" dirty="0" smtClean="0"/>
              <a:t>Tchaj-wanu </a:t>
            </a:r>
            <a:r>
              <a:rPr lang="cs-CZ" sz="1300" dirty="0"/>
              <a:t>jako tématu americké zahraniční politiky se po konci studené války sníží, a věnuje mu poměrně omezenou pozornost.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S postupující demokratizací se obraz </a:t>
            </a:r>
            <a:r>
              <a:rPr lang="cs-CZ" sz="1300" dirty="0" smtClean="0"/>
              <a:t>Tchaj-wanu </a:t>
            </a:r>
            <a:r>
              <a:rPr lang="cs-CZ" sz="1300" dirty="0"/>
              <a:t>v očích americké veřejnosti a Kongresu začíná zlepšovat</a:t>
            </a:r>
            <a:r>
              <a:rPr lang="cs-CZ" sz="1300" dirty="0" smtClean="0"/>
              <a:t>. Zejména Kongres se stává silným stoupencem podpory Tchaj-wanu.</a:t>
            </a:r>
            <a:endParaRPr lang="cs-CZ" sz="1300" dirty="0"/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Americká podpora vstupu </a:t>
            </a:r>
            <a:r>
              <a:rPr lang="cs-CZ" sz="1300" dirty="0" smtClean="0"/>
              <a:t>Tchaj-wanu </a:t>
            </a:r>
            <a:r>
              <a:rPr lang="cs-CZ" sz="1300" dirty="0"/>
              <a:t>do mezinárodních ekonomických organizací (zprostředkování vstupu do Asijsko-Pacifického hospodářského společenství).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Pokračování politiky </a:t>
            </a:r>
            <a:r>
              <a:rPr lang="cs-CZ" sz="1300" dirty="0" smtClean="0"/>
              <a:t>strategické </a:t>
            </a:r>
            <a:r>
              <a:rPr lang="cs-CZ" sz="1300" dirty="0"/>
              <a:t>nejednoznačnosti pokud jde o zajištění bezpečnosti </a:t>
            </a:r>
            <a:r>
              <a:rPr lang="cs-CZ" sz="1300" dirty="0" smtClean="0"/>
              <a:t>Tchaj-wanu </a:t>
            </a:r>
            <a:r>
              <a:rPr lang="cs-CZ" sz="1300" dirty="0"/>
              <a:t>a odstrašení Číny od případného </a:t>
            </a:r>
            <a:r>
              <a:rPr lang="cs-CZ" sz="1300" dirty="0" smtClean="0"/>
              <a:t>útoku (nasazení amerických námořních sil s cílem přimět Čínu, aby upustila od vojenského zastrašování Tchaj-wanu během krize v letech1995-1996).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 smtClean="0"/>
              <a:t>Po skončení krize v Tchajwanské úžině dala Clintonova administrativa tajné ujištění Číně týkající se Tchaj-wanu – tzv. „třikrát ne“ (nesouhlas s případným vyhlášením nezávislosti Tchaj-wanem, nesouhlas s politikou „jedné Číny, jednoho Tchaj-wanu“, nesouhlas se vstupem Tchaj-wanu do mezinárodních organizací, jejichž členy mohou být jenom suverénní státy).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 smtClean="0"/>
              <a:t>Silná kritika Clintonových ujištění ze strany Kongresu – požaduje, aby administrativa oficiálně vyslovila čtvrté „ne“ (nesouhlas s použitím síly či hrozbou použití síly ze strany Číny při řešení tchajwanské otázky).</a:t>
            </a:r>
            <a:endParaRPr lang="cs-CZ" sz="1300" dirty="0"/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Pokračující prodej zbraní </a:t>
            </a:r>
            <a:r>
              <a:rPr lang="cs-CZ" sz="1300" dirty="0" smtClean="0"/>
              <a:t>Tchaj-wanu</a:t>
            </a:r>
            <a:r>
              <a:rPr lang="cs-CZ" sz="1300" dirty="0"/>
              <a:t>: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- prodej letounů F-16 Bushovou administrativou v roce 1992;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- prodej zbraní </a:t>
            </a:r>
            <a:r>
              <a:rPr lang="cs-CZ" sz="1300" dirty="0" smtClean="0"/>
              <a:t>Tchaj-wanu </a:t>
            </a:r>
            <a:r>
              <a:rPr lang="cs-CZ" sz="1300" dirty="0" err="1"/>
              <a:t>Clitonovou</a:t>
            </a:r>
            <a:r>
              <a:rPr lang="cs-CZ" sz="1300" dirty="0"/>
              <a:t> administrativou po krizi v Tchajwanské úžině. </a:t>
            </a:r>
            <a:endParaRPr lang="cs-CZ" sz="1300" dirty="0" smtClean="0"/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 smtClean="0"/>
              <a:t>Postupný růst amerického obchodu s Tchaj-wanem. Zatímco v roce 1991 měl celkovou hodnotu 36 miliard USD, před vypuknutím ekonomické krize v roce 2008 dosáhl výše 61 miliard USD ve stejném období klesl americký deficit obchodní bilance ve vztahu s Tchaj-wanem z téměř 20 miliard USD na méně než 11,5 miliard USD).</a:t>
            </a:r>
            <a:endParaRPr lang="cs-CZ" sz="1300" dirty="0"/>
          </a:p>
          <a:p>
            <a:pPr algn="just"/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741243935"/>
      </p:ext>
    </p:extLst>
  </p:cSld>
  <p:clrMapOvr>
    <a:masterClrMapping/>
  </p:clrMapOvr>
  <p:transition spd="med"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8013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mtClean="0"/>
              <a:t>USA a Tchajwan ve 21. století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800" dirty="0" smtClean="0"/>
              <a:t>Kontinuita americké zahraniční politiky: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800" dirty="0" smtClean="0"/>
              <a:t>- snaha usměrňovat chování tchajwanských představitelů, aby se vyhnuli přehnaně provokativnímu chování ve vztahu k Číně;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800" dirty="0" smtClean="0"/>
              <a:t>- pokračování politiky strategické dvojznačnosti (navzdory náznakům jejího možného opuštění ze strany Bushovy administrativy v roce 2001).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800" dirty="0" smtClean="0"/>
              <a:t>- pokračující prodeje zbraní Tchaj-wanu, avšak s pokračujícími omezeními, pokud jde o to, jaké zbraňové systémy USA Tchaj-wanu prodají (prodej torpédoborců starší třídy </a:t>
            </a:r>
            <a:r>
              <a:rPr lang="cs-CZ" sz="1800" dirty="0" err="1" smtClean="0"/>
              <a:t>Kidd</a:t>
            </a:r>
            <a:r>
              <a:rPr lang="cs-CZ" sz="1800" dirty="0" smtClean="0"/>
              <a:t> místo novější třídy </a:t>
            </a:r>
            <a:r>
              <a:rPr lang="cs-CZ" sz="1800" dirty="0" err="1" smtClean="0"/>
              <a:t>Arleigh</a:t>
            </a:r>
            <a:r>
              <a:rPr lang="cs-CZ" sz="1800" dirty="0" smtClean="0"/>
              <a:t> </a:t>
            </a:r>
            <a:r>
              <a:rPr lang="cs-CZ" sz="1800" dirty="0" err="1" smtClean="0"/>
              <a:t>Burke</a:t>
            </a:r>
            <a:r>
              <a:rPr lang="cs-CZ" sz="1800" dirty="0" smtClean="0"/>
              <a:t> vybavené systémem Aegis v roce 2001, neochota prodat Tchaj-wanu letounu F-16 C/D ze strany Obamovy administrativy).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800" dirty="0" smtClean="0"/>
              <a:t>Rozvoj vzájemných obchodních vztahů pokračuje i v 21. století, avšak postupně dochází ke zpomalení růstu vzájemného obchodu (31 miliard USD v roce 1991, 54 miliard v roce 1999, 61 miliard v roce 2008).</a:t>
            </a:r>
          </a:p>
        </p:txBody>
      </p:sp>
    </p:spTree>
    <p:extLst>
      <p:ext uri="{BB962C8B-B14F-4D97-AF65-F5344CB8AC3E}">
        <p14:creationId xmlns:p14="http://schemas.microsoft.com/office/powerpoint/2010/main" val="30480391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CCECFF"/>
                </a:solidFill>
              </a:rPr>
              <a:t>Charakteristika amerických vztahů se spojenci ve východní Asii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lvl="0" indent="-336550" algn="just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400" dirty="0">
                <a:solidFill>
                  <a:srgbClr val="FFFFFF"/>
                </a:solidFill>
              </a:rPr>
              <a:t>1) Bilaterální, silně asymetrické vojenské aliance USA s většinou států v regionu (Japonsko, Jižní Korea, Austrálie, ale v podstatě i </a:t>
            </a:r>
            <a:r>
              <a:rPr lang="cs-CZ" altLang="cs-CZ" sz="2400" dirty="0" err="1">
                <a:solidFill>
                  <a:srgbClr val="FFFFFF"/>
                </a:solidFill>
              </a:rPr>
              <a:t>Taiwan</a:t>
            </a:r>
            <a:r>
              <a:rPr lang="cs-CZ" altLang="cs-CZ" sz="2400" dirty="0">
                <a:solidFill>
                  <a:srgbClr val="FFFFFF"/>
                </a:solidFill>
              </a:rPr>
              <a:t>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400" dirty="0">
                <a:solidFill>
                  <a:srgbClr val="FFFFFF"/>
                </a:solidFill>
              </a:rPr>
              <a:t>USA se zavázaly k obraně jednotlivých zemí, zatímco ty mají jen omezené závazky vůči USA.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400" dirty="0">
                <a:solidFill>
                  <a:srgbClr val="FFFFFF"/>
                </a:solidFill>
              </a:rPr>
              <a:t>2) Přítomnost amerických vojenských základen a vojenských jednotek na území většiny spojeneckých států v regionu (zčásti na jejich udržování přispívají i američtí spojenci).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400" dirty="0">
                <a:solidFill>
                  <a:srgbClr val="FFFFFF"/>
                </a:solidFill>
              </a:rPr>
              <a:t>3) Dlouhodobé asymetrické ekonomické uspořádání vzájemných ekonomických a obchodních vztahů.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400" dirty="0">
                <a:solidFill>
                  <a:srgbClr val="FFFFFF"/>
                </a:solidFill>
              </a:rPr>
              <a:t>USA otevřely své trhy asijským výrobcům, avšak jednotlivé země východní Asie uplatňují i nadále řadu protekcionistických opatření.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315423"/>
      </p:ext>
    </p:extLst>
  </p:cSld>
  <p:clrMapOvr>
    <a:masterClrMapping/>
  </p:clrMapOvr>
  <p:transition spd="med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rgbClr val="CCECFF"/>
                </a:solidFill>
              </a:rPr>
              <a:t>Americká debata o nejvhodnější politice vůči </a:t>
            </a:r>
            <a:r>
              <a:rPr lang="cs-CZ" altLang="cs-CZ" sz="3200" dirty="0" smtClean="0">
                <a:solidFill>
                  <a:srgbClr val="CCECFF"/>
                </a:solidFill>
              </a:rPr>
              <a:t>Japonsku po konci studené války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dirty="0">
                <a:solidFill>
                  <a:srgbClr val="FFFFFF"/>
                </a:solidFill>
              </a:rPr>
              <a:t>Mezi americkou veřejnosti a politickými představiteli panuje po konci studené války shoda o potřebě udržení a zlepšení ekonomických vztahů s Japonskem, snížení amerického obchodního deficitu a udržení japonské podpory americké zahraniční a bezpečnostní politice (v regionu i po celém světě).</a:t>
            </a:r>
          </a:p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dirty="0">
                <a:solidFill>
                  <a:srgbClr val="FFFFFF"/>
                </a:solidFill>
              </a:rPr>
              <a:t>Probíhá ale debata o tom, jaké cíle by měly být pro americkou politiku vůči Japonsku největší prioritou a jak mohou USA na Japonsko nejúčinněji působit.</a:t>
            </a:r>
          </a:p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dirty="0">
                <a:solidFill>
                  <a:srgbClr val="FFFFFF"/>
                </a:solidFill>
              </a:rPr>
              <a:t>3 hlavní názorové proudy:</a:t>
            </a:r>
          </a:p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b="1" dirty="0">
                <a:solidFill>
                  <a:srgbClr val="FFFFFF"/>
                </a:solidFill>
              </a:rPr>
              <a:t>1) Posílení americké spolupráce s Japonskem;</a:t>
            </a:r>
          </a:p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b="1" dirty="0">
                <a:solidFill>
                  <a:srgbClr val="FFFFFF"/>
                </a:solidFill>
              </a:rPr>
              <a:t>2) Upřednostnit americké obchodní a ekonomické zájmy;</a:t>
            </a:r>
          </a:p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b="1" dirty="0">
                <a:solidFill>
                  <a:srgbClr val="FFFFFF"/>
                </a:solidFill>
              </a:rPr>
              <a:t>3) Věnovat Japonsku menší pozornost a soustředit se na Čínu, jenž by se měl pro USA stát novým nejdůležitějším partnerem.</a:t>
            </a:r>
          </a:p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dirty="0">
                <a:solidFill>
                  <a:srgbClr val="FFFFFF"/>
                </a:solidFill>
              </a:rPr>
              <a:t>Clintonova administrativa obecně považuje za primární cíl americké politiky posílení americké aliance, nicméně v některých konkrétních případech dala v rámci politiky vůči Japonsku přednost sledování ekonomických zájmů a obchodních zájmů USA</a:t>
            </a:r>
            <a:r>
              <a:rPr lang="cs-CZ" altLang="cs-CZ" sz="1800" dirty="0" smtClean="0">
                <a:solidFill>
                  <a:srgbClr val="FFFFFF"/>
                </a:solidFill>
              </a:rPr>
              <a:t>.</a:t>
            </a:r>
            <a:endParaRPr lang="cs-CZ" altLang="cs-CZ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86996"/>
      </p:ext>
    </p:extLst>
  </p:cSld>
  <p:clrMapOvr>
    <a:masterClrMapping/>
  </p:clrMapOvr>
  <p:transition spd="med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rgbClr val="CCECFF"/>
                </a:solidFill>
              </a:rPr>
              <a:t>Podpora Clintonovy administrativy dalšímu prohlubování aliance s Japonskem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cs-CZ" altLang="cs-CZ" sz="1800" dirty="0" smtClean="0">
              <a:solidFill>
                <a:srgbClr val="FFFFFF"/>
              </a:solidFill>
            </a:endParaRP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900" dirty="0">
                <a:solidFill>
                  <a:srgbClr val="FFFFFF"/>
                </a:solidFill>
              </a:rPr>
              <a:t>Po přechodné fázi nejistoty ohledně toho, jakou hodnotu má </a:t>
            </a:r>
            <a:r>
              <a:rPr lang="cs-CZ" altLang="cs-CZ" sz="1900" dirty="0" smtClean="0">
                <a:solidFill>
                  <a:srgbClr val="FFFFFF"/>
                </a:solidFill>
              </a:rPr>
              <a:t>v novém bezpečnostním prostředí, </a:t>
            </a:r>
            <a:r>
              <a:rPr lang="cs-CZ" altLang="cs-CZ" sz="1900" dirty="0">
                <a:solidFill>
                  <a:srgbClr val="FFFFFF"/>
                </a:solidFill>
              </a:rPr>
              <a:t>americko-japonská </a:t>
            </a:r>
            <a:r>
              <a:rPr lang="cs-CZ" altLang="cs-CZ" sz="1900" dirty="0" smtClean="0">
                <a:solidFill>
                  <a:srgbClr val="FFFFFF"/>
                </a:solidFill>
              </a:rPr>
              <a:t>aliance </a:t>
            </a:r>
            <a:r>
              <a:rPr lang="cs-CZ" altLang="cs-CZ" sz="1900" dirty="0">
                <a:solidFill>
                  <a:srgbClr val="FFFFFF"/>
                </a:solidFill>
              </a:rPr>
              <a:t>došla Clintonova administrativa k závěru, že </a:t>
            </a:r>
            <a:r>
              <a:rPr lang="cs-CZ" altLang="cs-CZ" sz="1900" dirty="0" smtClean="0">
                <a:solidFill>
                  <a:srgbClr val="FFFFFF"/>
                </a:solidFill>
              </a:rPr>
              <a:t>její další </a:t>
            </a:r>
            <a:r>
              <a:rPr lang="cs-CZ" altLang="cs-CZ" sz="1900" dirty="0">
                <a:solidFill>
                  <a:srgbClr val="FFFFFF"/>
                </a:solidFill>
              </a:rPr>
              <a:t>posílení aliance představuje způsob, jak nejlépe realizovat americké strategické zájmy v regionu.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900" dirty="0">
                <a:solidFill>
                  <a:srgbClr val="FFFFFF"/>
                </a:solidFill>
              </a:rPr>
              <a:t>V roce 1994 navrhl náměstek ministra obrany Joseph </a:t>
            </a:r>
            <a:r>
              <a:rPr lang="cs-CZ" altLang="cs-CZ" sz="1900" dirty="0" err="1">
                <a:solidFill>
                  <a:srgbClr val="FFFFFF"/>
                </a:solidFill>
              </a:rPr>
              <a:t>Nye</a:t>
            </a:r>
            <a:r>
              <a:rPr lang="cs-CZ" altLang="cs-CZ" sz="1900" dirty="0">
                <a:solidFill>
                  <a:srgbClr val="FFFFFF"/>
                </a:solidFill>
              </a:rPr>
              <a:t> redefinovat americko-japonské bezpečnostní vztahy. Podle jeho návrhu by cílem americko-japonské aliance mělo nově být především udržování míru a bezpečnosti v regionu (původním cílem aliance bylo zadržování SSSR a obrana Japonska).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900" dirty="0">
                <a:solidFill>
                  <a:srgbClr val="FFFFFF"/>
                </a:solidFill>
              </a:rPr>
              <a:t>V roce 1995 vydalo americké ministerstvo obrany </a:t>
            </a:r>
            <a:r>
              <a:rPr lang="cs-CZ" altLang="cs-CZ" sz="1900" b="1" dirty="0">
                <a:solidFill>
                  <a:srgbClr val="FFFFFF"/>
                </a:solidFill>
              </a:rPr>
              <a:t>East </a:t>
            </a:r>
            <a:r>
              <a:rPr lang="cs-CZ" altLang="cs-CZ" sz="1900" b="1" dirty="0" err="1">
                <a:solidFill>
                  <a:srgbClr val="FFFFFF"/>
                </a:solidFill>
              </a:rPr>
              <a:t>Asian</a:t>
            </a:r>
            <a:r>
              <a:rPr lang="cs-CZ" altLang="cs-CZ" sz="1900" b="1" dirty="0">
                <a:solidFill>
                  <a:srgbClr val="FFFFFF"/>
                </a:solidFill>
              </a:rPr>
              <a:t> </a:t>
            </a:r>
            <a:r>
              <a:rPr lang="cs-CZ" altLang="cs-CZ" sz="1900" b="1" dirty="0" err="1">
                <a:solidFill>
                  <a:srgbClr val="FFFFFF"/>
                </a:solidFill>
              </a:rPr>
              <a:t>Strategic</a:t>
            </a:r>
            <a:r>
              <a:rPr lang="cs-CZ" altLang="cs-CZ" sz="1900" b="1" dirty="0">
                <a:solidFill>
                  <a:srgbClr val="FFFFFF"/>
                </a:solidFill>
              </a:rPr>
              <a:t> Report</a:t>
            </a:r>
            <a:r>
              <a:rPr lang="cs-CZ" altLang="cs-CZ" sz="1900" dirty="0">
                <a:solidFill>
                  <a:srgbClr val="FFFFFF"/>
                </a:solidFill>
              </a:rPr>
              <a:t> („</a:t>
            </a:r>
            <a:r>
              <a:rPr lang="cs-CZ" altLang="cs-CZ" sz="1900" dirty="0" err="1">
                <a:solidFill>
                  <a:srgbClr val="FFFFFF"/>
                </a:solidFill>
              </a:rPr>
              <a:t>Nye</a:t>
            </a:r>
            <a:r>
              <a:rPr lang="cs-CZ" altLang="cs-CZ" sz="1900" dirty="0">
                <a:solidFill>
                  <a:srgbClr val="FFFFFF"/>
                </a:solidFill>
              </a:rPr>
              <a:t> Report“). Zpráva konstatovala, že hlavním cílem americké strategie ve východní Asii by mělo být další posílení americko-japonské bezpečnostní aliance. 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900" dirty="0">
                <a:solidFill>
                  <a:srgbClr val="FFFFFF"/>
                </a:solidFill>
              </a:rPr>
              <a:t>Zpráva přisoudila zásadní význam pokračující existenci amerických předsunutých základen ve východní Asii. USA se měly s Japonskem snažit dohodnout na revizi směrnic pro americko-japonskou vojenskou spolupráci (</a:t>
            </a:r>
            <a:r>
              <a:rPr lang="cs-CZ" altLang="cs-CZ" sz="1900" b="1" i="1" dirty="0" err="1">
                <a:solidFill>
                  <a:srgbClr val="FFFFFF"/>
                </a:solidFill>
              </a:rPr>
              <a:t>Guidelines</a:t>
            </a:r>
            <a:r>
              <a:rPr lang="cs-CZ" altLang="cs-CZ" sz="1900" b="1" i="1" dirty="0">
                <a:solidFill>
                  <a:srgbClr val="FFFFFF"/>
                </a:solidFill>
              </a:rPr>
              <a:t> </a:t>
            </a:r>
            <a:r>
              <a:rPr lang="cs-CZ" altLang="cs-CZ" sz="1900" b="1" i="1" dirty="0" err="1">
                <a:solidFill>
                  <a:srgbClr val="FFFFFF"/>
                </a:solidFill>
              </a:rPr>
              <a:t>for</a:t>
            </a:r>
            <a:r>
              <a:rPr lang="cs-CZ" altLang="cs-CZ" sz="1900" b="1" i="1" dirty="0">
                <a:solidFill>
                  <a:srgbClr val="FFFFFF"/>
                </a:solidFill>
              </a:rPr>
              <a:t> U.S.-Japan Defense </a:t>
            </a:r>
            <a:r>
              <a:rPr lang="cs-CZ" altLang="cs-CZ" sz="1900" b="1" i="1" dirty="0" err="1">
                <a:solidFill>
                  <a:srgbClr val="FFFFFF"/>
                </a:solidFill>
              </a:rPr>
              <a:t>Cooperation</a:t>
            </a:r>
            <a:r>
              <a:rPr lang="cs-CZ" altLang="cs-CZ" sz="1900" b="1" i="1" dirty="0">
                <a:solidFill>
                  <a:srgbClr val="FFFFFF"/>
                </a:solidFill>
              </a:rPr>
              <a:t>, 1978</a:t>
            </a:r>
            <a:r>
              <a:rPr lang="cs-CZ" altLang="cs-CZ" sz="1900" dirty="0">
                <a:solidFill>
                  <a:srgbClr val="FFFFFF"/>
                </a:solidFill>
              </a:rPr>
              <a:t>), které definovaly japonskou vojenskou roli v případě válečného konfliktu.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Tx/>
              <a:buSz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cs-CZ" altLang="cs-CZ" sz="1800" dirty="0">
              <a:solidFill>
                <a:srgbClr val="FFFFFF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292224"/>
      </p:ext>
    </p:extLst>
  </p:cSld>
  <p:clrMapOvr>
    <a:masterClrMapping/>
  </p:clrMapOvr>
  <p:transition spd="med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CCECFF"/>
                </a:solidFill>
              </a:rPr>
              <a:t>Revize směrnic pro americko-japonskou vojenskou spolupráci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000" dirty="0">
                <a:solidFill>
                  <a:srgbClr val="FFFFFF"/>
                </a:solidFill>
              </a:rPr>
              <a:t>Duben 1996 společná americko-japonská deklarace (podtitul „Aliance pro 21. století“) vydaná při setkání amerického prezidenta Clintona s japonským premiérem </a:t>
            </a:r>
            <a:r>
              <a:rPr lang="cs-CZ" altLang="cs-CZ" sz="2000" dirty="0" err="1">
                <a:solidFill>
                  <a:srgbClr val="FFFFFF"/>
                </a:solidFill>
              </a:rPr>
              <a:t>Hašimotem</a:t>
            </a:r>
            <a:r>
              <a:rPr lang="cs-CZ" altLang="cs-CZ" sz="2000" dirty="0">
                <a:solidFill>
                  <a:srgbClr val="FFFFFF"/>
                </a:solidFill>
              </a:rPr>
              <a:t> v Tokiu. </a:t>
            </a:r>
            <a:endParaRPr lang="cs-CZ" altLang="cs-CZ" sz="2000" dirty="0" smtClean="0">
              <a:solidFill>
                <a:srgbClr val="FFFFFF"/>
              </a:solidFill>
            </a:endParaRP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000" dirty="0" smtClean="0">
                <a:solidFill>
                  <a:srgbClr val="FFFFFF"/>
                </a:solidFill>
              </a:rPr>
              <a:t>Obě </a:t>
            </a:r>
            <a:r>
              <a:rPr lang="cs-CZ" altLang="cs-CZ" sz="2000" dirty="0">
                <a:solidFill>
                  <a:srgbClr val="FFFFFF"/>
                </a:solidFill>
              </a:rPr>
              <a:t>země se v ní shodly na důležitosti dalšího pokračování bilaterální vojenské spolupráce a deklarovaly, že budou společně postupovat při řešení krizí a nestability v regionu, včetně oblastí kolem Japonska. Shodli se v ní také na redukci amerických základen na Okinawě a na potřebě revize směrnic pro vojenskou spolupráci.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000" dirty="0">
                <a:solidFill>
                  <a:srgbClr val="FFFFFF"/>
                </a:solidFill>
              </a:rPr>
              <a:t>K dohodě o podobě nových směrnic došlo v září roku 1997. Nové směrnice USA garantují možnost většího použití japonských zařízení v případě krizí v oblastech </a:t>
            </a:r>
            <a:r>
              <a:rPr lang="cs-CZ" altLang="cs-CZ" sz="2000" dirty="0" smtClean="0">
                <a:solidFill>
                  <a:srgbClr val="FFFFFF"/>
                </a:solidFill>
              </a:rPr>
              <a:t>kolem Japonska.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000" dirty="0" smtClean="0">
                <a:solidFill>
                  <a:srgbClr val="FFFFFF"/>
                </a:solidFill>
              </a:rPr>
              <a:t>Směrnice</a:t>
            </a:r>
            <a:r>
              <a:rPr lang="cs-CZ" altLang="cs-CZ" sz="2000" dirty="0">
                <a:solidFill>
                  <a:srgbClr val="FFFFFF"/>
                </a:solidFill>
              </a:rPr>
              <a:t>, rozšířily možnou roli japonských ozbrojených </a:t>
            </a:r>
            <a:r>
              <a:rPr lang="cs-CZ" altLang="cs-CZ" sz="2000" dirty="0" smtClean="0">
                <a:solidFill>
                  <a:srgbClr val="FFFFFF"/>
                </a:solidFill>
              </a:rPr>
              <a:t>sil v </a:t>
            </a:r>
            <a:r>
              <a:rPr lang="cs-CZ" altLang="cs-CZ" sz="2000" dirty="0">
                <a:solidFill>
                  <a:srgbClr val="FFFFFF"/>
                </a:solidFill>
              </a:rPr>
              <a:t>případě krize (nikoliv nutně jen v případě vypuknutí války) v oblastech kolem Japonska (např. </a:t>
            </a:r>
            <a:r>
              <a:rPr lang="cs-CZ" altLang="cs-CZ" sz="2000" dirty="0" err="1">
                <a:solidFill>
                  <a:srgbClr val="FFFFFF"/>
                </a:solidFill>
              </a:rPr>
              <a:t>minolovné</a:t>
            </a:r>
            <a:r>
              <a:rPr lang="cs-CZ" altLang="cs-CZ" sz="2000" dirty="0">
                <a:solidFill>
                  <a:srgbClr val="FFFFFF"/>
                </a:solidFill>
              </a:rPr>
              <a:t> operace, zásobovací operace, péče o raněné).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000" dirty="0">
                <a:solidFill>
                  <a:srgbClr val="FFFFFF"/>
                </a:solidFill>
              </a:rPr>
              <a:t>Příslušná legislativa byla v modifikované podobě přijata japonským parlamentem v roce 1998.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379689"/>
      </p:ext>
    </p:extLst>
  </p:cSld>
  <p:clrMapOvr>
    <a:masterClrMapping/>
  </p:clrMapOvr>
  <p:transition spd="med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CCECFF"/>
                </a:solidFill>
              </a:rPr>
              <a:t>Další témata americko-japonské vojenské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800" dirty="0">
                <a:solidFill>
                  <a:srgbClr val="FFFFFF"/>
                </a:solidFill>
              </a:rPr>
              <a:t>Po vydání společného prohlášení z května roku 1996 začaly USA s Japonskem jednat o redukci japonských základen na Okinawě.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800" dirty="0">
                <a:solidFill>
                  <a:srgbClr val="FFFFFF"/>
                </a:solidFill>
              </a:rPr>
              <a:t>V prosinci roku 1996 došlo k dohodě, podle níž měl zůstat početní stav amerických sil na Okinawě nezměněn, nicméně plocha amerických základen se měla zmenšit o 21%.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800" dirty="0">
                <a:solidFill>
                  <a:srgbClr val="FFFFFF"/>
                </a:solidFill>
              </a:rPr>
              <a:t>USA v dalších letech usilují o dohodu o přemístění základny v hustě osídlené oblasti ve </a:t>
            </a:r>
            <a:r>
              <a:rPr lang="cs-CZ" altLang="cs-CZ" sz="1800" dirty="0" err="1">
                <a:solidFill>
                  <a:srgbClr val="FFFFFF"/>
                </a:solidFill>
              </a:rPr>
              <a:t>Futenmě</a:t>
            </a:r>
            <a:r>
              <a:rPr lang="cs-CZ" altLang="cs-CZ" sz="1800" dirty="0">
                <a:solidFill>
                  <a:srgbClr val="FFFFFF"/>
                </a:solidFill>
              </a:rPr>
              <a:t> na nové místo. V roce 1999 došlo k dohodě na její přesun do lokality </a:t>
            </a:r>
            <a:r>
              <a:rPr lang="cs-CZ" altLang="cs-CZ" sz="1800" dirty="0" err="1">
                <a:solidFill>
                  <a:srgbClr val="FFFFFF"/>
                </a:solidFill>
              </a:rPr>
              <a:t>Nago</a:t>
            </a:r>
            <a:r>
              <a:rPr lang="cs-CZ" altLang="cs-CZ" sz="1800" dirty="0">
                <a:solidFill>
                  <a:srgbClr val="FFFFFF"/>
                </a:solidFill>
              </a:rPr>
              <a:t> na severu Okinawy.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800" dirty="0">
                <a:solidFill>
                  <a:srgbClr val="FFFFFF"/>
                </a:solidFill>
              </a:rPr>
              <a:t>Clintonova administrativa se také snažila Japonsko přesvědčit, aby se zapojilo do vývoje projektu dislokované protiraketové obrany (</a:t>
            </a:r>
            <a:r>
              <a:rPr lang="cs-CZ" altLang="cs-CZ" sz="1800" dirty="0" err="1">
                <a:solidFill>
                  <a:srgbClr val="FFFFFF"/>
                </a:solidFill>
              </a:rPr>
              <a:t>Theater</a:t>
            </a:r>
            <a:r>
              <a:rPr lang="cs-CZ" altLang="cs-CZ" sz="1800" dirty="0">
                <a:solidFill>
                  <a:srgbClr val="FFFFFF"/>
                </a:solidFill>
              </a:rPr>
              <a:t> </a:t>
            </a:r>
            <a:r>
              <a:rPr lang="cs-CZ" altLang="cs-CZ" sz="1800" dirty="0" err="1">
                <a:solidFill>
                  <a:srgbClr val="FFFFFF"/>
                </a:solidFill>
              </a:rPr>
              <a:t>Missile</a:t>
            </a:r>
            <a:r>
              <a:rPr lang="cs-CZ" altLang="cs-CZ" sz="1800" dirty="0">
                <a:solidFill>
                  <a:srgbClr val="FFFFFF"/>
                </a:solidFill>
              </a:rPr>
              <a:t> Defense). K dohodě v společném výzkumu po dobu dalších 5-6 let dospěly obě země v srpnu 1999.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800" dirty="0">
                <a:solidFill>
                  <a:srgbClr val="FFFFFF"/>
                </a:solidFill>
              </a:rPr>
              <a:t>USA také zahájily s Japonskem jednání o nové smlouvě, která by upravovala platby finanční pomoc Japonska na udržování amerických základen v zemi (dosavadní smlouva, podle které Japonsko ročně platilo 2,5 miliardy USD měla vypršet v roce 2001). Nová dohoda, která předpokládala velmi omezené snižování japonských plateb byla uzavřena v září 2000.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84414"/>
      </p:ext>
    </p:extLst>
  </p:cSld>
  <p:clrMapOvr>
    <a:masterClrMapping/>
  </p:clrMapOvr>
  <p:transition spd="med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Ekonomická dimenze vztahů USA a Japonska v 90. letech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400" dirty="0" smtClean="0"/>
              <a:t>Japonsko je v 90. letech třetím největším obchodním partnerem USA (na konci 90. let tvoří obchod s Japonskem přibližně 9% celkového amerického obchodu).</a:t>
            </a:r>
          </a:p>
          <a:p>
            <a:pPr marL="339725" lvl="0" indent="-339725" algn="just" defTabSz="449263">
              <a:lnSpc>
                <a:spcPct val="80000"/>
              </a:lnSpc>
              <a:spcBef>
                <a:spcPts val="5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400" dirty="0">
                <a:solidFill>
                  <a:srgbClr val="FFFFFF"/>
                </a:solidFill>
                <a:ea typeface="Microsoft YaHei"/>
              </a:rPr>
              <a:t>Velikost obchodního </a:t>
            </a:r>
            <a:r>
              <a:rPr lang="cs-CZ" sz="1400" dirty="0" smtClean="0">
                <a:solidFill>
                  <a:srgbClr val="FFFFFF"/>
                </a:solidFill>
                <a:ea typeface="Microsoft YaHei"/>
              </a:rPr>
              <a:t>deficitu a </a:t>
            </a:r>
            <a:r>
              <a:rPr lang="cs-CZ" sz="1400" dirty="0">
                <a:solidFill>
                  <a:srgbClr val="FFFFFF"/>
                </a:solidFill>
                <a:ea typeface="Microsoft YaHei"/>
              </a:rPr>
              <a:t>japonské protekcionistické a dumpingové praktiky se na straně USA staly přetrvávajícím zdrojem kritiky a vedly k vypuknutí několika obchodních sporů</a:t>
            </a:r>
            <a:r>
              <a:rPr lang="cs-CZ" sz="1400" dirty="0" smtClean="0">
                <a:solidFill>
                  <a:srgbClr val="FFFFFF"/>
                </a:solidFill>
                <a:ea typeface="Microsoft YaHei"/>
              </a:rPr>
              <a:t>.</a:t>
            </a:r>
            <a:endParaRPr lang="cs-CZ" sz="1400" dirty="0" smtClean="0"/>
          </a:p>
          <a:p>
            <a:pPr algn="just"/>
            <a:r>
              <a:rPr lang="cs-CZ" sz="1400" dirty="0" smtClean="0">
                <a:solidFill>
                  <a:srgbClr val="FFFFFF"/>
                </a:solidFill>
              </a:rPr>
              <a:t>Administrativa </a:t>
            </a:r>
            <a:r>
              <a:rPr lang="cs-CZ" sz="1400" dirty="0">
                <a:solidFill>
                  <a:srgbClr val="FFFFFF"/>
                </a:solidFill>
              </a:rPr>
              <a:t>G. H. Bushe přišla v roce 1989 s iniciativou, jejímž cílem bylo odstranit hlavní strukturální problémy ve vzájemném obchodu s Japonskem a snížit dlouhodobý americký deficit obchodní bilance (</a:t>
            </a:r>
            <a:r>
              <a:rPr lang="cs-CZ" sz="1400" dirty="0" err="1">
                <a:solidFill>
                  <a:srgbClr val="FFFFFF"/>
                </a:solidFill>
              </a:rPr>
              <a:t>Structural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cs-CZ" sz="1400" dirty="0" err="1">
                <a:solidFill>
                  <a:srgbClr val="FFFFFF"/>
                </a:solidFill>
              </a:rPr>
              <a:t>Impediments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cs-CZ" sz="1400" dirty="0" err="1">
                <a:solidFill>
                  <a:srgbClr val="FFFFFF"/>
                </a:solidFill>
              </a:rPr>
              <a:t>Initiative</a:t>
            </a:r>
            <a:r>
              <a:rPr lang="cs-CZ" sz="1400" dirty="0">
                <a:solidFill>
                  <a:srgbClr val="FFFFFF"/>
                </a:solidFill>
              </a:rPr>
              <a:t> - SII). V roce 1990 obě země uzavřely dohodu směřující k řešení těchto problémů – pokrok při odstraňování překážek je tématem sedmi následných společných setkání</a:t>
            </a:r>
            <a:r>
              <a:rPr lang="cs-CZ" sz="1400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cs-CZ" sz="1400" dirty="0" smtClean="0">
                <a:solidFill>
                  <a:srgbClr val="FFFFFF"/>
                </a:solidFill>
              </a:rPr>
              <a:t>V roce 1994 uzavřela Clintonova administrativa s Japonskem novou rámcovou dohodu ohledně odstraňování překážek vzájemnému obchodu (</a:t>
            </a:r>
            <a:r>
              <a:rPr lang="en-US" sz="1400" dirty="0">
                <a:effectLst/>
                <a:latin typeface="Arial" panose="020B0604020202020204" pitchFamily="34" charset="0"/>
              </a:rPr>
              <a:t>The “United </a:t>
            </a:r>
            <a:r>
              <a:rPr lang="en-US" sz="1400" dirty="0" smtClean="0">
                <a:effectLst/>
                <a:latin typeface="Arial" panose="020B0604020202020204" pitchFamily="34" charset="0"/>
              </a:rPr>
              <a:t>States-Japan </a:t>
            </a:r>
            <a:r>
              <a:rPr lang="en-US" sz="1400" dirty="0">
                <a:effectLst/>
                <a:latin typeface="Arial" panose="020B0604020202020204" pitchFamily="34" charset="0"/>
              </a:rPr>
              <a:t>Framework for a New Economic Partnership</a:t>
            </a:r>
            <a:r>
              <a:rPr lang="en-US" sz="1400" dirty="0" smtClean="0">
                <a:effectLst/>
                <a:latin typeface="Arial" panose="020B0604020202020204" pitchFamily="34" charset="0"/>
              </a:rPr>
              <a:t>”</a:t>
            </a:r>
            <a:r>
              <a:rPr lang="cs-CZ" sz="1400" dirty="0" smtClean="0">
                <a:effectLst/>
                <a:latin typeface="Arial" panose="020B0604020202020204" pitchFamily="34" charset="0"/>
              </a:rPr>
              <a:t>). </a:t>
            </a:r>
          </a:p>
          <a:p>
            <a:pPr algn="just"/>
            <a:r>
              <a:rPr lang="cs-CZ" sz="1400" dirty="0" smtClean="0">
                <a:solidFill>
                  <a:srgbClr val="FFFFFF"/>
                </a:solidFill>
              </a:rPr>
              <a:t>Na jejím základě USA a Japonsko dospěly k dohodám v některých konkrétních oblastech (práva duševního vlastnictví, finanční služby, pojišťovnictví, zdravotnické přístroje, automobily a jejich díly).</a:t>
            </a:r>
          </a:p>
          <a:p>
            <a:pPr marL="339725" lvl="0" indent="-339725" algn="just" defTabSz="449263">
              <a:lnSpc>
                <a:spcPct val="80000"/>
              </a:lnSpc>
              <a:spcBef>
                <a:spcPts val="5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400" dirty="0">
                <a:solidFill>
                  <a:srgbClr val="FFFFFF"/>
                </a:solidFill>
                <a:ea typeface="Microsoft YaHei"/>
              </a:rPr>
              <a:t>V 90. letech byl v tomto směru nejvýznamnější obchodní spor v letech 1999-2000 týkající se dovozu oceli za dumpingové ceny do USA. V této souvislosti došlo k odvetnému uvalení zvýšených cel na dovozce z Japonska a dalších 11 zemí.</a:t>
            </a:r>
          </a:p>
          <a:p>
            <a:pPr marL="339725" lvl="0" indent="-339725" algn="just" defTabSz="449263">
              <a:lnSpc>
                <a:spcPct val="80000"/>
              </a:lnSpc>
              <a:spcBef>
                <a:spcPts val="5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400" dirty="0" smtClean="0">
                <a:solidFill>
                  <a:srgbClr val="FFFFFF"/>
                </a:solidFill>
                <a:ea typeface="Microsoft YaHei"/>
              </a:rPr>
              <a:t>Přes </a:t>
            </a:r>
            <a:r>
              <a:rPr lang="cs-CZ" sz="1400" dirty="0">
                <a:solidFill>
                  <a:srgbClr val="FFFFFF"/>
                </a:solidFill>
                <a:ea typeface="Microsoft YaHei"/>
              </a:rPr>
              <a:t>rekordní obchodní deficity měly obchodní spory USA s Japonskem menší intenzitu než podobné spory na konci 80. let.</a:t>
            </a:r>
          </a:p>
          <a:p>
            <a:pPr algn="just"/>
            <a:endParaRPr lang="cs-CZ" sz="1400" dirty="0">
              <a:solidFill>
                <a:srgbClr val="FFFFFF"/>
              </a:solidFill>
            </a:endParaRP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78243515"/>
      </p:ext>
    </p:extLst>
  </p:cSld>
  <p:clrMapOvr>
    <a:masterClrMapping/>
  </p:clrMapOvr>
  <p:transition spd="med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Bushovy administrativy vůči Japonsku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Japonsko je od počátku považováno za klíčového amerického partnera v regionu. Administrativa usiluje o další posílení americko-japonské aliance a prohloubení vzájemné spolupráce v celé řadě témat (včetně války proti terorismu či řešení problému severokorejského jaderného programu).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Nadstandardní osobní vztahy mezi prezidentem Bushem a japonským premiérem </a:t>
            </a:r>
            <a:r>
              <a:rPr lang="cs-CZ" altLang="cs-CZ" sz="1600" dirty="0" err="1">
                <a:solidFill>
                  <a:srgbClr val="FFFFFF"/>
                </a:solidFill>
              </a:rPr>
              <a:t>Koizumim</a:t>
            </a:r>
            <a:r>
              <a:rPr lang="cs-CZ" altLang="cs-CZ" sz="1600" dirty="0">
                <a:solidFill>
                  <a:srgbClr val="FFFFFF"/>
                </a:solidFill>
              </a:rPr>
              <a:t>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Japonsko hraje důležitou roli v plánech Bushovy administrativy na budování aliancí, kterou nebudou primárně reakcí na konkrétní vojenské hrozby, ale na kapacitách jednotlivých členů a v důsledku toho na schopnosti takových aliancí zasáhnout v krizových oblastech (zejména v tzv. oblouku nestability sahajícím od Blízkého východu po jihovýchodní Asii).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Japonsko se pro USA stalo důležitým partnerem ve válce proti terorismu.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Bushova administrativa podporuje větší roli Japonska v Asii (Japonsko se stalo jednou ze stran šestistranných rozhovorů o severokorejském jaderném programu, umožnilo mu hrát větší roli v regionální ekonomické integraci).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Administrativa rovněž Japonsko podporovala v otázce Severní Koreou unesených japonských občanů (v roce 2004 byla kvůli tomu Severní Korea zařazena na seznam zemí podporujících terorismus).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Došlo k prohloubení spolupráce obou zemí ve vývoji systémů protiraketové obrany (TMD).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86170880"/>
      </p:ext>
    </p:extLst>
  </p:cSld>
  <p:clrMapOvr>
    <a:masterClrMapping/>
  </p:clrMapOvr>
  <p:transition spd="med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Mapa zachycující plochu amerických námořních základen na Okinawě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52" y="1600200"/>
            <a:ext cx="3764895" cy="4525963"/>
          </a:xfrm>
        </p:spPr>
      </p:pic>
    </p:spTree>
    <p:extLst>
      <p:ext uri="{BB962C8B-B14F-4D97-AF65-F5344CB8AC3E}">
        <p14:creationId xmlns:p14="http://schemas.microsoft.com/office/powerpoint/2010/main" val="500781024"/>
      </p:ext>
    </p:extLst>
  </p:cSld>
  <p:clrMapOvr>
    <a:masterClrMapping/>
  </p:clrMapOvr>
  <p:transition spd="med">
    <p:checker/>
  </p:transition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1527</TotalTime>
  <Words>2184</Words>
  <Application>Microsoft Office PowerPoint</Application>
  <PresentationFormat>Předvádění na obrazovce (4:3)</PresentationFormat>
  <Paragraphs>88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Microsoft YaHei</vt:lpstr>
      <vt:lpstr>Arial</vt:lpstr>
      <vt:lpstr>Calibri</vt:lpstr>
      <vt:lpstr>Wingdings</vt:lpstr>
      <vt:lpstr>Kruhy na vodě</vt:lpstr>
      <vt:lpstr>Americká zahraniční politika ve východní Asii</vt:lpstr>
      <vt:lpstr>Charakteristika amerických vztahů se spojenci ve východní Asii</vt:lpstr>
      <vt:lpstr>Americká debata o nejvhodnější politice vůči Japonsku po konci studené války</vt:lpstr>
      <vt:lpstr>Podpora Clintonovy administrativy dalšímu prohlubování aliance s Japonskem</vt:lpstr>
      <vt:lpstr>Revize směrnic pro americko-japonskou vojenskou spolupráci</vt:lpstr>
      <vt:lpstr>Další témata americko-japonské vojenské spolupráce</vt:lpstr>
      <vt:lpstr>Ekonomická dimenze vztahů USA a Japonska v 90. letech</vt:lpstr>
      <vt:lpstr>Politika Bushovy administrativy vůči Japonsku</vt:lpstr>
      <vt:lpstr>Mapa zachycující plochu amerických námořních základen na Okinawě</vt:lpstr>
      <vt:lpstr>Letecká základna americké námořní pěchoty Futenma na Okinawě</vt:lpstr>
      <vt:lpstr>Strategická pozice Okinawy v rámci regionu východní Asie</vt:lpstr>
      <vt:lpstr>Politická dimenze nové Obamovy strategie „Pivot to Asia-Pacific“</vt:lpstr>
      <vt:lpstr>Alianční vztahy v rámci strategie „Pivot to Asia-Pacific“</vt:lpstr>
      <vt:lpstr>Plán rozmístění amerických námořních sil po realizaci strategie „pivotu“</vt:lpstr>
      <vt:lpstr>USA a Tchaj-wan v 90. letech 20. století</vt:lpstr>
      <vt:lpstr>USA a Tchajwan ve 21. století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politika administrativy G. Bushe st.</dc:title>
  <dc:creator>Petr Suchý</dc:creator>
  <cp:lastModifiedBy>Petr Vilímek</cp:lastModifiedBy>
  <cp:revision>83</cp:revision>
  <dcterms:created xsi:type="dcterms:W3CDTF">2005-04-25T12:17:40Z</dcterms:created>
  <dcterms:modified xsi:type="dcterms:W3CDTF">2016-04-05T14:31:42Z</dcterms:modified>
</cp:coreProperties>
</file>