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02729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CCCCCD"/>
          </a:solidFill>
        </a:fill>
      </a:tcStyle>
    </a:wholeTbl>
    <a:band2H>
      <a:tcTxStyle b="def" i="def"/>
      <a:tcStyle>
        <a:tcBdr/>
        <a:fill>
          <a:solidFill>
            <a:srgbClr val="E7E7E8"/>
          </a:solidFill>
        </a:fill>
      </a:tcStyle>
    </a:band2H>
    <a:firstCol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381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381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381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381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FFFAD5"/>
          </a:solidFill>
        </a:fill>
      </a:tcStyle>
    </a:wholeTbl>
    <a:band2H>
      <a:tcTxStyle b="def" i="def"/>
      <a:tcStyle>
        <a:tcBdr/>
        <a:fill>
          <a:solidFill>
            <a:srgbClr val="FFFCEB"/>
          </a:solidFill>
        </a:fill>
      </a:tcStyle>
    </a:band2H>
    <a:firstCol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381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381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202729"/>
          </a:solidFill>
        </a:fill>
      </a:tcStyle>
    </a:band2H>
    <a:firstCol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02729"/>
              </a:solidFill>
              <a:prstDash val="solid"/>
              <a:round/>
            </a:ln>
          </a:top>
          <a:bottom>
            <a:ln w="254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02729"/>
          </a:solidFill>
        </a:fill>
      </a:tcStyle>
    </a:lastRow>
    <a:fir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02729"/>
              </a:solidFill>
              <a:prstDash val="solid"/>
              <a:round/>
            </a:ln>
          </a:top>
          <a:bottom>
            <a:ln w="254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202729"/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381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202729"/>
          </a:solidFill>
        </a:fill>
      </a:tcStyle>
    </a:lastRow>
    <a:fir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381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202729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202729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solidFill>
            <a:srgbClr val="202729">
              <a:alpha val="20000"/>
            </a:srgbClr>
          </a:solidFill>
        </a:fill>
      </a:tcStyle>
    </a:firstCol>
    <a:la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50800" cap="flat">
              <a:solidFill>
                <a:srgbClr val="202729"/>
              </a:solidFill>
              <a:prstDash val="solid"/>
              <a:round/>
            </a:ln>
          </a:top>
          <a:bottom>
            <a:ln w="127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202729"/>
        </a:fontRef>
        <a:srgbClr val="202729"/>
      </a:tcTxStyle>
      <a:tcStyle>
        <a:tcBdr>
          <a:left>
            <a:ln w="12700" cap="flat">
              <a:solidFill>
                <a:srgbClr val="202729"/>
              </a:solidFill>
              <a:prstDash val="solid"/>
              <a:round/>
            </a:ln>
          </a:left>
          <a:right>
            <a:ln w="12700" cap="flat">
              <a:solidFill>
                <a:srgbClr val="202729"/>
              </a:solidFill>
              <a:prstDash val="solid"/>
              <a:round/>
            </a:ln>
          </a:right>
          <a:top>
            <a:ln w="12700" cap="flat">
              <a:solidFill>
                <a:srgbClr val="202729"/>
              </a:solidFill>
              <a:prstDash val="solid"/>
              <a:round/>
            </a:ln>
          </a:top>
          <a:bottom>
            <a:ln w="25400" cap="flat">
              <a:solidFill>
                <a:srgbClr val="202729"/>
              </a:solidFill>
              <a:prstDash val="solid"/>
              <a:round/>
            </a:ln>
          </a:bottom>
          <a:insideH>
            <a:ln w="12700" cap="flat">
              <a:solidFill>
                <a:srgbClr val="202729"/>
              </a:solidFill>
              <a:prstDash val="solid"/>
              <a:round/>
            </a:ln>
          </a:insideH>
          <a:insideV>
            <a:ln w="12700" cap="flat">
              <a:solidFill>
                <a:srgbClr val="20272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bg>
      <p:bgPr>
        <a:solidFill>
          <a:srgbClr val="20272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998148"/>
            <a:ext cx="9144002" cy="2"/>
          </a:xfrm>
          <a:prstGeom prst="line">
            <a:avLst/>
          </a:prstGeom>
          <a:ln w="19050">
            <a:solidFill>
              <a:srgbClr val="63D297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510448" y="1257300"/>
            <a:ext cx="8123103" cy="158850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510448" y="3182310"/>
            <a:ext cx="8123103" cy="63000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Click to add subtitle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311698" y="991475"/>
            <a:ext cx="8520603" cy="1917902"/>
          </a:xfrm>
          <a:prstGeom prst="rect">
            <a:avLst/>
          </a:prstGeom>
        </p:spPr>
        <p:txBody>
          <a:bodyPr anchor="ctr"/>
          <a:lstStyle>
            <a:lvl1pPr algn="ctr">
              <a:defRPr b="1" sz="14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311698" y="3071298"/>
            <a:ext cx="8520603" cy="90180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Click to add text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body">
    <p:bg>
      <p:bgPr>
        <a:solidFill>
          <a:srgbClr val="00517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492561" y="1260280"/>
            <a:ext cx="424802" cy="4"/>
          </a:xfrm>
          <a:prstGeom prst="line">
            <a:avLst/>
          </a:prstGeom>
          <a:ln w="38100">
            <a:solidFill>
              <a:srgbClr val="039BE5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00517C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  <p:sp>
        <p:nvSpPr>
          <p:cNvPr id="112" name="Shape 112"/>
          <p:cNvSpPr/>
          <p:nvPr>
            <p:ph type="title"/>
          </p:nvPr>
        </p:nvSpPr>
        <p:spPr>
          <a:xfrm>
            <a:off x="387898" y="458023"/>
            <a:ext cx="8368204" cy="686103"/>
          </a:xfrm>
          <a:prstGeom prst="rect">
            <a:avLst/>
          </a:prstGeom>
        </p:spPr>
        <p:txBody>
          <a:bodyPr anchor="b"/>
          <a:lstStyle>
            <a:lvl1pPr>
              <a:defRPr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xfrm>
            <a:off x="387898" y="1489823"/>
            <a:ext cx="8368204" cy="30789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xfrm>
            <a:off x="8684347" y="4692392"/>
            <a:ext cx="336812" cy="3352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">
    <p:bg>
      <p:bgPr>
        <a:solidFill>
          <a:srgbClr val="00517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body" sz="quarter" idx="1"/>
          </p:nvPr>
        </p:nvSpPr>
        <p:spPr>
          <a:xfrm>
            <a:off x="319499" y="4233724"/>
            <a:ext cx="5998803" cy="598803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defRPr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>
              <a:lnSpc>
                <a:spcPct val="100000"/>
              </a:lnSpc>
              <a:spcBef>
                <a:spcPts val="0"/>
              </a:spcBef>
              <a:defRPr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>
              <a:lnSpc>
                <a:spcPct val="100000"/>
              </a:lnSpc>
              <a:spcBef>
                <a:spcPts val="0"/>
              </a:spcBef>
              <a:defRPr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>
              <a:lnSpc>
                <a:spcPct val="100000"/>
              </a:lnSpc>
              <a:spcBef>
                <a:spcPts val="0"/>
              </a:spcBef>
              <a:defRPr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xfrm>
            <a:off x="8684347" y="4692392"/>
            <a:ext cx="336812" cy="3352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solidFill>
          <a:srgbClr val="20272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2998148"/>
            <a:ext cx="9144002" cy="2"/>
          </a:xfrm>
          <a:prstGeom prst="line">
            <a:avLst/>
          </a:prstGeom>
          <a:ln w="19050">
            <a:solidFill>
              <a:srgbClr val="63D297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" name="Shape 23"/>
          <p:cNvSpPr/>
          <p:nvPr>
            <p:ph type="title"/>
          </p:nvPr>
        </p:nvSpPr>
        <p:spPr>
          <a:xfrm>
            <a:off x="510448" y="2057400"/>
            <a:ext cx="8123103" cy="778800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text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41" name="Shape 41"/>
          <p:cNvSpPr/>
          <p:nvPr>
            <p:ph type="body" sz="half" idx="1"/>
          </p:nvPr>
        </p:nvSpPr>
        <p:spPr>
          <a:xfrm>
            <a:off x="311698" y="1152475"/>
            <a:ext cx="3999903" cy="34164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/>
            <a:r>
              <a:t>Click to add text</a:t>
            </a:r>
          </a:p>
        </p:txBody>
      </p:sp>
      <p:sp>
        <p:nvSpPr>
          <p:cNvPr id="42" name="Shape 42"/>
          <p:cNvSpPr/>
          <p:nvPr>
            <p:ph type="body" sz="half" idx="13"/>
          </p:nvPr>
        </p:nvSpPr>
        <p:spPr>
          <a:xfrm>
            <a:off x="4832398" y="1152475"/>
            <a:ext cx="3999903" cy="3416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Click to add title</a:t>
            </a:r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/>
            <a:r>
              <a:t>Click to add text</a:t>
            </a: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in point">
    <p:bg>
      <p:bgPr>
        <a:solidFill>
          <a:srgbClr val="63D29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90250" y="526348"/>
            <a:ext cx="5797502" cy="4090803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Click to add title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4572000" y="73"/>
            <a:ext cx="4572000" cy="5143503"/>
          </a:xfrm>
          <a:prstGeom prst="rect">
            <a:avLst/>
          </a:prstGeom>
          <a:solidFill>
            <a:srgbClr val="20272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" name="Shape 76"/>
          <p:cNvSpPr/>
          <p:nvPr/>
        </p:nvSpPr>
        <p:spPr>
          <a:xfrm>
            <a:off x="5029675" y="4495500"/>
            <a:ext cx="468302" cy="2"/>
          </a:xfrm>
          <a:prstGeom prst="line">
            <a:avLst/>
          </a:prstGeom>
          <a:ln w="19050">
            <a:solidFill>
              <a:srgbClr val="63D297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7" name="Shape 77"/>
          <p:cNvSpPr/>
          <p:nvPr>
            <p:ph type="title"/>
          </p:nvPr>
        </p:nvSpPr>
        <p:spPr>
          <a:xfrm>
            <a:off x="265500" y="1205825"/>
            <a:ext cx="4045200" cy="15096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Click to add title</a:t>
            </a:r>
          </a:p>
        </p:txBody>
      </p:sp>
      <p:sp>
        <p:nvSpPr>
          <p:cNvPr id="78" name="Shape 78"/>
          <p:cNvSpPr/>
          <p:nvPr>
            <p:ph type="body" sz="quarter" idx="1"/>
          </p:nvPr>
        </p:nvSpPr>
        <p:spPr>
          <a:xfrm>
            <a:off x="265500" y="2768999"/>
            <a:ext cx="4045200" cy="134550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defRPr sz="2100"/>
            </a:lvl1pPr>
          </a:lstStyle>
          <a:p>
            <a:pPr/>
            <a:r>
              <a:t>Click to add subtitle</a:t>
            </a:r>
          </a:p>
        </p:txBody>
      </p:sp>
      <p:sp>
        <p:nvSpPr>
          <p:cNvPr id="79" name="Shape 79"/>
          <p:cNvSpPr/>
          <p:nvPr>
            <p:ph type="body" sz="half" idx="13"/>
          </p:nvPr>
        </p:nvSpPr>
        <p:spPr>
          <a:xfrm>
            <a:off x="4939500" y="724198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body" sz="quarter" idx="1"/>
          </p:nvPr>
        </p:nvSpPr>
        <p:spPr>
          <a:xfrm>
            <a:off x="311698" y="4236825"/>
            <a:ext cx="5998804" cy="59880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defRPr sz="2100"/>
            </a:lvl1pPr>
          </a:lstStyle>
          <a:p>
            <a:pPr/>
            <a:r>
              <a:t>Click to add text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5045700"/>
            <a:ext cx="9144000" cy="97802"/>
          </a:xfrm>
          <a:prstGeom prst="rect">
            <a:avLst/>
          </a:prstGeom>
          <a:solidFill>
            <a:srgbClr val="63D29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11698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8684347" y="4692392"/>
            <a:ext cx="336812" cy="335249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spAutoFit/>
          </a:bodyPr>
          <a:lstStyle>
            <a:lvl1pPr algn="r">
              <a:defRPr sz="10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202729"/>
          </a:solidFill>
          <a:uFillTx/>
          <a:latin typeface="Proxima Nova"/>
          <a:ea typeface="Proxima Nova"/>
          <a:cs typeface="Proxima Nova"/>
          <a:sym typeface="Proxima Nova"/>
        </a:defRPr>
      </a:lvl9pPr>
    </p:titleStyle>
    <p:bodyStyle>
      <a:lvl1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0" marR="0" indent="0" algn="l" defTabSz="914400" rtl="0" latinLnBrk="0">
        <a:lnSpc>
          <a:spcPct val="115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accent3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Evolution For The Future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MVZ248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xfrm>
            <a:off x="387897" y="458023"/>
            <a:ext cx="8368205" cy="686103"/>
          </a:xfrm>
          <a:prstGeom prst="rect">
            <a:avLst/>
          </a:prstGeom>
        </p:spPr>
        <p:txBody>
          <a:bodyPr/>
          <a:lstStyle/>
          <a:p>
            <a:pPr/>
            <a:r>
              <a:t>Asset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xfrm>
            <a:off x="387897" y="1489823"/>
            <a:ext cx="8368205" cy="3078903"/>
          </a:xfrm>
          <a:prstGeom prst="rect">
            <a:avLst/>
          </a:prstGeom>
        </p:spPr>
        <p:txBody>
          <a:bodyPr/>
          <a:lstStyle/>
          <a:p>
            <a:pPr marL="145508" indent="-145508" defTabSz="187923">
              <a:spcBef>
                <a:spcPts val="1300"/>
              </a:spcBef>
              <a:buSzPct val="100000"/>
              <a:buChar char="•"/>
              <a:defRPr sz="1200"/>
            </a:pPr>
            <a:r>
              <a:t>A long list of military-related advantages.</a:t>
            </a:r>
          </a:p>
          <a:p>
            <a:pPr marL="145508" indent="-145508" defTabSz="187923">
              <a:spcBef>
                <a:spcPts val="1300"/>
              </a:spcBef>
              <a:buSzPct val="100000"/>
              <a:buChar char="•"/>
              <a:defRPr sz="1200"/>
            </a:pPr>
            <a:r>
              <a:t>Israel—through its intelligence, its technology, and the lessons learned from its own experience in counterterrorism and asymmetric warfare</a:t>
            </a:r>
          </a:p>
          <a:p>
            <a:pPr marL="145508" indent="-145508" defTabSz="187923">
              <a:spcBef>
                <a:spcPts val="1300"/>
              </a:spcBef>
              <a:buSzPct val="100000"/>
              <a:buChar char="•"/>
              <a:defRPr sz="1200"/>
            </a:pPr>
            <a:r>
              <a:t>Israel’s unique counterproliferation efforts—destroying nuclear reactors in Iraq (1981) and Syria (2007) Israel’s contribution to Western security is greater.</a:t>
            </a:r>
          </a:p>
          <a:p>
            <a:pPr marL="145508" indent="-145508" defTabSz="187923">
              <a:spcBef>
                <a:spcPts val="1300"/>
              </a:spcBef>
              <a:buSzPct val="100000"/>
              <a:buChar char="•"/>
              <a:defRPr sz="1200"/>
            </a:pPr>
            <a:r>
              <a:t>Bottom line: do a cost-benefit analysis of the U.S. relationship with Israel over the past thirty-plus years and the U.S. relationship with its Arab friends in the Gulf. </a:t>
            </a:r>
          </a:p>
          <a:p>
            <a:pPr lvl="1" marL="424400" indent="-145508" defTabSz="187923">
              <a:spcBef>
                <a:spcPts val="1300"/>
              </a:spcBef>
              <a:buSzPct val="100000"/>
              <a:buChar char="•"/>
              <a:defRPr sz="1200"/>
            </a:pPr>
            <a:r>
              <a:t>To secure its interests in the Arab-Israeli arena, the United States has spent about $100 billion in military and economic assistance to Israel, plus another $30 billion to Egypt and relatively small amount to other Arab nations. </a:t>
            </a:r>
          </a:p>
          <a:p>
            <a:pPr lvl="1" marL="424400" indent="-145508" defTabSz="187923">
              <a:spcBef>
                <a:spcPts val="1300"/>
              </a:spcBef>
              <a:buSzPct val="100000"/>
              <a:buChar char="•"/>
              <a:defRPr sz="1200"/>
            </a:pPr>
            <a:r>
              <a:t>On a state-to-state basis, investment in Israel has paid off in terms of regional stability. pre-2011.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8">
              <a:defRPr sz="2500"/>
            </a:lvl1pPr>
          </a:lstStyle>
          <a:p>
            <a:pPr/>
            <a:r>
              <a:t>Foreign Policy Review and 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886968">
              <a:spcBef>
                <a:spcPts val="1500"/>
              </a:spcBef>
              <a:defRPr sz="1746"/>
            </a:pPr>
            <a:r>
              <a:t>New friends</a:t>
            </a:r>
          </a:p>
          <a:p>
            <a:pPr lvl="1" marL="653555" indent="-210071" defTabSz="886968">
              <a:spcBef>
                <a:spcPts val="1500"/>
              </a:spcBef>
              <a:buSzPct val="75000"/>
              <a:buChar char="•"/>
              <a:defRPr sz="1746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Israel as a strong and stable factor capable of replacing to some degree the American anchor that is steadily dissipating. </a:t>
            </a:r>
          </a:p>
          <a:p>
            <a:pPr lvl="1" marL="653555" indent="-210071" defTabSz="886968">
              <a:spcBef>
                <a:spcPts val="1500"/>
              </a:spcBef>
              <a:buSzPct val="75000"/>
              <a:buChar char="•"/>
              <a:defRPr sz="1746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Israel stands at the forefront of the battle of the democratic and modern world against the forces of radical Islam.</a:t>
            </a:r>
          </a:p>
          <a:p>
            <a:pPr defTabSz="886968">
              <a:spcBef>
                <a:spcPts val="1500"/>
              </a:spcBef>
              <a:defRPr sz="1746"/>
            </a:pPr>
            <a:r>
              <a:t>Old enemies</a:t>
            </a:r>
          </a:p>
          <a:p>
            <a:pPr lvl="2" defTabSz="886968">
              <a:spcBef>
                <a:spcPts val="1500"/>
              </a:spcBef>
              <a:defRPr sz="1746"/>
            </a:pPr>
            <a:r>
              <a:t>Iran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8">
              <a:defRPr sz="2500"/>
            </a:lvl1pPr>
          </a:lstStyle>
          <a:p>
            <a:pPr/>
            <a:r>
              <a:t>Peace and Future of Israeli Foreign Policy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Public opinion</a:t>
            </a:r>
          </a:p>
          <a:p>
            <a:pPr/>
            <a:r>
              <a:t>GOI and PMO</a:t>
            </a:r>
          </a:p>
          <a:p>
            <a:pPr/>
            <a:r>
              <a:t>Divided Palestinian loyalties</a:t>
            </a:r>
          </a:p>
          <a:p>
            <a:pPr/>
            <a:r>
              <a:t>The chaotic Middle East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8">
              <a:defRPr sz="2500"/>
            </a:lvl1pPr>
          </a:lstStyle>
          <a:p>
            <a:pPr/>
            <a:r>
              <a:t>Israel and the US</a:t>
            </a:r>
          </a:p>
        </p:txBody>
      </p:sp>
      <p:sp>
        <p:nvSpPr>
          <p:cNvPr id="138" name="Shape 1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Since 2010 asset and liability</a:t>
            </a:r>
          </a:p>
          <a:p>
            <a:pPr/>
            <a:r>
              <a:t>post-2020?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xfrm>
            <a:off x="387897" y="458023"/>
            <a:ext cx="8368205" cy="686103"/>
          </a:xfrm>
          <a:prstGeom prst="rect">
            <a:avLst/>
          </a:prstGeom>
        </p:spPr>
        <p:txBody>
          <a:bodyPr/>
          <a:lstStyle/>
          <a:p>
            <a:pPr/>
            <a:r>
              <a:t>Liability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xfrm>
            <a:off x="387897" y="1489823"/>
            <a:ext cx="8368205" cy="3078903"/>
          </a:xfrm>
          <a:prstGeom prst="rect">
            <a:avLst/>
          </a:prstGeom>
        </p:spPr>
        <p:txBody>
          <a:bodyPr/>
          <a:lstStyle/>
          <a:p>
            <a:pPr marL="168554" indent="-168554" defTabSz="243377">
              <a:spcBef>
                <a:spcPts val="1700"/>
              </a:spcBef>
              <a:buSzPct val="100000"/>
              <a:buChar char="•"/>
              <a:defRPr sz="1400"/>
            </a:pPr>
            <a:r>
              <a:t>Political costs to the U.S. internationally of having to spend our political capital this way are huge.</a:t>
            </a:r>
          </a:p>
          <a:p>
            <a:pPr marL="168554" indent="-168554" defTabSz="243377">
              <a:spcBef>
                <a:spcPts val="1700"/>
              </a:spcBef>
              <a:buSzPct val="100000"/>
              <a:buChar char="•"/>
              <a:defRPr sz="1400"/>
            </a:pPr>
            <a:r>
              <a:t>Protecting ally (Israel) from continual and increased international indignation about Israel’s behavior </a:t>
            </a:r>
          </a:p>
          <a:p>
            <a:pPr lvl="1" marL="529741" indent="-168554" defTabSz="243377">
              <a:spcBef>
                <a:spcPts val="1700"/>
              </a:spcBef>
              <a:buSzPct val="100000"/>
              <a:buChar char="•"/>
              <a:defRPr sz="1400"/>
            </a:pPr>
            <a:r>
              <a:t>grave damage to U.S. global and regional standing. </a:t>
            </a:r>
          </a:p>
          <a:p>
            <a:pPr marL="168554" indent="-168554" defTabSz="243377">
              <a:spcBef>
                <a:spcPts val="1700"/>
              </a:spcBef>
              <a:buSzPct val="100000"/>
              <a:buChar char="•"/>
              <a:defRPr sz="1400"/>
            </a:pPr>
            <a:r>
              <a:t>Severely impaired U.S. ties with the world’s 1.6 billion Muslims not only in the Middle East. </a:t>
            </a:r>
          </a:p>
          <a:p>
            <a:pPr marL="168554" indent="-168554" defTabSz="243377">
              <a:spcBef>
                <a:spcPts val="1700"/>
              </a:spcBef>
              <a:buSzPct val="100000"/>
              <a:buChar char="•"/>
              <a:defRPr sz="1400"/>
            </a:pPr>
            <a:r>
              <a:t>But it has also cost us much of our followership in international organizations.</a:t>
            </a:r>
          </a:p>
          <a:p>
            <a:pPr lvl="1" marL="529741" indent="-168554" defTabSz="243377">
              <a:spcBef>
                <a:spcPts val="1700"/>
              </a:spcBef>
              <a:buSzPct val="100000"/>
              <a:buChar char="•"/>
              <a:defRPr sz="1400"/>
            </a:pPr>
            <a:r>
              <a:t>U.N.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xfrm>
            <a:off x="387897" y="458023"/>
            <a:ext cx="8368205" cy="686103"/>
          </a:xfrm>
          <a:prstGeom prst="rect">
            <a:avLst/>
          </a:prstGeom>
        </p:spPr>
        <p:txBody>
          <a:bodyPr/>
          <a:lstStyle/>
          <a:p>
            <a:pPr/>
            <a:r>
              <a:t>Liability specifics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xfrm>
            <a:off x="387897" y="1489823"/>
            <a:ext cx="8368205" cy="3078903"/>
          </a:xfrm>
          <a:prstGeom prst="rect">
            <a:avLst/>
          </a:prstGeom>
        </p:spPr>
        <p:txBody>
          <a:bodyPr/>
          <a:lstStyle/>
          <a:p>
            <a:pPr marL="173058" indent="-173058" defTabSz="224894">
              <a:spcBef>
                <a:spcPts val="1500"/>
              </a:spcBef>
              <a:buSzPct val="100000"/>
              <a:buChar char="•"/>
              <a:defRPr sz="1400"/>
            </a:pPr>
            <a:r>
              <a:t>The </a:t>
            </a:r>
            <a:r>
              <a:rPr b="1"/>
              <a:t>conflict foments anti-American sentiment, due to a perception of U.S. favoritism for Israel</a:t>
            </a:r>
            <a:r>
              <a:t>. </a:t>
            </a:r>
          </a:p>
          <a:p>
            <a:pPr marL="173058" indent="-173058" defTabSz="224894">
              <a:spcBef>
                <a:spcPts val="1500"/>
              </a:spcBef>
              <a:buSzPct val="100000"/>
              <a:buChar char="•"/>
              <a:defRPr sz="1400"/>
            </a:pPr>
            <a:r>
              <a:t>Arab anger over the Palestinian question </a:t>
            </a:r>
            <a:r>
              <a:rPr b="1"/>
              <a:t>limits the strength and depth of U.S. partnerships</a:t>
            </a:r>
            <a:r>
              <a:t> with governments and peoples in the AOR and weakens the legitimacy of moderate regimes in the Arab world. </a:t>
            </a:r>
          </a:p>
          <a:p>
            <a:pPr marL="173058" indent="-173058" defTabSz="224894">
              <a:spcBef>
                <a:spcPts val="1500"/>
              </a:spcBef>
              <a:buSzPct val="100000"/>
              <a:buChar char="•"/>
              <a:defRPr sz="1400"/>
            </a:pPr>
            <a:r>
              <a:t>Meanwhile, al-Qaeda and other militant groups </a:t>
            </a:r>
            <a:r>
              <a:rPr b="1"/>
              <a:t>exploit that anger</a:t>
            </a:r>
            <a:r>
              <a:t> to mobilize support. </a:t>
            </a:r>
          </a:p>
          <a:p>
            <a:pPr marL="173058" indent="-173058" defTabSz="224894">
              <a:spcBef>
                <a:spcPts val="1500"/>
              </a:spcBef>
              <a:buSzPct val="100000"/>
              <a:buChar char="•"/>
              <a:defRPr sz="1400"/>
            </a:pPr>
            <a:r>
              <a:t>The conflict also gives Iran influence in the Arab world through its clients, Lebanese Hizballah and Hamas.</a:t>
            </a:r>
          </a:p>
          <a:p>
            <a:pPr lvl="3" marL="1174325" indent="-173058" defTabSz="224894">
              <a:spcBef>
                <a:spcPts val="1500"/>
              </a:spcBef>
              <a:buSzPct val="100000"/>
              <a:buChar char="•"/>
              <a:defRPr sz="1400"/>
            </a:pPr>
            <a:r>
              <a:t>Gen. Petraeus (2010)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body" sz="quarter" idx="1"/>
          </p:nvPr>
        </p:nvSpPr>
        <p:spPr>
          <a:xfrm>
            <a:off x="319498" y="4233724"/>
            <a:ext cx="5998805" cy="598803"/>
          </a:xfrm>
          <a:prstGeom prst="rect">
            <a:avLst/>
          </a:prstGeom>
        </p:spPr>
        <p:txBody>
          <a:bodyPr/>
          <a:lstStyle/>
          <a:p>
            <a:pPr/>
            <a:r>
              <a:t>Asset or Liability? </a:t>
            </a:r>
          </a:p>
        </p:txBody>
      </p:sp>
      <p:pic>
        <p:nvPicPr>
          <p:cNvPr id="147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7663" y="190500"/>
            <a:ext cx="6148674" cy="40927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xfrm>
            <a:off x="387897" y="458023"/>
            <a:ext cx="8368205" cy="686103"/>
          </a:xfrm>
          <a:prstGeom prst="rect">
            <a:avLst/>
          </a:prstGeom>
        </p:spPr>
        <p:txBody>
          <a:bodyPr/>
          <a:lstStyle/>
          <a:p>
            <a:pPr/>
            <a:r>
              <a:t>Asset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xfrm>
            <a:off x="387897" y="1489823"/>
            <a:ext cx="8368205" cy="3078903"/>
          </a:xfrm>
          <a:prstGeom prst="rect">
            <a:avLst/>
          </a:prstGeom>
        </p:spPr>
        <p:txBody>
          <a:bodyPr/>
          <a:lstStyle/>
          <a:p>
            <a:pPr marL="221740" indent="-221740" defTabSz="298831">
              <a:spcBef>
                <a:spcPts val="2100"/>
              </a:spcBef>
              <a:buSzPct val="100000"/>
              <a:buChar char="•"/>
            </a:pPr>
            <a:r>
              <a:t>Shared values and moral responsibility remain unshakable foundations of U.S.-Israel relations," </a:t>
            </a:r>
          </a:p>
          <a:p>
            <a:pPr lvl="2" marL="1108710" indent="-221741" defTabSz="298831">
              <a:spcBef>
                <a:spcPts val="2100"/>
              </a:spcBef>
              <a:buSzPct val="100000"/>
              <a:buChar char="•"/>
            </a:pPr>
            <a:r>
              <a:t>Robert D. Blackwill and Walter B. Slocombe </a:t>
            </a:r>
            <a:r>
              <a:rPr i="1"/>
              <a:t>Israel: A Strategic Asset for the United States.</a:t>
            </a:r>
            <a:r>
              <a:t> </a:t>
            </a:r>
          </a:p>
          <a:p>
            <a:pPr marL="221740" indent="-221740" defTabSz="298831">
              <a:spcBef>
                <a:spcPts val="2100"/>
              </a:spcBef>
              <a:buSzPct val="100000"/>
              <a:buChar char="•"/>
            </a:pPr>
            <a:r>
              <a:t>"But the relationship stands equally on an underappreciated third leg: </a:t>
            </a:r>
            <a:r>
              <a:rPr u="sng"/>
              <a:t>common national interests and collaborative action to advance those interests</a:t>
            </a:r>
            <a:r>
              <a:t>."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xfrm>
            <a:off x="387897" y="458023"/>
            <a:ext cx="8368205" cy="686103"/>
          </a:xfrm>
          <a:prstGeom prst="rect">
            <a:avLst/>
          </a:prstGeom>
        </p:spPr>
        <p:txBody>
          <a:bodyPr/>
          <a:lstStyle/>
          <a:p>
            <a:pPr/>
            <a:r>
              <a:t>Asset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xfrm>
            <a:off x="387897" y="1489823"/>
            <a:ext cx="8368205" cy="3078903"/>
          </a:xfrm>
          <a:prstGeom prst="rect">
            <a:avLst/>
          </a:prstGeom>
        </p:spPr>
        <p:txBody>
          <a:bodyPr/>
          <a:lstStyle/>
          <a:p>
            <a:pPr marL="173736" indent="-173736" defTabSz="234135">
              <a:buSzPct val="100000"/>
              <a:buChar char="•"/>
              <a:defRPr sz="1400"/>
            </a:pPr>
            <a:r>
              <a:t>It is to America’s advantage to have in Israel an economy that is so closely associated with the USA. </a:t>
            </a:r>
          </a:p>
          <a:p>
            <a:pPr lvl="1" marL="521208" indent="-173736" defTabSz="234135">
              <a:buSzPct val="100000"/>
              <a:buChar char="•"/>
              <a:defRPr sz="1400"/>
            </a:pPr>
            <a:r>
              <a:t>innovator in the information and technology field, </a:t>
            </a:r>
          </a:p>
          <a:p>
            <a:pPr lvl="1" marL="521208" indent="-173736" defTabSz="234135">
              <a:buSzPct val="100000"/>
              <a:buChar char="•"/>
              <a:defRPr sz="1400"/>
            </a:pPr>
            <a:r>
              <a:t>high-tech medicine, and in </a:t>
            </a:r>
          </a:p>
          <a:p>
            <a:pPr lvl="1" marL="521208" indent="-173736" defTabSz="234135">
              <a:buSzPct val="100000"/>
              <a:buChar char="•"/>
              <a:defRPr sz="1400"/>
            </a:pPr>
            <a:r>
              <a:t>green technologies like the electric car. </a:t>
            </a:r>
          </a:p>
          <a:p>
            <a:pPr marL="173736" indent="-173736" defTabSz="234135">
              <a:buSzPct val="100000"/>
              <a:buChar char="•"/>
              <a:defRPr sz="1400"/>
            </a:pPr>
            <a:r>
              <a:t>The Obama administration made the economic health and well-being of the United States the pillar of its National Security Strategy.</a:t>
            </a:r>
          </a:p>
          <a:p>
            <a:pPr lvl="1" marL="521208" indent="-173736" defTabSz="234135">
              <a:buSzPct val="100000"/>
              <a:buChar char="•"/>
              <a:defRPr sz="1400"/>
            </a:pPr>
            <a:r>
              <a:t>Clinton administration, James D. Boys </a:t>
            </a:r>
            <a:r>
              <a:rPr i="1"/>
              <a:t>Clinton Grand Strategy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xfrm>
            <a:off x="387897" y="458023"/>
            <a:ext cx="8368205" cy="686103"/>
          </a:xfrm>
          <a:prstGeom prst="rect">
            <a:avLst/>
          </a:prstGeom>
        </p:spPr>
        <p:txBody>
          <a:bodyPr/>
          <a:lstStyle/>
          <a:p>
            <a:pPr/>
            <a:r>
              <a:t>Asset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xfrm>
            <a:off x="387897" y="1489823"/>
            <a:ext cx="8368205" cy="3078903"/>
          </a:xfrm>
          <a:prstGeom prst="rect">
            <a:avLst/>
          </a:prstGeom>
        </p:spPr>
        <p:txBody>
          <a:bodyPr/>
          <a:lstStyle/>
          <a:p>
            <a:pPr marL="195788" indent="-195788" defTabSz="280347">
              <a:spcBef>
                <a:spcPts val="2000"/>
              </a:spcBef>
              <a:buSzPct val="100000"/>
              <a:buChar char="•"/>
              <a:defRPr sz="1600"/>
            </a:pPr>
            <a:r>
              <a:t>The peace process has been a vehicle for American influence throughout the broad Middle Eastern region. </a:t>
            </a:r>
          </a:p>
          <a:p>
            <a:pPr marL="195788" indent="-195788" defTabSz="280347">
              <a:spcBef>
                <a:spcPts val="2000"/>
              </a:spcBef>
              <a:buSzPct val="100000"/>
              <a:buChar char="•"/>
              <a:defRPr sz="1600"/>
            </a:pPr>
            <a:r>
              <a:t>An excuse for Arab declarations of friendship with the United States, </a:t>
            </a:r>
          </a:p>
          <a:p>
            <a:pPr lvl="2" marL="1027892" indent="-195789" defTabSz="280347">
              <a:spcBef>
                <a:spcPts val="2000"/>
              </a:spcBef>
              <a:buSzPct val="100000"/>
              <a:buChar char="•"/>
              <a:defRPr sz="1600"/>
            </a:pPr>
            <a:r>
              <a:t>regardless if Americans remain devoted to Israel. </a:t>
            </a:r>
          </a:p>
          <a:p>
            <a:pPr lvl="2" marL="1027892" indent="-195789" defTabSz="280347">
              <a:spcBef>
                <a:spcPts val="2000"/>
              </a:spcBef>
              <a:buSzPct val="100000"/>
              <a:buChar char="•"/>
              <a:defRPr sz="1600"/>
            </a:pPr>
            <a:r>
              <a:t>Helped eliminate what might be a zero-sum game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202729"/>
      </a:lt1>
      <a:dk2>
        <a:srgbClr val="A7A7A7"/>
      </a:dk2>
      <a:lt2>
        <a:srgbClr val="535353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0000FF"/>
      </a:hlink>
      <a:folHlink>
        <a:srgbClr val="FF00FF"/>
      </a:folHlink>
    </a:clrScheme>
    <a:fontScheme name="spearmi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spearm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02729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0000FF"/>
      </a:hlink>
      <a:folHlink>
        <a:srgbClr val="FF00FF"/>
      </a:folHlink>
    </a:clrScheme>
    <a:fontScheme name="spearmi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spearm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02729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02729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