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  <p:sldMasterId id="2147483816" r:id="rId3"/>
    <p:sldMasterId id="2147483828" r:id="rId4"/>
    <p:sldMasterId id="2147483840" r:id="rId5"/>
    <p:sldMasterId id="2147483960" r:id="rId6"/>
    <p:sldMasterId id="2147483984" r:id="rId7"/>
    <p:sldMasterId id="2147483996" r:id="rId8"/>
    <p:sldMasterId id="2147484008" r:id="rId9"/>
    <p:sldMasterId id="2147484044" r:id="rId10"/>
    <p:sldMasterId id="2147484056" r:id="rId11"/>
    <p:sldMasterId id="2147484068" r:id="rId12"/>
    <p:sldMasterId id="2147484080" r:id="rId13"/>
    <p:sldMasterId id="2147484092" r:id="rId14"/>
    <p:sldMasterId id="2147484104" r:id="rId15"/>
    <p:sldMasterId id="2147484116" r:id="rId16"/>
    <p:sldMasterId id="2147484128" r:id="rId17"/>
    <p:sldMasterId id="2147484140" r:id="rId18"/>
    <p:sldMasterId id="2147484164" r:id="rId19"/>
    <p:sldMasterId id="2147484176" r:id="rId20"/>
  </p:sldMasterIdLst>
  <p:notesMasterIdLst>
    <p:notesMasterId r:id="rId69"/>
  </p:notesMasterIdLst>
  <p:sldIdLst>
    <p:sldId id="256" r:id="rId21"/>
    <p:sldId id="257" r:id="rId22"/>
    <p:sldId id="295" r:id="rId23"/>
    <p:sldId id="259" r:id="rId24"/>
    <p:sldId id="297" r:id="rId25"/>
    <p:sldId id="299" r:id="rId26"/>
    <p:sldId id="301" r:id="rId27"/>
    <p:sldId id="302" r:id="rId28"/>
    <p:sldId id="303" r:id="rId29"/>
    <p:sldId id="304" r:id="rId30"/>
    <p:sldId id="305" r:id="rId31"/>
    <p:sldId id="306" r:id="rId32"/>
    <p:sldId id="311" r:id="rId33"/>
    <p:sldId id="325" r:id="rId34"/>
    <p:sldId id="328" r:id="rId35"/>
    <p:sldId id="258" r:id="rId36"/>
    <p:sldId id="331" r:id="rId37"/>
    <p:sldId id="329" r:id="rId38"/>
    <p:sldId id="333" r:id="rId39"/>
    <p:sldId id="332" r:id="rId40"/>
    <p:sldId id="357" r:id="rId41"/>
    <p:sldId id="265" r:id="rId42"/>
    <p:sldId id="340" r:id="rId43"/>
    <p:sldId id="338" r:id="rId44"/>
    <p:sldId id="341" r:id="rId45"/>
    <p:sldId id="342" r:id="rId46"/>
    <p:sldId id="346" r:id="rId47"/>
    <p:sldId id="355" r:id="rId48"/>
    <p:sldId id="356" r:id="rId49"/>
    <p:sldId id="354" r:id="rId50"/>
    <p:sldId id="343" r:id="rId51"/>
    <p:sldId id="344" r:id="rId52"/>
    <p:sldId id="345" r:id="rId53"/>
    <p:sldId id="347" r:id="rId54"/>
    <p:sldId id="271" r:id="rId55"/>
    <p:sldId id="348" r:id="rId56"/>
    <p:sldId id="349" r:id="rId57"/>
    <p:sldId id="350" r:id="rId58"/>
    <p:sldId id="351" r:id="rId59"/>
    <p:sldId id="358" r:id="rId60"/>
    <p:sldId id="274" r:id="rId61"/>
    <p:sldId id="278" r:id="rId62"/>
    <p:sldId id="276" r:id="rId63"/>
    <p:sldId id="279" r:id="rId64"/>
    <p:sldId id="280" r:id="rId65"/>
    <p:sldId id="353" r:id="rId66"/>
    <p:sldId id="281" r:id="rId67"/>
    <p:sldId id="282" r:id="rId6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redný štýl 4 - zvýrazneni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63" Type="http://schemas.openxmlformats.org/officeDocument/2006/relationships/slide" Target="slides/slide43.xml"/><Relationship Id="rId68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66" Type="http://schemas.openxmlformats.org/officeDocument/2006/relationships/slide" Target="slides/slide46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61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slide" Target="slides/slide44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slide" Target="slides/slide4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slide" Target="slides/slide42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BB59B-6AF3-42F7-BCE3-599303A5A339}" type="datetimeFigureOut">
              <a:rPr lang="en-US" smtClean="0"/>
              <a:pPr/>
              <a:t>5/13/2017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B1032-EDE0-4829-92B7-C11F0AC55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8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13.5.2017</a:t>
            </a:fld>
            <a:endParaRPr lang="sk-S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13.5.2017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83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891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84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282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169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835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051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231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5767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3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13.5.2017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827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99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108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40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344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728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1286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726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971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80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60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01657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952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111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324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54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970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0752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71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4894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58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7652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7425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93733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185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35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0841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54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39192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1988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3095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51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980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6250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2059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4875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0613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74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0473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61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96736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5808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71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12491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3179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2866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7646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1546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3300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70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0770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69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0081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11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63576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4811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93547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3404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7748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1418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5658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70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0770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69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00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17197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1164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4811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93547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3404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7748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1418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5658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70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0770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69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32041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0081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1164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4811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93547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3404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7748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1418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5658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70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07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3318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69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0081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1164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4811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93547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3404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7748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1418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5658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13.5.2017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3545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4495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67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9268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36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2765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84038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9934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9350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5953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1897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7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28711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186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06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06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85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106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50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605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5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13.5.2017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252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724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891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368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30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369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78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505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641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1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13.5.2017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129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80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436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008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49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477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697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35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797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2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13.5.2017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46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887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02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61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147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865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52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604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04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0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13.5.2017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866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070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70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6019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734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139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08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440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501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03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13.5.2017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135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243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8281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499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630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691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587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95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26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5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13.5.2017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88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014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65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378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8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385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988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646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122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30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13.5.2017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299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73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8540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8023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319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054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5248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50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720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4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13.5.2017</a:t>
            </a:fld>
            <a:endParaRPr lang="sk-SK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76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448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73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949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829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045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045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045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045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468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59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878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47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781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14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092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580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13.5.2017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705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4800" y="2133600"/>
            <a:ext cx="8458200" cy="2057400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Electoral system and its reforms</a:t>
            </a:r>
            <a:endParaRPr lang="sk-SK" sz="60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1000" y="5562600"/>
            <a:ext cx="8458200" cy="1143000"/>
          </a:xfrm>
        </p:spPr>
        <p:txBody>
          <a:bodyPr>
            <a:normAutofit lnSpcReduction="10000"/>
          </a:bodyPr>
          <a:lstStyle/>
          <a:p>
            <a:pPr algn="r"/>
            <a:r>
              <a:rPr lang="sk-SK" sz="3200" dirty="0">
                <a:solidFill>
                  <a:schemeClr val="bg1"/>
                </a:solidFill>
              </a:rPr>
              <a:t>Peter Spáč</a:t>
            </a:r>
          </a:p>
          <a:p>
            <a:pPr algn="r"/>
            <a:r>
              <a:rPr lang="cs-CZ" sz="3200" dirty="0">
                <a:solidFill>
                  <a:schemeClr val="bg1"/>
                </a:solidFill>
              </a:rPr>
              <a:t>10</a:t>
            </a:r>
            <a:r>
              <a:rPr lang="sk-SK" sz="3200" dirty="0">
                <a:solidFill>
                  <a:schemeClr val="bg1"/>
                </a:solidFill>
              </a:rPr>
              <a:t>.4.201</a:t>
            </a:r>
            <a:r>
              <a:rPr lang="cs-CZ" sz="3200" dirty="0">
                <a:solidFill>
                  <a:schemeClr val="bg1"/>
                </a:solidFill>
              </a:rPr>
              <a:t>7</a:t>
            </a:r>
            <a:endParaRPr lang="sk-SK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Quota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630362"/>
            <a:ext cx="8686800" cy="49228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number of votes which are needed to obtain a seat</a:t>
            </a:r>
          </a:p>
          <a:p>
            <a:endParaRPr lang="en-US" dirty="0"/>
          </a:p>
          <a:p>
            <a:r>
              <a:rPr lang="en-US" dirty="0"/>
              <a:t>Political party gets as many seats as many times it acquired the quota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Quota = 10 000 votes</a:t>
            </a:r>
          </a:p>
          <a:p>
            <a:pPr lvl="1"/>
            <a:r>
              <a:rPr lang="en-US" dirty="0"/>
              <a:t>Votes of party = 263 000</a:t>
            </a:r>
          </a:p>
          <a:p>
            <a:pPr lvl="1"/>
            <a:r>
              <a:rPr lang="en-US" dirty="0"/>
              <a:t>Party gets </a:t>
            </a:r>
            <a:r>
              <a:rPr lang="en-US" b="1" dirty="0"/>
              <a:t>26 seats</a:t>
            </a:r>
            <a:r>
              <a:rPr lang="en-US" dirty="0"/>
              <a:t> as it acquired quota for 26 times</a:t>
            </a:r>
          </a:p>
          <a:p>
            <a:endParaRPr lang="en-US" dirty="0"/>
          </a:p>
          <a:p>
            <a:r>
              <a:rPr lang="en-US" dirty="0"/>
              <a:t>Many types: Hare, </a:t>
            </a:r>
            <a:r>
              <a:rPr lang="en-US" dirty="0" err="1"/>
              <a:t>Hagenbach</a:t>
            </a:r>
            <a:r>
              <a:rPr lang="en-US" dirty="0"/>
              <a:t>-Bischoff, </a:t>
            </a:r>
            <a:r>
              <a:rPr lang="en-US" dirty="0" err="1"/>
              <a:t>Imperiali</a:t>
            </a:r>
            <a:r>
              <a:rPr lang="en-US" dirty="0"/>
              <a:t>..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73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/>
              <a:t>Hagenbach</a:t>
            </a:r>
            <a:r>
              <a:rPr lang="en-US" dirty="0"/>
              <a:t>-Bischoff quota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630362"/>
            <a:ext cx="8686800" cy="4922838"/>
          </a:xfrm>
        </p:spPr>
        <p:txBody>
          <a:bodyPr>
            <a:normAutofit/>
          </a:bodyPr>
          <a:lstStyle/>
          <a:p>
            <a:r>
              <a:rPr lang="en-US" dirty="0"/>
              <a:t>Q = V / (S + 1)</a:t>
            </a:r>
          </a:p>
          <a:p>
            <a:endParaRPr lang="en-US" dirty="0"/>
          </a:p>
          <a:p>
            <a:r>
              <a:rPr lang="en-US" dirty="0"/>
              <a:t>Q – quota</a:t>
            </a:r>
          </a:p>
          <a:p>
            <a:r>
              <a:rPr lang="en-US" dirty="0"/>
              <a:t>V – valid votes</a:t>
            </a:r>
          </a:p>
          <a:p>
            <a:r>
              <a:rPr lang="en-US" dirty="0"/>
              <a:t>S – seats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We want to divide </a:t>
            </a:r>
            <a:r>
              <a:rPr lang="en-US" b="1" dirty="0"/>
              <a:t>100 seats</a:t>
            </a:r>
            <a:r>
              <a:rPr lang="en-US" dirty="0"/>
              <a:t> and all political parties got </a:t>
            </a:r>
            <a:r>
              <a:rPr lang="en-US" b="1" dirty="0"/>
              <a:t>250 000 votes</a:t>
            </a:r>
            <a:r>
              <a:rPr lang="en-US" dirty="0"/>
              <a:t> together</a:t>
            </a:r>
          </a:p>
          <a:p>
            <a:pPr lvl="1"/>
            <a:r>
              <a:rPr lang="en-US" dirty="0"/>
              <a:t>Q = 250 000 / (100 + 1) = 250 000 / 101 = </a:t>
            </a:r>
            <a:r>
              <a:rPr lang="en-US" b="1" dirty="0"/>
              <a:t>2475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15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/>
              <a:t>Hagenbach</a:t>
            </a:r>
            <a:r>
              <a:rPr lang="en-US" dirty="0"/>
              <a:t>-Bischoff quota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630362"/>
            <a:ext cx="8686800" cy="4922838"/>
          </a:xfrm>
        </p:spPr>
        <p:txBody>
          <a:bodyPr>
            <a:normAutofit/>
          </a:bodyPr>
          <a:lstStyle/>
          <a:p>
            <a:r>
              <a:rPr lang="en-US" dirty="0"/>
              <a:t>Q = 2475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223274"/>
              </p:ext>
            </p:extLst>
          </p:nvPr>
        </p:nvGraphicFramePr>
        <p:xfrm>
          <a:off x="609600" y="2743200"/>
          <a:ext cx="7848603" cy="345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1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1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2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12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Party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Votes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Quota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Division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Seats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Remaining votes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Seats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95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438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2475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38,56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1 388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76 522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30,92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2 272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47 183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19,06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30 857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12,47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1 157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250 000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741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Divisor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630362"/>
            <a:ext cx="8686800" cy="4922838"/>
          </a:xfrm>
        </p:spPr>
        <p:txBody>
          <a:bodyPr>
            <a:normAutofit/>
          </a:bodyPr>
          <a:lstStyle/>
          <a:p>
            <a:r>
              <a:rPr lang="en-US" dirty="0"/>
              <a:t>A line of numbers by which the parties’ votes are divided</a:t>
            </a:r>
          </a:p>
          <a:p>
            <a:endParaRPr lang="en-US" dirty="0"/>
          </a:p>
          <a:p>
            <a:r>
              <a:rPr lang="en-US" dirty="0"/>
              <a:t>The results are ranked according to their size</a:t>
            </a:r>
          </a:p>
          <a:p>
            <a:endParaRPr lang="en-US" dirty="0"/>
          </a:p>
          <a:p>
            <a:r>
              <a:rPr lang="en-US" dirty="0"/>
              <a:t>The highest results are awarded with seats</a:t>
            </a:r>
          </a:p>
          <a:p>
            <a:endParaRPr lang="en-US" dirty="0"/>
          </a:p>
          <a:p>
            <a:r>
              <a:rPr lang="en-US" dirty="0"/>
              <a:t>Advantage – all seats are allocated altogether and there are no remaining votes</a:t>
            </a:r>
          </a:p>
          <a:p>
            <a:endParaRPr lang="en-US" dirty="0"/>
          </a:p>
          <a:p>
            <a:r>
              <a:rPr lang="en-US" dirty="0"/>
              <a:t>Many types: </a:t>
            </a:r>
            <a:r>
              <a:rPr lang="en-US" dirty="0" err="1"/>
              <a:t>D’Hondt</a:t>
            </a:r>
            <a:r>
              <a:rPr lang="en-US" dirty="0"/>
              <a:t>, Danish, </a:t>
            </a:r>
            <a:r>
              <a:rPr lang="en-US" dirty="0" err="1"/>
              <a:t>Imperiali</a:t>
            </a:r>
            <a:r>
              <a:rPr lang="en-US" dirty="0"/>
              <a:t>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365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Divisor </a:t>
            </a:r>
            <a:r>
              <a:rPr lang="en-US" dirty="0" err="1"/>
              <a:t>D’Hondt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630362"/>
            <a:ext cx="8686800" cy="4922838"/>
          </a:xfrm>
        </p:spPr>
        <p:txBody>
          <a:bodyPr>
            <a:normAutofit/>
          </a:bodyPr>
          <a:lstStyle/>
          <a:p>
            <a:r>
              <a:rPr lang="en-US" dirty="0"/>
              <a:t>1, 2, 3, 4, 5</a:t>
            </a:r>
            <a:r>
              <a:rPr lang="cs-CZ" dirty="0"/>
              <a:t> </a:t>
            </a:r>
            <a:r>
              <a:rPr lang="en-US" dirty="0"/>
              <a:t>…</a:t>
            </a:r>
          </a:p>
          <a:p>
            <a:r>
              <a:rPr lang="en-US" dirty="0"/>
              <a:t>We want to allocate 10 seats</a:t>
            </a:r>
          </a:p>
          <a:p>
            <a:endParaRPr lang="en-US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254577"/>
              </p:ext>
            </p:extLst>
          </p:nvPr>
        </p:nvGraphicFramePr>
        <p:xfrm>
          <a:off x="685800" y="3017520"/>
          <a:ext cx="7641774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6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16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16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928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Divided by number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120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24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100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33,3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25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15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12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13,3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904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Divisor </a:t>
            </a:r>
            <a:r>
              <a:rPr lang="en-US" dirty="0" err="1"/>
              <a:t>D’Hondt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630362"/>
            <a:ext cx="8686800" cy="4922838"/>
          </a:xfrm>
        </p:spPr>
        <p:txBody>
          <a:bodyPr>
            <a:normAutofit/>
          </a:bodyPr>
          <a:lstStyle/>
          <a:p>
            <a:r>
              <a:rPr lang="en-US" dirty="0"/>
              <a:t>Allocation of seats if we are dividing:</a:t>
            </a:r>
          </a:p>
          <a:p>
            <a:pPr lvl="1"/>
            <a:r>
              <a:rPr lang="en-US" dirty="0"/>
              <a:t>      4 seats</a:t>
            </a:r>
          </a:p>
          <a:p>
            <a:pPr lvl="1"/>
            <a:r>
              <a:rPr lang="en-US" dirty="0"/>
              <a:t>      10 seats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434595"/>
              </p:ext>
            </p:extLst>
          </p:nvPr>
        </p:nvGraphicFramePr>
        <p:xfrm>
          <a:off x="685800" y="3017520"/>
          <a:ext cx="7641774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6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16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16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928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Divided by number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120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24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33,3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25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15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12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13,3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364"/>
          <p:cNvSpPr>
            <a:spLocks noChangeArrowheads="1"/>
          </p:cNvSpPr>
          <p:nvPr/>
        </p:nvSpPr>
        <p:spPr bwMode="auto">
          <a:xfrm>
            <a:off x="685800" y="2618913"/>
            <a:ext cx="685800" cy="304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364"/>
          <p:cNvSpPr>
            <a:spLocks noChangeArrowheads="1"/>
          </p:cNvSpPr>
          <p:nvPr/>
        </p:nvSpPr>
        <p:spPr bwMode="auto">
          <a:xfrm>
            <a:off x="685800" y="2209800"/>
            <a:ext cx="685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50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Slovak electoral system</a:t>
            </a:r>
            <a:endParaRPr lang="sk-SK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Electoral systems in 20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630362"/>
            <a:ext cx="8686800" cy="49228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 linear tradition</a:t>
            </a:r>
          </a:p>
          <a:p>
            <a:endParaRPr lang="en-US" dirty="0"/>
          </a:p>
          <a:p>
            <a:r>
              <a:rPr lang="en-US" b="1" dirty="0"/>
              <a:t>Single member districts:</a:t>
            </a:r>
          </a:p>
          <a:p>
            <a:pPr lvl="1"/>
            <a:r>
              <a:rPr lang="en-US" dirty="0"/>
              <a:t>Era before 1918</a:t>
            </a:r>
          </a:p>
          <a:p>
            <a:pPr lvl="1"/>
            <a:r>
              <a:rPr lang="en-US" dirty="0"/>
              <a:t>Later communist rule</a:t>
            </a:r>
          </a:p>
          <a:p>
            <a:endParaRPr lang="en-US" dirty="0"/>
          </a:p>
          <a:p>
            <a:r>
              <a:rPr lang="en-US" b="1" dirty="0"/>
              <a:t>Proportional representation: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Czechoslovak Republic (1918-1938)</a:t>
            </a:r>
          </a:p>
          <a:p>
            <a:pPr lvl="1"/>
            <a:r>
              <a:rPr lang="en-US" dirty="0"/>
              <a:t>Slovak autonomy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Czechoslovak Republic (1945-1948)</a:t>
            </a:r>
          </a:p>
          <a:p>
            <a:pPr lvl="1"/>
            <a:r>
              <a:rPr lang="en-US" dirty="0"/>
              <a:t>Early communist rule</a:t>
            </a:r>
          </a:p>
        </p:txBody>
      </p:sp>
    </p:spTree>
    <p:extLst>
      <p:ext uri="{BB962C8B-B14F-4D97-AF65-F5344CB8AC3E}">
        <p14:creationId xmlns:p14="http://schemas.microsoft.com/office/powerpoint/2010/main" val="2161353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After 1989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630362"/>
            <a:ext cx="8686800" cy="49228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Need to change the political system and its features</a:t>
            </a:r>
          </a:p>
          <a:p>
            <a:endParaRPr lang="en-US" dirty="0"/>
          </a:p>
          <a:p>
            <a:r>
              <a:rPr lang="en-US" dirty="0"/>
              <a:t>Change of electoral system:</a:t>
            </a:r>
          </a:p>
          <a:p>
            <a:pPr lvl="1"/>
            <a:r>
              <a:rPr lang="en-US" dirty="0"/>
              <a:t>Symbolic</a:t>
            </a:r>
          </a:p>
          <a:p>
            <a:pPr lvl="1"/>
            <a:r>
              <a:rPr lang="en-US" dirty="0"/>
              <a:t>Pragmatic</a:t>
            </a:r>
          </a:p>
          <a:p>
            <a:endParaRPr lang="en-US" dirty="0"/>
          </a:p>
          <a:p>
            <a:r>
              <a:rPr lang="en-US" dirty="0"/>
              <a:t>Adoption of historical tradition</a:t>
            </a:r>
          </a:p>
          <a:p>
            <a:endParaRPr lang="en-US" dirty="0"/>
          </a:p>
          <a:p>
            <a:r>
              <a:rPr lang="en-US" dirty="0"/>
              <a:t>Electoral reforms in accordance with federal level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473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Slovak parliament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630362"/>
            <a:ext cx="8686800" cy="49228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/>
              <a:t>Name:</a:t>
            </a:r>
          </a:p>
          <a:p>
            <a:pPr lvl="1"/>
            <a:r>
              <a:rPr lang="en-US" dirty="0"/>
              <a:t>Until 1993 - Slovak National Council (SNR)</a:t>
            </a:r>
          </a:p>
          <a:p>
            <a:pPr lvl="1"/>
            <a:r>
              <a:rPr lang="en-US" dirty="0"/>
              <a:t>Since 1993 – National Council of Slovak Republic (NR SR)</a:t>
            </a:r>
          </a:p>
          <a:p>
            <a:endParaRPr lang="en-US" dirty="0"/>
          </a:p>
          <a:p>
            <a:r>
              <a:rPr lang="en-US" b="1" dirty="0"/>
              <a:t>Features:</a:t>
            </a:r>
          </a:p>
          <a:p>
            <a:pPr lvl="1"/>
            <a:r>
              <a:rPr lang="en-US" dirty="0"/>
              <a:t>Unicameral</a:t>
            </a:r>
          </a:p>
          <a:p>
            <a:pPr lvl="1"/>
            <a:r>
              <a:rPr lang="en-US" dirty="0"/>
              <a:t>150 MPs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img.cas.sk/img/4/article/660097_parlament-nrsr-poslanci-narodna-rada-slovenskej-republiky-crop-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32997"/>
            <a:ext cx="3276600" cy="192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upload.wikimedia.org/wikipedia/commons/8/87/NR_S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97" y="0"/>
            <a:ext cx="343320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561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Electoral systems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876800"/>
          </a:xfrm>
        </p:spPr>
        <p:txBody>
          <a:bodyPr>
            <a:normAutofit/>
          </a:bodyPr>
          <a:lstStyle/>
          <a:p>
            <a:r>
              <a:rPr lang="en-US" dirty="0"/>
              <a:t>Mechanisms which transform votes of citizens into seats of the elected body (e.g. Parliament, local assembly)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r>
              <a:rPr lang="en-US" dirty="0"/>
              <a:t>Areas included:</a:t>
            </a:r>
          </a:p>
          <a:p>
            <a:pPr lvl="1"/>
            <a:r>
              <a:rPr lang="en-US" dirty="0"/>
              <a:t>Geography</a:t>
            </a:r>
          </a:p>
          <a:p>
            <a:pPr lvl="1"/>
            <a:r>
              <a:rPr lang="en-US" dirty="0"/>
              <a:t>Mathematics</a:t>
            </a:r>
          </a:p>
          <a:p>
            <a:endParaRPr lang="en-US" dirty="0"/>
          </a:p>
          <a:p>
            <a:r>
              <a:rPr lang="en-US" dirty="0"/>
              <a:t>No such thing as a perfectly </a:t>
            </a:r>
            <a:r>
              <a:rPr lang="en-US" b="1" dirty="0"/>
              <a:t>neutral</a:t>
            </a:r>
            <a:r>
              <a:rPr lang="en-US" dirty="0"/>
              <a:t> electoral system</a:t>
            </a:r>
          </a:p>
          <a:p>
            <a:endParaRPr lang="en-US" dirty="0"/>
          </a:p>
          <a:p>
            <a:r>
              <a:rPr lang="en-US" dirty="0"/>
              <a:t>No such thing as the </a:t>
            </a:r>
            <a:r>
              <a:rPr lang="en-US" b="1" dirty="0"/>
              <a:t>best</a:t>
            </a:r>
            <a:r>
              <a:rPr lang="en-US" dirty="0"/>
              <a:t> electoral system</a:t>
            </a:r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Font typeface="Wingdings" pitchFamily="2" charset="2"/>
              <a:buChar char="§"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Electoral system in 1990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630362"/>
            <a:ext cx="8763000" cy="4922838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List PR</a:t>
            </a:r>
            <a:r>
              <a:rPr lang="en-US" dirty="0"/>
              <a:t> system (unchanged until now)</a:t>
            </a:r>
          </a:p>
          <a:p>
            <a:endParaRPr lang="en-US" dirty="0"/>
          </a:p>
          <a:p>
            <a:r>
              <a:rPr lang="en-US" dirty="0"/>
              <a:t>Slovakia divided into </a:t>
            </a:r>
            <a:r>
              <a:rPr lang="en-US" b="1" dirty="0"/>
              <a:t>4 constituencies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Bratislava (the </a:t>
            </a:r>
            <a:r>
              <a:rPr lang="en-US" dirty="0" err="1"/>
              <a:t>capit</a:t>
            </a:r>
            <a:r>
              <a:rPr lang="cs-CZ" dirty="0"/>
              <a:t>a</a:t>
            </a:r>
            <a:r>
              <a:rPr lang="en-US" dirty="0"/>
              <a:t>l city), W</a:t>
            </a:r>
            <a:r>
              <a:rPr lang="cs-CZ" dirty="0"/>
              <a:t>e</a:t>
            </a:r>
            <a:r>
              <a:rPr lang="en-US" dirty="0"/>
              <a:t>stern, </a:t>
            </a:r>
            <a:r>
              <a:rPr lang="cs-CZ" dirty="0" err="1"/>
              <a:t>Central</a:t>
            </a:r>
            <a:r>
              <a:rPr lang="en-US" dirty="0"/>
              <a:t> and Eastern Slovakia</a:t>
            </a:r>
          </a:p>
          <a:p>
            <a:pPr lvl="1"/>
            <a:r>
              <a:rPr lang="en-US" dirty="0"/>
              <a:t>Great differences in their size – large constituencies</a:t>
            </a:r>
            <a:r>
              <a:rPr lang="cs-CZ" dirty="0"/>
              <a:t> </a:t>
            </a:r>
            <a:r>
              <a:rPr lang="cs-CZ" b="1" dirty="0"/>
              <a:t>(41, 46, 50 </a:t>
            </a:r>
            <a:r>
              <a:rPr lang="cs-CZ" b="1" dirty="0" err="1"/>
              <a:t>seats</a:t>
            </a:r>
            <a:r>
              <a:rPr lang="cs-CZ" b="1" dirty="0"/>
              <a:t>)</a:t>
            </a:r>
            <a:r>
              <a:rPr lang="en-US" dirty="0"/>
              <a:t> except of Bratislava</a:t>
            </a:r>
            <a:r>
              <a:rPr lang="cs-CZ" dirty="0"/>
              <a:t> </a:t>
            </a:r>
            <a:r>
              <a:rPr lang="cs-CZ" b="1" dirty="0"/>
              <a:t>(13)</a:t>
            </a:r>
            <a:endParaRPr lang="en-US" b="1" dirty="0"/>
          </a:p>
          <a:p>
            <a:endParaRPr lang="en-US" dirty="0"/>
          </a:p>
          <a:p>
            <a:r>
              <a:rPr lang="en-US" b="1" dirty="0"/>
              <a:t>Threshold</a:t>
            </a:r>
            <a:r>
              <a:rPr lang="en-US" dirty="0"/>
              <a:t> of 3 % of votes</a:t>
            </a:r>
          </a:p>
          <a:p>
            <a:r>
              <a:rPr lang="en-US" dirty="0"/>
              <a:t>Hare </a:t>
            </a:r>
            <a:r>
              <a:rPr lang="en-US" b="1" dirty="0"/>
              <a:t>quota</a:t>
            </a:r>
            <a:r>
              <a:rPr lang="en-US" dirty="0"/>
              <a:t> (Q = V / S)</a:t>
            </a:r>
            <a:endParaRPr lang="cs-CZ" dirty="0"/>
          </a:p>
          <a:p>
            <a:endParaRPr lang="cs-CZ" dirty="0"/>
          </a:p>
          <a:p>
            <a:r>
              <a:rPr lang="en-US" dirty="0"/>
              <a:t>Altogether – a highly proportional system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021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/>
              <a:t>Elections 1990</a:t>
            </a:r>
            <a:endParaRPr lang="sk-SK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106718"/>
              </p:ext>
            </p:extLst>
          </p:nvPr>
        </p:nvGraphicFramePr>
        <p:xfrm>
          <a:off x="457200" y="1219200"/>
          <a:ext cx="8208910" cy="4949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(in 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VPN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29,4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32</a:t>
                      </a:r>
                      <a:endParaRPr lang="sk-SK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1,09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KDH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19,2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20,67</a:t>
                      </a:r>
                      <a:endParaRPr lang="sk-SK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1,08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SNS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13,9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14,67</a:t>
                      </a:r>
                      <a:endParaRPr lang="sk-SK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1,06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KSC /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 KSS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13,4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14,67</a:t>
                      </a:r>
                      <a:endParaRPr lang="sk-SK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Hungarian </a:t>
                      </a:r>
                      <a:r>
                        <a:rPr lang="sk-SK" sz="2000" b="0" dirty="0" err="1">
                          <a:solidFill>
                            <a:schemeClr val="tx1"/>
                          </a:solidFill>
                        </a:rPr>
                        <a:t>parties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8,7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9,33</a:t>
                      </a:r>
                      <a:endParaRPr lang="sk-SK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1,07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DS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4,4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4,67</a:t>
                      </a:r>
                      <a:endParaRPr lang="sk-SK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1,07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err="1">
                          <a:solidFill>
                            <a:schemeClr val="tx1"/>
                          </a:solidFill>
                        </a:rPr>
                        <a:t>Green</a:t>
                      </a:r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 party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3,5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4</a:t>
                      </a:r>
                      <a:endParaRPr lang="sk-SK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1,14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err="1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7,6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948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Electoral reform 1992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/>
          <a:lstStyle/>
          <a:p>
            <a:r>
              <a:rPr lang="en-US" dirty="0"/>
              <a:t>Increase of</a:t>
            </a:r>
            <a:r>
              <a:rPr lang="en-US" b="1" dirty="0"/>
              <a:t> threshold:</a:t>
            </a:r>
          </a:p>
          <a:p>
            <a:pPr lvl="1"/>
            <a:r>
              <a:rPr lang="en-US" dirty="0"/>
              <a:t>5 %</a:t>
            </a:r>
          </a:p>
          <a:p>
            <a:pPr lvl="1"/>
            <a:r>
              <a:rPr lang="en-US" dirty="0"/>
              <a:t>Special threshold for coalitions:</a:t>
            </a:r>
          </a:p>
          <a:p>
            <a:pPr lvl="2"/>
            <a:r>
              <a:rPr lang="en-US" sz="2400" dirty="0"/>
              <a:t>7 % – 2 and 3 members</a:t>
            </a:r>
          </a:p>
          <a:p>
            <a:pPr lvl="2"/>
            <a:r>
              <a:rPr lang="en-US" sz="2400" dirty="0"/>
              <a:t>10 % - 4 and more </a:t>
            </a:r>
          </a:p>
          <a:p>
            <a:endParaRPr lang="en-US" dirty="0"/>
          </a:p>
          <a:p>
            <a:r>
              <a:rPr lang="en-US" dirty="0"/>
              <a:t>Change of </a:t>
            </a:r>
            <a:r>
              <a:rPr lang="en-US" b="1" dirty="0"/>
              <a:t>votes to seats calculation:</a:t>
            </a:r>
          </a:p>
          <a:p>
            <a:pPr lvl="1"/>
            <a:r>
              <a:rPr lang="en-US" dirty="0" err="1"/>
              <a:t>Hagenbach</a:t>
            </a:r>
            <a:r>
              <a:rPr lang="en-US" dirty="0"/>
              <a:t>-Bischoff quota</a:t>
            </a:r>
          </a:p>
          <a:p>
            <a:pPr lvl="1"/>
            <a:r>
              <a:rPr lang="en-US" dirty="0"/>
              <a:t>No real impact of this change</a:t>
            </a:r>
          </a:p>
          <a:p>
            <a:pPr lvl="1">
              <a:buFont typeface="Wingdings" pitchFamily="2" charset="2"/>
              <a:buChar char="§"/>
            </a:pPr>
            <a:endParaRPr lang="cs-CZ" dirty="0"/>
          </a:p>
          <a:p>
            <a:pPr>
              <a:buNone/>
            </a:pPr>
            <a:endParaRPr lang="cs-CZ" dirty="0"/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/>
              <a:t>Elections 1992</a:t>
            </a:r>
            <a:endParaRPr lang="sk-SK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230510"/>
              </p:ext>
            </p:extLst>
          </p:nvPr>
        </p:nvGraphicFramePr>
        <p:xfrm>
          <a:off x="457200" y="1600200"/>
          <a:ext cx="820891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(in 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HZDS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37,26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74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49,33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1,32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SDL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14,7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29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19,33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1,31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KDH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8,89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18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12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1,35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SNS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7,93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1,26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/>
                        <a:t>Hungarians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7,42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9,33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1,26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err="1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23,8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329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/>
              <a:t>Elections 1994</a:t>
            </a:r>
            <a:endParaRPr lang="sk-SK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226527"/>
              </p:ext>
            </p:extLst>
          </p:nvPr>
        </p:nvGraphicFramePr>
        <p:xfrm>
          <a:off x="457200" y="1219200"/>
          <a:ext cx="8208910" cy="4779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(in 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HZDS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34,96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61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40,67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1,16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SV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10,41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18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12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1,15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/>
                        <a:t>Hungarians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10,18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11,33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1,11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KDH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10,08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11,33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1,12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DÚ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8,57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ZRS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7,34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13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8,67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1,18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SNS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5,4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6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1,11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err="1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13,06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357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Era of </a:t>
            </a:r>
            <a:r>
              <a:rPr lang="en-US" dirty="0" err="1"/>
              <a:t>Vladim</a:t>
            </a:r>
            <a:r>
              <a:rPr lang="cs-CZ" dirty="0" err="1"/>
              <a:t>ír</a:t>
            </a:r>
            <a:r>
              <a:rPr lang="cs-CZ" dirty="0"/>
              <a:t> Mečiar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/>
          <a:lstStyle/>
          <a:p>
            <a:endParaRPr lang="en-US" dirty="0"/>
          </a:p>
          <a:p>
            <a:r>
              <a:rPr lang="en-US" b="1" dirty="0"/>
              <a:t>Government 1994-1998:</a:t>
            </a:r>
          </a:p>
          <a:p>
            <a:pPr lvl="1"/>
            <a:r>
              <a:rPr lang="en-US" dirty="0"/>
              <a:t>HZDS and 2 small partners</a:t>
            </a:r>
          </a:p>
          <a:p>
            <a:pPr lvl="1"/>
            <a:r>
              <a:rPr lang="en-US" dirty="0"/>
              <a:t>Problematic style of politics</a:t>
            </a:r>
          </a:p>
          <a:p>
            <a:pPr lvl="1"/>
            <a:r>
              <a:rPr lang="en-US" dirty="0"/>
              <a:t>Decreasing support of population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Solution – change of electoral rules</a:t>
            </a:r>
          </a:p>
          <a:p>
            <a:endParaRPr lang="en-US" dirty="0"/>
          </a:p>
          <a:p>
            <a:endParaRPr lang="en-US" dirty="0"/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None/>
            </a:pPr>
            <a:endParaRPr lang="cs-CZ" dirty="0"/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34818" name="Picture 2" descr="http://i.sme.sk/cdata/1/64/6474471/meciar-r415_s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50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829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Non-realized reform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/>
          </a:bodyPr>
          <a:lstStyle/>
          <a:p>
            <a:r>
              <a:rPr lang="en-US" dirty="0"/>
              <a:t>Aim to make a single member district system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r>
              <a:rPr lang="en-US" dirty="0"/>
              <a:t>Logic:</a:t>
            </a:r>
          </a:p>
          <a:p>
            <a:pPr lvl="1"/>
            <a:r>
              <a:rPr lang="en-US" dirty="0"/>
              <a:t>HZDS still ranked as the most popular political party</a:t>
            </a:r>
          </a:p>
          <a:p>
            <a:pPr lvl="1"/>
            <a:r>
              <a:rPr lang="en-US" dirty="0"/>
              <a:t>Although the opposition had a high cumulative support, it consisted of heterogeneous parties</a:t>
            </a:r>
          </a:p>
          <a:p>
            <a:endParaRPr lang="en-US" dirty="0"/>
          </a:p>
          <a:p>
            <a:r>
              <a:rPr lang="en-US" dirty="0"/>
              <a:t>First step – new administrative division of Slovakia:</a:t>
            </a:r>
          </a:p>
          <a:p>
            <a:pPr lvl="1"/>
            <a:r>
              <a:rPr lang="en-US" dirty="0"/>
              <a:t>76 districts (possible electoral constituencies)</a:t>
            </a:r>
          </a:p>
          <a:p>
            <a:pPr lvl="1"/>
            <a:r>
              <a:rPr lang="en-US" dirty="0"/>
              <a:t>Great differences in their population</a:t>
            </a:r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None/>
            </a:pPr>
            <a:endParaRPr lang="cs-CZ" dirty="0"/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6319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None/>
            </a:pPr>
            <a:endParaRPr lang="cs-CZ" dirty="0"/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285750"/>
            <a:ext cx="89154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0866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None/>
            </a:pPr>
            <a:endParaRPr lang="cs-CZ" dirty="0"/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8" y="685800"/>
            <a:ext cx="8998404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866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None/>
            </a:pPr>
            <a:endParaRPr lang="cs-CZ" dirty="0"/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12" y="990600"/>
            <a:ext cx="8421488" cy="49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866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Electoral systems - division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Many possibilities how to classify electoral systems</a:t>
            </a:r>
          </a:p>
          <a:p>
            <a:endParaRPr lang="en-US" dirty="0"/>
          </a:p>
          <a:p>
            <a:r>
              <a:rPr lang="en-US" dirty="0"/>
              <a:t>Most common criterion – electoral formula (the main </a:t>
            </a:r>
            <a:r>
              <a:rPr lang="sk-SK" dirty="0"/>
              <a:t>„</a:t>
            </a:r>
            <a:r>
              <a:rPr lang="en-US" dirty="0"/>
              <a:t>logic</a:t>
            </a:r>
            <a:r>
              <a:rPr lang="sk-SK" dirty="0"/>
              <a:t>“</a:t>
            </a:r>
            <a:r>
              <a:rPr lang="en-US" dirty="0"/>
              <a:t> of the system):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Single-member district systems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Proportional representation systems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Mixed systems  </a:t>
            </a:r>
            <a:endParaRPr lang="sk-SK" dirty="0"/>
          </a:p>
          <a:p>
            <a:pPr marL="393192" lvl="1" indent="0">
              <a:buNone/>
            </a:pPr>
            <a:endParaRPr lang="sk-SK" dirty="0"/>
          </a:p>
          <a:p>
            <a:pPr marL="393192" lvl="1" indent="0">
              <a:buNone/>
            </a:pPr>
            <a:r>
              <a:rPr lang="cs-CZ" dirty="0"/>
              <a:t>(</a:t>
            </a:r>
            <a:r>
              <a:rPr lang="cs-CZ" dirty="0" err="1"/>
              <a:t>only</a:t>
            </a:r>
            <a:r>
              <a:rPr lang="cs-CZ" dirty="0"/>
              <a:t> a very </a:t>
            </a:r>
            <a:r>
              <a:rPr lang="cs-CZ" dirty="0" err="1"/>
              <a:t>rough</a:t>
            </a:r>
            <a:r>
              <a:rPr lang="cs-CZ" dirty="0"/>
              <a:t> list)</a:t>
            </a:r>
          </a:p>
        </p:txBody>
      </p:sp>
    </p:spTree>
    <p:extLst>
      <p:ext uri="{BB962C8B-B14F-4D97-AF65-F5344CB8AC3E}">
        <p14:creationId xmlns:p14="http://schemas.microsoft.com/office/powerpoint/2010/main" val="2912180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Non-realized reform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pPr lvl="1"/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None/>
            </a:pPr>
            <a:endParaRPr lang="cs-CZ" dirty="0"/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381000" y="1905000"/>
          <a:ext cx="8458200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915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Average</a:t>
                      </a:r>
                      <a:r>
                        <a:rPr kumimoji="0" lang="cs-CZ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kumimoji="0" lang="cs-CZ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kumimoji="0" lang="cs-CZ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citizens</a:t>
                      </a:r>
                      <a:r>
                        <a:rPr kumimoji="0" lang="cs-CZ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entitled</a:t>
                      </a:r>
                      <a:r>
                        <a:rPr kumimoji="0" lang="cs-CZ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kumimoji="0" lang="cs-CZ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vote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algn="ctr"/>
                      <a:r>
                        <a:rPr lang="cs-CZ" sz="2800" b="0" dirty="0" err="1">
                          <a:solidFill>
                            <a:schemeClr val="tx1"/>
                          </a:solidFill>
                        </a:rPr>
                        <a:t>All</a:t>
                      </a:r>
                      <a:r>
                        <a:rPr lang="cs-CZ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800" b="0" dirty="0" err="1">
                          <a:solidFill>
                            <a:schemeClr val="tx1"/>
                          </a:solidFill>
                        </a:rPr>
                        <a:t>districts</a:t>
                      </a:r>
                      <a:r>
                        <a:rPr lang="cs-CZ" sz="2800" b="0" dirty="0">
                          <a:solidFill>
                            <a:schemeClr val="tx1"/>
                          </a:solidFill>
                        </a:rPr>
                        <a:t> (79)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dirty="0">
                          <a:solidFill>
                            <a:schemeClr val="tx1"/>
                          </a:solidFill>
                        </a:rPr>
                        <a:t>42 521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algn="ctr"/>
                      <a:r>
                        <a:rPr lang="cs-CZ" sz="2800" b="0" dirty="0">
                          <a:solidFill>
                            <a:schemeClr val="tx1"/>
                          </a:solidFill>
                        </a:rPr>
                        <a:t>„</a:t>
                      </a:r>
                      <a:r>
                        <a:rPr lang="cs-CZ" sz="2800" b="0" dirty="0" err="1">
                          <a:solidFill>
                            <a:schemeClr val="tx1"/>
                          </a:solidFill>
                        </a:rPr>
                        <a:t>Slovak</a:t>
                      </a:r>
                      <a:r>
                        <a:rPr lang="cs-CZ" sz="2800" b="0" dirty="0">
                          <a:solidFill>
                            <a:schemeClr val="tx1"/>
                          </a:solidFill>
                        </a:rPr>
                        <a:t>“ </a:t>
                      </a:r>
                      <a:r>
                        <a:rPr lang="cs-CZ" sz="2800" b="0" dirty="0" err="1">
                          <a:solidFill>
                            <a:schemeClr val="tx1"/>
                          </a:solidFill>
                        </a:rPr>
                        <a:t>districts</a:t>
                      </a:r>
                      <a:r>
                        <a:rPr lang="cs-CZ" sz="2800" b="0" dirty="0">
                          <a:solidFill>
                            <a:schemeClr val="tx1"/>
                          </a:solidFill>
                        </a:rPr>
                        <a:t> (64)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dirty="0">
                          <a:solidFill>
                            <a:schemeClr val="tx1"/>
                          </a:solidFill>
                        </a:rPr>
                        <a:t>39 478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algn="ctr"/>
                      <a:r>
                        <a:rPr lang="cs-CZ" sz="2800" b="0" dirty="0">
                          <a:solidFill>
                            <a:schemeClr val="tx1"/>
                          </a:solidFill>
                        </a:rPr>
                        <a:t>„Hungarian“ </a:t>
                      </a:r>
                      <a:r>
                        <a:rPr lang="cs-CZ" sz="2800" b="0" dirty="0" err="1">
                          <a:solidFill>
                            <a:schemeClr val="tx1"/>
                          </a:solidFill>
                        </a:rPr>
                        <a:t>districts</a:t>
                      </a:r>
                      <a:r>
                        <a:rPr lang="cs-CZ" sz="2800" b="0" dirty="0">
                          <a:solidFill>
                            <a:schemeClr val="tx1"/>
                          </a:solidFill>
                        </a:rPr>
                        <a:t> (15)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55 505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394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Non-realized reform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New administrative division:</a:t>
            </a:r>
          </a:p>
          <a:p>
            <a:pPr lvl="1"/>
            <a:r>
              <a:rPr lang="en-US" dirty="0"/>
              <a:t>Higher support of HZDS in smaller districts and vice versa</a:t>
            </a:r>
          </a:p>
          <a:p>
            <a:pPr lvl="1"/>
            <a:r>
              <a:rPr lang="en-US" dirty="0"/>
              <a:t>Areas of highest concentration of Hungarians joined into few very populated districts</a:t>
            </a:r>
          </a:p>
          <a:p>
            <a:endParaRPr lang="en-US" dirty="0"/>
          </a:p>
          <a:p>
            <a:r>
              <a:rPr lang="en-US" b="1" dirty="0"/>
              <a:t>If such division would be used </a:t>
            </a:r>
            <a:r>
              <a:rPr lang="en-US" dirty="0"/>
              <a:t>for elections:</a:t>
            </a:r>
          </a:p>
          <a:p>
            <a:pPr lvl="1"/>
            <a:r>
              <a:rPr lang="en-US" dirty="0"/>
              <a:t>Possible breach of the equality of voters</a:t>
            </a:r>
          </a:p>
          <a:p>
            <a:pPr lvl="1"/>
            <a:r>
              <a:rPr lang="en-US" dirty="0"/>
              <a:t>Advantage to voters of smaller districts = advantage to HZDS</a:t>
            </a:r>
          </a:p>
          <a:p>
            <a:endParaRPr lang="en-US" dirty="0"/>
          </a:p>
          <a:p>
            <a:r>
              <a:rPr lang="en-US" dirty="0"/>
              <a:t>The reform was </a:t>
            </a:r>
            <a:r>
              <a:rPr lang="en-US" b="1" dirty="0"/>
              <a:t>not realized </a:t>
            </a:r>
            <a:r>
              <a:rPr lang="en-US" dirty="0"/>
              <a:t>possibly due to refusal of HZDS’s small coalition partners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None/>
            </a:pPr>
            <a:endParaRPr lang="cs-CZ" dirty="0"/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6394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sk-SK" dirty="0"/>
              <a:t>„</a:t>
            </a:r>
            <a:r>
              <a:rPr lang="en-US" dirty="0"/>
              <a:t>Me</a:t>
            </a:r>
            <a:r>
              <a:rPr lang="sk-SK" dirty="0"/>
              <a:t>čiar</a:t>
            </a:r>
            <a:r>
              <a:rPr lang="en-US" dirty="0"/>
              <a:t>’s reform</a:t>
            </a:r>
            <a:r>
              <a:rPr lang="sk-SK" dirty="0"/>
              <a:t>“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Adopted only a few months before election 1998</a:t>
            </a:r>
          </a:p>
          <a:p>
            <a:endParaRPr lang="en-US" dirty="0"/>
          </a:p>
          <a:p>
            <a:r>
              <a:rPr lang="en-US" dirty="0"/>
              <a:t>1 nationwide constituency (all 150 MPs)</a:t>
            </a:r>
          </a:p>
          <a:p>
            <a:endParaRPr lang="en-US" dirty="0"/>
          </a:p>
          <a:p>
            <a:r>
              <a:rPr lang="en-US" dirty="0"/>
              <a:t>Ban of campaign in private media</a:t>
            </a:r>
          </a:p>
          <a:p>
            <a:endParaRPr lang="en-US" dirty="0"/>
          </a:p>
          <a:p>
            <a:r>
              <a:rPr lang="en-US" dirty="0"/>
              <a:t>Coalitions:</a:t>
            </a:r>
          </a:p>
          <a:p>
            <a:pPr lvl="1"/>
            <a:r>
              <a:rPr lang="en-US" b="1" dirty="0"/>
              <a:t>Each party</a:t>
            </a:r>
            <a:r>
              <a:rPr lang="en-US" dirty="0"/>
              <a:t> in coalition had to gain 5 %</a:t>
            </a:r>
          </a:p>
          <a:p>
            <a:pPr lvl="1"/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None/>
            </a:pPr>
            <a:endParaRPr lang="cs-CZ" dirty="0"/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073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sk-SK" dirty="0"/>
              <a:t>„</a:t>
            </a:r>
            <a:r>
              <a:rPr lang="en-US" dirty="0"/>
              <a:t>Me</a:t>
            </a:r>
            <a:r>
              <a:rPr lang="sk-SK" dirty="0"/>
              <a:t>čiar</a:t>
            </a:r>
            <a:r>
              <a:rPr lang="en-US" dirty="0"/>
              <a:t>’s reform</a:t>
            </a:r>
            <a:r>
              <a:rPr lang="sk-SK" dirty="0"/>
              <a:t>“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/>
              <a:t>Impact of reform:</a:t>
            </a:r>
          </a:p>
          <a:p>
            <a:pPr lvl="1"/>
            <a:r>
              <a:rPr lang="en-US" dirty="0"/>
              <a:t>No change of proportionality</a:t>
            </a:r>
          </a:p>
          <a:p>
            <a:pPr lvl="1"/>
            <a:r>
              <a:rPr lang="en-US" dirty="0"/>
              <a:t>The name of the party leaders visible to all voters</a:t>
            </a:r>
          </a:p>
          <a:p>
            <a:pPr lvl="1"/>
            <a:r>
              <a:rPr lang="en-US" dirty="0"/>
              <a:t>No sense to create coalitions </a:t>
            </a:r>
            <a:r>
              <a:rPr lang="sk-SK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measure</a:t>
            </a:r>
            <a:r>
              <a:rPr lang="en-US" dirty="0">
                <a:sym typeface="Wingdings" pitchFamily="2" charset="2"/>
              </a:rPr>
              <a:t> against opposition (SDK, Hungarians)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Reaction of opposition – transformation from coalitions to single parties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None/>
            </a:pPr>
            <a:endParaRPr lang="cs-CZ" dirty="0"/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66580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/>
              <a:t>Elections 1998</a:t>
            </a:r>
            <a:endParaRPr lang="sk-SK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8929"/>
              </p:ext>
            </p:extLst>
          </p:nvPr>
        </p:nvGraphicFramePr>
        <p:xfrm>
          <a:off x="457200" y="1466528"/>
          <a:ext cx="8208910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(in 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HZDS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43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28,67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1,06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SDK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26,33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42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28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1,06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SDL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14,66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23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15,33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1,05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SMK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9,12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SNS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9,07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9,33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1,03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SOP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8,01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13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8,67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1,08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err="1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13,06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5659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Development ‘after Me</a:t>
            </a:r>
            <a:r>
              <a:rPr lang="cs-CZ" dirty="0" err="1"/>
              <a:t>čiar</a:t>
            </a:r>
            <a:r>
              <a:rPr lang="en-US" dirty="0"/>
              <a:t>’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Partial corrections made by </a:t>
            </a:r>
            <a:r>
              <a:rPr lang="en-US" dirty="0" err="1"/>
              <a:t>Dzurinda’s</a:t>
            </a:r>
            <a:r>
              <a:rPr lang="en-US" dirty="0"/>
              <a:t> government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Threshold for coalitions back to 7 and 10 %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No special requirements for parties in coalitions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1 nationwide constitution preserved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Some features of </a:t>
            </a:r>
            <a:r>
              <a:rPr lang="sk-SK" dirty="0"/>
              <a:t>Mečiar</a:t>
            </a:r>
            <a:r>
              <a:rPr lang="en-US" dirty="0"/>
              <a:t>’s reform banned by the Constitutional court (campaign</a:t>
            </a:r>
            <a:r>
              <a:rPr lang="cs-CZ" dirty="0"/>
              <a:t> in </a:t>
            </a:r>
            <a:r>
              <a:rPr lang="en-US" dirty="0"/>
              <a:t>private</a:t>
            </a:r>
            <a:r>
              <a:rPr lang="cs-CZ" dirty="0"/>
              <a:t> </a:t>
            </a:r>
            <a:r>
              <a:rPr lang="en-US" dirty="0"/>
              <a:t>media)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/>
              <a:t>Elections 2002</a:t>
            </a:r>
            <a:endParaRPr lang="sk-SK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189476"/>
              </p:ext>
            </p:extLst>
          </p:nvPr>
        </p:nvGraphicFramePr>
        <p:xfrm>
          <a:off x="457200" y="1466528"/>
          <a:ext cx="8208910" cy="4779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(in 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HZDS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19,5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36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24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1,23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SDKU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15,09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28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18,67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1,24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SMER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13,46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25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16,67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1,24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SMK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11,16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20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13,33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1,19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KDH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8,25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1,21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ANO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8,01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1,25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KSS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6,32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11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7,33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1,16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err="1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13,06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7570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/>
              <a:t>Elections 2006</a:t>
            </a:r>
            <a:endParaRPr lang="sk-SK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630422"/>
              </p:ext>
            </p:extLst>
          </p:nvPr>
        </p:nvGraphicFramePr>
        <p:xfrm>
          <a:off x="457200" y="1466528"/>
          <a:ext cx="8208910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(in 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SMER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29,14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50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33,33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1,14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SDKU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18,35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31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20,67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1,13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SNS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11,73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20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13,33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1,14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SMK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11,68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20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13,33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1,14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HZDS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8,79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1,14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KDH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8,31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9,33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1,12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err="1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13,06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757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/>
              <a:t>Elections 2010</a:t>
            </a:r>
            <a:endParaRPr lang="sk-SK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960953"/>
              </p:ext>
            </p:extLst>
          </p:nvPr>
        </p:nvGraphicFramePr>
        <p:xfrm>
          <a:off x="457200" y="1466528"/>
          <a:ext cx="8208910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(in 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SMER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34,79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62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41,33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1,19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SDKU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15,42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28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18,67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1,22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SaS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12,14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22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14,67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1,21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KDH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8,52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1,18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200" b="0" dirty="0" err="1"/>
                        <a:t>Bridge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8,12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9,33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1,15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SNS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5,07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6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1,19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err="1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13,06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7570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/>
              <a:t>Elections 2012</a:t>
            </a:r>
            <a:endParaRPr lang="sk-SK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441256"/>
              </p:ext>
            </p:extLst>
          </p:nvPr>
        </p:nvGraphicFramePr>
        <p:xfrm>
          <a:off x="457200" y="1466528"/>
          <a:ext cx="8208910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(in 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SMER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44,41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55,33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1,25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KDH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8,82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10,67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1,21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err="1"/>
                        <a:t>OLaNO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8,55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10,67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1,25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200" b="0" dirty="0" err="1"/>
                        <a:t>Bridge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6,89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8,67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1,26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SDKU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6,09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7,33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SaS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5,88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7,33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1,25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err="1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13,06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75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Single member district systems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„</a:t>
            </a:r>
            <a:r>
              <a:rPr lang="en-US" i="1" dirty="0"/>
              <a:t>The winner takes all</a:t>
            </a:r>
            <a:r>
              <a:rPr lang="sk-SK" dirty="0"/>
              <a:t>“</a:t>
            </a:r>
            <a:endParaRPr lang="en-US" dirty="0"/>
          </a:p>
          <a:p>
            <a:endParaRPr lang="sk-SK" dirty="0"/>
          </a:p>
          <a:p>
            <a:r>
              <a:rPr lang="en-US" dirty="0"/>
              <a:t>Country is divided into constituencies </a:t>
            </a:r>
          </a:p>
          <a:p>
            <a:endParaRPr lang="en-US" dirty="0"/>
          </a:p>
          <a:p>
            <a:r>
              <a:rPr lang="en-US" dirty="0"/>
              <a:t>In each constituency </a:t>
            </a:r>
            <a:r>
              <a:rPr lang="en-US" b="1" dirty="0"/>
              <a:t>only 1 person</a:t>
            </a:r>
            <a:r>
              <a:rPr lang="en-US" dirty="0"/>
              <a:t> is elected and gets the seat</a:t>
            </a:r>
          </a:p>
          <a:p>
            <a:endParaRPr lang="en-US" dirty="0"/>
          </a:p>
          <a:p>
            <a:r>
              <a:rPr lang="en-US" dirty="0"/>
              <a:t>How many votes does the winner need?</a:t>
            </a:r>
          </a:p>
          <a:p>
            <a:pPr lvl="1"/>
            <a:r>
              <a:rPr lang="en-US" dirty="0"/>
              <a:t>Plurality – the most votes from all candidates</a:t>
            </a:r>
          </a:p>
          <a:p>
            <a:pPr lvl="1"/>
            <a:r>
              <a:rPr lang="en-US" dirty="0"/>
              <a:t>Majority – at least 50 % + 1 vote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/>
              <a:t>Elections 201</a:t>
            </a:r>
            <a:r>
              <a:rPr lang="cs-CZ" dirty="0"/>
              <a:t>6</a:t>
            </a:r>
            <a:endParaRPr lang="sk-SK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37797"/>
              </p:ext>
            </p:extLst>
          </p:nvPr>
        </p:nvGraphicFramePr>
        <p:xfrm>
          <a:off x="457200" y="1466528"/>
          <a:ext cx="8208910" cy="5310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(in 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SMER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28,28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32,67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0" dirty="0"/>
                        <a:t>SaS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12,1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err="1"/>
                        <a:t>OĽaNO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11,02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12,67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SNS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8,64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LSNS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8,04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9,33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SR - BK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6,62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200" b="0" dirty="0" err="1"/>
                        <a:t>Bridge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6,5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200" b="0" dirty="0" err="1"/>
                        <a:t>Network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5,6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6,67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Ostatní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13,20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7306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Impact of electoral reforms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High proportionality</a:t>
            </a:r>
            <a:endParaRPr lang="cs-CZ" dirty="0"/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Number of relevant parties</a:t>
            </a:r>
            <a:endParaRPr lang="cs-CZ" dirty="0"/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Personal composition of the parliament</a:t>
            </a:r>
            <a:endParaRPr lang="cs-CZ" dirty="0"/>
          </a:p>
          <a:p>
            <a:pPr>
              <a:buFont typeface="Wingdings" pitchFamily="2" charset="2"/>
              <a:buChar char="§"/>
            </a:pPr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697596"/>
              </p:ext>
            </p:extLst>
          </p:nvPr>
        </p:nvGraphicFramePr>
        <p:xfrm>
          <a:off x="228600" y="1295400"/>
          <a:ext cx="8686800" cy="5257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7225">
                <a:tc gridSpan="4"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Czech election 2006</a:t>
                      </a:r>
                      <a:endParaRPr lang="sk-SK" sz="2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/>
                        <a:t>Party</a:t>
                      </a:r>
                      <a:endParaRPr lang="sk-SK" sz="2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dirty="0"/>
                        <a:t>Votes</a:t>
                      </a:r>
                      <a:r>
                        <a:rPr lang="cs-CZ" sz="2200" b="0" baseline="0" dirty="0"/>
                        <a:t> (</a:t>
                      </a:r>
                      <a:r>
                        <a:rPr lang="en-US" sz="2200" b="0" baseline="0" dirty="0"/>
                        <a:t>in</a:t>
                      </a:r>
                      <a:r>
                        <a:rPr lang="cs-CZ" sz="2200" b="0" baseline="0" dirty="0"/>
                        <a:t> %)</a:t>
                      </a:r>
                      <a:endParaRPr lang="sk-SK" sz="2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/>
                        <a:t>Seats</a:t>
                      </a:r>
                      <a:r>
                        <a:rPr lang="sk-SK" sz="2200" b="0" dirty="0"/>
                        <a:t> (</a:t>
                      </a:r>
                      <a:r>
                        <a:rPr lang="en-US" sz="2200" b="0" dirty="0"/>
                        <a:t>in</a:t>
                      </a:r>
                      <a:r>
                        <a:rPr lang="sk-SK" sz="2200" b="0" dirty="0"/>
                        <a:t> 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I</a:t>
                      </a:r>
                      <a:r>
                        <a:rPr lang="en-US" sz="2200" b="1" baseline="-25000" dirty="0"/>
                        <a:t>D</a:t>
                      </a:r>
                      <a:endParaRPr lang="sk-SK" sz="2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ODS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35,38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40,5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1,14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SZ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6,29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0,48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225">
                <a:tc gridSpan="4"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Slovak election 2006</a:t>
                      </a:r>
                      <a:endParaRPr lang="sk-SK" sz="2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/>
                        <a:t>Party</a:t>
                      </a:r>
                      <a:endParaRPr lang="sk-SK" sz="2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dirty="0"/>
                        <a:t>Votes</a:t>
                      </a:r>
                      <a:r>
                        <a:rPr lang="cs-CZ" sz="2200" b="0" baseline="0" dirty="0"/>
                        <a:t> (</a:t>
                      </a:r>
                      <a:r>
                        <a:rPr lang="en-US" sz="2200" b="0" baseline="0" dirty="0"/>
                        <a:t>in</a:t>
                      </a:r>
                      <a:r>
                        <a:rPr lang="cs-CZ" sz="2200" b="0" baseline="0" dirty="0"/>
                        <a:t> %)</a:t>
                      </a:r>
                      <a:endParaRPr lang="sk-SK" sz="2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/>
                        <a:t>Seats</a:t>
                      </a:r>
                      <a:r>
                        <a:rPr lang="sk-SK" sz="2200" b="0" dirty="0"/>
                        <a:t> (</a:t>
                      </a:r>
                      <a:r>
                        <a:rPr lang="en-US" sz="2200" b="0" dirty="0"/>
                        <a:t>in</a:t>
                      </a:r>
                      <a:r>
                        <a:rPr lang="sk-SK" sz="2200" b="0" dirty="0"/>
                        <a:t> 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I</a:t>
                      </a:r>
                      <a:r>
                        <a:rPr lang="en-US" sz="2200" b="1" baseline="-25000" dirty="0"/>
                        <a:t>D</a:t>
                      </a:r>
                      <a:endParaRPr lang="sk-SK" sz="2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Smer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29,14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33,33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1,14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KDH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8,31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9,33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1,12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sz="4400" dirty="0"/>
              <a:t>High proportionality</a:t>
            </a:r>
            <a:endParaRPr lang="sk-SK" sz="4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/>
              <a:t>Number of relevant parties</a:t>
            </a:r>
            <a:endParaRPr lang="sk-SK" sz="3600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25638"/>
              </p:ext>
            </p:extLst>
          </p:nvPr>
        </p:nvGraphicFramePr>
        <p:xfrm>
          <a:off x="457200" y="1066801"/>
          <a:ext cx="8229600" cy="573293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0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54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4064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/>
                        <a:t>Elections</a:t>
                      </a:r>
                      <a:endParaRPr lang="sk-SK" sz="2200" b="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/>
                        <a:t>Threshold</a:t>
                      </a:r>
                      <a:endParaRPr lang="sk-SK" sz="2200" b="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/>
                        <a:t>Change</a:t>
                      </a:r>
                      <a:endParaRPr lang="sk-SK" sz="2200" b="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/>
                        <a:t>Parties in parliament</a:t>
                      </a:r>
                      <a:endParaRPr lang="sk-SK" sz="2200" b="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/>
                        <a:t>Waster</a:t>
                      </a:r>
                      <a:r>
                        <a:rPr lang="en-US" sz="2200" b="0" baseline="0" dirty="0"/>
                        <a:t> votes </a:t>
                      </a:r>
                      <a:r>
                        <a:rPr lang="sk-SK" sz="2200" b="0" dirty="0"/>
                        <a:t>(</a:t>
                      </a:r>
                      <a:r>
                        <a:rPr lang="en-US" sz="2200" b="0" dirty="0"/>
                        <a:t>in</a:t>
                      </a:r>
                      <a:r>
                        <a:rPr lang="sk-SK" sz="2200" b="0" dirty="0"/>
                        <a:t> %)</a:t>
                      </a:r>
                    </a:p>
                  </a:txBody>
                  <a:tcPr marL="86627" marR="8662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326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1990</a:t>
                      </a:r>
                    </a:p>
                  </a:txBody>
                  <a:tcPr marL="86627" marR="8662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3</a:t>
                      </a:r>
                    </a:p>
                  </a:txBody>
                  <a:tcPr marL="86627" marR="8662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-</a:t>
                      </a:r>
                    </a:p>
                  </a:txBody>
                  <a:tcPr marL="86627" marR="8662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7</a:t>
                      </a:r>
                    </a:p>
                  </a:txBody>
                  <a:tcPr marL="86627" marR="8662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7,6</a:t>
                      </a:r>
                    </a:p>
                  </a:txBody>
                  <a:tcPr marL="86627" marR="86627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326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1992</a:t>
                      </a:r>
                    </a:p>
                  </a:txBody>
                  <a:tcPr marL="86627" marR="8662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5</a:t>
                      </a:r>
                    </a:p>
                  </a:txBody>
                  <a:tcPr marL="86627" marR="8662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+ 2</a:t>
                      </a:r>
                    </a:p>
                  </a:txBody>
                  <a:tcPr marL="86627" marR="8662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5</a:t>
                      </a:r>
                    </a:p>
                  </a:txBody>
                  <a:tcPr marL="86627" marR="8662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23,8</a:t>
                      </a:r>
                    </a:p>
                  </a:txBody>
                  <a:tcPr marL="86627" marR="86627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326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1994</a:t>
                      </a:r>
                    </a:p>
                  </a:txBody>
                  <a:tcPr marL="86627" marR="8662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5</a:t>
                      </a:r>
                    </a:p>
                  </a:txBody>
                  <a:tcPr marL="86627" marR="8662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-</a:t>
                      </a:r>
                    </a:p>
                  </a:txBody>
                  <a:tcPr marL="86627" marR="8662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7</a:t>
                      </a:r>
                    </a:p>
                  </a:txBody>
                  <a:tcPr marL="86627" marR="8662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13,06</a:t>
                      </a:r>
                    </a:p>
                  </a:txBody>
                  <a:tcPr marL="86627" marR="86627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326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1998</a:t>
                      </a:r>
                    </a:p>
                  </a:txBody>
                  <a:tcPr marL="86627" marR="8662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5</a:t>
                      </a:r>
                    </a:p>
                  </a:txBody>
                  <a:tcPr marL="86627" marR="8662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-</a:t>
                      </a:r>
                    </a:p>
                  </a:txBody>
                  <a:tcPr marL="86627" marR="8662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6</a:t>
                      </a:r>
                    </a:p>
                  </a:txBody>
                  <a:tcPr marL="86627" marR="8662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5,81</a:t>
                      </a:r>
                    </a:p>
                  </a:txBody>
                  <a:tcPr marL="86627" marR="86627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326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2002</a:t>
                      </a:r>
                    </a:p>
                  </a:txBody>
                  <a:tcPr marL="86627" marR="8662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5</a:t>
                      </a:r>
                    </a:p>
                  </a:txBody>
                  <a:tcPr marL="86627" marR="8662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-</a:t>
                      </a:r>
                    </a:p>
                  </a:txBody>
                  <a:tcPr marL="86627" marR="8662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7</a:t>
                      </a:r>
                    </a:p>
                  </a:txBody>
                  <a:tcPr marL="86627" marR="8662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18,21</a:t>
                      </a:r>
                    </a:p>
                  </a:txBody>
                  <a:tcPr marL="86627" marR="86627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326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2006</a:t>
                      </a:r>
                    </a:p>
                  </a:txBody>
                  <a:tcPr marL="86627" marR="8662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5</a:t>
                      </a:r>
                    </a:p>
                  </a:txBody>
                  <a:tcPr marL="86627" marR="8662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-</a:t>
                      </a:r>
                    </a:p>
                  </a:txBody>
                  <a:tcPr marL="86627" marR="8662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6</a:t>
                      </a:r>
                    </a:p>
                  </a:txBody>
                  <a:tcPr marL="86627" marR="8662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11,89</a:t>
                      </a:r>
                    </a:p>
                  </a:txBody>
                  <a:tcPr marL="86627" marR="86627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326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2010</a:t>
                      </a:r>
                    </a:p>
                  </a:txBody>
                  <a:tcPr marL="86627" marR="8662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5</a:t>
                      </a:r>
                    </a:p>
                  </a:txBody>
                  <a:tcPr marL="86627" marR="8662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-</a:t>
                      </a:r>
                    </a:p>
                  </a:txBody>
                  <a:tcPr marL="86627" marR="8662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6</a:t>
                      </a:r>
                    </a:p>
                  </a:txBody>
                  <a:tcPr marL="86627" marR="8662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15,94</a:t>
                      </a:r>
                    </a:p>
                  </a:txBody>
                  <a:tcPr marL="86627" marR="86627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326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2012</a:t>
                      </a:r>
                    </a:p>
                  </a:txBody>
                  <a:tcPr marL="86627" marR="8662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5</a:t>
                      </a:r>
                    </a:p>
                  </a:txBody>
                  <a:tcPr marL="86627" marR="8662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-</a:t>
                      </a:r>
                    </a:p>
                  </a:txBody>
                  <a:tcPr marL="86627" marR="8662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6</a:t>
                      </a:r>
                    </a:p>
                  </a:txBody>
                  <a:tcPr marL="86627" marR="8662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19,36</a:t>
                      </a:r>
                    </a:p>
                  </a:txBody>
                  <a:tcPr marL="86627" marR="86627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2326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2016</a:t>
                      </a:r>
                    </a:p>
                  </a:txBody>
                  <a:tcPr marL="86627" marR="8662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5</a:t>
                      </a:r>
                    </a:p>
                  </a:txBody>
                  <a:tcPr marL="86627" marR="8662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-</a:t>
                      </a:r>
                    </a:p>
                  </a:txBody>
                  <a:tcPr marL="86627" marR="8662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8</a:t>
                      </a:r>
                    </a:p>
                  </a:txBody>
                  <a:tcPr marL="86627" marR="8662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/>
                        <a:t>13,20</a:t>
                      </a:r>
                    </a:p>
                  </a:txBody>
                  <a:tcPr marL="86627" marR="86627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Personal composition of </a:t>
            </a:r>
            <a:r>
              <a:rPr lang="cs-CZ" dirty="0"/>
              <a:t>NR SR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Preferential voting</a:t>
            </a:r>
            <a:endParaRPr lang="cs-CZ" dirty="0"/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1. half of 90s</a:t>
            </a:r>
            <a:endParaRPr lang="cs-CZ" dirty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Each voter has 4 preferential votes</a:t>
            </a:r>
            <a:endParaRPr lang="cs-CZ" dirty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To move to the top of the list a candidate needs to gain such amount of preferential votes which is at least 10 % of the votes of his/her party </a:t>
            </a:r>
            <a:r>
              <a:rPr lang="en-US" b="1" dirty="0"/>
              <a:t>in the constituency</a:t>
            </a:r>
            <a:endParaRPr lang="cs-CZ" b="1" dirty="0"/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Font typeface="Wingdings" pitchFamily="2" charset="2"/>
              <a:buChar char="§"/>
            </a:pPr>
            <a:r>
              <a:rPr lang="cs-CZ" dirty="0"/>
              <a:t>1998: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ym typeface="Wingdings" pitchFamily="2" charset="2"/>
              </a:rPr>
              <a:t>1 nationwide constitution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en-US" dirty="0">
                <a:sym typeface="Wingdings" pitchFamily="2" charset="2"/>
              </a:rPr>
              <a:t>paralysis of the system</a:t>
            </a:r>
            <a:endParaRPr lang="cs-CZ" dirty="0"/>
          </a:p>
          <a:p>
            <a:pPr>
              <a:buNone/>
            </a:pPr>
            <a:endParaRPr lang="cs-CZ" dirty="0"/>
          </a:p>
          <a:p>
            <a:pPr>
              <a:buFont typeface="Wingdings" pitchFamily="2" charset="2"/>
              <a:buChar char="§"/>
            </a:pPr>
            <a:endParaRPr 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Personal composition of </a:t>
            </a:r>
            <a:r>
              <a:rPr lang="cs-CZ" dirty="0"/>
              <a:t>NR SR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MPs thanks to preferential votes:</a:t>
            </a:r>
            <a:endParaRPr lang="cs-CZ" dirty="0"/>
          </a:p>
          <a:p>
            <a:pPr lvl="1">
              <a:buFont typeface="Wingdings" pitchFamily="2" charset="2"/>
              <a:buChar char="§"/>
            </a:pPr>
            <a:r>
              <a:rPr lang="cs-CZ" dirty="0"/>
              <a:t>1998 – 0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/>
              <a:t>2002 – 1 </a:t>
            </a:r>
            <a:r>
              <a:rPr lang="cs-CZ" b="1" dirty="0"/>
              <a:t>(</a:t>
            </a:r>
            <a:r>
              <a:rPr lang="en-US" b="1" dirty="0"/>
              <a:t>out of</a:t>
            </a:r>
            <a:r>
              <a:rPr lang="cs-CZ" b="1" dirty="0"/>
              <a:t> 150!)</a:t>
            </a:r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Solution</a:t>
            </a:r>
            <a:r>
              <a:rPr lang="cs-CZ" dirty="0"/>
              <a:t> – </a:t>
            </a:r>
            <a:r>
              <a:rPr lang="en-US" dirty="0"/>
              <a:t>lowering the amount from</a:t>
            </a:r>
            <a:r>
              <a:rPr lang="cs-CZ" dirty="0"/>
              <a:t> 10 </a:t>
            </a:r>
            <a:r>
              <a:rPr lang="en-US" dirty="0"/>
              <a:t>to</a:t>
            </a:r>
            <a:r>
              <a:rPr lang="cs-CZ" dirty="0"/>
              <a:t> </a:t>
            </a:r>
            <a:r>
              <a:rPr lang="cs-CZ" b="1" dirty="0"/>
              <a:t>3</a:t>
            </a:r>
            <a:r>
              <a:rPr lang="en-US" b="1" dirty="0"/>
              <a:t> </a:t>
            </a:r>
            <a:r>
              <a:rPr lang="cs-CZ" b="1" dirty="0"/>
              <a:t>%</a:t>
            </a:r>
            <a:r>
              <a:rPr lang="en-US" b="1" dirty="0"/>
              <a:t> of party votes</a:t>
            </a:r>
            <a:endParaRPr lang="cs-CZ" b="1" dirty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Impact – more MPs thanks to preferential votes</a:t>
            </a:r>
            <a:r>
              <a:rPr lang="cs-CZ" dirty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/>
              <a:t>2006 – 7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/>
              <a:t>2010 – 11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/>
              <a:t>2012 – 15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/>
              <a:t>2016 - 13</a:t>
            </a:r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cs-CZ" dirty="0"/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914400" y="0"/>
          <a:ext cx="7200900" cy="6736080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438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Share of preferential votes for candidates in elections 2006 (in %)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Smer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SDKÚ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SNS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SMK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HZDS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KDH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1-10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73,28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75,81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68,07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64,4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67,6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69,75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11-20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7,48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11,69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8,61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10,38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21-30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4,72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3,27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7,02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9,74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4,47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31-40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2,99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1,88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3,68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5,79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2,55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3,51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41-50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1,57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1,01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2,01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1,82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2,05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1,82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51-60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2,24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1,34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2,73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2,16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1,99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1,05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61-70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1,81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1,42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2,88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1,34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1,22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1,51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71-80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1,41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0,43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1,41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1,38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2,69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81-90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0,57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0,33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0,61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1,16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0,85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0,92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91-100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0,59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0,71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0,79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0,78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101-110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0,79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0,41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0,51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0,54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111-120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0,59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0,36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0,67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0,44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1,05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121-130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0,67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0,28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0,38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0,46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131-140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0,36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0,59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0,52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0,48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1,08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141-150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0,81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1,56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0,46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0,74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8127" y="304800"/>
            <a:ext cx="8686800" cy="838200"/>
          </a:xfrm>
        </p:spPr>
        <p:txBody>
          <a:bodyPr>
            <a:noAutofit/>
          </a:bodyPr>
          <a:lstStyle/>
          <a:p>
            <a:r>
              <a:rPr lang="en-US" sz="4000" dirty="0"/>
              <a:t>Preferential votes of candidates</a:t>
            </a:r>
            <a:endParaRPr lang="cs-CZ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4" y="1340768"/>
            <a:ext cx="9064946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/>
          <a:lstStyle/>
          <a:p>
            <a:r>
              <a:rPr lang="en-US" dirty="0"/>
              <a:t>Since 1993 only a list PR system has been used</a:t>
            </a:r>
          </a:p>
          <a:p>
            <a:endParaRPr lang="en-US" dirty="0"/>
          </a:p>
          <a:p>
            <a:r>
              <a:rPr lang="en-US" b="1" dirty="0"/>
              <a:t>Most important reforms:</a:t>
            </a:r>
          </a:p>
          <a:p>
            <a:pPr lvl="1"/>
            <a:r>
              <a:rPr lang="en-US" dirty="0"/>
              <a:t>Higher threshold in 1992</a:t>
            </a:r>
          </a:p>
          <a:p>
            <a:pPr lvl="1"/>
            <a:r>
              <a:rPr lang="sk-SK" dirty="0"/>
              <a:t>Mečiar</a:t>
            </a:r>
            <a:r>
              <a:rPr lang="en-US" dirty="0"/>
              <a:t>’s reform</a:t>
            </a:r>
          </a:p>
          <a:p>
            <a:endParaRPr lang="en-US" dirty="0"/>
          </a:p>
          <a:p>
            <a:r>
              <a:rPr lang="en-US" b="1" dirty="0"/>
              <a:t>Impact of nationwide constituency:</a:t>
            </a:r>
          </a:p>
          <a:p>
            <a:pPr lvl="1"/>
            <a:r>
              <a:rPr lang="en-US" dirty="0"/>
              <a:t>Strong position of parties’ leaderships</a:t>
            </a:r>
          </a:p>
          <a:p>
            <a:pPr lvl="1"/>
            <a:r>
              <a:rPr lang="en-US" dirty="0"/>
              <a:t>Low influence of voters on personal composition of NR SR</a:t>
            </a:r>
          </a:p>
          <a:p>
            <a:pPr lvl="1"/>
            <a:r>
              <a:rPr lang="en-US" dirty="0"/>
              <a:t>No political party which passes the 5 % threshold can be harmed by the system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UK election 2010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/>
          </a:bodyPr>
          <a:lstStyle/>
          <a:p>
            <a:r>
              <a:rPr lang="en-US" dirty="0"/>
              <a:t>Constituency: </a:t>
            </a:r>
            <a:r>
              <a:rPr lang="en-US" dirty="0" err="1"/>
              <a:t>Chichester</a:t>
            </a:r>
            <a:r>
              <a:rPr lang="en-US" dirty="0"/>
              <a:t> (southeastern England)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Sarah Newton elected as MP for </a:t>
            </a:r>
            <a:r>
              <a:rPr lang="en-US" dirty="0" err="1"/>
              <a:t>Chichester</a:t>
            </a:r>
            <a:r>
              <a:rPr lang="en-US" dirty="0"/>
              <a:t> constituency</a:t>
            </a:r>
          </a:p>
          <a:p>
            <a:pPr>
              <a:buFont typeface="Wingdings" pitchFamily="2" charset="2"/>
              <a:buChar char="§"/>
            </a:pPr>
            <a:endParaRPr lang="sk-SK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502197"/>
              </p:ext>
            </p:extLst>
          </p:nvPr>
        </p:nvGraphicFramePr>
        <p:xfrm>
          <a:off x="457200" y="2514600"/>
          <a:ext cx="8001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Candidate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Party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Votes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Votes in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/>
                        </a:rPr>
                        <a:t>Sarah Newton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/>
                        </a:rPr>
                        <a:t>Conservative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/>
                        </a:rPr>
                        <a:t>20 349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/>
                        </a:rPr>
                        <a:t>41,7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effectLst/>
                        </a:rPr>
                        <a:t>Terrye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effectLst/>
                        </a:rPr>
                        <a:t>Teverson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Liberal Democrat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19 914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40,8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Charlotte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effectLst/>
                        </a:rPr>
                        <a:t>MacKenzie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effectLst/>
                        </a:rPr>
                        <a:t>Labour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4 697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9,6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Harry Blakeley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UK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effectLst/>
                        </a:rPr>
                        <a:t>Indep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. Party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1 911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3,9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effectLst/>
                        </a:rPr>
                        <a:t>Loic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 Rich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effectLst/>
                        </a:rPr>
                        <a:t>Mebyon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effectLst/>
                        </a:rPr>
                        <a:t>Kernow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1 039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2,1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Ian Wright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Green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858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61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Czech </a:t>
            </a:r>
            <a:r>
              <a:rPr lang="cs-CZ" dirty="0"/>
              <a:t>S</a:t>
            </a:r>
            <a:r>
              <a:rPr lang="en-US" dirty="0" err="1"/>
              <a:t>enate</a:t>
            </a:r>
            <a:r>
              <a:rPr lang="en-US" dirty="0"/>
              <a:t> election 2012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400" dirty="0"/>
              <a:t>Constituency: </a:t>
            </a:r>
            <a:r>
              <a:rPr lang="en-US" sz="2400" dirty="0" err="1"/>
              <a:t>Zl</a:t>
            </a:r>
            <a:r>
              <a:rPr lang="sk-SK" sz="2400" dirty="0"/>
              <a:t>í</a:t>
            </a:r>
            <a:r>
              <a:rPr lang="en-US" sz="2400" dirty="0"/>
              <a:t>n</a:t>
            </a:r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r>
              <a:rPr lang="sk-SK" sz="2400" dirty="0"/>
              <a:t>No </a:t>
            </a:r>
            <a:r>
              <a:rPr lang="sk-SK" sz="2400" dirty="0" err="1"/>
              <a:t>candidate</a:t>
            </a:r>
            <a:r>
              <a:rPr lang="sk-SK" sz="2400" dirty="0"/>
              <a:t> </a:t>
            </a:r>
            <a:r>
              <a:rPr lang="sk-SK" sz="2400" dirty="0" err="1"/>
              <a:t>got</a:t>
            </a:r>
            <a:r>
              <a:rPr lang="sk-SK" sz="2400" dirty="0"/>
              <a:t> more </a:t>
            </a:r>
            <a:r>
              <a:rPr lang="sk-SK" sz="2400" dirty="0" err="1"/>
              <a:t>than</a:t>
            </a:r>
            <a:r>
              <a:rPr lang="sk-SK" sz="2400" dirty="0"/>
              <a:t> 50 % </a:t>
            </a:r>
            <a:r>
              <a:rPr lang="sk-SK" sz="2400" dirty="0" err="1"/>
              <a:t>of</a:t>
            </a:r>
            <a:r>
              <a:rPr lang="sk-SK" sz="2400" dirty="0"/>
              <a:t> </a:t>
            </a:r>
            <a:r>
              <a:rPr lang="sk-SK" sz="2400" dirty="0" err="1"/>
              <a:t>votes</a:t>
            </a:r>
            <a:r>
              <a:rPr lang="sk-SK" sz="2400" dirty="0"/>
              <a:t> – </a:t>
            </a:r>
            <a:r>
              <a:rPr lang="sk-SK" sz="2400" dirty="0" err="1"/>
              <a:t>what</a:t>
            </a:r>
            <a:r>
              <a:rPr lang="sk-SK" sz="2400" dirty="0"/>
              <a:t> </a:t>
            </a:r>
            <a:r>
              <a:rPr lang="sk-SK" sz="2400" dirty="0" err="1"/>
              <a:t>now</a:t>
            </a:r>
            <a:r>
              <a:rPr lang="sk-SK" sz="2400" dirty="0"/>
              <a:t>?</a:t>
            </a:r>
          </a:p>
          <a:p>
            <a:endParaRPr lang="sk-SK" sz="2400" dirty="0"/>
          </a:p>
          <a:p>
            <a:r>
              <a:rPr lang="sk-SK" sz="2400" b="1" dirty="0"/>
              <a:t>A </a:t>
            </a:r>
            <a:r>
              <a:rPr lang="sk-SK" sz="2400" b="1" dirty="0" err="1"/>
              <a:t>second</a:t>
            </a:r>
            <a:r>
              <a:rPr lang="sk-SK" sz="2400" b="1" dirty="0"/>
              <a:t> </a:t>
            </a:r>
            <a:r>
              <a:rPr lang="sk-SK" sz="2400" b="1" dirty="0" err="1"/>
              <a:t>round</a:t>
            </a:r>
            <a:r>
              <a:rPr lang="en-US" sz="2400" b="1" dirty="0"/>
              <a:t> (runoff)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sk-SK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658289"/>
              </p:ext>
            </p:extLst>
          </p:nvPr>
        </p:nvGraphicFramePr>
        <p:xfrm>
          <a:off x="457200" y="2514600"/>
          <a:ext cx="8001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Candidate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Party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Votes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Votes in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err="1">
                          <a:solidFill>
                            <a:schemeClr val="tx1"/>
                          </a:solidFill>
                          <a:effectLst/>
                        </a:rPr>
                        <a:t>Ludvík</a:t>
                      </a:r>
                      <a:r>
                        <a:rPr lang="sk-SK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k-SK" baseline="0" dirty="0" err="1">
                          <a:solidFill>
                            <a:schemeClr val="tx1"/>
                          </a:solidFill>
                          <a:effectLst/>
                        </a:rPr>
                        <a:t>Hovorka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tx1"/>
                          </a:solidFill>
                          <a:effectLst/>
                        </a:rPr>
                        <a:t>KDU-ČSL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tx1"/>
                          </a:solidFill>
                          <a:effectLst/>
                        </a:rPr>
                        <a:t>6 398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tx1"/>
                          </a:solidFill>
                          <a:effectLst/>
                        </a:rPr>
                        <a:t>16,5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err="1">
                          <a:solidFill>
                            <a:schemeClr val="tx1"/>
                          </a:solidFill>
                          <a:effectLst/>
                        </a:rPr>
                        <a:t>Tomio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effectLst/>
                        </a:rPr>
                        <a:t>Okamura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>
                          <a:solidFill>
                            <a:schemeClr val="tx1"/>
                          </a:solidFill>
                          <a:effectLst/>
                        </a:rPr>
                        <a:t>Independent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tx1"/>
                          </a:solidFill>
                          <a:effectLst/>
                        </a:rPr>
                        <a:t>11 772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tx1"/>
                          </a:solidFill>
                          <a:effectLst/>
                        </a:rPr>
                        <a:t>30,3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tx1"/>
                          </a:solidFill>
                          <a:effectLst/>
                        </a:rPr>
                        <a:t>Stanislav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effectLst/>
                        </a:rPr>
                        <a:t>Mišák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tx1"/>
                          </a:solidFill>
                          <a:effectLst/>
                        </a:rPr>
                        <a:t>ČSSD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tx1"/>
                          </a:solidFill>
                          <a:effectLst/>
                        </a:rPr>
                        <a:t>9 740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tx1"/>
                          </a:solidFill>
                          <a:effectLst/>
                        </a:rPr>
                        <a:t>25,1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tx1"/>
                          </a:solidFill>
                          <a:effectLst/>
                        </a:rPr>
                        <a:t>Jana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effectLst/>
                        </a:rPr>
                        <a:t>Jurenčáková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tx1"/>
                          </a:solidFill>
                          <a:effectLst/>
                        </a:rPr>
                        <a:t>STAN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tx1"/>
                          </a:solidFill>
                          <a:effectLst/>
                        </a:rPr>
                        <a:t>4 736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tx1"/>
                          </a:solidFill>
                          <a:effectLst/>
                        </a:rPr>
                        <a:t>12,2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err="1">
                          <a:solidFill>
                            <a:schemeClr val="tx1"/>
                          </a:solidFill>
                          <a:effectLst/>
                        </a:rPr>
                        <a:t>Others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tx1"/>
                          </a:solidFill>
                          <a:effectLst/>
                        </a:rPr>
                        <a:t>6232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tx1"/>
                          </a:solidFill>
                          <a:effectLst/>
                        </a:rPr>
                        <a:t>15,9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Czech </a:t>
            </a:r>
            <a:r>
              <a:rPr lang="cs-CZ" dirty="0"/>
              <a:t>S</a:t>
            </a:r>
            <a:r>
              <a:rPr lang="en-US" dirty="0" err="1"/>
              <a:t>enate</a:t>
            </a:r>
            <a:r>
              <a:rPr lang="en-US" dirty="0"/>
              <a:t> election 2012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400" dirty="0"/>
              <a:t>Constituency: </a:t>
            </a:r>
            <a:r>
              <a:rPr lang="en-US" sz="2400" dirty="0" err="1"/>
              <a:t>Zlín</a:t>
            </a:r>
            <a:r>
              <a:rPr lang="en-US" sz="2400" dirty="0"/>
              <a:t>, second round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Tomio</a:t>
            </a:r>
            <a:r>
              <a:rPr lang="en-US" sz="2400" dirty="0"/>
              <a:t> Okamura elected as senator for </a:t>
            </a:r>
            <a:r>
              <a:rPr lang="en-US" sz="2400" dirty="0" err="1"/>
              <a:t>Zlín</a:t>
            </a:r>
            <a:r>
              <a:rPr lang="en-US" sz="2400" dirty="0"/>
              <a:t> constituency</a:t>
            </a:r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sk-SK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178274"/>
              </p:ext>
            </p:extLst>
          </p:nvPr>
        </p:nvGraphicFramePr>
        <p:xfrm>
          <a:off x="457200" y="2514600"/>
          <a:ext cx="8001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Candidate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Party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Votes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Votes in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 err="1">
                          <a:solidFill>
                            <a:schemeClr val="tx1"/>
                          </a:solidFill>
                          <a:effectLst/>
                        </a:rPr>
                        <a:t>Tomio</a:t>
                      </a:r>
                      <a:r>
                        <a:rPr lang="sk-SK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  <a:effectLst/>
                        </a:rPr>
                        <a:t>Okamura</a:t>
                      </a:r>
                      <a:endParaRPr lang="en-U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err="1">
                          <a:solidFill>
                            <a:schemeClr val="tx1"/>
                          </a:solidFill>
                          <a:effectLst/>
                        </a:rPr>
                        <a:t>Independent</a:t>
                      </a:r>
                      <a:endParaRPr lang="en-U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  <a:effectLst/>
                        </a:rPr>
                        <a:t>17 401</a:t>
                      </a:r>
                      <a:endParaRPr lang="en-U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  <a:effectLst/>
                        </a:rPr>
                        <a:t>66,23</a:t>
                      </a:r>
                      <a:endParaRPr lang="en-U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tx1"/>
                          </a:solidFill>
                          <a:effectLst/>
                        </a:rPr>
                        <a:t>Stanislav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effectLst/>
                        </a:rPr>
                        <a:t>Mišák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tx1"/>
                          </a:solidFill>
                          <a:effectLst/>
                        </a:rPr>
                        <a:t>ČSSD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tx1"/>
                          </a:solidFill>
                          <a:effectLst/>
                        </a:rPr>
                        <a:t>9 740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tx1"/>
                          </a:solidFill>
                          <a:effectLst/>
                        </a:rPr>
                        <a:t>33,76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40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Proportional representation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Aim – the composition of the elected body (Parliament) should be a copy of the public opinion</a:t>
            </a:r>
          </a:p>
          <a:p>
            <a:endParaRPr lang="en-US" dirty="0"/>
          </a:p>
          <a:p>
            <a:r>
              <a:rPr lang="en-US" dirty="0"/>
              <a:t>Ideally – a party which gets 30 % of votes should receive 30 % of seats etc.</a:t>
            </a:r>
          </a:p>
          <a:p>
            <a:endParaRPr lang="en-US" dirty="0"/>
          </a:p>
          <a:p>
            <a:r>
              <a:rPr lang="en-US" dirty="0"/>
              <a:t>The reality may be quite different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Less </a:t>
            </a:r>
            <a:r>
              <a:rPr lang="cs-CZ" dirty="0"/>
              <a:t>w</a:t>
            </a:r>
            <a:r>
              <a:rPr lang="en-US" dirty="0" err="1"/>
              <a:t>asted</a:t>
            </a:r>
            <a:r>
              <a:rPr lang="en-US" dirty="0"/>
              <a:t> votes, more parties can get seats</a:t>
            </a:r>
          </a:p>
          <a:p>
            <a:endParaRPr lang="en-US" dirty="0"/>
          </a:p>
          <a:p>
            <a:r>
              <a:rPr lang="en-US" dirty="0"/>
              <a:t>Main category – </a:t>
            </a:r>
            <a:r>
              <a:rPr lang="en-US" b="1" dirty="0"/>
              <a:t>List PR systems</a:t>
            </a:r>
            <a:endParaRPr lang="cs-CZ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429000"/>
            <a:ext cx="1969363" cy="198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47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List PR systems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630362"/>
            <a:ext cx="8686800" cy="49228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Constituencies:</a:t>
            </a:r>
          </a:p>
          <a:p>
            <a:pPr lvl="1"/>
            <a:r>
              <a:rPr lang="en-US" dirty="0"/>
              <a:t>Only multi-member</a:t>
            </a:r>
          </a:p>
          <a:p>
            <a:pPr lvl="1"/>
            <a:r>
              <a:rPr lang="en-US" dirty="0"/>
              <a:t>The bigger the constituencies, the better for smaller parties and vice versa</a:t>
            </a:r>
          </a:p>
          <a:p>
            <a:endParaRPr lang="en-US" dirty="0"/>
          </a:p>
          <a:p>
            <a:r>
              <a:rPr lang="en-US" b="1" dirty="0"/>
              <a:t>Threshold:</a:t>
            </a:r>
          </a:p>
          <a:p>
            <a:pPr lvl="1"/>
            <a:r>
              <a:rPr lang="en-US" dirty="0"/>
              <a:t>Amount of votes which a part</a:t>
            </a:r>
            <a:r>
              <a:rPr lang="cs-CZ" dirty="0"/>
              <a:t>y</a:t>
            </a:r>
            <a:r>
              <a:rPr lang="en-US" dirty="0"/>
              <a:t> needs to get to be included to the allocation of seats</a:t>
            </a:r>
          </a:p>
          <a:p>
            <a:endParaRPr lang="en-US" dirty="0"/>
          </a:p>
          <a:p>
            <a:r>
              <a:rPr lang="en-US" b="1" dirty="0"/>
              <a:t>How to transform </a:t>
            </a:r>
            <a:r>
              <a:rPr lang="en-US" dirty="0"/>
              <a:t>votes into seats?</a:t>
            </a:r>
          </a:p>
          <a:p>
            <a:pPr lvl="1"/>
            <a:r>
              <a:rPr lang="en-US" dirty="0"/>
              <a:t>Divisor</a:t>
            </a:r>
          </a:p>
          <a:p>
            <a:pPr lvl="1"/>
            <a:r>
              <a:rPr lang="en-US" dirty="0"/>
              <a:t>Quota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9432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3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3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3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910</TotalTime>
  <Words>2187</Words>
  <Application>Microsoft Office PowerPoint</Application>
  <PresentationFormat>Předvádění na obrazovce (4:3)</PresentationFormat>
  <Paragraphs>1071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20</vt:i4>
      </vt:variant>
      <vt:variant>
        <vt:lpstr>Nadpisy snímků</vt:lpstr>
      </vt:variant>
      <vt:variant>
        <vt:i4>48</vt:i4>
      </vt:variant>
    </vt:vector>
  </HeadingPairs>
  <TitlesOfParts>
    <vt:vector size="74" baseType="lpstr">
      <vt:lpstr>Arial</vt:lpstr>
      <vt:lpstr>Calibri</vt:lpstr>
      <vt:lpstr>Constantia</vt:lpstr>
      <vt:lpstr>Garamond</vt:lpstr>
      <vt:lpstr>Wingdings</vt:lpstr>
      <vt:lpstr>Wingdings 2</vt:lpstr>
      <vt:lpstr>Tok</vt:lpstr>
      <vt:lpstr>1_Tok</vt:lpstr>
      <vt:lpstr>4_Tok</vt:lpstr>
      <vt:lpstr>5_Tok</vt:lpstr>
      <vt:lpstr>6_Tok</vt:lpstr>
      <vt:lpstr>16_Tok</vt:lpstr>
      <vt:lpstr>18_Tok</vt:lpstr>
      <vt:lpstr>19_Tok</vt:lpstr>
      <vt:lpstr>20_Tok</vt:lpstr>
      <vt:lpstr>23_Tok</vt:lpstr>
      <vt:lpstr>24_Tok</vt:lpstr>
      <vt:lpstr>25_Tok</vt:lpstr>
      <vt:lpstr>26_Tok</vt:lpstr>
      <vt:lpstr>27_Tok</vt:lpstr>
      <vt:lpstr>28_Tok</vt:lpstr>
      <vt:lpstr>29_Tok</vt:lpstr>
      <vt:lpstr>30_Tok</vt:lpstr>
      <vt:lpstr>31_Tok</vt:lpstr>
      <vt:lpstr>33_Tok</vt:lpstr>
      <vt:lpstr>34_Tok</vt:lpstr>
      <vt:lpstr>Electoral system and its reforms</vt:lpstr>
      <vt:lpstr>Electoral systems</vt:lpstr>
      <vt:lpstr>Electoral systems - division</vt:lpstr>
      <vt:lpstr>Single member district systems</vt:lpstr>
      <vt:lpstr>UK election 2010</vt:lpstr>
      <vt:lpstr>Czech Senate election 2012</vt:lpstr>
      <vt:lpstr>Czech Senate election 2012</vt:lpstr>
      <vt:lpstr>Proportional representation</vt:lpstr>
      <vt:lpstr>List PR systems</vt:lpstr>
      <vt:lpstr>Quota</vt:lpstr>
      <vt:lpstr>Hagenbach-Bischoff quota</vt:lpstr>
      <vt:lpstr>Hagenbach-Bischoff quota</vt:lpstr>
      <vt:lpstr>Divisor</vt:lpstr>
      <vt:lpstr>Divisor D’Hondt</vt:lpstr>
      <vt:lpstr>Divisor D’Hondt</vt:lpstr>
      <vt:lpstr>Slovak electoral system</vt:lpstr>
      <vt:lpstr>Electoral systems in 20th century</vt:lpstr>
      <vt:lpstr>After 1989</vt:lpstr>
      <vt:lpstr>Slovak parliament</vt:lpstr>
      <vt:lpstr>Electoral system in 1990</vt:lpstr>
      <vt:lpstr>Elections 1990</vt:lpstr>
      <vt:lpstr>Electoral reform 1992</vt:lpstr>
      <vt:lpstr>Elections 1992</vt:lpstr>
      <vt:lpstr>Elections 1994</vt:lpstr>
      <vt:lpstr>Era of Vladimír Mečiar</vt:lpstr>
      <vt:lpstr>Non-realized reform</vt:lpstr>
      <vt:lpstr>Prezentace aplikace PowerPoint</vt:lpstr>
      <vt:lpstr>Prezentace aplikace PowerPoint</vt:lpstr>
      <vt:lpstr>Prezentace aplikace PowerPoint</vt:lpstr>
      <vt:lpstr>Non-realized reform</vt:lpstr>
      <vt:lpstr>Non-realized reform</vt:lpstr>
      <vt:lpstr>The „Mečiar’s reform“</vt:lpstr>
      <vt:lpstr>The „Mečiar’s reform“</vt:lpstr>
      <vt:lpstr>Elections 1998</vt:lpstr>
      <vt:lpstr>Development ‘after Mečiar’</vt:lpstr>
      <vt:lpstr>Elections 2002</vt:lpstr>
      <vt:lpstr>Elections 2006</vt:lpstr>
      <vt:lpstr>Elections 2010</vt:lpstr>
      <vt:lpstr>Elections 2012</vt:lpstr>
      <vt:lpstr>Elections 2016</vt:lpstr>
      <vt:lpstr>Impact of electoral reforms</vt:lpstr>
      <vt:lpstr>High proportionality</vt:lpstr>
      <vt:lpstr>Number of relevant parties</vt:lpstr>
      <vt:lpstr>Personal composition of NR SR </vt:lpstr>
      <vt:lpstr>Personal composition of NR SR </vt:lpstr>
      <vt:lpstr>Prezentace aplikace PowerPoint</vt:lpstr>
      <vt:lpstr>Preferential votes of candidates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Peto</dc:creator>
  <cp:lastModifiedBy>PS</cp:lastModifiedBy>
  <cp:revision>132</cp:revision>
  <dcterms:created xsi:type="dcterms:W3CDTF">2011-04-02T07:56:23Z</dcterms:created>
  <dcterms:modified xsi:type="dcterms:W3CDTF">2017-05-13T06:24:21Z</dcterms:modified>
</cp:coreProperties>
</file>