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theme/theme2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80" r:id="rId2"/>
    <p:sldMasterId id="2147483792" r:id="rId3"/>
    <p:sldMasterId id="2147483816" r:id="rId4"/>
    <p:sldMasterId id="2147483828" r:id="rId5"/>
    <p:sldMasterId id="2147483840" r:id="rId6"/>
    <p:sldMasterId id="2147483852" r:id="rId7"/>
    <p:sldMasterId id="2147483876" r:id="rId8"/>
    <p:sldMasterId id="2147483900" r:id="rId9"/>
    <p:sldMasterId id="2147483912" r:id="rId10"/>
    <p:sldMasterId id="2147483924" r:id="rId11"/>
    <p:sldMasterId id="2147483936" r:id="rId12"/>
    <p:sldMasterId id="2147483948" r:id="rId13"/>
    <p:sldMasterId id="2147483960" r:id="rId14"/>
    <p:sldMasterId id="2147483972" r:id="rId15"/>
    <p:sldMasterId id="2147483984" r:id="rId16"/>
    <p:sldMasterId id="2147483996" r:id="rId17"/>
    <p:sldMasterId id="2147484032" r:id="rId18"/>
    <p:sldMasterId id="2147484044" r:id="rId19"/>
    <p:sldMasterId id="2147484056" r:id="rId20"/>
    <p:sldMasterId id="2147484068" r:id="rId21"/>
    <p:sldMasterId id="2147484080" r:id="rId22"/>
    <p:sldMasterId id="2147484092" r:id="rId23"/>
  </p:sldMasterIdLst>
  <p:notesMasterIdLst>
    <p:notesMasterId r:id="rId72"/>
  </p:notesMasterIdLst>
  <p:sldIdLst>
    <p:sldId id="256" r:id="rId24"/>
    <p:sldId id="258" r:id="rId25"/>
    <p:sldId id="260" r:id="rId26"/>
    <p:sldId id="263" r:id="rId27"/>
    <p:sldId id="264" r:id="rId28"/>
    <p:sldId id="266" r:id="rId29"/>
    <p:sldId id="267" r:id="rId30"/>
    <p:sldId id="268" r:id="rId31"/>
    <p:sldId id="269" r:id="rId32"/>
    <p:sldId id="316" r:id="rId33"/>
    <p:sldId id="270" r:id="rId34"/>
    <p:sldId id="271" r:id="rId35"/>
    <p:sldId id="272" r:id="rId36"/>
    <p:sldId id="273" r:id="rId37"/>
    <p:sldId id="274" r:id="rId38"/>
    <p:sldId id="275" r:id="rId39"/>
    <p:sldId id="279" r:id="rId40"/>
    <p:sldId id="280" r:id="rId41"/>
    <p:sldId id="283" r:id="rId42"/>
    <p:sldId id="281" r:id="rId43"/>
    <p:sldId id="285" r:id="rId44"/>
    <p:sldId id="284" r:id="rId45"/>
    <p:sldId id="305" r:id="rId46"/>
    <p:sldId id="286" r:id="rId47"/>
    <p:sldId id="287" r:id="rId48"/>
    <p:sldId id="289" r:id="rId49"/>
    <p:sldId id="290" r:id="rId50"/>
    <p:sldId id="291" r:id="rId51"/>
    <p:sldId id="292" r:id="rId52"/>
    <p:sldId id="319" r:id="rId53"/>
    <p:sldId id="294" r:id="rId54"/>
    <p:sldId id="295" r:id="rId55"/>
    <p:sldId id="296" r:id="rId56"/>
    <p:sldId id="297" r:id="rId57"/>
    <p:sldId id="298" r:id="rId58"/>
    <p:sldId id="299" r:id="rId59"/>
    <p:sldId id="300" r:id="rId60"/>
    <p:sldId id="301" r:id="rId61"/>
    <p:sldId id="302" r:id="rId62"/>
    <p:sldId id="307" r:id="rId63"/>
    <p:sldId id="308" r:id="rId64"/>
    <p:sldId id="310" r:id="rId65"/>
    <p:sldId id="309" r:id="rId66"/>
    <p:sldId id="311" r:id="rId67"/>
    <p:sldId id="312" r:id="rId68"/>
    <p:sldId id="313" r:id="rId69"/>
    <p:sldId id="314" r:id="rId70"/>
    <p:sldId id="315" r:id="rId7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redný štýl 4 - zvýrazneni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Stredný štý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3.xml"/><Relationship Id="rId39" Type="http://schemas.openxmlformats.org/officeDocument/2006/relationships/slide" Target="slides/slide16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1.xml"/><Relationship Id="rId42" Type="http://schemas.openxmlformats.org/officeDocument/2006/relationships/slide" Target="slides/slide19.xml"/><Relationship Id="rId47" Type="http://schemas.openxmlformats.org/officeDocument/2006/relationships/slide" Target="slides/slide24.xml"/><Relationship Id="rId50" Type="http://schemas.openxmlformats.org/officeDocument/2006/relationships/slide" Target="slides/slide27.xml"/><Relationship Id="rId55" Type="http://schemas.openxmlformats.org/officeDocument/2006/relationships/slide" Target="slides/slide32.xml"/><Relationship Id="rId63" Type="http://schemas.openxmlformats.org/officeDocument/2006/relationships/slide" Target="slides/slide40.xml"/><Relationship Id="rId68" Type="http://schemas.openxmlformats.org/officeDocument/2006/relationships/slide" Target="slides/slide45.xml"/><Relationship Id="rId76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8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.xml"/><Relationship Id="rId32" Type="http://schemas.openxmlformats.org/officeDocument/2006/relationships/slide" Target="slides/slide9.xml"/><Relationship Id="rId37" Type="http://schemas.openxmlformats.org/officeDocument/2006/relationships/slide" Target="slides/slide14.xml"/><Relationship Id="rId40" Type="http://schemas.openxmlformats.org/officeDocument/2006/relationships/slide" Target="slides/slide17.xml"/><Relationship Id="rId45" Type="http://schemas.openxmlformats.org/officeDocument/2006/relationships/slide" Target="slides/slide22.xml"/><Relationship Id="rId53" Type="http://schemas.openxmlformats.org/officeDocument/2006/relationships/slide" Target="slides/slide30.xml"/><Relationship Id="rId58" Type="http://schemas.openxmlformats.org/officeDocument/2006/relationships/slide" Target="slides/slide35.xml"/><Relationship Id="rId66" Type="http://schemas.openxmlformats.org/officeDocument/2006/relationships/slide" Target="slides/slide43.xml"/><Relationship Id="rId7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5.xml"/><Relationship Id="rId36" Type="http://schemas.openxmlformats.org/officeDocument/2006/relationships/slide" Target="slides/slide13.xml"/><Relationship Id="rId49" Type="http://schemas.openxmlformats.org/officeDocument/2006/relationships/slide" Target="slides/slide26.xml"/><Relationship Id="rId57" Type="http://schemas.openxmlformats.org/officeDocument/2006/relationships/slide" Target="slides/slide34.xml"/><Relationship Id="rId61" Type="http://schemas.openxmlformats.org/officeDocument/2006/relationships/slide" Target="slides/slide38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8.xml"/><Relationship Id="rId44" Type="http://schemas.openxmlformats.org/officeDocument/2006/relationships/slide" Target="slides/slide21.xml"/><Relationship Id="rId52" Type="http://schemas.openxmlformats.org/officeDocument/2006/relationships/slide" Target="slides/slide29.xml"/><Relationship Id="rId60" Type="http://schemas.openxmlformats.org/officeDocument/2006/relationships/slide" Target="slides/slide37.xml"/><Relationship Id="rId65" Type="http://schemas.openxmlformats.org/officeDocument/2006/relationships/slide" Target="slides/slide42.xml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4.xml"/><Relationship Id="rId30" Type="http://schemas.openxmlformats.org/officeDocument/2006/relationships/slide" Target="slides/slide7.xml"/><Relationship Id="rId35" Type="http://schemas.openxmlformats.org/officeDocument/2006/relationships/slide" Target="slides/slide12.xml"/><Relationship Id="rId43" Type="http://schemas.openxmlformats.org/officeDocument/2006/relationships/slide" Target="slides/slide20.xml"/><Relationship Id="rId48" Type="http://schemas.openxmlformats.org/officeDocument/2006/relationships/slide" Target="slides/slide25.xml"/><Relationship Id="rId56" Type="http://schemas.openxmlformats.org/officeDocument/2006/relationships/slide" Target="slides/slide33.xml"/><Relationship Id="rId64" Type="http://schemas.openxmlformats.org/officeDocument/2006/relationships/slide" Target="slides/slide41.xml"/><Relationship Id="rId69" Type="http://schemas.openxmlformats.org/officeDocument/2006/relationships/slide" Target="slides/slide46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8.xml"/><Relationship Id="rId72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2.xml"/><Relationship Id="rId33" Type="http://schemas.openxmlformats.org/officeDocument/2006/relationships/slide" Target="slides/slide10.xml"/><Relationship Id="rId38" Type="http://schemas.openxmlformats.org/officeDocument/2006/relationships/slide" Target="slides/slide15.xml"/><Relationship Id="rId46" Type="http://schemas.openxmlformats.org/officeDocument/2006/relationships/slide" Target="slides/slide23.xml"/><Relationship Id="rId59" Type="http://schemas.openxmlformats.org/officeDocument/2006/relationships/slide" Target="slides/slide36.xml"/><Relationship Id="rId67" Type="http://schemas.openxmlformats.org/officeDocument/2006/relationships/slide" Target="slides/slide44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8.xml"/><Relationship Id="rId54" Type="http://schemas.openxmlformats.org/officeDocument/2006/relationships/slide" Target="slides/slide31.xml"/><Relationship Id="rId62" Type="http://schemas.openxmlformats.org/officeDocument/2006/relationships/slide" Target="slides/slide39.xml"/><Relationship Id="rId70" Type="http://schemas.openxmlformats.org/officeDocument/2006/relationships/slide" Target="slides/slide47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BBB59B-6AF3-42F7-BCE3-599303A5A339}" type="datetimeFigureOut">
              <a:rPr lang="en-US" smtClean="0"/>
              <a:pPr/>
              <a:t>5/17/2017</a:t>
            </a:fld>
            <a:endParaRPr lang="en-US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DB1032-EDE0-4829-92B7-C11F0AC554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988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B1032-EDE0-4829-92B7-C11F0AC55487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295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17. 5. 2017</a:t>
            </a:fld>
            <a:endParaRPr lang="sk-SK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17. 5. 2017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5653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60634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3868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47962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56328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70124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69016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57057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52438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312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17. 5. 2017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05276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9415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65837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9921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43910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15829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94441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00882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64030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022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0751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24985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69234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3452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78768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2675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21497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38695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21270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98400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976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78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48351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33976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63463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1968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00159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10713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683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456451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209723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17. 5. 2017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67211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740430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990855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2603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013338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8266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371550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75668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580400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973543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938210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0198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7224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661031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126743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0182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778032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221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005813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826209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60607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198728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7303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89296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782595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814230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087883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3260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135816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8221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352053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82668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811790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5655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2451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194539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609853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103303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1479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8485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1749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2317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387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17. 5. 2017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1440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8542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0627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3328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7812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4092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5254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9523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667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237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17. 5. 2017</a:t>
            </a:fld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113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3195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2555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8611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9333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3091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8848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2633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0652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725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17. 5. 2017</a:t>
            </a:fld>
            <a:endParaRPr lang="sk-SK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4715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9199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6984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9354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4820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2169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8165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83131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1091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865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17. 5. 2017</a:t>
            </a:fld>
            <a:endParaRPr lang="sk-S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1161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0517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9052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98205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40475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9904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67566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4058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09782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8514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17. 5. 2017</a:t>
            </a:fld>
            <a:endParaRPr lang="sk-S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15814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91006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74844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83149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57997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50333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5475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54684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0789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052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17. 5. 2017</a:t>
            </a:fld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1460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57254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61439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99155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27108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13298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98450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04207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26719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301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17. 5. 2017</a:t>
            </a:fld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02132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645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35460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4418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48452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91477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88125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21684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89242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457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17. 5. 2017</a:t>
            </a:fld>
            <a:endParaRPr lang="sk-SK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744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2078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4198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9723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8554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4528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3908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2075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0305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7630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2923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7999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2815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17. 5. 2017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9366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6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2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04800" y="2133600"/>
            <a:ext cx="8458200" cy="2057400"/>
          </a:xfrm>
        </p:spPr>
        <p:txBody>
          <a:bodyPr>
            <a:normAutofit/>
          </a:bodyPr>
          <a:lstStyle/>
          <a:p>
            <a:pPr algn="ctr"/>
            <a:r>
              <a:rPr lang="cs-CZ" sz="6000" dirty="0" err="1" smtClean="0">
                <a:solidFill>
                  <a:schemeClr val="bg1"/>
                </a:solidFill>
              </a:rPr>
              <a:t>Nationalism</a:t>
            </a:r>
            <a:r>
              <a:rPr lang="cs-CZ" sz="6000" dirty="0" smtClean="0">
                <a:solidFill>
                  <a:schemeClr val="bg1"/>
                </a:solidFill>
              </a:rPr>
              <a:t> in </a:t>
            </a:r>
            <a:r>
              <a:rPr lang="cs-CZ" sz="6000" dirty="0" err="1" smtClean="0">
                <a:solidFill>
                  <a:schemeClr val="bg1"/>
                </a:solidFill>
              </a:rPr>
              <a:t>Slovak</a:t>
            </a:r>
            <a:r>
              <a:rPr lang="cs-CZ" sz="6000" dirty="0" smtClean="0">
                <a:solidFill>
                  <a:schemeClr val="bg1"/>
                </a:solidFill>
              </a:rPr>
              <a:t> </a:t>
            </a:r>
            <a:r>
              <a:rPr lang="cs-CZ" sz="6000" dirty="0" err="1" smtClean="0">
                <a:solidFill>
                  <a:schemeClr val="bg1"/>
                </a:solidFill>
              </a:rPr>
              <a:t>politics</a:t>
            </a:r>
            <a:endParaRPr lang="sk-SK" sz="6000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81000" y="5562600"/>
            <a:ext cx="8458200" cy="1143000"/>
          </a:xfrm>
        </p:spPr>
        <p:txBody>
          <a:bodyPr>
            <a:normAutofit lnSpcReduction="10000"/>
          </a:bodyPr>
          <a:lstStyle/>
          <a:p>
            <a:pPr algn="r"/>
            <a:r>
              <a:rPr lang="sk-SK" sz="3200" dirty="0" smtClean="0">
                <a:solidFill>
                  <a:schemeClr val="bg1"/>
                </a:solidFill>
              </a:rPr>
              <a:t>Peter Spáč</a:t>
            </a:r>
          </a:p>
          <a:p>
            <a:pPr algn="r"/>
            <a:r>
              <a:rPr lang="cs-CZ" sz="3200" dirty="0" smtClean="0">
                <a:solidFill>
                  <a:schemeClr val="bg1"/>
                </a:solidFill>
              </a:rPr>
              <a:t>15</a:t>
            </a:r>
            <a:r>
              <a:rPr lang="sk-SK" sz="3200" dirty="0" smtClean="0">
                <a:solidFill>
                  <a:schemeClr val="bg1"/>
                </a:solidFill>
              </a:rPr>
              <a:t>.5.201</a:t>
            </a:r>
            <a:r>
              <a:rPr lang="cs-CZ" sz="3200" dirty="0" smtClean="0">
                <a:solidFill>
                  <a:schemeClr val="bg1"/>
                </a:solidFill>
              </a:rPr>
              <a:t>7</a:t>
            </a:r>
            <a:endParaRPr lang="sk-SK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Influencing relations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3 models of relations:</a:t>
            </a:r>
          </a:p>
          <a:p>
            <a:pPr lvl="1"/>
            <a:r>
              <a:rPr lang="en-US" dirty="0" smtClean="0"/>
              <a:t>International (Hungary – Slovakia)</a:t>
            </a:r>
          </a:p>
          <a:p>
            <a:pPr lvl="1"/>
            <a:r>
              <a:rPr lang="en-US" dirty="0" smtClean="0"/>
              <a:t>Domestic (Slovakia – Hungarian minority)</a:t>
            </a:r>
          </a:p>
          <a:p>
            <a:pPr lvl="1"/>
            <a:r>
              <a:rPr lang="en-US" dirty="0" smtClean="0"/>
              <a:t>National (Hungarian minority – Hungary)</a:t>
            </a:r>
          </a:p>
          <a:p>
            <a:endParaRPr lang="en-US" dirty="0"/>
          </a:p>
          <a:p>
            <a:r>
              <a:rPr lang="en-US" b="1" dirty="0" smtClean="0"/>
              <a:t>Primary features:</a:t>
            </a:r>
          </a:p>
          <a:p>
            <a:pPr lvl="1"/>
            <a:r>
              <a:rPr lang="en-US" dirty="0" smtClean="0"/>
              <a:t>Reflection of historical issues in present time (Treaty of </a:t>
            </a:r>
            <a:r>
              <a:rPr lang="en-US" dirty="0" err="1" smtClean="0"/>
              <a:t>Trianon</a:t>
            </a:r>
            <a:r>
              <a:rPr lang="en-US" dirty="0" smtClean="0"/>
              <a:t>, </a:t>
            </a:r>
            <a:r>
              <a:rPr lang="en-US" dirty="0" err="1" smtClean="0"/>
              <a:t>Beneš</a:t>
            </a:r>
            <a:r>
              <a:rPr lang="en-US" dirty="0" smtClean="0"/>
              <a:t> decrees)</a:t>
            </a:r>
          </a:p>
          <a:p>
            <a:pPr lvl="1"/>
            <a:r>
              <a:rPr lang="en-US" dirty="0" smtClean="0"/>
              <a:t>Changing intensity of mutual tension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20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err="1" smtClean="0"/>
              <a:t>Trianon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>
            <a:normAutofit/>
          </a:bodyPr>
          <a:lstStyle/>
          <a:p>
            <a:r>
              <a:rPr lang="en-US" dirty="0" smtClean="0"/>
              <a:t>Occasional topic for the radicals</a:t>
            </a:r>
          </a:p>
          <a:p>
            <a:endParaRPr lang="en-US" dirty="0"/>
          </a:p>
          <a:p>
            <a:r>
              <a:rPr lang="en-US" dirty="0" smtClean="0"/>
              <a:t>Relevance of the topic </a:t>
            </a:r>
            <a:r>
              <a:rPr lang="en-US" dirty="0" err="1" smtClean="0"/>
              <a:t>neutralised</a:t>
            </a:r>
            <a:r>
              <a:rPr lang="en-US" dirty="0" smtClean="0"/>
              <a:t> with entry of Slovakia and Hungary to the EU</a:t>
            </a:r>
          </a:p>
          <a:p>
            <a:endParaRPr lang="en-US" dirty="0"/>
          </a:p>
          <a:p>
            <a:r>
              <a:rPr lang="sk-SK" i="1" dirty="0" smtClean="0"/>
              <a:t>„</a:t>
            </a:r>
            <a:r>
              <a:rPr lang="en-US" i="1" dirty="0" smtClean="0"/>
              <a:t>Does anyone understand that since </a:t>
            </a:r>
            <a:r>
              <a:rPr lang="en-US" i="1" dirty="0" err="1" smtClean="0"/>
              <a:t>Trianon</a:t>
            </a:r>
            <a:r>
              <a:rPr lang="en-US" i="1" dirty="0" smtClean="0"/>
              <a:t> we do not have our home? Todays Hungary is not a real home even for those who live there, but it is only a </a:t>
            </a:r>
            <a:r>
              <a:rPr lang="sk-SK" b="1" i="1" dirty="0" smtClean="0"/>
              <a:t>„</a:t>
            </a:r>
            <a:r>
              <a:rPr lang="en-US" b="1" i="1" dirty="0" smtClean="0"/>
              <a:t>residual</a:t>
            </a:r>
            <a:r>
              <a:rPr lang="sk-SK" b="1" i="1" dirty="0" smtClean="0"/>
              <a:t>“</a:t>
            </a:r>
            <a:r>
              <a:rPr lang="en-US" i="1" dirty="0" smtClean="0"/>
              <a:t> country</a:t>
            </a:r>
            <a:r>
              <a:rPr lang="sk-SK" i="1" dirty="0" smtClean="0"/>
              <a:t>“</a:t>
            </a:r>
            <a:endParaRPr lang="en-US" i="1" dirty="0"/>
          </a:p>
          <a:p>
            <a:pPr marL="0" indent="0" algn="r">
              <a:buNone/>
            </a:pPr>
            <a:r>
              <a:rPr lang="en-US" dirty="0" err="1" smtClean="0"/>
              <a:t>Mikl</a:t>
            </a:r>
            <a:r>
              <a:rPr lang="sk-SK" dirty="0" err="1" smtClean="0"/>
              <a:t>ós</a:t>
            </a:r>
            <a:r>
              <a:rPr lang="en-US" dirty="0" smtClean="0"/>
              <a:t> </a:t>
            </a:r>
            <a:r>
              <a:rPr lang="en-US" dirty="0" err="1" smtClean="0"/>
              <a:t>Duray</a:t>
            </a:r>
            <a:r>
              <a:rPr lang="en-US" dirty="0" smtClean="0"/>
              <a:t>, 2006</a:t>
            </a:r>
          </a:p>
        </p:txBody>
      </p:sp>
    </p:spTree>
    <p:extLst>
      <p:ext uri="{BB962C8B-B14F-4D97-AF65-F5344CB8AC3E}">
        <p14:creationId xmlns:p14="http://schemas.microsoft.com/office/powerpoint/2010/main" val="36862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Autonomy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>
            <a:normAutofit/>
          </a:bodyPr>
          <a:lstStyle/>
          <a:p>
            <a:r>
              <a:rPr lang="en-US" dirty="0" smtClean="0"/>
              <a:t>A topic situated more in the 90s than in the present</a:t>
            </a:r>
          </a:p>
          <a:p>
            <a:endParaRPr lang="en-US" dirty="0"/>
          </a:p>
          <a:p>
            <a:r>
              <a:rPr lang="en-US" dirty="0" smtClean="0"/>
              <a:t>Different understanding of the word </a:t>
            </a:r>
            <a:r>
              <a:rPr lang="sk-SK" dirty="0" smtClean="0"/>
              <a:t>„</a:t>
            </a:r>
            <a:r>
              <a:rPr lang="en-US" dirty="0" smtClean="0"/>
              <a:t>autonomy</a:t>
            </a:r>
            <a:r>
              <a:rPr lang="sk-SK" dirty="0" smtClean="0"/>
              <a:t>“</a:t>
            </a:r>
            <a:r>
              <a:rPr lang="en-US" dirty="0" smtClean="0"/>
              <a:t> and its content by Hungarian politicians</a:t>
            </a:r>
          </a:p>
          <a:p>
            <a:endParaRPr lang="en-US" dirty="0"/>
          </a:p>
          <a:p>
            <a:r>
              <a:rPr lang="en-US" dirty="0" smtClean="0"/>
              <a:t>Autonomy of culture and schools vs. territorial autonomy</a:t>
            </a:r>
          </a:p>
          <a:p>
            <a:endParaRPr lang="en-US" dirty="0"/>
          </a:p>
          <a:p>
            <a:r>
              <a:rPr lang="en-US" dirty="0" smtClean="0"/>
              <a:t>Approval of Hungarian politicians </a:t>
            </a:r>
            <a:r>
              <a:rPr lang="en-US" b="1" dirty="0" smtClean="0"/>
              <a:t>not to open</a:t>
            </a:r>
            <a:r>
              <a:rPr lang="en-US" dirty="0" smtClean="0"/>
              <a:t> this topic allowed them to participate on government </a:t>
            </a:r>
          </a:p>
        </p:txBody>
      </p:sp>
    </p:spTree>
    <p:extLst>
      <p:ext uri="{BB962C8B-B14F-4D97-AF65-F5344CB8AC3E}">
        <p14:creationId xmlns:p14="http://schemas.microsoft.com/office/powerpoint/2010/main" val="424447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Hungarian exterritorial laws</a:t>
            </a:r>
            <a:endParaRPr lang="en-US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>
            <a:normAutofit fontScale="92500" lnSpcReduction="10000"/>
          </a:bodyPr>
          <a:lstStyle/>
          <a:p>
            <a:pPr marL="365760" indent="-283464">
              <a:defRPr/>
            </a:pPr>
            <a:r>
              <a:rPr lang="sk-SK" sz="2800" i="1" dirty="0"/>
              <a:t>„</a:t>
            </a:r>
            <a:r>
              <a:rPr lang="en-US" sz="2800" i="1" dirty="0"/>
              <a:t>“In a legal sense, in accordance with the Constitution, I want to act as the head</a:t>
            </a:r>
            <a:r>
              <a:rPr lang="sk-SK" sz="2800" i="1" dirty="0"/>
              <a:t> </a:t>
            </a:r>
            <a:r>
              <a:rPr lang="en-US" sz="2800" i="1" dirty="0"/>
              <a:t>of the government of all the citizens of this 10 million strong country, but inspirit and sentiment as the prime </a:t>
            </a:r>
            <a:r>
              <a:rPr lang="en-US" sz="2800" b="1" i="1" dirty="0"/>
              <a:t>minister of 15 million Hungarians</a:t>
            </a:r>
            <a:r>
              <a:rPr lang="en-US" sz="2800" i="1" dirty="0"/>
              <a:t>.”</a:t>
            </a:r>
            <a:endParaRPr lang="sk-SK" sz="2800" i="1" dirty="0"/>
          </a:p>
          <a:p>
            <a:pPr marL="365760" indent="-283464" algn="r">
              <a:buNone/>
              <a:defRPr/>
            </a:pPr>
            <a:r>
              <a:rPr lang="sk-SK" sz="2800" dirty="0"/>
              <a:t>			</a:t>
            </a:r>
            <a:r>
              <a:rPr lang="sk-SK" sz="2400" dirty="0" err="1"/>
              <a:t>József</a:t>
            </a:r>
            <a:r>
              <a:rPr lang="sk-SK" sz="2400" dirty="0"/>
              <a:t> </a:t>
            </a:r>
            <a:r>
              <a:rPr lang="sk-SK" sz="2400" dirty="0" err="1"/>
              <a:t>Antall</a:t>
            </a:r>
            <a:r>
              <a:rPr lang="sk-SK" sz="2400" dirty="0"/>
              <a:t>, </a:t>
            </a:r>
            <a:r>
              <a:rPr lang="en-US" sz="2400" dirty="0" smtClean="0"/>
              <a:t>Hungarian prime minister in early </a:t>
            </a:r>
            <a:r>
              <a:rPr lang="sk-SK" sz="2400" dirty="0" smtClean="0"/>
              <a:t>90</a:t>
            </a:r>
            <a:r>
              <a:rPr lang="en-US" sz="2400" dirty="0" smtClean="0"/>
              <a:t>s</a:t>
            </a:r>
            <a:endParaRPr lang="sk-SK" sz="2400" dirty="0"/>
          </a:p>
          <a:p>
            <a:pPr marL="365760" indent="-283464">
              <a:buNone/>
              <a:defRPr/>
            </a:pPr>
            <a:endParaRPr lang="sk-SK" sz="2800" dirty="0"/>
          </a:p>
          <a:p>
            <a:pPr marL="365760" indent="-283464">
              <a:buNone/>
              <a:defRPr/>
            </a:pPr>
            <a:endParaRPr lang="sk-SK" sz="2800" dirty="0"/>
          </a:p>
          <a:p>
            <a:pPr marL="365760" indent="-283464">
              <a:defRPr/>
            </a:pPr>
            <a:r>
              <a:rPr lang="sk-SK" sz="2800" i="1" dirty="0" smtClean="0"/>
              <a:t>„</a:t>
            </a:r>
            <a:r>
              <a:rPr lang="en-US" sz="2800" b="1" i="1" dirty="0" smtClean="0"/>
              <a:t>14-15 </a:t>
            </a:r>
            <a:r>
              <a:rPr lang="en-US" sz="2800" b="1" i="1" dirty="0"/>
              <a:t>million Hungarians</a:t>
            </a:r>
            <a:r>
              <a:rPr lang="en-US" sz="2800" i="1" dirty="0"/>
              <a:t> can do much more than 10 million”</a:t>
            </a:r>
            <a:endParaRPr lang="sk-SK" sz="2800" i="1" dirty="0"/>
          </a:p>
          <a:p>
            <a:pPr marL="365760" indent="-283464" algn="r">
              <a:buNone/>
              <a:defRPr/>
            </a:pPr>
            <a:r>
              <a:rPr lang="sk-SK" sz="2400" dirty="0"/>
              <a:t>Viktor </a:t>
            </a:r>
            <a:r>
              <a:rPr lang="sk-SK" sz="2400" dirty="0" err="1"/>
              <a:t>Orbán</a:t>
            </a:r>
            <a:r>
              <a:rPr lang="sk-SK" sz="2400" dirty="0"/>
              <a:t>, </a:t>
            </a:r>
            <a:r>
              <a:rPr lang="en-US" sz="2400" dirty="0" smtClean="0"/>
              <a:t>current Hungarian prime minister</a:t>
            </a:r>
            <a:endParaRPr lang="en-US" sz="2400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5550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sz="4400" dirty="0" smtClean="0"/>
              <a:t>Hungarian </a:t>
            </a:r>
            <a:br>
              <a:rPr lang="en-US" sz="4400" dirty="0" smtClean="0"/>
            </a:br>
            <a:r>
              <a:rPr lang="en-US" sz="4400" dirty="0" smtClean="0"/>
              <a:t>exterritorial laws</a:t>
            </a:r>
            <a:endParaRPr lang="en-US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>
            <a:normAutofit fontScale="92500"/>
          </a:bodyPr>
          <a:lstStyle/>
          <a:p>
            <a:pPr marL="365760" indent="-283464">
              <a:defRPr/>
            </a:pPr>
            <a:r>
              <a:rPr lang="en-US" sz="2800" b="1" dirty="0" smtClean="0"/>
              <a:t>Foreign IDs (2002):</a:t>
            </a:r>
          </a:p>
          <a:p>
            <a:pPr marL="731520" lvl="1" indent="-283464">
              <a:defRPr/>
            </a:pPr>
            <a:r>
              <a:rPr lang="en-US" dirty="0" smtClean="0"/>
              <a:t>Available for </a:t>
            </a:r>
            <a:r>
              <a:rPr lang="sk-SK" dirty="0" smtClean="0"/>
              <a:t>„</a:t>
            </a:r>
            <a:r>
              <a:rPr lang="en-US" dirty="0" smtClean="0"/>
              <a:t>minority</a:t>
            </a:r>
            <a:r>
              <a:rPr lang="sk-SK" dirty="0" smtClean="0"/>
              <a:t>“</a:t>
            </a:r>
            <a:r>
              <a:rPr lang="en-US" dirty="0" smtClean="0"/>
              <a:t> Hungarians except from Austria</a:t>
            </a:r>
          </a:p>
          <a:p>
            <a:pPr marL="731520" lvl="1" indent="-283464">
              <a:defRPr/>
            </a:pPr>
            <a:r>
              <a:rPr lang="en-US" dirty="0" smtClean="0"/>
              <a:t>Financial advantages directly from Hungary</a:t>
            </a:r>
          </a:p>
          <a:p>
            <a:pPr marL="731520" lvl="1" indent="-283464">
              <a:defRPr/>
            </a:pPr>
            <a:r>
              <a:rPr lang="en-US" dirty="0" smtClean="0"/>
              <a:t>Some SMK officials got these IDs</a:t>
            </a:r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r>
              <a:rPr lang="en-US" b="1" dirty="0" smtClean="0"/>
              <a:t>Dual citizenship (2010):</a:t>
            </a:r>
          </a:p>
          <a:p>
            <a:pPr marL="731520" lvl="1" indent="-283464">
              <a:defRPr/>
            </a:pPr>
            <a:r>
              <a:rPr lang="en-US" dirty="0" smtClean="0"/>
              <a:t>Possibility to gain also a Hungarian citizenship</a:t>
            </a:r>
          </a:p>
          <a:p>
            <a:pPr marL="731520" lvl="1" indent="-283464">
              <a:defRPr/>
            </a:pPr>
            <a:r>
              <a:rPr lang="en-US" dirty="0" smtClean="0"/>
              <a:t>Slovakia adopted a counter-law leading to abandoning the Slovak citizenship</a:t>
            </a:r>
          </a:p>
          <a:p>
            <a:pPr marL="731520" lvl="1" indent="-283464">
              <a:defRPr/>
            </a:pPr>
            <a:r>
              <a:rPr lang="en-US" dirty="0" smtClean="0"/>
              <a:t>Until 2012 – about 200 thousand requests (minimum from Slovakia)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6050" y="0"/>
            <a:ext cx="2647950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7094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002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The Hungarian issue</a:t>
            </a:r>
            <a:br>
              <a:rPr lang="en-US" sz="4400" dirty="0" smtClean="0"/>
            </a:br>
            <a:r>
              <a:rPr lang="en-US" sz="4400" dirty="0" smtClean="0"/>
              <a:t>Now from the other side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02931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00" y="152400"/>
            <a:ext cx="16383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Anti-Hungarian nationalism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>
            <a:normAutofit/>
          </a:bodyPr>
          <a:lstStyle/>
          <a:p>
            <a:pPr marL="365760" indent="-283464">
              <a:defRPr/>
            </a:pPr>
            <a:r>
              <a:rPr lang="en-US" sz="2800" dirty="0" smtClean="0"/>
              <a:t>Playing with the so called </a:t>
            </a:r>
            <a:r>
              <a:rPr lang="sk-SK" sz="2800" dirty="0" smtClean="0"/>
              <a:t>„</a:t>
            </a:r>
            <a:r>
              <a:rPr lang="en-US" sz="2800" i="1" dirty="0" smtClean="0"/>
              <a:t>Hungarian card</a:t>
            </a:r>
            <a:r>
              <a:rPr lang="sk-SK" sz="2800" dirty="0" smtClean="0"/>
              <a:t>“</a:t>
            </a:r>
            <a:endParaRPr lang="en-US" sz="2800" dirty="0" smtClean="0"/>
          </a:p>
          <a:p>
            <a:pPr marL="365760" indent="-283464">
              <a:defRPr/>
            </a:pPr>
            <a:endParaRPr lang="en-US" sz="2800" dirty="0"/>
          </a:p>
          <a:p>
            <a:pPr marL="365760" indent="-283464">
              <a:defRPr/>
            </a:pPr>
            <a:r>
              <a:rPr lang="en-US" sz="2800" b="1" dirty="0"/>
              <a:t>Various ways of usage</a:t>
            </a:r>
            <a:r>
              <a:rPr lang="cs-CZ" sz="2800" b="1" dirty="0"/>
              <a:t>:</a:t>
            </a:r>
            <a:endParaRPr lang="en-US" sz="2800" b="1" dirty="0"/>
          </a:p>
          <a:p>
            <a:pPr marL="365760" indent="-283464">
              <a:defRPr/>
            </a:pPr>
            <a:endParaRPr lang="en-US" sz="2800" dirty="0"/>
          </a:p>
          <a:p>
            <a:pPr marL="640080" lvl="2" indent="-283464">
              <a:buClr>
                <a:schemeClr val="accent3"/>
              </a:buClr>
              <a:buSzPct val="95000"/>
              <a:defRPr/>
            </a:pPr>
            <a:r>
              <a:rPr lang="en-US" sz="2400" dirty="0"/>
              <a:t>Electoral campaign</a:t>
            </a:r>
          </a:p>
          <a:p>
            <a:pPr marL="640080" lvl="2" indent="-283464">
              <a:buClr>
                <a:schemeClr val="accent3"/>
              </a:buClr>
              <a:buSzPct val="95000"/>
              <a:defRPr/>
            </a:pPr>
            <a:r>
              <a:rPr lang="en-US" sz="2400" dirty="0" smtClean="0"/>
              <a:t>Daily </a:t>
            </a:r>
            <a:r>
              <a:rPr lang="en-US" sz="2400" dirty="0"/>
              <a:t>politics</a:t>
            </a:r>
          </a:p>
          <a:p>
            <a:pPr marL="640080" lvl="2" indent="-283464">
              <a:buClr>
                <a:schemeClr val="accent3"/>
              </a:buClr>
              <a:buSzPct val="95000"/>
              <a:defRPr/>
            </a:pPr>
            <a:r>
              <a:rPr lang="en-US" sz="2400" dirty="0" smtClean="0"/>
              <a:t>Reactions </a:t>
            </a:r>
            <a:r>
              <a:rPr lang="en-US" sz="2400" dirty="0"/>
              <a:t>on Hungarian political actions</a:t>
            </a:r>
          </a:p>
          <a:p>
            <a:pPr marL="640080" lvl="2" indent="-283464">
              <a:buClr>
                <a:schemeClr val="accent3"/>
              </a:buClr>
              <a:buSzPct val="95000"/>
              <a:defRPr/>
            </a:pPr>
            <a:r>
              <a:rPr lang="en-US" sz="2400" dirty="0" smtClean="0"/>
              <a:t>Suitable </a:t>
            </a:r>
            <a:r>
              <a:rPr lang="en-US" sz="2400" dirty="0"/>
              <a:t>way how to overlay other negative problems</a:t>
            </a:r>
          </a:p>
          <a:p>
            <a:pPr marL="731520" lvl="1" indent="-283464">
              <a:defRPr/>
            </a:pPr>
            <a:endParaRPr lang="en-US" dirty="0" smtClean="0"/>
          </a:p>
          <a:p>
            <a:pPr marL="731520" lvl="1" indent="-283464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6161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Slovak National Party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>
            <a:normAutofit/>
          </a:bodyPr>
          <a:lstStyle/>
          <a:p>
            <a:pPr marL="365760" indent="-283464">
              <a:defRPr/>
            </a:pPr>
            <a:r>
              <a:rPr lang="en-US" sz="2800" dirty="0" smtClean="0"/>
              <a:t>Created in 1990, claims a link with historical SNS</a:t>
            </a:r>
          </a:p>
          <a:p>
            <a:pPr marL="365760" indent="-283464">
              <a:defRPr/>
            </a:pPr>
            <a:endParaRPr lang="en-US" sz="2800" dirty="0" smtClean="0"/>
          </a:p>
          <a:p>
            <a:pPr marL="365760" indent="-283464">
              <a:defRPr/>
            </a:pPr>
            <a:r>
              <a:rPr lang="en-US" sz="2800" dirty="0" smtClean="0"/>
              <a:t>Radical right party:</a:t>
            </a:r>
          </a:p>
          <a:p>
            <a:pPr marL="731520" lvl="1" indent="-283464">
              <a:defRPr/>
            </a:pPr>
            <a:r>
              <a:rPr lang="en-US" dirty="0" smtClean="0"/>
              <a:t>Nationalism, xenophobia</a:t>
            </a:r>
            <a:endParaRPr lang="en-US" dirty="0"/>
          </a:p>
          <a:p>
            <a:pPr marL="731520" lvl="1" indent="-283464">
              <a:defRPr/>
            </a:pPr>
            <a:r>
              <a:rPr lang="en-US" dirty="0" smtClean="0"/>
              <a:t>Topics – Hungarians, Roma, homosexuals, against NATO, reserved towards EU</a:t>
            </a:r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r>
              <a:rPr lang="en-US" dirty="0" smtClean="0"/>
              <a:t>Main leaders:</a:t>
            </a:r>
          </a:p>
          <a:p>
            <a:pPr marL="731520" lvl="1" indent="-283464">
              <a:defRPr/>
            </a:pPr>
            <a:r>
              <a:rPr lang="sk-SK" b="1" dirty="0" smtClean="0"/>
              <a:t>Ján Slota (excluded)</a:t>
            </a:r>
          </a:p>
          <a:p>
            <a:pPr marL="731520" lvl="1" indent="-283464">
              <a:defRPr/>
            </a:pPr>
            <a:r>
              <a:rPr lang="sk-SK" dirty="0" smtClean="0"/>
              <a:t>Anna </a:t>
            </a:r>
            <a:r>
              <a:rPr lang="sk-SK" dirty="0" err="1" smtClean="0"/>
              <a:t>Belousovová</a:t>
            </a:r>
            <a:r>
              <a:rPr lang="en-US" dirty="0" smtClean="0"/>
              <a:t> (excluded)</a:t>
            </a:r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 smtClean="0"/>
          </a:p>
          <a:p>
            <a:pPr marL="731520" lvl="1" indent="-283464">
              <a:defRPr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228600"/>
            <a:ext cx="2971800" cy="1670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2983" y="4648200"/>
            <a:ext cx="1579417" cy="1762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62341" y="4648200"/>
            <a:ext cx="1305459" cy="1762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459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Slovak National Party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>
            <a:normAutofit lnSpcReduction="10000"/>
          </a:bodyPr>
          <a:lstStyle/>
          <a:p>
            <a:pPr marL="365760" indent="-283464">
              <a:defRPr/>
            </a:pPr>
            <a:r>
              <a:rPr lang="en-US" b="1" dirty="0" smtClean="0"/>
              <a:t>Development:</a:t>
            </a:r>
          </a:p>
          <a:p>
            <a:pPr marL="731520" lvl="1" indent="-283464">
              <a:defRPr/>
            </a:pPr>
            <a:r>
              <a:rPr lang="en-US" dirty="0" smtClean="0"/>
              <a:t>Early </a:t>
            </a:r>
            <a:r>
              <a:rPr lang="en-US" dirty="0"/>
              <a:t>years – searching for identity </a:t>
            </a:r>
            <a:r>
              <a:rPr lang="sk-SK" dirty="0">
                <a:sym typeface="Wingdings" pitchFamily="2" charset="2"/>
              </a:rPr>
              <a:t></a:t>
            </a:r>
            <a:r>
              <a:rPr lang="en-US" dirty="0">
                <a:sym typeface="Wingdings" pitchFamily="2" charset="2"/>
              </a:rPr>
              <a:t> r</a:t>
            </a:r>
            <a:r>
              <a:rPr lang="en-US" dirty="0"/>
              <a:t>adicalization since </a:t>
            </a:r>
            <a:r>
              <a:rPr lang="en-US" dirty="0" smtClean="0"/>
              <a:t>1994</a:t>
            </a:r>
          </a:p>
          <a:p>
            <a:pPr marL="731520" lvl="1" indent="-283464">
              <a:defRPr/>
            </a:pPr>
            <a:r>
              <a:rPr lang="en-US" dirty="0" smtClean="0"/>
              <a:t>2001 – </a:t>
            </a:r>
            <a:r>
              <a:rPr lang="en-US" dirty="0" err="1" smtClean="0"/>
              <a:t>Slota</a:t>
            </a:r>
            <a:r>
              <a:rPr lang="en-US" dirty="0" smtClean="0"/>
              <a:t> creates the True SNS (PSNS)</a:t>
            </a:r>
          </a:p>
          <a:p>
            <a:pPr marL="731520" lvl="1" indent="-283464">
              <a:defRPr/>
            </a:pPr>
            <a:r>
              <a:rPr lang="en-US" dirty="0" smtClean="0"/>
              <a:t>2003 – unification after unsuccessful elections</a:t>
            </a:r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r>
              <a:rPr lang="en-US" b="1" dirty="0" smtClean="0"/>
              <a:t>Position in the system:</a:t>
            </a:r>
          </a:p>
          <a:p>
            <a:pPr marL="731520" lvl="1" indent="-283464">
              <a:defRPr/>
            </a:pPr>
            <a:r>
              <a:rPr lang="en-US" dirty="0" smtClean="0"/>
              <a:t>Member of governments led by </a:t>
            </a:r>
            <a:r>
              <a:rPr lang="sk-SK" dirty="0" smtClean="0"/>
              <a:t>Mečiar</a:t>
            </a:r>
            <a:r>
              <a:rPr lang="en-US" dirty="0" smtClean="0"/>
              <a:t> (1994-1998) and </a:t>
            </a:r>
            <a:r>
              <a:rPr lang="sk-SK" dirty="0" smtClean="0"/>
              <a:t>Fico</a:t>
            </a:r>
            <a:r>
              <a:rPr lang="en-US" dirty="0" smtClean="0"/>
              <a:t> (2006-2010)</a:t>
            </a:r>
          </a:p>
          <a:p>
            <a:pPr marL="731520" lvl="1" indent="-283464">
              <a:defRPr/>
            </a:pPr>
            <a:r>
              <a:rPr lang="en-US" dirty="0" smtClean="0"/>
              <a:t>Out of parliament </a:t>
            </a:r>
            <a:r>
              <a:rPr lang="cs-CZ" dirty="0"/>
              <a:t>(2012 – 2016</a:t>
            </a:r>
            <a:r>
              <a:rPr lang="cs-CZ" dirty="0" smtClean="0"/>
              <a:t>)</a:t>
            </a:r>
            <a:endParaRPr lang="en-US" dirty="0" smtClean="0"/>
          </a:p>
          <a:p>
            <a:pPr marL="731520" lvl="1" indent="-283464">
              <a:defRPr/>
            </a:pPr>
            <a:r>
              <a:rPr lang="en-US" dirty="0" smtClean="0"/>
              <a:t>Since 2016 back in government</a:t>
            </a:r>
            <a:r>
              <a:rPr lang="en-US" dirty="0"/>
              <a:t> </a:t>
            </a:r>
            <a:r>
              <a:rPr lang="en-US" dirty="0" smtClean="0"/>
              <a:t>(with Most-Hid)</a:t>
            </a:r>
          </a:p>
          <a:p>
            <a:pPr marL="365760" indent="-283464">
              <a:defRPr/>
            </a:pPr>
            <a:endParaRPr lang="en-US" sz="2800" dirty="0"/>
          </a:p>
          <a:p>
            <a:pPr marL="365760" indent="-283464">
              <a:defRPr/>
            </a:pPr>
            <a:endParaRPr lang="en-US" sz="2800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 smtClean="0"/>
          </a:p>
          <a:p>
            <a:pPr marL="731520" lvl="1" indent="-283464">
              <a:defRPr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228600"/>
            <a:ext cx="2971800" cy="1670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3874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 peak of nationalism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>
            <a:normAutofit/>
          </a:bodyPr>
          <a:lstStyle/>
          <a:p>
            <a:pPr marL="365760" indent="-283464">
              <a:defRPr/>
            </a:pPr>
            <a:r>
              <a:rPr lang="sk-SK" dirty="0" smtClean="0"/>
              <a:t>Mečiar</a:t>
            </a:r>
            <a:r>
              <a:rPr lang="en-US" dirty="0" smtClean="0"/>
              <a:t>’s government in 1994 - 1998</a:t>
            </a:r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r>
              <a:rPr lang="en-US" dirty="0" smtClean="0"/>
              <a:t>SNS got ministries of </a:t>
            </a:r>
            <a:r>
              <a:rPr lang="en-US" b="1" dirty="0" smtClean="0"/>
              <a:t>education</a:t>
            </a:r>
            <a:r>
              <a:rPr lang="cs-CZ" b="1" dirty="0" smtClean="0"/>
              <a:t> </a:t>
            </a:r>
            <a:r>
              <a:rPr lang="en-US" b="1" dirty="0" smtClean="0"/>
              <a:t>and defense</a:t>
            </a:r>
            <a:endParaRPr lang="cs-CZ" b="1" dirty="0" smtClean="0"/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r>
              <a:rPr lang="en-US" dirty="0" smtClean="0"/>
              <a:t>Topics:</a:t>
            </a:r>
          </a:p>
          <a:p>
            <a:pPr marL="731520" lvl="1" indent="-283464">
              <a:defRPr/>
            </a:pPr>
            <a:r>
              <a:rPr lang="en-US" dirty="0" smtClean="0"/>
              <a:t>Bilingual school reports</a:t>
            </a:r>
          </a:p>
          <a:p>
            <a:pPr marL="731520" lvl="1" indent="-283464">
              <a:defRPr/>
            </a:pPr>
            <a:r>
              <a:rPr lang="en-US" dirty="0" smtClean="0"/>
              <a:t>Name of towns</a:t>
            </a:r>
          </a:p>
          <a:p>
            <a:pPr marL="731520" lvl="1" indent="-283464">
              <a:defRPr/>
            </a:pPr>
            <a:r>
              <a:rPr lang="en-US" dirty="0" smtClean="0"/>
              <a:t>Names and surnames in registers</a:t>
            </a:r>
          </a:p>
          <a:p>
            <a:pPr marL="731520" lvl="1" indent="-283464">
              <a:defRPr/>
            </a:pPr>
            <a:r>
              <a:rPr lang="en-US" dirty="0" smtClean="0"/>
              <a:t>New administrative division of Slovakia</a:t>
            </a:r>
          </a:p>
          <a:p>
            <a:pPr marL="731520" lvl="1" indent="-283464">
              <a:defRPr/>
            </a:pPr>
            <a:r>
              <a:rPr lang="en-US" dirty="0" smtClean="0"/>
              <a:t>Lowering the funds for minorities’ culture</a:t>
            </a:r>
          </a:p>
          <a:p>
            <a:pPr marL="365760" indent="-283464">
              <a:defRPr/>
            </a:pPr>
            <a:endParaRPr lang="en-US" sz="2800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 smtClean="0"/>
          </a:p>
          <a:p>
            <a:pPr marL="731520" lvl="1" indent="-283464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2652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Preamble of the Constitution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752600"/>
            <a:ext cx="86868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sk-SK" i="1" dirty="0" smtClean="0"/>
              <a:t>„</a:t>
            </a:r>
            <a:r>
              <a:rPr lang="en-US" b="1" i="1" dirty="0" smtClean="0"/>
              <a:t>We</a:t>
            </a:r>
            <a:r>
              <a:rPr lang="en-US" b="1" i="1" dirty="0"/>
              <a:t>, the Slovak </a:t>
            </a:r>
            <a:r>
              <a:rPr lang="en-US" b="1" i="1" dirty="0" smtClean="0"/>
              <a:t>Nation</a:t>
            </a:r>
            <a:r>
              <a:rPr lang="en-US" i="1" dirty="0" smtClean="0"/>
              <a:t>,					   bearing </a:t>
            </a:r>
            <a:r>
              <a:rPr lang="en-US" i="1" dirty="0"/>
              <a:t>in mind the political and cultural heritage of our predecessors, the experience gained through centuries of struggle for our national existence, and </a:t>
            </a:r>
            <a:r>
              <a:rPr lang="en-US" i="1" dirty="0" smtClean="0"/>
              <a:t>statehood…</a:t>
            </a:r>
            <a:r>
              <a:rPr lang="sk-SK" i="1" dirty="0" smtClean="0"/>
              <a:t>“</a:t>
            </a:r>
            <a:endParaRPr lang="en-US" i="1" dirty="0" smtClean="0"/>
          </a:p>
          <a:p>
            <a:endParaRPr lang="en-US" dirty="0"/>
          </a:p>
          <a:p>
            <a:pPr marL="0" indent="0">
              <a:buNone/>
            </a:pPr>
            <a:r>
              <a:rPr lang="sk-SK" i="1" dirty="0" smtClean="0"/>
              <a:t>„</a:t>
            </a:r>
            <a:r>
              <a:rPr lang="en-US" i="1" dirty="0" smtClean="0"/>
              <a:t>…</a:t>
            </a:r>
            <a:r>
              <a:rPr lang="en-US" b="1" i="1" dirty="0" smtClean="0"/>
              <a:t>together </a:t>
            </a:r>
            <a:r>
              <a:rPr lang="en-US" b="1" i="1" dirty="0"/>
              <a:t>with members of national minorities and ethnic groups</a:t>
            </a:r>
            <a:r>
              <a:rPr lang="en-US" i="1" dirty="0"/>
              <a:t> living on the territory of the Slovak </a:t>
            </a:r>
            <a:r>
              <a:rPr lang="en-US" i="1" dirty="0" smtClean="0"/>
              <a:t>Republic</a:t>
            </a:r>
            <a:r>
              <a:rPr lang="sk-SK" i="1" dirty="0" smtClean="0"/>
              <a:t>“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74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Issues - Language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>
            <a:normAutofit lnSpcReduction="10000"/>
          </a:bodyPr>
          <a:lstStyle/>
          <a:p>
            <a:pPr marL="365760" indent="-283464">
              <a:defRPr/>
            </a:pPr>
            <a:r>
              <a:rPr lang="en-US" sz="2800" dirty="0" smtClean="0"/>
              <a:t>1990 – aim to allow Slovak as the only official language</a:t>
            </a:r>
          </a:p>
          <a:p>
            <a:pPr marL="365760" indent="-283464">
              <a:defRPr/>
            </a:pPr>
            <a:endParaRPr lang="en-US" sz="2800" dirty="0"/>
          </a:p>
          <a:p>
            <a:pPr marL="365760" indent="-283464">
              <a:defRPr/>
            </a:pPr>
            <a:r>
              <a:rPr lang="en-US" sz="2800" dirty="0" smtClean="0"/>
              <a:t>2009 – controversial language law:</a:t>
            </a:r>
          </a:p>
          <a:p>
            <a:pPr marL="731520" lvl="1" indent="-283464">
              <a:defRPr/>
            </a:pPr>
            <a:r>
              <a:rPr lang="en-US" dirty="0" smtClean="0"/>
              <a:t>Government of Robert Fico</a:t>
            </a:r>
          </a:p>
          <a:p>
            <a:pPr marL="731520" lvl="1" indent="-283464">
              <a:defRPr/>
            </a:pPr>
            <a:r>
              <a:rPr lang="en-US" dirty="0" smtClean="0"/>
              <a:t>Spread of areas where Slovak has to be used</a:t>
            </a:r>
          </a:p>
          <a:p>
            <a:pPr marL="731520" lvl="1" indent="-283464">
              <a:defRPr/>
            </a:pPr>
            <a:r>
              <a:rPr lang="en-US" dirty="0" smtClean="0"/>
              <a:t>High sanctions for breach of the law</a:t>
            </a:r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r>
              <a:rPr lang="en-US" dirty="0" smtClean="0"/>
              <a:t>Usage of minority languages:</a:t>
            </a:r>
          </a:p>
          <a:p>
            <a:pPr marL="731520" lvl="1" indent="-283464">
              <a:defRPr/>
            </a:pPr>
            <a:r>
              <a:rPr lang="en-US" dirty="0"/>
              <a:t>S</a:t>
            </a:r>
            <a:r>
              <a:rPr lang="en-US" dirty="0" smtClean="0"/>
              <a:t>hare of towns’ minority inhabitants</a:t>
            </a:r>
          </a:p>
          <a:p>
            <a:pPr marL="731520" lvl="1" indent="-283464">
              <a:defRPr/>
            </a:pPr>
            <a:r>
              <a:rPr lang="en-US" dirty="0" smtClean="0"/>
              <a:t>Trench warfare between 10 and 20 %</a:t>
            </a:r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endParaRPr lang="en-US" sz="2800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 smtClean="0"/>
          </a:p>
          <a:p>
            <a:pPr marL="731520" lvl="1" indent="-283464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607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09600"/>
            <a:ext cx="8565752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665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Issues – Administrative division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770120"/>
          </a:xfrm>
        </p:spPr>
        <p:txBody>
          <a:bodyPr>
            <a:normAutofit/>
          </a:bodyPr>
          <a:lstStyle/>
          <a:p>
            <a:pPr marL="365760" lvl="1" indent="-283464">
              <a:buClr>
                <a:schemeClr val="accent3"/>
              </a:buClr>
              <a:buSzPct val="95000"/>
              <a:defRPr/>
            </a:pPr>
            <a:r>
              <a:rPr lang="en-US" sz="2800" dirty="0" smtClean="0"/>
              <a:t>1997 – </a:t>
            </a:r>
            <a:r>
              <a:rPr lang="en-US" dirty="0"/>
              <a:t>new </a:t>
            </a:r>
            <a:r>
              <a:rPr lang="en-US" dirty="0" smtClean="0"/>
              <a:t>districts</a:t>
            </a:r>
            <a:r>
              <a:rPr lang="en-US" sz="2800" dirty="0" smtClean="0"/>
              <a:t>:</a:t>
            </a:r>
          </a:p>
          <a:p>
            <a:pPr marL="731520" lvl="1" indent="-283464">
              <a:defRPr/>
            </a:pPr>
            <a:r>
              <a:rPr lang="sk-SK" dirty="0" smtClean="0"/>
              <a:t>Mečiar</a:t>
            </a:r>
            <a:r>
              <a:rPr lang="en-US" dirty="0" smtClean="0"/>
              <a:t>’s government (potential aim for electoral reform)</a:t>
            </a:r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r>
              <a:rPr lang="en-US" dirty="0" smtClean="0"/>
              <a:t>2001 – regions:</a:t>
            </a:r>
          </a:p>
          <a:p>
            <a:pPr marL="731520" lvl="1" indent="-283464">
              <a:defRPr/>
            </a:pPr>
            <a:r>
              <a:rPr lang="en-US" dirty="0" smtClean="0"/>
              <a:t>Plan of </a:t>
            </a:r>
            <a:r>
              <a:rPr lang="en-US" dirty="0" err="1" smtClean="0"/>
              <a:t>Dzurinda’s</a:t>
            </a:r>
            <a:r>
              <a:rPr lang="en-US" dirty="0" smtClean="0"/>
              <a:t> government – 12 regions</a:t>
            </a:r>
          </a:p>
          <a:p>
            <a:pPr marL="731520" lvl="1" indent="-283464">
              <a:defRPr/>
            </a:pPr>
            <a:r>
              <a:rPr lang="en-US" dirty="0" smtClean="0"/>
              <a:t>SMK’s proposal for a 13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sk-SK" dirty="0" smtClean="0"/>
              <a:t>„</a:t>
            </a:r>
            <a:r>
              <a:rPr lang="en-US" dirty="0" smtClean="0"/>
              <a:t>Hungarian</a:t>
            </a:r>
            <a:r>
              <a:rPr lang="sk-SK" dirty="0" smtClean="0"/>
              <a:t>“</a:t>
            </a:r>
            <a:r>
              <a:rPr lang="en-US" dirty="0" smtClean="0"/>
              <a:t> region</a:t>
            </a:r>
          </a:p>
          <a:p>
            <a:pPr marL="731520" lvl="1" indent="-283464">
              <a:defRPr/>
            </a:pPr>
            <a:r>
              <a:rPr lang="en-US" dirty="0" smtClean="0"/>
              <a:t>Result – </a:t>
            </a:r>
            <a:r>
              <a:rPr lang="sk-SK" dirty="0" smtClean="0"/>
              <a:t>Dzurinda</a:t>
            </a:r>
            <a:r>
              <a:rPr lang="en-US" dirty="0" smtClean="0"/>
              <a:t>’s government (most of its Slovak</a:t>
            </a:r>
            <a:r>
              <a:rPr lang="en-US" dirty="0"/>
              <a:t> </a:t>
            </a:r>
            <a:r>
              <a:rPr lang="en-US" dirty="0" smtClean="0"/>
              <a:t>parties) and opposition adopted 8 regions in existing borders</a:t>
            </a:r>
          </a:p>
          <a:p>
            <a:pPr marL="731520" lvl="1" indent="-283464">
              <a:defRPr/>
            </a:pPr>
            <a:r>
              <a:rPr lang="en-US" dirty="0" smtClean="0"/>
              <a:t>In every region </a:t>
            </a:r>
            <a:r>
              <a:rPr lang="en-US" dirty="0"/>
              <a:t>Hungarians </a:t>
            </a:r>
            <a:r>
              <a:rPr lang="en-US" dirty="0" smtClean="0"/>
              <a:t>compose only a </a:t>
            </a:r>
            <a:r>
              <a:rPr lang="en-US" dirty="0"/>
              <a:t>minority </a:t>
            </a:r>
            <a:endParaRPr lang="en-US" dirty="0" smtClean="0"/>
          </a:p>
          <a:p>
            <a:pPr marL="731520" lvl="1" indent="-283464">
              <a:defRPr/>
            </a:pPr>
            <a:endParaRPr lang="en-US" dirty="0" smtClean="0"/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endParaRPr lang="en-US" sz="2800" dirty="0"/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endParaRPr lang="en-US" sz="2800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 smtClean="0"/>
          </a:p>
          <a:p>
            <a:pPr marL="731520" lvl="1" indent="-283464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6464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99038"/>
          </a:xfrm>
        </p:spPr>
        <p:txBody>
          <a:bodyPr>
            <a:normAutofit/>
          </a:bodyPr>
          <a:lstStyle/>
          <a:p>
            <a:endParaRPr lang="en-US" dirty="0"/>
          </a:p>
          <a:p>
            <a:pPr>
              <a:buFont typeface="Wingdings" pitchFamily="2" charset="2"/>
              <a:buChar char="§"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 lvl="1">
              <a:buFont typeface="Wingdings" pitchFamily="2" charset="2"/>
              <a:buChar char="§"/>
            </a:pPr>
            <a:endParaRPr lang="cs-CZ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" y="285750"/>
            <a:ext cx="89154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0816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57338"/>
            <a:ext cx="7593013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774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Issues – Electoral Campaign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105400"/>
          </a:xfrm>
        </p:spPr>
        <p:txBody>
          <a:bodyPr>
            <a:normAutofit lnSpcReduction="10000"/>
          </a:bodyPr>
          <a:lstStyle/>
          <a:p>
            <a:pPr marL="365760" lvl="1" indent="-283464">
              <a:buClr>
                <a:schemeClr val="accent3"/>
              </a:buClr>
              <a:buSzPct val="95000"/>
              <a:defRPr/>
            </a:pPr>
            <a:r>
              <a:rPr lang="en-US" sz="2600" i="1" dirty="0"/>
              <a:t>We are Slovaks. A Slovak government for Slovaks</a:t>
            </a:r>
            <a:r>
              <a:rPr lang="sk-SK" sz="2600" i="1" dirty="0"/>
              <a:t>“ </a:t>
            </a:r>
            <a:endParaRPr lang="en-US" sz="2600" i="1" dirty="0" smtClean="0"/>
          </a:p>
          <a:p>
            <a:pPr marL="640080" lvl="2" indent="-283464">
              <a:buClr>
                <a:schemeClr val="accent3"/>
              </a:buClr>
              <a:buSzPct val="95000"/>
              <a:defRPr/>
            </a:pPr>
            <a:r>
              <a:rPr lang="en-US" sz="2200" dirty="0" smtClean="0"/>
              <a:t>Program of SNS for elections 2006</a:t>
            </a:r>
          </a:p>
          <a:p>
            <a:pPr marL="640080" lvl="2" indent="-283464">
              <a:buClr>
                <a:schemeClr val="accent3"/>
              </a:buClr>
              <a:buSzPct val="95000"/>
              <a:defRPr/>
            </a:pPr>
            <a:r>
              <a:rPr lang="en-US" sz="2200" dirty="0" smtClean="0"/>
              <a:t>Reaction to presence of Hungarians </a:t>
            </a:r>
            <a:r>
              <a:rPr lang="cs-CZ" sz="2200" dirty="0" smtClean="0"/>
              <a:t>in </a:t>
            </a:r>
            <a:r>
              <a:rPr lang="en-US" sz="2200" dirty="0" smtClean="0"/>
              <a:t>government</a:t>
            </a:r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r>
              <a:rPr lang="en-US" dirty="0" smtClean="0"/>
              <a:t>SNS - billboards, slogans etc. with clear message:</a:t>
            </a:r>
          </a:p>
          <a:p>
            <a:pPr marL="640080" lvl="2" indent="-283464">
              <a:buClr>
                <a:schemeClr val="accent3"/>
              </a:buClr>
              <a:buSzPct val="95000"/>
              <a:defRPr/>
            </a:pPr>
            <a:r>
              <a:rPr lang="en-US" sz="2200" dirty="0" smtClean="0"/>
              <a:t>Hungarians as an enemy</a:t>
            </a:r>
          </a:p>
          <a:p>
            <a:pPr marL="640080" lvl="2" indent="-283464">
              <a:buClr>
                <a:schemeClr val="accent3"/>
              </a:buClr>
              <a:buSzPct val="95000"/>
              <a:defRPr/>
            </a:pPr>
            <a:r>
              <a:rPr lang="en-US" sz="2200" dirty="0" smtClean="0"/>
              <a:t>Hungarians as a threat</a:t>
            </a:r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r>
              <a:rPr lang="en-US" dirty="0" smtClean="0"/>
              <a:t>Regional elections 2001 in Nitra district:</a:t>
            </a:r>
          </a:p>
          <a:p>
            <a:pPr marL="640080" lvl="2" indent="-283464">
              <a:buClr>
                <a:schemeClr val="accent3"/>
              </a:buClr>
              <a:buSzPct val="95000"/>
              <a:defRPr/>
            </a:pPr>
            <a:r>
              <a:rPr lang="en-US" sz="2200" dirty="0" smtClean="0"/>
              <a:t>2</a:t>
            </a:r>
            <a:r>
              <a:rPr lang="en-US" sz="2200" baseline="30000" dirty="0" smtClean="0"/>
              <a:t>nd</a:t>
            </a:r>
            <a:r>
              <a:rPr lang="en-US" sz="2200" dirty="0" smtClean="0"/>
              <a:t> round of chairman elections – Slovak vs. Hungarian candidate</a:t>
            </a:r>
          </a:p>
          <a:p>
            <a:pPr marL="640080" lvl="2" indent="-283464">
              <a:buClr>
                <a:schemeClr val="accent3"/>
              </a:buClr>
              <a:buSzPct val="95000"/>
              <a:defRPr/>
            </a:pPr>
            <a:r>
              <a:rPr lang="en-US" sz="2200" dirty="0" smtClean="0"/>
              <a:t>Slovak candidate used </a:t>
            </a:r>
            <a:r>
              <a:rPr lang="cs-CZ" sz="2200" dirty="0" err="1" smtClean="0"/>
              <a:t>the</a:t>
            </a:r>
            <a:r>
              <a:rPr lang="cs-CZ" sz="2200" dirty="0" smtClean="0"/>
              <a:t> </a:t>
            </a:r>
            <a:r>
              <a:rPr lang="cs-CZ" sz="2200" dirty="0" err="1" smtClean="0"/>
              <a:t>word</a:t>
            </a:r>
            <a:r>
              <a:rPr lang="cs-CZ" sz="2200" dirty="0" smtClean="0"/>
              <a:t> </a:t>
            </a:r>
            <a:r>
              <a:rPr lang="sk-SK" sz="2200" dirty="0" smtClean="0"/>
              <a:t>„Slovak“</a:t>
            </a:r>
            <a:r>
              <a:rPr lang="en-US" sz="2200" dirty="0" smtClean="0"/>
              <a:t> to differ from his opponent</a:t>
            </a:r>
          </a:p>
          <a:p>
            <a:pPr marL="640080" lvl="2" indent="-283464">
              <a:buClr>
                <a:schemeClr val="accent3"/>
              </a:buClr>
              <a:buSzPct val="95000"/>
              <a:defRPr/>
            </a:pPr>
            <a:endParaRPr lang="en-US" dirty="0" smtClean="0"/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endParaRPr lang="en-US" sz="2800" dirty="0"/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endParaRPr lang="en-US" sz="2800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 smtClean="0"/>
          </a:p>
          <a:p>
            <a:pPr marL="731520" lvl="1" indent="-283464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6660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105400"/>
          </a:xfrm>
        </p:spPr>
        <p:txBody>
          <a:bodyPr>
            <a:normAutofit/>
          </a:bodyPr>
          <a:lstStyle/>
          <a:p>
            <a:pPr marL="640080" lvl="2" indent="-283464">
              <a:buClr>
                <a:schemeClr val="accent3"/>
              </a:buClr>
              <a:buSzPct val="95000"/>
              <a:defRPr/>
            </a:pPr>
            <a:endParaRPr lang="en-US" dirty="0" smtClean="0"/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endParaRPr lang="en-US" sz="2800" dirty="0"/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endParaRPr lang="en-US" sz="2800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 smtClean="0"/>
          </a:p>
          <a:p>
            <a:pPr marL="731520" lvl="1" indent="-283464">
              <a:defRPr/>
            </a:pPr>
            <a:endParaRPr lang="en-US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57600"/>
            <a:ext cx="4942313" cy="2490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958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1500" y="0"/>
            <a:ext cx="47625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97589" y="3666478"/>
            <a:ext cx="4246411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6879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105400"/>
          </a:xfrm>
        </p:spPr>
        <p:txBody>
          <a:bodyPr>
            <a:normAutofit/>
          </a:bodyPr>
          <a:lstStyle/>
          <a:p>
            <a:pPr marL="640080" lvl="2" indent="-283464">
              <a:buClr>
                <a:schemeClr val="accent3"/>
              </a:buClr>
              <a:buSzPct val="95000"/>
              <a:defRPr/>
            </a:pPr>
            <a:endParaRPr lang="en-US" dirty="0" smtClean="0"/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endParaRPr lang="en-US" sz="2800" dirty="0"/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endParaRPr lang="en-US" sz="2800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 smtClean="0"/>
          </a:p>
          <a:p>
            <a:pPr marL="731520" lvl="1" indent="-283464">
              <a:defRPr/>
            </a:pPr>
            <a:endParaRPr lang="en-US" dirty="0" smtClean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95400"/>
            <a:ext cx="7448121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4920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sk-SK" dirty="0" smtClean="0"/>
              <a:t>Ján Slota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105400"/>
          </a:xfrm>
        </p:spPr>
        <p:txBody>
          <a:bodyPr>
            <a:normAutofit lnSpcReduction="10000"/>
          </a:bodyPr>
          <a:lstStyle/>
          <a:p>
            <a:pPr marL="365760" lvl="1" indent="-283464">
              <a:buClr>
                <a:schemeClr val="accent3"/>
              </a:buClr>
              <a:buSzPct val="95000"/>
              <a:defRPr/>
            </a:pPr>
            <a:r>
              <a:rPr lang="en-US" sz="2600" dirty="0" smtClean="0"/>
              <a:t>The most visible representative of Slovak nationalism</a:t>
            </a:r>
            <a:r>
              <a:rPr lang="cs-CZ" sz="2600" dirty="0" smtClean="0"/>
              <a:t> </a:t>
            </a:r>
            <a:r>
              <a:rPr lang="cs-CZ" sz="2600" dirty="0" err="1" smtClean="0"/>
              <a:t>until</a:t>
            </a:r>
            <a:r>
              <a:rPr lang="cs-CZ" sz="2600" dirty="0" smtClean="0"/>
              <a:t> 2010</a:t>
            </a:r>
            <a:endParaRPr lang="en-US" sz="2600" dirty="0" smtClean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sz="2600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r>
              <a:rPr lang="en-US" sz="2600" dirty="0" smtClean="0"/>
              <a:t>Very offensive language towards various social groups</a:t>
            </a:r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sz="2600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r>
              <a:rPr lang="en-US" sz="2600" dirty="0" smtClean="0"/>
              <a:t>Verbal attacks on:</a:t>
            </a:r>
          </a:p>
          <a:p>
            <a:pPr marL="640080" lvl="2" indent="-283464">
              <a:buClr>
                <a:schemeClr val="accent3"/>
              </a:buClr>
              <a:buSzPct val="95000"/>
              <a:defRPr/>
            </a:pPr>
            <a:r>
              <a:rPr lang="en-US" sz="2300" dirty="0" smtClean="0"/>
              <a:t>Hungary, its history, symbols and politicians</a:t>
            </a:r>
          </a:p>
          <a:p>
            <a:pPr marL="640080" lvl="2" indent="-283464">
              <a:buClr>
                <a:schemeClr val="accent3"/>
              </a:buClr>
              <a:buSzPct val="95000"/>
              <a:defRPr/>
            </a:pPr>
            <a:r>
              <a:rPr lang="en-US" sz="2300" dirty="0" smtClean="0"/>
              <a:t>Hungarian minority</a:t>
            </a:r>
          </a:p>
          <a:p>
            <a:pPr marL="640080" lvl="2" indent="-283464">
              <a:buClr>
                <a:schemeClr val="accent3"/>
              </a:buClr>
              <a:buSzPct val="95000"/>
              <a:defRPr/>
            </a:pPr>
            <a:r>
              <a:rPr lang="en-US" sz="2300" dirty="0" smtClean="0"/>
              <a:t>Roma</a:t>
            </a:r>
          </a:p>
          <a:p>
            <a:pPr marL="640080" lvl="2" indent="-283464">
              <a:buClr>
                <a:schemeClr val="accent3"/>
              </a:buClr>
              <a:buSzPct val="95000"/>
              <a:defRPr/>
            </a:pPr>
            <a:r>
              <a:rPr lang="en-US" sz="2300" dirty="0" smtClean="0"/>
              <a:t>Homosexuals</a:t>
            </a:r>
          </a:p>
          <a:p>
            <a:pPr marL="640080" lvl="2" indent="-283464">
              <a:buClr>
                <a:schemeClr val="accent3"/>
              </a:buClr>
              <a:buSzPct val="95000"/>
              <a:defRPr/>
            </a:pPr>
            <a:r>
              <a:rPr lang="en-US" sz="2300" dirty="0" smtClean="0"/>
              <a:t>Slovak politicians including prominent members of SNS</a:t>
            </a:r>
          </a:p>
          <a:p>
            <a:pPr marL="640080" lvl="2" indent="-283464">
              <a:buClr>
                <a:schemeClr val="accent3"/>
              </a:buClr>
              <a:buSzPct val="95000"/>
              <a:defRPr/>
            </a:pPr>
            <a:r>
              <a:rPr lang="en-US" sz="2300" dirty="0" smtClean="0"/>
              <a:t>Media</a:t>
            </a:r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sz="2600" dirty="0"/>
          </a:p>
          <a:p>
            <a:pPr marL="82296" lvl="1" indent="0">
              <a:buClr>
                <a:schemeClr val="accent3"/>
              </a:buClr>
              <a:buSzPct val="95000"/>
              <a:buNone/>
              <a:defRPr/>
            </a:pPr>
            <a:endParaRPr lang="en-US" dirty="0" smtClean="0"/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endParaRPr lang="en-US" sz="2800" dirty="0"/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endParaRPr lang="en-US" sz="2800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 smtClean="0"/>
          </a:p>
          <a:p>
            <a:pPr marL="731520" lvl="1" indent="-283464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2859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The tank attack on Budapest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105400"/>
          </a:xfrm>
        </p:spPr>
        <p:txBody>
          <a:bodyPr>
            <a:normAutofit/>
          </a:bodyPr>
          <a:lstStyle/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cs-CZ" dirty="0" smtClean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 smtClean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r>
              <a:rPr lang="en-US" dirty="0" smtClean="0"/>
              <a:t>Most „popular“ incident</a:t>
            </a:r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 smtClean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r>
              <a:rPr lang="en-US" dirty="0" smtClean="0"/>
              <a:t>Occurred in 1999 on a meeting of HZDS where he was present</a:t>
            </a:r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r>
              <a:rPr lang="en-US" dirty="0" err="1" smtClean="0"/>
              <a:t>Slota</a:t>
            </a:r>
            <a:r>
              <a:rPr lang="en-US" dirty="0" smtClean="0"/>
              <a:t> called for a tank attack on Budapest</a:t>
            </a:r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r>
              <a:rPr lang="sk-SK" i="1" dirty="0" smtClean="0"/>
              <a:t>„</a:t>
            </a:r>
            <a:r>
              <a:rPr lang="en-US" i="1" dirty="0" smtClean="0"/>
              <a:t>We will not leave it like this, we will go in tanks and we will flatten Budapest</a:t>
            </a:r>
            <a:r>
              <a:rPr lang="sk-SK" i="1" dirty="0" smtClean="0"/>
              <a:t>“</a:t>
            </a:r>
            <a:r>
              <a:rPr lang="en-US" i="1" dirty="0" smtClean="0"/>
              <a:t> </a:t>
            </a:r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 smtClean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 smtClean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 smtClean="0"/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endParaRPr lang="en-US" sz="2800" dirty="0"/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endParaRPr lang="en-US" sz="2800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 smtClean="0"/>
          </a:p>
          <a:p>
            <a:pPr marL="731520" lvl="1" indent="-283464">
              <a:defRPr/>
            </a:pPr>
            <a:endParaRPr lang="en-US" dirty="0" smtClean="0"/>
          </a:p>
        </p:txBody>
      </p:sp>
      <p:pic>
        <p:nvPicPr>
          <p:cNvPr id="2050" name="Picture 2" descr="http://www.morozov.com.ua/images/t80ud-01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914400"/>
            <a:ext cx="3810000" cy="209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94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The Hungarian issue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95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>
            <a:normAutofit/>
          </a:bodyPr>
          <a:lstStyle/>
          <a:p>
            <a:r>
              <a:rPr lang="cs-CZ" dirty="0" smtClean="0"/>
              <a:t>SNS </a:t>
            </a:r>
            <a:r>
              <a:rPr lang="cs-CZ" dirty="0" err="1" smtClean="0"/>
              <a:t>today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105400"/>
          </a:xfrm>
        </p:spPr>
        <p:txBody>
          <a:bodyPr>
            <a:normAutofit lnSpcReduction="10000"/>
          </a:bodyPr>
          <a:lstStyle/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cs-CZ" dirty="0" smtClean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 smtClean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 smtClean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 smtClean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r>
              <a:rPr lang="en-US" dirty="0" smtClean="0"/>
              <a:t>The party officially proclaims to be `different` and `renewed`</a:t>
            </a:r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r>
              <a:rPr lang="en-US" dirty="0" smtClean="0"/>
              <a:t>New leader – Andrej </a:t>
            </a:r>
            <a:r>
              <a:rPr lang="en-US" dirty="0" err="1" smtClean="0"/>
              <a:t>Danko</a:t>
            </a:r>
            <a:endParaRPr lang="en-US" dirty="0" smtClean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r>
              <a:rPr lang="en-US" dirty="0" smtClean="0"/>
              <a:t>Many representatives from the 90s remained in the party</a:t>
            </a:r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r>
              <a:rPr lang="en-US" dirty="0" smtClean="0"/>
              <a:t>In government with Hungarian party Bridge</a:t>
            </a:r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 smtClean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 smtClean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 smtClean="0"/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endParaRPr lang="en-US" sz="2800" dirty="0"/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endParaRPr lang="en-US" sz="2800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 smtClean="0"/>
          </a:p>
          <a:p>
            <a:pPr marL="731520" lvl="1" indent="-283464">
              <a:defRPr/>
            </a:pPr>
            <a:endParaRPr lang="en-US" dirty="0" smtClean="0"/>
          </a:p>
        </p:txBody>
      </p:sp>
      <p:pic>
        <p:nvPicPr>
          <p:cNvPr id="3074" name="Picture 2" descr="Výsledek obrázku pro kapitan dank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85725"/>
            <a:ext cx="4267199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85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Roma</a:t>
            </a:r>
            <a:r>
              <a:rPr lang="sk-SK" dirty="0" smtClean="0"/>
              <a:t> </a:t>
            </a:r>
            <a:r>
              <a:rPr lang="sk-SK" dirty="0" err="1" smtClean="0"/>
              <a:t>issue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91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sk-SK" dirty="0" err="1" smtClean="0"/>
              <a:t>Roma</a:t>
            </a:r>
            <a:r>
              <a:rPr lang="sk-SK" dirty="0" smtClean="0"/>
              <a:t> in Slovakia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953000"/>
          </a:xfrm>
        </p:spPr>
        <p:txBody>
          <a:bodyPr>
            <a:normAutofit fontScale="92500" lnSpcReduction="10000"/>
          </a:bodyPr>
          <a:lstStyle/>
          <a:p>
            <a:pPr marL="365760" lvl="1" indent="-283464">
              <a:buClr>
                <a:schemeClr val="accent3"/>
              </a:buClr>
              <a:buSzPct val="95000"/>
              <a:defRPr/>
            </a:pPr>
            <a:r>
              <a:rPr lang="en-US" sz="3000" dirty="0" smtClean="0"/>
              <a:t>Unclear proportion of the population</a:t>
            </a:r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sz="3000" dirty="0" smtClean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r>
              <a:rPr lang="en-US" sz="3000" dirty="0" smtClean="0"/>
              <a:t>Official census:</a:t>
            </a:r>
          </a:p>
          <a:p>
            <a:pPr marL="640080" lvl="2" indent="-283464">
              <a:buClr>
                <a:schemeClr val="accent3"/>
              </a:buClr>
              <a:buSzPct val="95000"/>
              <a:defRPr/>
            </a:pPr>
            <a:r>
              <a:rPr lang="en-US" sz="2600" dirty="0" smtClean="0"/>
              <a:t>1991 – 75 802 (1,4 %)</a:t>
            </a:r>
          </a:p>
          <a:p>
            <a:pPr marL="640080" lvl="2" indent="-283464">
              <a:buClr>
                <a:schemeClr val="accent3"/>
              </a:buClr>
              <a:buSzPct val="95000"/>
              <a:defRPr/>
            </a:pPr>
            <a:r>
              <a:rPr lang="en-US" sz="2600" dirty="0" smtClean="0"/>
              <a:t>2001 – 89 920 (1,7 %)</a:t>
            </a:r>
          </a:p>
          <a:p>
            <a:pPr marL="640080" lvl="2" indent="-283464">
              <a:buClr>
                <a:schemeClr val="accent3"/>
              </a:buClr>
              <a:buSzPct val="95000"/>
              <a:defRPr/>
            </a:pPr>
            <a:r>
              <a:rPr lang="en-US" sz="2600" dirty="0" smtClean="0"/>
              <a:t>2011  - 105 738 (2 %)</a:t>
            </a:r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sz="3100" dirty="0" smtClean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r>
              <a:rPr lang="en-US" sz="3000" dirty="0" smtClean="0"/>
              <a:t>Real estimations around 400 000</a:t>
            </a:r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sz="3000" dirty="0" smtClean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r>
              <a:rPr lang="en-US" sz="3000" dirty="0" smtClean="0"/>
              <a:t>Geographically concentrated in Central and Eastern Slovakia</a:t>
            </a:r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sz="3100" dirty="0" smtClean="0"/>
          </a:p>
          <a:p>
            <a:pPr marL="365760" lvl="1" indent="-283464">
              <a:buClr>
                <a:schemeClr val="accent3"/>
              </a:buClr>
              <a:buSzPct val="95000"/>
              <a:buNone/>
              <a:defRPr/>
            </a:pPr>
            <a:endParaRPr lang="en-US" dirty="0" smtClean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 smtClean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 smtClean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 smtClean="0"/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endParaRPr lang="en-US" sz="2800" dirty="0"/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endParaRPr lang="en-US" sz="2800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 smtClean="0"/>
          </a:p>
          <a:p>
            <a:pPr marL="731520" lvl="1" indent="-283464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2791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57338"/>
            <a:ext cx="7593013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43000" y="3886200"/>
            <a:ext cx="685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0,73</a:t>
            </a:r>
            <a:endParaRPr kumimoji="0" lang="sk-S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752600" y="3657600"/>
            <a:ext cx="685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2,88</a:t>
            </a:r>
            <a:endParaRPr kumimoji="0" lang="sk-S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438400" y="2819400"/>
            <a:ext cx="685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0,54</a:t>
            </a:r>
            <a:endParaRPr kumimoji="0" lang="sk-S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590800" y="4191000"/>
            <a:ext cx="685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3,77</a:t>
            </a:r>
            <a:endParaRPr kumimoji="0" lang="sk-S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3733800" y="2286000"/>
            <a:ext cx="685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2,14</a:t>
            </a:r>
            <a:endParaRPr kumimoji="0" lang="sk-S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3810000" y="3459035"/>
            <a:ext cx="1219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14,68</a:t>
            </a:r>
            <a:endParaRPr kumimoji="0" lang="sk-SK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172200" y="2255222"/>
            <a:ext cx="152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40,76</a:t>
            </a:r>
            <a:endParaRPr kumimoji="0" lang="sk-SK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5486400" y="2941023"/>
            <a:ext cx="1371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34,5</a:t>
            </a:r>
            <a:endParaRPr kumimoji="0" lang="sk-SK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4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sk-SK" dirty="0" err="1" smtClean="0"/>
              <a:t>Roma</a:t>
            </a:r>
            <a:r>
              <a:rPr lang="sk-SK" dirty="0" smtClean="0"/>
              <a:t> in Slovakia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/>
          </a:bodyPr>
          <a:lstStyle/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sz="3200" dirty="0" smtClean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r>
              <a:rPr lang="en-US" sz="2800" dirty="0" smtClean="0"/>
              <a:t>Very bad image from the majority’s point of view</a:t>
            </a:r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sz="3200" dirty="0" smtClean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r>
              <a:rPr lang="en-US" sz="2800" dirty="0" smtClean="0"/>
              <a:t>Associated features:</a:t>
            </a:r>
          </a:p>
          <a:p>
            <a:pPr marL="640080" lvl="2" indent="-283464">
              <a:buClr>
                <a:schemeClr val="accent3"/>
              </a:buClr>
              <a:buSzPct val="95000"/>
              <a:defRPr/>
            </a:pPr>
            <a:r>
              <a:rPr lang="en-US" sz="2400" dirty="0" smtClean="0"/>
              <a:t>Lack of education</a:t>
            </a:r>
          </a:p>
          <a:p>
            <a:pPr marL="640080" lvl="2" indent="-283464">
              <a:buClr>
                <a:schemeClr val="accent3"/>
              </a:buClr>
              <a:buSzPct val="95000"/>
              <a:defRPr/>
            </a:pPr>
            <a:r>
              <a:rPr lang="en-US" sz="2400" dirty="0" smtClean="0"/>
              <a:t>Unemployment</a:t>
            </a:r>
          </a:p>
          <a:p>
            <a:pPr marL="640080" lvl="2" indent="-283464">
              <a:buClr>
                <a:schemeClr val="accent3"/>
              </a:buClr>
              <a:buSzPct val="95000"/>
              <a:defRPr/>
            </a:pPr>
            <a:r>
              <a:rPr lang="en-US" sz="2400" dirty="0" smtClean="0"/>
              <a:t>Living conditions and habits</a:t>
            </a:r>
          </a:p>
          <a:p>
            <a:pPr marL="640080" lvl="2" indent="-283464">
              <a:buClr>
                <a:schemeClr val="accent3"/>
              </a:buClr>
              <a:buSzPct val="95000"/>
              <a:defRPr/>
            </a:pPr>
            <a:r>
              <a:rPr lang="en-US" sz="2400" dirty="0" smtClean="0"/>
              <a:t>Criminality</a:t>
            </a:r>
          </a:p>
          <a:p>
            <a:pPr marL="640080" lvl="2" indent="-283464">
              <a:buClr>
                <a:schemeClr val="accent3"/>
              </a:buClr>
              <a:buSzPct val="95000"/>
              <a:defRPr/>
            </a:pPr>
            <a:endParaRPr lang="en-US" sz="2800" dirty="0" smtClean="0"/>
          </a:p>
          <a:p>
            <a:pPr marL="365760" lvl="1" indent="-283464">
              <a:buClr>
                <a:schemeClr val="accent3"/>
              </a:buClr>
              <a:buSzPct val="95000"/>
              <a:buNone/>
              <a:defRPr/>
            </a:pPr>
            <a:endParaRPr lang="en-US" dirty="0" smtClean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 smtClean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 smtClean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 smtClean="0"/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endParaRPr lang="en-US" sz="2800" dirty="0"/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endParaRPr lang="en-US" sz="2800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 smtClean="0"/>
          </a:p>
          <a:p>
            <a:pPr marL="731520" lvl="1" indent="-283464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2791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Public surveys – </a:t>
            </a:r>
            <a:r>
              <a:rPr lang="sk-SK" sz="3600" dirty="0" smtClean="0"/>
              <a:t>„</a:t>
            </a:r>
            <a:r>
              <a:rPr lang="en-US" sz="3600" dirty="0" smtClean="0"/>
              <a:t>Who would you </a:t>
            </a:r>
            <a:r>
              <a:rPr lang="en-US" sz="3600" b="1" dirty="0" smtClean="0"/>
              <a:t>not accept </a:t>
            </a:r>
            <a:r>
              <a:rPr lang="en-US" sz="3600" dirty="0" smtClean="0"/>
              <a:t>as your neighbor?</a:t>
            </a:r>
            <a:r>
              <a:rPr lang="sk-SK" sz="3600" dirty="0" smtClean="0"/>
              <a:t>“</a:t>
            </a:r>
            <a:endParaRPr lang="en-US" sz="3600" dirty="0"/>
          </a:p>
        </p:txBody>
      </p:sp>
      <p:graphicFrame>
        <p:nvGraphicFramePr>
          <p:cNvPr id="4" name="Tabuľka 3"/>
          <p:cNvGraphicFramePr>
            <a:graphicFrameLocks noGrp="1"/>
          </p:cNvGraphicFramePr>
          <p:nvPr/>
        </p:nvGraphicFramePr>
        <p:xfrm>
          <a:off x="152400" y="1524000"/>
          <a:ext cx="8763000" cy="5181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1000"/>
                <a:gridCol w="2921000"/>
                <a:gridCol w="2921000"/>
              </a:tblGrid>
              <a:tr h="4665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Category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2006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2008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65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Drug addict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84,9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88,6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65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Roma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72,8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82,4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665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Convicted felon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58,8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71,3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4921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Right-wing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</a:rPr>
                        <a:t> extremist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62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66,8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65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Muslim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49,5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54,7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65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Homosexual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38,8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51,2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65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Immigrant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35,2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41,5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7924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Person of a different race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28,8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39,5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65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Jew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21,5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65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Disabled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8,7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791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/>
          </a:bodyPr>
          <a:lstStyle/>
          <a:p>
            <a:pPr marL="640080" lvl="2" indent="-283464">
              <a:buClr>
                <a:schemeClr val="accent3"/>
              </a:buClr>
              <a:buSzPct val="95000"/>
              <a:defRPr/>
            </a:pPr>
            <a:endParaRPr lang="en-US" sz="2800" dirty="0" smtClean="0"/>
          </a:p>
          <a:p>
            <a:pPr marL="365760" lvl="1" indent="-283464">
              <a:buClr>
                <a:schemeClr val="accent3"/>
              </a:buClr>
              <a:buSzPct val="95000"/>
              <a:buNone/>
              <a:defRPr/>
            </a:pPr>
            <a:endParaRPr lang="en-US" dirty="0" smtClean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 smtClean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 smtClean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 smtClean="0"/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endParaRPr lang="en-US" sz="2800" dirty="0"/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endParaRPr lang="en-US" sz="2800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 smtClean="0"/>
          </a:p>
          <a:p>
            <a:pPr marL="731520" lvl="1" indent="-283464">
              <a:defRPr/>
            </a:pPr>
            <a:endParaRPr lang="en-US" dirty="0" smtClean="0"/>
          </a:p>
        </p:txBody>
      </p:sp>
      <p:pic>
        <p:nvPicPr>
          <p:cNvPr id="262146" name="Picture 2" descr="http://img.aktuality.sk/stories/NAJNOVSIE_FOTKY/ILUSTRACNE/LUDIA/romovia/romska_osada_angi_mlyn_tas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0"/>
            <a:ext cx="4724401" cy="3048000"/>
          </a:xfrm>
          <a:prstGeom prst="rect">
            <a:avLst/>
          </a:prstGeom>
          <a:noFill/>
        </p:spPr>
      </p:pic>
      <p:pic>
        <p:nvPicPr>
          <p:cNvPr id="262148" name="Picture 4" descr="http://img.aktuality.sk/stories/NAJNOVSIE_FOTKY/ILUSTRACNE/LUDIA/romovia/article/romska_osada_ostrovany_tasr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686300" cy="3113043"/>
          </a:xfrm>
          <a:prstGeom prst="rect">
            <a:avLst/>
          </a:prstGeom>
          <a:noFill/>
        </p:spPr>
      </p:pic>
      <p:pic>
        <p:nvPicPr>
          <p:cNvPr id="262150" name="Picture 6" descr="http://i1.trekearth.com/photos/18586/lunik9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3064096"/>
            <a:ext cx="5410200" cy="3793904"/>
          </a:xfrm>
          <a:prstGeom prst="rect">
            <a:avLst/>
          </a:prstGeom>
          <a:noFill/>
        </p:spPr>
      </p:pic>
      <p:pic>
        <p:nvPicPr>
          <p:cNvPr id="262154" name="Picture 10" descr="http://www3.teraz.sk/usercontent/photos/c/1/d/3-c1df9e923988309384cdb9292408c2c1063c63e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048000"/>
            <a:ext cx="3727071" cy="381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791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sk-SK" dirty="0" err="1" smtClean="0"/>
              <a:t>Roma</a:t>
            </a:r>
            <a:r>
              <a:rPr lang="en-US" dirty="0" smtClean="0"/>
              <a:t> and politics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/>
          </a:bodyPr>
          <a:lstStyle/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cs-CZ" sz="2800" dirty="0" smtClean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r>
              <a:rPr lang="en-US" sz="2800" dirty="0" smtClean="0"/>
              <a:t>No relevant Roma political party</a:t>
            </a:r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sz="2800" dirty="0" smtClean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r>
              <a:rPr lang="en-US" sz="2800" dirty="0" smtClean="0"/>
              <a:t>Attempts to create such subject</a:t>
            </a:r>
            <a:r>
              <a:rPr lang="cs-CZ" sz="2800" dirty="0" smtClean="0"/>
              <a:t>s</a:t>
            </a:r>
            <a:r>
              <a:rPr lang="en-US" sz="2800" dirty="0" smtClean="0"/>
              <a:t> end without any success</a:t>
            </a:r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sz="2800" dirty="0" smtClean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r>
              <a:rPr lang="en-US" sz="2800" dirty="0" smtClean="0"/>
              <a:t>Lack of organizational skills</a:t>
            </a:r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sz="2800" dirty="0" smtClean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r>
              <a:rPr lang="en-US" sz="2800" dirty="0" smtClean="0"/>
              <a:t>Non disciplined voters (regular attempts to buy their votes)</a:t>
            </a:r>
          </a:p>
          <a:p>
            <a:pPr marL="365760" lvl="1" indent="-283464">
              <a:buClr>
                <a:schemeClr val="accent3"/>
              </a:buClr>
              <a:buSzPct val="95000"/>
              <a:buNone/>
              <a:defRPr/>
            </a:pPr>
            <a:endParaRPr lang="en-US" dirty="0" smtClean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 smtClean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 smtClean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 smtClean="0"/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endParaRPr lang="en-US" sz="2800" dirty="0"/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endParaRPr lang="en-US" sz="2800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 smtClean="0"/>
          </a:p>
          <a:p>
            <a:pPr marL="731520" lvl="1" indent="-283464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2791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1143000"/>
          </a:xfrm>
        </p:spPr>
        <p:txBody>
          <a:bodyPr>
            <a:normAutofit/>
          </a:bodyPr>
          <a:lstStyle/>
          <a:p>
            <a:r>
              <a:rPr lang="sk-SK" sz="4800" dirty="0" err="1" smtClean="0"/>
              <a:t>Roma</a:t>
            </a:r>
            <a:r>
              <a:rPr lang="sk-SK" sz="4800" dirty="0" smtClean="0"/>
              <a:t> </a:t>
            </a:r>
            <a:r>
              <a:rPr lang="en-US" sz="4800" dirty="0" smtClean="0"/>
              <a:t>as a topic for nationalists</a:t>
            </a:r>
            <a:endParaRPr lang="en-US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/>
          </a:bodyPr>
          <a:lstStyle/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cs-CZ" sz="2800" dirty="0" smtClean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r>
              <a:rPr lang="en-US" sz="2800" dirty="0" smtClean="0"/>
              <a:t>Mostly stressed by SNS in the past</a:t>
            </a:r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sz="2800" dirty="0" smtClean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r>
              <a:rPr lang="en-US" sz="2800" dirty="0" smtClean="0"/>
              <a:t>Ideas even beyond the principles of democracy or human rights</a:t>
            </a:r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sz="3400" dirty="0" smtClean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r>
              <a:rPr lang="en-US" sz="2800" dirty="0" smtClean="0"/>
              <a:t>Examples:</a:t>
            </a:r>
          </a:p>
          <a:p>
            <a:pPr marL="640080" lvl="2" indent="-283464">
              <a:buClr>
                <a:schemeClr val="accent3"/>
              </a:buClr>
              <a:buSzPct val="95000"/>
              <a:defRPr/>
            </a:pPr>
            <a:r>
              <a:rPr lang="en-US" sz="2400" dirty="0" smtClean="0"/>
              <a:t>Reservations (as Indians in North America)</a:t>
            </a:r>
          </a:p>
          <a:p>
            <a:pPr marL="640080" lvl="2" indent="-283464">
              <a:buClr>
                <a:schemeClr val="accent3"/>
              </a:buClr>
              <a:buSzPct val="95000"/>
              <a:defRPr/>
            </a:pPr>
            <a:r>
              <a:rPr lang="sk-SK" sz="2400" i="1" dirty="0" smtClean="0"/>
              <a:t>„</a:t>
            </a:r>
            <a:r>
              <a:rPr lang="en-US" sz="2400" i="1" dirty="0" smtClean="0"/>
              <a:t>A small yard and a big whip</a:t>
            </a:r>
            <a:r>
              <a:rPr lang="sk-SK" sz="2400" i="1" dirty="0" smtClean="0"/>
              <a:t>“</a:t>
            </a:r>
            <a:endParaRPr lang="en-US" sz="2400" i="1" dirty="0" smtClean="0"/>
          </a:p>
          <a:p>
            <a:pPr marL="640080" lvl="2" indent="-283464">
              <a:buClr>
                <a:schemeClr val="accent3"/>
              </a:buClr>
              <a:buSzPct val="95000"/>
              <a:defRPr/>
            </a:pPr>
            <a:endParaRPr lang="en-US" sz="2400" dirty="0" smtClean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 smtClean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 smtClean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 smtClean="0"/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endParaRPr lang="en-US" sz="2800" dirty="0"/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endParaRPr lang="en-US" sz="2800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 smtClean="0"/>
          </a:p>
          <a:p>
            <a:pPr marL="731520" lvl="1" indent="-283464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2791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SNS campaign in 2010</a:t>
            </a:r>
            <a:endParaRPr lang="en-US" dirty="0"/>
          </a:p>
        </p:txBody>
      </p:sp>
      <p:pic>
        <p:nvPicPr>
          <p:cNvPr id="277506" name="Picture 2" descr="http://img.sk.prg.cmestatic.com/media/images/580xX/May2010/21509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600200"/>
            <a:ext cx="6515100" cy="48863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791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cs-CZ" dirty="0" smtClean="0"/>
              <a:t>T</a:t>
            </a:r>
            <a:r>
              <a:rPr lang="en-US" dirty="0" smtClean="0"/>
              <a:t>he basic facts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752600"/>
            <a:ext cx="86868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Slovakia:</a:t>
            </a:r>
          </a:p>
          <a:p>
            <a:pPr lvl="1"/>
            <a:r>
              <a:rPr lang="en-US" dirty="0" smtClean="0"/>
              <a:t>Population of 5,4 mil.</a:t>
            </a:r>
          </a:p>
          <a:p>
            <a:pPr lvl="1"/>
            <a:r>
              <a:rPr lang="en-US" dirty="0" smtClean="0"/>
              <a:t>Ethnic </a:t>
            </a:r>
            <a:r>
              <a:rPr lang="en-US" dirty="0" err="1" smtClean="0"/>
              <a:t>compositio</a:t>
            </a:r>
            <a:r>
              <a:rPr lang="cs-CZ" dirty="0" smtClean="0"/>
              <a:t>n</a:t>
            </a:r>
            <a:r>
              <a:rPr lang="en-US" dirty="0" smtClean="0"/>
              <a:t>: Slovaks (85,2 %), Hungarians (9,4), Roma (2), Czechs (1), </a:t>
            </a:r>
            <a:r>
              <a:rPr lang="en-US" dirty="0" err="1" smtClean="0"/>
              <a:t>Ruthenians</a:t>
            </a:r>
            <a:r>
              <a:rPr lang="en-US" dirty="0" smtClean="0"/>
              <a:t> (0,4), Ukrainians (0,2), other (1,6)</a:t>
            </a:r>
          </a:p>
          <a:p>
            <a:endParaRPr lang="en-US" dirty="0"/>
          </a:p>
          <a:p>
            <a:r>
              <a:rPr lang="en-US" dirty="0" smtClean="0"/>
              <a:t>Hungarian minority:</a:t>
            </a:r>
          </a:p>
          <a:p>
            <a:pPr lvl="1"/>
            <a:r>
              <a:rPr lang="en-US" dirty="0" smtClean="0"/>
              <a:t>Around 500 000 citizens</a:t>
            </a:r>
          </a:p>
          <a:p>
            <a:pPr lvl="1"/>
            <a:r>
              <a:rPr lang="en-US" dirty="0" smtClean="0"/>
              <a:t>Concentrated in southern part of Slovakia but this land </a:t>
            </a:r>
            <a:r>
              <a:rPr lang="en-US" b="1" dirty="0" smtClean="0"/>
              <a:t>does not</a:t>
            </a:r>
            <a:r>
              <a:rPr lang="en-US" dirty="0" smtClean="0"/>
              <a:t> form a solid region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037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Rise of extremism?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>
            <a:normAutofit/>
          </a:bodyPr>
          <a:lstStyle/>
          <a:p>
            <a:pPr marL="365760" indent="-283464">
              <a:defRPr/>
            </a:pPr>
            <a:r>
              <a:rPr lang="en-US" dirty="0" smtClean="0"/>
              <a:t>People`s Party – Our Slovakia (LSNS)</a:t>
            </a:r>
          </a:p>
          <a:p>
            <a:pPr marL="365760" indent="-283464">
              <a:defRPr/>
            </a:pPr>
            <a:endParaRPr lang="en-US" sz="2800" dirty="0" smtClean="0"/>
          </a:p>
          <a:p>
            <a:pPr marL="365760" indent="-283464">
              <a:defRPr/>
            </a:pPr>
            <a:r>
              <a:rPr lang="en-US" sz="2800" dirty="0" smtClean="0"/>
              <a:t>Leader – Marian Kotleba</a:t>
            </a:r>
          </a:p>
          <a:p>
            <a:pPr marL="365760" indent="-283464">
              <a:defRPr/>
            </a:pPr>
            <a:endParaRPr lang="en-US" sz="2800" dirty="0" smtClean="0"/>
          </a:p>
          <a:p>
            <a:pPr marL="365760" indent="-283464">
              <a:defRPr/>
            </a:pPr>
            <a:r>
              <a:rPr lang="en-US" sz="2800" dirty="0" smtClean="0"/>
              <a:t>Emerged in 2010</a:t>
            </a:r>
          </a:p>
          <a:p>
            <a:pPr marL="365760" indent="-283464">
              <a:defRPr/>
            </a:pPr>
            <a:endParaRPr lang="en-US" sz="2800" dirty="0" smtClean="0"/>
          </a:p>
          <a:p>
            <a:pPr marL="365760" indent="-283464">
              <a:defRPr/>
            </a:pPr>
            <a:r>
              <a:rPr lang="en-US" sz="2800" dirty="0" smtClean="0"/>
              <a:t>Previous links with Slovak Brotherhood:</a:t>
            </a:r>
          </a:p>
          <a:p>
            <a:pPr marL="731520" lvl="1" indent="-283464">
              <a:defRPr/>
            </a:pPr>
            <a:r>
              <a:rPr lang="en-US" dirty="0" smtClean="0"/>
              <a:t>Electoral failure in 2006</a:t>
            </a:r>
          </a:p>
          <a:p>
            <a:pPr marL="731520" lvl="1" indent="-283464">
              <a:defRPr/>
            </a:pPr>
            <a:r>
              <a:rPr lang="en-US" dirty="0" smtClean="0"/>
              <a:t>Dissolved in 2008</a:t>
            </a:r>
          </a:p>
          <a:p>
            <a:pPr marL="365760" indent="-283464">
              <a:defRPr/>
            </a:pPr>
            <a:endParaRPr lang="en-US" sz="2800" dirty="0" smtClean="0"/>
          </a:p>
          <a:p>
            <a:pPr marL="365760" indent="-283464">
              <a:defRPr/>
            </a:pPr>
            <a:endParaRPr lang="en-US" sz="2800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 smtClean="0"/>
          </a:p>
          <a:p>
            <a:pPr marL="731520" lvl="1" indent="-283464">
              <a:defRPr/>
            </a:pPr>
            <a:endParaRPr lang="en-US" dirty="0" smtClean="0"/>
          </a:p>
        </p:txBody>
      </p:sp>
      <p:pic>
        <p:nvPicPr>
          <p:cNvPr id="1028" name="Picture 4" descr="https://nacjonalizm.files.wordpress.com/2014/01/nasza-sc582owacja-logo.jpg?w=5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6050" y="152401"/>
            <a:ext cx="2381249" cy="228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652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Ideology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>
            <a:normAutofit/>
          </a:bodyPr>
          <a:lstStyle/>
          <a:p>
            <a:pPr marL="365760" indent="-283464">
              <a:defRPr/>
            </a:pPr>
            <a:r>
              <a:rPr lang="en-US" dirty="0" smtClean="0"/>
              <a:t>Slovak Brotherhood:</a:t>
            </a:r>
          </a:p>
          <a:p>
            <a:pPr marL="731520" lvl="1" indent="-283464">
              <a:defRPr/>
            </a:pPr>
            <a:r>
              <a:rPr lang="en-US" dirty="0" smtClean="0"/>
              <a:t>Various topics</a:t>
            </a:r>
          </a:p>
          <a:p>
            <a:pPr marL="731520" lvl="1" indent="-283464">
              <a:defRPr/>
            </a:pPr>
            <a:r>
              <a:rPr lang="en-US" dirty="0" smtClean="0"/>
              <a:t>Slovak wartime state, Hungarians, Roma, NATO, homosexuals…</a:t>
            </a:r>
          </a:p>
          <a:p>
            <a:pPr marL="365760" indent="-283464">
              <a:defRPr/>
            </a:pPr>
            <a:endParaRPr lang="en-US" dirty="0" smtClean="0"/>
          </a:p>
          <a:p>
            <a:pPr marL="365760" indent="-283464">
              <a:defRPr/>
            </a:pPr>
            <a:r>
              <a:rPr lang="en-US" dirty="0" smtClean="0"/>
              <a:t>LSNS:</a:t>
            </a:r>
          </a:p>
          <a:p>
            <a:pPr marL="731520" lvl="1" indent="-283464">
              <a:defRPr/>
            </a:pPr>
            <a:r>
              <a:rPr lang="en-US" dirty="0" smtClean="0"/>
              <a:t>Modification of the profile</a:t>
            </a:r>
          </a:p>
          <a:p>
            <a:pPr marL="731520" lvl="1" indent="-283464">
              <a:defRPr/>
            </a:pPr>
            <a:r>
              <a:rPr lang="en-US" dirty="0" smtClean="0"/>
              <a:t>Primary focus on Roma</a:t>
            </a:r>
          </a:p>
          <a:p>
            <a:pPr marL="731520" lvl="1" indent="-283464">
              <a:defRPr/>
            </a:pPr>
            <a:r>
              <a:rPr lang="en-US" dirty="0" smtClean="0"/>
              <a:t>Other topics present, but rather secondary</a:t>
            </a:r>
          </a:p>
          <a:p>
            <a:pPr marL="731520" lvl="1" indent="-283464">
              <a:defRPr/>
            </a:pPr>
            <a:r>
              <a:rPr lang="en-US" dirty="0" smtClean="0"/>
              <a:t>Change after 2012?</a:t>
            </a:r>
          </a:p>
          <a:p>
            <a:pPr marL="731520" lvl="1" indent="-283464">
              <a:defRPr/>
            </a:pPr>
            <a:endParaRPr lang="en-US" dirty="0" smtClean="0"/>
          </a:p>
          <a:p>
            <a:pPr marL="365760" indent="-283464">
              <a:defRPr/>
            </a:pPr>
            <a:endParaRPr lang="en-US" sz="2800" dirty="0" smtClean="0"/>
          </a:p>
          <a:p>
            <a:pPr marL="365760" indent="-283464">
              <a:defRPr/>
            </a:pPr>
            <a:endParaRPr lang="en-US" sz="2800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 smtClean="0"/>
          </a:p>
          <a:p>
            <a:pPr marL="731520" lvl="1" indent="-283464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2652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LSNS and Roma minority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>
            <a:normAutofit/>
          </a:bodyPr>
          <a:lstStyle/>
          <a:p>
            <a:pPr marL="365760" indent="-283464">
              <a:defRPr/>
            </a:pPr>
            <a:r>
              <a:rPr lang="en-US" dirty="0" smtClean="0"/>
              <a:t>Party`s framing of the minority:</a:t>
            </a:r>
          </a:p>
          <a:p>
            <a:pPr marL="731520" lvl="1" indent="-283464">
              <a:defRPr/>
            </a:pPr>
            <a:r>
              <a:rPr lang="en-US" dirty="0" smtClean="0"/>
              <a:t>Asocial parasites</a:t>
            </a:r>
          </a:p>
          <a:p>
            <a:pPr marL="731520" lvl="1" indent="-283464">
              <a:defRPr/>
            </a:pPr>
            <a:r>
              <a:rPr lang="en-US" dirty="0" smtClean="0"/>
              <a:t>Gypsy terrorists</a:t>
            </a:r>
          </a:p>
          <a:p>
            <a:pPr marL="365760" indent="-283464">
              <a:defRPr/>
            </a:pPr>
            <a:endParaRPr lang="en-US" dirty="0" smtClean="0"/>
          </a:p>
          <a:p>
            <a:pPr marL="365760" indent="-283464">
              <a:defRPr/>
            </a:pPr>
            <a:r>
              <a:rPr lang="en-US" dirty="0" smtClean="0"/>
              <a:t>LSNS blames the mainstream parties for being passive and for keeping the majority unprotected</a:t>
            </a:r>
          </a:p>
          <a:p>
            <a:pPr marL="365760" indent="-283464">
              <a:defRPr/>
            </a:pPr>
            <a:endParaRPr lang="en-US" dirty="0" smtClean="0"/>
          </a:p>
          <a:p>
            <a:pPr marL="365760" indent="-283464">
              <a:defRPr/>
            </a:pPr>
            <a:r>
              <a:rPr lang="en-US" dirty="0" smtClean="0"/>
              <a:t>Trips to towns with Roma settlements</a:t>
            </a:r>
          </a:p>
          <a:p>
            <a:pPr marL="365760" indent="-283464">
              <a:defRPr/>
            </a:pPr>
            <a:endParaRPr lang="en-US" dirty="0" smtClean="0"/>
          </a:p>
          <a:p>
            <a:pPr marL="365760" indent="-283464">
              <a:defRPr/>
            </a:pPr>
            <a:r>
              <a:rPr lang="en-US" dirty="0" smtClean="0"/>
              <a:t>Kotleba`s purchase of land with an illegal settlement</a:t>
            </a:r>
          </a:p>
          <a:p>
            <a:pPr marL="365760" indent="-283464">
              <a:defRPr/>
            </a:pPr>
            <a:endParaRPr lang="en-US" dirty="0" smtClean="0"/>
          </a:p>
          <a:p>
            <a:pPr marL="365760" indent="-283464">
              <a:defRPr/>
            </a:pPr>
            <a:endParaRPr lang="en-US" dirty="0" smtClean="0"/>
          </a:p>
          <a:p>
            <a:pPr marL="365760" indent="-283464">
              <a:defRPr/>
            </a:pPr>
            <a:endParaRPr lang="en-US" sz="2800" dirty="0" smtClean="0"/>
          </a:p>
          <a:p>
            <a:pPr marL="365760" indent="-283464">
              <a:defRPr/>
            </a:pPr>
            <a:endParaRPr lang="en-US" sz="2800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 smtClean="0"/>
          </a:p>
          <a:p>
            <a:pPr marL="731520" lvl="1" indent="-283464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2652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Performance in elections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382000" cy="4693920"/>
          </a:xfrm>
        </p:spPr>
        <p:txBody>
          <a:bodyPr>
            <a:normAutofit/>
          </a:bodyPr>
          <a:lstStyle/>
          <a:p>
            <a:pPr marL="365760" indent="-283464">
              <a:defRPr/>
            </a:pPr>
            <a:r>
              <a:rPr lang="en-US" dirty="0" smtClean="0"/>
              <a:t>Only minor success in national elections:</a:t>
            </a:r>
          </a:p>
          <a:p>
            <a:pPr marL="731520" lvl="1" indent="-283464">
              <a:defRPr/>
            </a:pPr>
            <a:r>
              <a:rPr lang="en-US" dirty="0" smtClean="0"/>
              <a:t>2010 – 1,33 %</a:t>
            </a:r>
          </a:p>
          <a:p>
            <a:pPr marL="731520" lvl="1" indent="-283464">
              <a:defRPr/>
            </a:pPr>
            <a:r>
              <a:rPr lang="en-US" dirty="0" smtClean="0"/>
              <a:t>2012 – 1,58 %</a:t>
            </a:r>
          </a:p>
          <a:p>
            <a:pPr marL="731520" lvl="1" indent="-283464">
              <a:defRPr/>
            </a:pPr>
            <a:r>
              <a:rPr lang="en-US" dirty="0" smtClean="0"/>
              <a:t>2016 – wait for it</a:t>
            </a:r>
          </a:p>
          <a:p>
            <a:pPr marL="365760" indent="-283464">
              <a:defRPr/>
            </a:pPr>
            <a:endParaRPr lang="en-US" dirty="0" smtClean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r>
              <a:rPr lang="en-US" dirty="0" smtClean="0"/>
              <a:t>Kotleba`s unsuccessful attempt to become governor in 2010</a:t>
            </a:r>
          </a:p>
          <a:p>
            <a:pPr marL="365760" indent="-283464">
              <a:defRPr/>
            </a:pPr>
            <a:endParaRPr lang="en-US" dirty="0" smtClean="0"/>
          </a:p>
          <a:p>
            <a:pPr marL="365760" indent="-283464">
              <a:defRPr/>
            </a:pPr>
            <a:r>
              <a:rPr lang="en-US" dirty="0" smtClean="0"/>
              <a:t>Regional election 2013:</a:t>
            </a:r>
          </a:p>
          <a:p>
            <a:pPr marL="731520" lvl="1" indent="-283464">
              <a:defRPr/>
            </a:pPr>
            <a:r>
              <a:rPr lang="en-US" dirty="0" smtClean="0"/>
              <a:t>Kotleba scored second in the first round</a:t>
            </a:r>
          </a:p>
          <a:p>
            <a:pPr marL="731520" lvl="1" indent="-283464">
              <a:defRPr/>
            </a:pPr>
            <a:r>
              <a:rPr lang="en-US" dirty="0" smtClean="0"/>
              <a:t>In runoff Kotleba won over SMER`s incumbent</a:t>
            </a:r>
          </a:p>
          <a:p>
            <a:pPr marL="365760" indent="-283464">
              <a:defRPr/>
            </a:pPr>
            <a:endParaRPr lang="en-US" sz="2800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 smtClean="0"/>
          </a:p>
          <a:p>
            <a:pPr marL="731520" lvl="1" indent="-283464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2652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1" y="236452"/>
            <a:ext cx="9041685" cy="6392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652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5" y="228600"/>
            <a:ext cx="9052792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39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National </a:t>
            </a:r>
            <a:r>
              <a:rPr lang="en-US" dirty="0" smtClean="0"/>
              <a:t>election </a:t>
            </a:r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382000" cy="4693920"/>
          </a:xfrm>
        </p:spPr>
        <p:txBody>
          <a:bodyPr>
            <a:normAutofit/>
          </a:bodyPr>
          <a:lstStyle/>
          <a:p>
            <a:pPr marL="365760" indent="-283464">
              <a:defRPr/>
            </a:pPr>
            <a:r>
              <a:rPr lang="en-US" dirty="0" smtClean="0"/>
              <a:t>LSNS support grows with rising share of Roma in municipalities</a:t>
            </a:r>
          </a:p>
          <a:p>
            <a:pPr marL="365760" indent="-283464">
              <a:defRPr/>
            </a:pPr>
            <a:endParaRPr lang="en-US" sz="2800" dirty="0"/>
          </a:p>
          <a:p>
            <a:pPr marL="365760" indent="-283464">
              <a:defRPr/>
            </a:pPr>
            <a:r>
              <a:rPr lang="en-US" sz="2800" dirty="0" smtClean="0"/>
              <a:t>Maximum votes obtained in areas with 25.1 – 50 per cent Roma</a:t>
            </a:r>
          </a:p>
          <a:p>
            <a:pPr marL="365760" indent="-283464">
              <a:defRPr/>
            </a:pPr>
            <a:endParaRPr lang="en-US" sz="2800" dirty="0"/>
          </a:p>
          <a:p>
            <a:pPr marL="365760" indent="-283464">
              <a:defRPr/>
            </a:pPr>
            <a:r>
              <a:rPr lang="en-US" sz="2800" dirty="0" smtClean="0"/>
              <a:t>Slight increase of votes in areas near Roma settlements</a:t>
            </a:r>
            <a:endParaRPr lang="en-US" sz="2800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 smtClean="0"/>
          </a:p>
          <a:p>
            <a:pPr marL="731520" lvl="1" indent="-283464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0814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National </a:t>
            </a:r>
            <a:r>
              <a:rPr lang="en-US" dirty="0" smtClean="0"/>
              <a:t>election </a:t>
            </a:r>
            <a:r>
              <a:rPr lang="en-US" dirty="0" smtClean="0"/>
              <a:t>2016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382000" cy="4693920"/>
          </a:xfrm>
        </p:spPr>
        <p:txBody>
          <a:bodyPr>
            <a:normAutofit/>
          </a:bodyPr>
          <a:lstStyle/>
          <a:p>
            <a:pPr marL="365760" indent="-283464">
              <a:defRPr/>
            </a:pPr>
            <a:r>
              <a:rPr lang="en-US" dirty="0" smtClean="0"/>
              <a:t>LSNS gained 8 per cent (more than 200 000 votes) and entered parliament</a:t>
            </a:r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r>
              <a:rPr lang="en-US" dirty="0" smtClean="0"/>
              <a:t>Five times more votes than in 2012 election</a:t>
            </a:r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r>
              <a:rPr lang="en-US" dirty="0" smtClean="0"/>
              <a:t>The party </a:t>
            </a:r>
            <a:r>
              <a:rPr lang="en-US" b="1" u="sng" dirty="0" smtClean="0"/>
              <a:t>won</a:t>
            </a:r>
            <a:r>
              <a:rPr lang="en-US" dirty="0" smtClean="0"/>
              <a:t> among young people</a:t>
            </a:r>
          </a:p>
          <a:p>
            <a:pPr marL="365760" indent="-283464">
              <a:defRPr/>
            </a:pPr>
            <a:endParaRPr lang="en-US" dirty="0" smtClean="0"/>
          </a:p>
          <a:p>
            <a:pPr marL="365760" indent="-283464">
              <a:defRPr/>
            </a:pPr>
            <a:r>
              <a:rPr lang="en-US" dirty="0" smtClean="0"/>
              <a:t>Rise of extremism or adoption of protest image?</a:t>
            </a:r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endParaRPr lang="en-US" dirty="0" smtClean="0"/>
          </a:p>
          <a:p>
            <a:pPr marL="731520" lvl="1" indent="-283464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8416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1.aimg.sk/magaziny/8drGhbSMRuiQIvZpWsGmSQ~Mari-n-Kotleba-s-ubuje-na-stavu-SR.png?t=Lzk2eDEyOjU2MHgyNzMvZml0LWluLzgwMHgwL2ZpbHRlcnM6Zm9ybWF0KGpwZWcp&amp;h=ppcJGJ2dHaS3LJPTIXoAIQ&amp;e=2145916800&amp;v=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124473"/>
            <a:ext cx="4457700" cy="2507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.idnes.cz/13/113/org/MLB4f713f_kotleb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09" y="1447801"/>
            <a:ext cx="3542391" cy="256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Extremism or protest?</a:t>
            </a:r>
            <a:endParaRPr lang="en-US" dirty="0"/>
          </a:p>
        </p:txBody>
      </p:sp>
      <p:pic>
        <p:nvPicPr>
          <p:cNvPr id="2050" name="Picture 2" descr="http://static.cdn.markiza.sk/media/a501/image/file/21/0191/vouQ.kotlebova_hliadka_vo_vlakoc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263" y="1447800"/>
            <a:ext cx="4559037" cy="256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1gr.cz/fotky/idnes/15/081/cl6/FKA5d1d05_154951_77389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09" y="4120912"/>
            <a:ext cx="3722216" cy="251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30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223838"/>
            <a:ext cx="9067800" cy="641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974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Hungarian parties in Slovakia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/>
          <a:lstStyle/>
          <a:p>
            <a:r>
              <a:rPr lang="en-US" dirty="0" smtClean="0"/>
              <a:t>1990 – 1998:</a:t>
            </a:r>
          </a:p>
          <a:p>
            <a:pPr lvl="1"/>
            <a:r>
              <a:rPr lang="en-US" dirty="0" smtClean="0"/>
              <a:t>Three independent and relevant parties</a:t>
            </a:r>
          </a:p>
          <a:p>
            <a:pPr lvl="1"/>
            <a:r>
              <a:rPr lang="en-US" dirty="0" smtClean="0"/>
              <a:t>Mutual cooperation</a:t>
            </a:r>
          </a:p>
          <a:p>
            <a:endParaRPr lang="en-US" dirty="0"/>
          </a:p>
          <a:p>
            <a:r>
              <a:rPr lang="en-US" dirty="0" smtClean="0"/>
              <a:t>1998 – 2009:</a:t>
            </a:r>
          </a:p>
          <a:p>
            <a:pPr lvl="1"/>
            <a:r>
              <a:rPr lang="en-US" dirty="0" smtClean="0"/>
              <a:t>Integration in one subject representing the minority</a:t>
            </a:r>
          </a:p>
          <a:p>
            <a:endParaRPr lang="en-US" dirty="0"/>
          </a:p>
          <a:p>
            <a:r>
              <a:rPr lang="en-US" dirty="0" smtClean="0"/>
              <a:t>2009 –</a:t>
            </a:r>
          </a:p>
          <a:p>
            <a:pPr lvl="1"/>
            <a:r>
              <a:rPr lang="en-US" dirty="0" smtClean="0"/>
              <a:t>Split to 2 parties</a:t>
            </a:r>
          </a:p>
          <a:p>
            <a:pPr lvl="1"/>
            <a:r>
              <a:rPr lang="en-US" dirty="0" smtClean="0"/>
              <a:t>Unsuccessful aims for cooperation yet</a:t>
            </a:r>
          </a:p>
        </p:txBody>
      </p:sp>
    </p:spTree>
    <p:extLst>
      <p:ext uri="{BB962C8B-B14F-4D97-AF65-F5344CB8AC3E}">
        <p14:creationId xmlns:p14="http://schemas.microsoft.com/office/powerpoint/2010/main" val="194700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1990 – 1998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Coexistence:</a:t>
            </a:r>
          </a:p>
          <a:p>
            <a:pPr lvl="1"/>
            <a:r>
              <a:rPr lang="sk-SK" dirty="0" smtClean="0"/>
              <a:t>„</a:t>
            </a:r>
            <a:r>
              <a:rPr lang="en-US" dirty="0" smtClean="0"/>
              <a:t>Hawks</a:t>
            </a:r>
            <a:r>
              <a:rPr lang="sk-SK" dirty="0" smtClean="0"/>
              <a:t>“</a:t>
            </a:r>
          </a:p>
          <a:p>
            <a:pPr lvl="1"/>
            <a:r>
              <a:rPr lang="sk-SK" dirty="0" err="1" smtClean="0"/>
              <a:t>Miklós</a:t>
            </a:r>
            <a:r>
              <a:rPr lang="sk-SK" dirty="0" smtClean="0"/>
              <a:t> </a:t>
            </a:r>
            <a:r>
              <a:rPr lang="sk-SK" dirty="0" err="1" smtClean="0"/>
              <a:t>Duray</a:t>
            </a:r>
            <a:endParaRPr lang="sk-SK" dirty="0" smtClean="0"/>
          </a:p>
          <a:p>
            <a:endParaRPr lang="sk-SK" dirty="0"/>
          </a:p>
          <a:p>
            <a:r>
              <a:rPr lang="en-US" b="1" dirty="0" smtClean="0"/>
              <a:t>Hungarian Christian Democratic Movement:</a:t>
            </a:r>
          </a:p>
          <a:p>
            <a:pPr lvl="1"/>
            <a:r>
              <a:rPr lang="sk-SK" dirty="0" smtClean="0"/>
              <a:t>„</a:t>
            </a:r>
            <a:r>
              <a:rPr lang="en-US" dirty="0" smtClean="0"/>
              <a:t>Moderates</a:t>
            </a:r>
            <a:r>
              <a:rPr lang="sk-SK" dirty="0" smtClean="0"/>
              <a:t>“</a:t>
            </a:r>
            <a:endParaRPr lang="sk-SK" dirty="0"/>
          </a:p>
          <a:p>
            <a:pPr lvl="1"/>
            <a:r>
              <a:rPr lang="sk-SK" dirty="0" err="1" smtClean="0"/>
              <a:t>Béla</a:t>
            </a:r>
            <a:r>
              <a:rPr lang="sk-SK" dirty="0" smtClean="0"/>
              <a:t> </a:t>
            </a:r>
            <a:r>
              <a:rPr lang="sk-SK" dirty="0" err="1" smtClean="0"/>
              <a:t>Bugár</a:t>
            </a:r>
            <a:endParaRPr lang="sk-SK" dirty="0" smtClean="0"/>
          </a:p>
          <a:p>
            <a:endParaRPr lang="sk-SK" dirty="0"/>
          </a:p>
          <a:p>
            <a:r>
              <a:rPr lang="en-US" b="1" dirty="0" smtClean="0"/>
              <a:t>Hungarian Civic Party:</a:t>
            </a:r>
          </a:p>
          <a:p>
            <a:pPr lvl="1"/>
            <a:r>
              <a:rPr lang="sk-SK" dirty="0" smtClean="0"/>
              <a:t>„</a:t>
            </a:r>
            <a:r>
              <a:rPr lang="en-US" dirty="0" smtClean="0"/>
              <a:t>Liberals</a:t>
            </a:r>
            <a:r>
              <a:rPr lang="sk-SK" dirty="0" smtClean="0"/>
              <a:t>“</a:t>
            </a:r>
            <a:endParaRPr lang="sk-SK" dirty="0"/>
          </a:p>
          <a:p>
            <a:pPr lvl="1"/>
            <a:r>
              <a:rPr lang="sk-SK" dirty="0" err="1" smtClean="0"/>
              <a:t>László</a:t>
            </a:r>
            <a:r>
              <a:rPr lang="sk-SK" dirty="0" smtClean="0"/>
              <a:t> Nagy</a:t>
            </a:r>
          </a:p>
          <a:p>
            <a:pPr lvl="1"/>
            <a:endParaRPr lang="sk-SK" dirty="0"/>
          </a:p>
          <a:p>
            <a:r>
              <a:rPr lang="en-US" dirty="0" smtClean="0"/>
              <a:t>Elections 1994 – together as the Hungarian Coalition (MK)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27709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1657927"/>
            <a:ext cx="2154034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81411" y="4191000"/>
            <a:ext cx="245442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3353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1998 - 2009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>
            <a:normAutofit/>
          </a:bodyPr>
          <a:lstStyle/>
          <a:p>
            <a:r>
              <a:rPr lang="sk-SK" dirty="0" smtClean="0"/>
              <a:t>199</a:t>
            </a:r>
            <a:r>
              <a:rPr lang="en-US" dirty="0" smtClean="0"/>
              <a:t>8 – </a:t>
            </a:r>
            <a:r>
              <a:rPr lang="sk-SK" dirty="0" smtClean="0"/>
              <a:t>Mečiar</a:t>
            </a:r>
            <a:r>
              <a:rPr lang="en-US" dirty="0" smtClean="0"/>
              <a:t>’s electoral reform against coalitions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sk-SK" dirty="0" smtClean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MK transforms to Party of Hungarian Coalition (SMK)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Participation on executive power in both governments led by</a:t>
            </a:r>
            <a:r>
              <a:rPr lang="sk-SK" dirty="0" smtClean="0">
                <a:sym typeface="Wingdings" pitchFamily="2" charset="2"/>
              </a:rPr>
              <a:t> Mikuláš Dzurinda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Internal tension after elections 2006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2009 – group led by</a:t>
            </a:r>
            <a:r>
              <a:rPr lang="sk-SK" dirty="0" smtClean="0">
                <a:sym typeface="Wingdings" pitchFamily="2" charset="2"/>
              </a:rPr>
              <a:t> </a:t>
            </a:r>
            <a:r>
              <a:rPr lang="sk-SK" dirty="0" err="1" smtClean="0">
                <a:sym typeface="Wingdings" pitchFamily="2" charset="2"/>
              </a:rPr>
              <a:t>Bugár</a:t>
            </a:r>
            <a:r>
              <a:rPr lang="en-US" dirty="0" smtClean="0">
                <a:sym typeface="Wingdings" pitchFamily="2" charset="2"/>
              </a:rPr>
              <a:t> leaves SMK</a:t>
            </a:r>
            <a:endParaRPr lang="en-US" dirty="0">
              <a:sym typeface="Wingdings" pitchFamily="2" charset="2"/>
            </a:endParaRP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228600"/>
            <a:ext cx="2627312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183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Since </a:t>
            </a:r>
            <a:r>
              <a:rPr lang="sk-SK" dirty="0" smtClean="0"/>
              <a:t>2009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>
            <a:normAutofit/>
          </a:bodyPr>
          <a:lstStyle/>
          <a:p>
            <a:r>
              <a:rPr lang="en-US" dirty="0" smtClean="0"/>
              <a:t>Existence of two parties:</a:t>
            </a:r>
          </a:p>
          <a:p>
            <a:pPr lvl="1"/>
            <a:r>
              <a:rPr lang="en-US" dirty="0" smtClean="0"/>
              <a:t>SMK</a:t>
            </a:r>
          </a:p>
          <a:p>
            <a:pPr lvl="1"/>
            <a:r>
              <a:rPr lang="en-US" dirty="0" smtClean="0"/>
              <a:t>The Bridge (Most-H</a:t>
            </a:r>
            <a:r>
              <a:rPr lang="cs-CZ" dirty="0" err="1" smtClean="0"/>
              <a:t>íd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Most-H</a:t>
            </a:r>
            <a:r>
              <a:rPr lang="sk-SK" dirty="0" smtClean="0"/>
              <a:t>í</a:t>
            </a:r>
            <a:r>
              <a:rPr lang="en-US" dirty="0" smtClean="0"/>
              <a:t>d took the earlier position of SMK</a:t>
            </a:r>
          </a:p>
          <a:p>
            <a:endParaRPr lang="en-US" dirty="0"/>
          </a:p>
          <a:p>
            <a:r>
              <a:rPr lang="en-US" dirty="0" smtClean="0"/>
              <a:t>SMK stays out of parliament</a:t>
            </a:r>
          </a:p>
          <a:p>
            <a:endParaRPr lang="en-US" dirty="0"/>
          </a:p>
          <a:p>
            <a:r>
              <a:rPr lang="en-US" dirty="0" smtClean="0"/>
              <a:t>Unsuccessful effort to cooperate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5029200"/>
            <a:ext cx="2627312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7979" y="1828800"/>
            <a:ext cx="270684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9596" y="260350"/>
            <a:ext cx="370522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65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7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8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9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2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2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2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8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10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1229</TotalTime>
  <Words>1493</Words>
  <Application>Microsoft Office PowerPoint</Application>
  <PresentationFormat>Předvádění na obrazovce (4:3)</PresentationFormat>
  <Paragraphs>468</Paragraphs>
  <Slides>48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23</vt:i4>
      </vt:variant>
      <vt:variant>
        <vt:lpstr>Nadpisy snímků</vt:lpstr>
      </vt:variant>
      <vt:variant>
        <vt:i4>48</vt:i4>
      </vt:variant>
    </vt:vector>
  </HeadingPairs>
  <TitlesOfParts>
    <vt:vector size="71" baseType="lpstr">
      <vt:lpstr>Tok</vt:lpstr>
      <vt:lpstr>1_Tok</vt:lpstr>
      <vt:lpstr>2_Tok</vt:lpstr>
      <vt:lpstr>4_Tok</vt:lpstr>
      <vt:lpstr>5_Tok</vt:lpstr>
      <vt:lpstr>6_Tok</vt:lpstr>
      <vt:lpstr>7_Tok</vt:lpstr>
      <vt:lpstr>9_Tok</vt:lpstr>
      <vt:lpstr>11_Tok</vt:lpstr>
      <vt:lpstr>12_Tok</vt:lpstr>
      <vt:lpstr>13_Tok</vt:lpstr>
      <vt:lpstr>14_Tok</vt:lpstr>
      <vt:lpstr>15_Tok</vt:lpstr>
      <vt:lpstr>16_Tok</vt:lpstr>
      <vt:lpstr>17_Tok</vt:lpstr>
      <vt:lpstr>18_Tok</vt:lpstr>
      <vt:lpstr>19_Tok</vt:lpstr>
      <vt:lpstr>22_Tok</vt:lpstr>
      <vt:lpstr>23_Tok</vt:lpstr>
      <vt:lpstr>24_Tok</vt:lpstr>
      <vt:lpstr>3_Tok</vt:lpstr>
      <vt:lpstr>8_Tok</vt:lpstr>
      <vt:lpstr>10_Tok</vt:lpstr>
      <vt:lpstr>Nationalism in Slovak politics</vt:lpstr>
      <vt:lpstr>Preamble of the Constitution</vt:lpstr>
      <vt:lpstr>The Hungarian issue</vt:lpstr>
      <vt:lpstr>The basic facts</vt:lpstr>
      <vt:lpstr>Prezentace aplikace PowerPoint</vt:lpstr>
      <vt:lpstr>Hungarian parties in Slovakia</vt:lpstr>
      <vt:lpstr>1990 – 1998</vt:lpstr>
      <vt:lpstr>1998 - 2009</vt:lpstr>
      <vt:lpstr>Since 2009</vt:lpstr>
      <vt:lpstr>Influencing relations</vt:lpstr>
      <vt:lpstr>Trianon</vt:lpstr>
      <vt:lpstr>Autonomy</vt:lpstr>
      <vt:lpstr>Hungarian exterritorial laws</vt:lpstr>
      <vt:lpstr>Hungarian  exterritorial laws</vt:lpstr>
      <vt:lpstr>The Hungarian issue Now from the other side</vt:lpstr>
      <vt:lpstr>Anti-Hungarian nationalism</vt:lpstr>
      <vt:lpstr>Slovak National Party</vt:lpstr>
      <vt:lpstr>Slovak National Party</vt:lpstr>
      <vt:lpstr>The peak of nationalism</vt:lpstr>
      <vt:lpstr>Issues - Language</vt:lpstr>
      <vt:lpstr>Prezentace aplikace PowerPoint</vt:lpstr>
      <vt:lpstr>Issues – Administrative division</vt:lpstr>
      <vt:lpstr>Prezentace aplikace PowerPoint</vt:lpstr>
      <vt:lpstr>Prezentace aplikace PowerPoint</vt:lpstr>
      <vt:lpstr>Issues – Electoral Campaign</vt:lpstr>
      <vt:lpstr>Prezentace aplikace PowerPoint</vt:lpstr>
      <vt:lpstr>Prezentace aplikace PowerPoint</vt:lpstr>
      <vt:lpstr>Ján Slota</vt:lpstr>
      <vt:lpstr>The tank attack on Budapest</vt:lpstr>
      <vt:lpstr>SNS today</vt:lpstr>
      <vt:lpstr>The Roma issue</vt:lpstr>
      <vt:lpstr>Roma in Slovakia</vt:lpstr>
      <vt:lpstr>Prezentace aplikace PowerPoint</vt:lpstr>
      <vt:lpstr>Roma in Slovakia</vt:lpstr>
      <vt:lpstr>Public surveys – „Who would you not accept as your neighbor?“</vt:lpstr>
      <vt:lpstr>Prezentace aplikace PowerPoint</vt:lpstr>
      <vt:lpstr>Roma and politics</vt:lpstr>
      <vt:lpstr>Roma as a topic for nationalists</vt:lpstr>
      <vt:lpstr>SNS campaign in 2010</vt:lpstr>
      <vt:lpstr>Rise of extremism?</vt:lpstr>
      <vt:lpstr>Ideology</vt:lpstr>
      <vt:lpstr>LSNS and Roma minority</vt:lpstr>
      <vt:lpstr>Performance in elections</vt:lpstr>
      <vt:lpstr>Prezentace aplikace PowerPoint</vt:lpstr>
      <vt:lpstr>Prezentace aplikace PowerPoint</vt:lpstr>
      <vt:lpstr>National election 2012</vt:lpstr>
      <vt:lpstr>National election 2016</vt:lpstr>
      <vt:lpstr>Extremism or protest?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Peto</dc:creator>
  <cp:lastModifiedBy>Peter Spáč</cp:lastModifiedBy>
  <cp:revision>183</cp:revision>
  <dcterms:created xsi:type="dcterms:W3CDTF">2011-04-02T07:56:23Z</dcterms:created>
  <dcterms:modified xsi:type="dcterms:W3CDTF">2017-05-17T10:00:45Z</dcterms:modified>
</cp:coreProperties>
</file>