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816" r:id="rId3"/>
    <p:sldMasterId id="2147483828" r:id="rId4"/>
    <p:sldMasterId id="2147483996" r:id="rId5"/>
    <p:sldMasterId id="2147484008" r:id="rId6"/>
    <p:sldMasterId id="2147484068" r:id="rId7"/>
    <p:sldMasterId id="2147484080" r:id="rId8"/>
    <p:sldMasterId id="2147484104" r:id="rId9"/>
    <p:sldMasterId id="2147484116" r:id="rId10"/>
    <p:sldMasterId id="2147484140" r:id="rId11"/>
    <p:sldMasterId id="2147484152" r:id="rId12"/>
    <p:sldMasterId id="2147484164" r:id="rId13"/>
    <p:sldMasterId id="2147484188" r:id="rId14"/>
    <p:sldMasterId id="2147484224" r:id="rId15"/>
    <p:sldMasterId id="2147484236" r:id="rId16"/>
    <p:sldMasterId id="2147484260" r:id="rId17"/>
    <p:sldMasterId id="2147484272" r:id="rId18"/>
    <p:sldMasterId id="2147484284" r:id="rId19"/>
  </p:sldMasterIdLst>
  <p:notesMasterIdLst>
    <p:notesMasterId r:id="rId62"/>
  </p:notesMasterIdLst>
  <p:handoutMasterIdLst>
    <p:handoutMasterId r:id="rId63"/>
  </p:handoutMasterIdLst>
  <p:sldIdLst>
    <p:sldId id="256" r:id="rId20"/>
    <p:sldId id="257" r:id="rId21"/>
    <p:sldId id="295" r:id="rId22"/>
    <p:sldId id="259" r:id="rId23"/>
    <p:sldId id="302" r:id="rId24"/>
    <p:sldId id="304" r:id="rId25"/>
    <p:sldId id="305" r:id="rId26"/>
    <p:sldId id="311" r:id="rId27"/>
    <p:sldId id="331" r:id="rId28"/>
    <p:sldId id="329" r:id="rId29"/>
    <p:sldId id="366" r:id="rId30"/>
    <p:sldId id="342" r:id="rId31"/>
    <p:sldId id="343" r:id="rId32"/>
    <p:sldId id="344" r:id="rId33"/>
    <p:sldId id="345" r:id="rId34"/>
    <p:sldId id="390" r:id="rId35"/>
    <p:sldId id="271" r:id="rId36"/>
    <p:sldId id="274" r:id="rId37"/>
    <p:sldId id="275" r:id="rId38"/>
    <p:sldId id="382" r:id="rId39"/>
    <p:sldId id="384" r:id="rId40"/>
    <p:sldId id="388" r:id="rId41"/>
    <p:sldId id="279" r:id="rId42"/>
    <p:sldId id="348" r:id="rId43"/>
    <p:sldId id="349" r:id="rId44"/>
    <p:sldId id="350" r:id="rId45"/>
    <p:sldId id="351" r:id="rId46"/>
    <p:sldId id="282" r:id="rId47"/>
    <p:sldId id="353" r:id="rId48"/>
    <p:sldId id="355" r:id="rId49"/>
    <p:sldId id="356" r:id="rId50"/>
    <p:sldId id="357" r:id="rId51"/>
    <p:sldId id="358" r:id="rId52"/>
    <p:sldId id="376" r:id="rId53"/>
    <p:sldId id="402" r:id="rId54"/>
    <p:sldId id="392" r:id="rId55"/>
    <p:sldId id="394" r:id="rId56"/>
    <p:sldId id="361" r:id="rId57"/>
    <p:sldId id="391" r:id="rId58"/>
    <p:sldId id="400" r:id="rId59"/>
    <p:sldId id="401" r:id="rId60"/>
    <p:sldId id="399" r:id="rId61"/>
  </p:sldIdLst>
  <p:sldSz cx="9144000" cy="6858000" type="screen4x3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tableStyles" Target="tableStyle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o\Downloads\Country%20Status%20and%20Ratings,%201973-2013%20(FINAL)_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Hárok1!$D$2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825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Hárok1!$C$3:$C$22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Hárok1!$D$3:$D$22</c:f>
              <c:numCache>
                <c:formatCode>General</c:formatCode>
                <c:ptCount val="20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Hárok1!$E$2</c:f>
              <c:strCache>
                <c:ptCount val="1"/>
                <c:pt idx="0">
                  <c:v>Hungary</c:v>
                </c:pt>
              </c:strCache>
            </c:strRef>
          </c:tx>
          <c:spPr>
            <a:ln w="82550"/>
          </c:spPr>
          <c:marker>
            <c:symbol val="none"/>
          </c:marker>
          <c:cat>
            <c:numRef>
              <c:f>Hárok1!$C$3:$C$22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Hárok1!$E$3:$E$22</c:f>
              <c:numCache>
                <c:formatCode>General</c:formatCode>
                <c:ptCount val="20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1.5</c:v>
                </c:pt>
                <c:pt idx="19">
                  <c:v>1.5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Hárok1!$F$2</c:f>
              <c:strCache>
                <c:ptCount val="1"/>
                <c:pt idx="0">
                  <c:v>Poland</c:v>
                </c:pt>
              </c:strCache>
            </c:strRef>
          </c:tx>
          <c:spPr>
            <a:ln w="825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Hárok1!$C$3:$C$22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Hárok1!$F$3:$F$22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Hárok1!$G$2</c:f>
              <c:strCache>
                <c:ptCount val="1"/>
                <c:pt idx="0">
                  <c:v>Slovakia</c:v>
                </c:pt>
              </c:strCache>
            </c:strRef>
          </c:tx>
          <c:spPr>
            <a:ln w="825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Hárok1!$C$3:$C$22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Hárok1!$G$3:$G$22</c:f>
              <c:numCache>
                <c:formatCode>General</c:formatCode>
                <c:ptCount val="20"/>
                <c:pt idx="0">
                  <c:v>3.5</c:v>
                </c:pt>
                <c:pt idx="1">
                  <c:v>2.5</c:v>
                </c:pt>
                <c:pt idx="2">
                  <c:v>2.5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64896"/>
        <c:axId val="102066432"/>
      </c:lineChart>
      <c:catAx>
        <c:axId val="10206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2066432"/>
        <c:crosses val="autoZero"/>
        <c:auto val="1"/>
        <c:lblAlgn val="ctr"/>
        <c:lblOffset val="100"/>
        <c:noMultiLvlLbl val="0"/>
      </c:catAx>
      <c:valAx>
        <c:axId val="10206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20648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BB0F-41D6-406D-B03C-555ED1C836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65D80-9438-47C9-97A0-200D7068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6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65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8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249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357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719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9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20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204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13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34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34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12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438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800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54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602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3318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9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484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04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549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372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17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300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281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00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54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232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3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3435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986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00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05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968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0263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74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44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7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0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6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10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50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60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5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2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9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36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36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7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50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4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2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0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43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0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2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7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01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7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38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98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4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2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3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9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5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02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31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5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24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50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2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48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1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32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5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7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7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9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58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742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373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85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5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91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198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09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1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25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205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487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61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26. 4. 2017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6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68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7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4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8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0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Political system of Slovakia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 Parliament, government, president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r>
              <a:rPr lang="sk-SK" sz="3200" dirty="0" smtClean="0">
                <a:solidFill>
                  <a:schemeClr val="bg1"/>
                </a:solidFill>
              </a:rPr>
              <a:t>Peter Spáč</a:t>
            </a:r>
          </a:p>
          <a:p>
            <a:pPr algn="r"/>
            <a:r>
              <a:rPr lang="cs-CZ" sz="3200" dirty="0" smtClean="0">
                <a:solidFill>
                  <a:schemeClr val="bg1"/>
                </a:solidFill>
              </a:rPr>
              <a:t>27</a:t>
            </a:r>
            <a:r>
              <a:rPr lang="sk-SK" sz="3200" dirty="0" smtClean="0">
                <a:solidFill>
                  <a:schemeClr val="bg1"/>
                </a:solidFill>
              </a:rPr>
              <a:t>.3.201</a:t>
            </a:r>
            <a:r>
              <a:rPr lang="cs-CZ" sz="3200" dirty="0" smtClean="0">
                <a:solidFill>
                  <a:schemeClr val="bg1"/>
                </a:solidFill>
              </a:rPr>
              <a:t>7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Executive power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Traditional division into two main subjects: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President</a:t>
            </a:r>
          </a:p>
          <a:p>
            <a:endParaRPr lang="en-US" dirty="0" smtClean="0"/>
          </a:p>
          <a:p>
            <a:r>
              <a:rPr lang="en-US" dirty="0" smtClean="0"/>
              <a:t>Government as the most powerful body in Slovak politics</a:t>
            </a:r>
          </a:p>
          <a:p>
            <a:endParaRPr lang="en-US" dirty="0" smtClean="0"/>
          </a:p>
          <a:p>
            <a:r>
              <a:rPr lang="en-US" dirty="0" smtClean="0"/>
              <a:t>Weak president with a question mark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noviny.sk/fotografia/119122/stredna/vlada-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0909"/>
            <a:ext cx="4614456" cy="4087091"/>
          </a:xfrm>
          <a:prstGeom prst="rect">
            <a:avLst/>
          </a:prstGeom>
          <a:noFill/>
        </p:spPr>
      </p:pic>
      <p:pic>
        <p:nvPicPr>
          <p:cNvPr id="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54" y="3124200"/>
            <a:ext cx="513323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as.sk/img/4/article/594048_meciar-slota-luptak-hzds-sns-zmluva-koalicia-vlada-1994-sloven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716438" cy="2770909"/>
          </a:xfrm>
          <a:prstGeom prst="rect">
            <a:avLst/>
          </a:prstGeom>
          <a:noFill/>
        </p:spPr>
      </p:pic>
      <p:pic>
        <p:nvPicPr>
          <p:cNvPr id="1032" name="Picture 8" descr="http://farm5.staticflickr.com/4065/4528713601_3709db1b46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5277" y="1"/>
            <a:ext cx="4888722" cy="312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Government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Responsible to NR SR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 vote of no-confidence may concern: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government as a whole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individual minister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Votes of 76 MPs needed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Very often a symbolic gesture of opposition`s dissatisfaction with government’s results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63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Governments in Slovakia</a:t>
            </a:r>
            <a:endParaRPr lang="en-US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23557"/>
              </p:ext>
            </p:extLst>
          </p:nvPr>
        </p:nvGraphicFramePr>
        <p:xfrm>
          <a:off x="304800" y="1219200"/>
          <a:ext cx="8305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Term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 smtClean="0">
                          <a:solidFill>
                            <a:schemeClr val="tx1"/>
                          </a:solidFill>
                        </a:rPr>
                        <a:t>Members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 smtClean="0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(app.)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1990 – 1991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Mečiar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1991 - 1992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Čarnogurský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1992 – 1994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Mečiar II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 (?)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Moravčík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1994 – 1998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Mečiar III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1998 – 2002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Dzurinda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2002 – 2006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Dzurinda II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2006 – 2010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Fico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2010 – 2012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2012 – 2016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Fico II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2016 - 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Fico III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sk-SK" sz="24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3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12*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President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head of the state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highest </a:t>
            </a:r>
            <a:r>
              <a:rPr lang="cs-CZ" dirty="0" err="1" smtClean="0"/>
              <a:t>state</a:t>
            </a:r>
            <a:r>
              <a:rPr lang="en-US" dirty="0" smtClean="0"/>
              <a:t> official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Elected for 5 years – vs. 4 years of parliament (and possibly the government)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 facto not responsible for performing the office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230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President - elections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Originally elected by the parliament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High polarization in 90s </a:t>
            </a:r>
            <a:r>
              <a:rPr lang="en-US" dirty="0" smtClean="0">
                <a:sym typeface="Wingdings" pitchFamily="2" charset="2"/>
              </a:rPr>
              <a:t> inability to elect new president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Result - for more than one year Slovakia had no head of state (1998 – 1999)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Solution – direct elections since 1999 based on </a:t>
            </a:r>
            <a:r>
              <a:rPr lang="en-US" dirty="0" smtClean="0"/>
              <a:t>two-round system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566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President - elections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sk-SK" i="1" dirty="0" smtClean="0"/>
              <a:t>„</a:t>
            </a:r>
            <a:r>
              <a:rPr lang="en-US" i="1" dirty="0" smtClean="0"/>
              <a:t>Majority of </a:t>
            </a:r>
            <a:r>
              <a:rPr lang="en-US" b="1" i="1" dirty="0" smtClean="0"/>
              <a:t>valid votes</a:t>
            </a:r>
            <a:r>
              <a:rPr lang="en-US" i="1" dirty="0" smtClean="0"/>
              <a:t> of the </a:t>
            </a:r>
            <a:r>
              <a:rPr lang="en-US" b="1" i="1" dirty="0" smtClean="0"/>
              <a:t>eligible</a:t>
            </a:r>
            <a:r>
              <a:rPr lang="en-US" i="1" dirty="0" smtClean="0"/>
              <a:t> citizens</a:t>
            </a:r>
            <a:r>
              <a:rPr lang="sk-SK" i="1" dirty="0" smtClean="0"/>
              <a:t>“</a:t>
            </a:r>
            <a:endParaRPr lang="en-US" i="1" dirty="0" smtClean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 smtClean="0"/>
              <a:t>What sort of majority is that?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Eligible citizens:		4 409 793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Voted:			1 914 021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How many votes does a candidate need for victory?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86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President - </a:t>
            </a:r>
            <a:r>
              <a:rPr lang="sk-SK" dirty="0" err="1" smtClean="0"/>
              <a:t>powers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Belongs to weaker presidents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Numerous powers not only of symbolic meaning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Adoption of direct elections in 1999 was </a:t>
            </a:r>
            <a:r>
              <a:rPr lang="en-US" b="1" dirty="0" smtClean="0">
                <a:sym typeface="Wingdings" pitchFamily="2" charset="2"/>
              </a:rPr>
              <a:t>not accompanied</a:t>
            </a:r>
            <a:r>
              <a:rPr lang="en-US" dirty="0" smtClean="0">
                <a:sym typeface="Wingdings" pitchFamily="2" charset="2"/>
              </a:rPr>
              <a:t> by strengthening of his position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Some powers were even weakened (countersign</a:t>
            </a:r>
            <a:r>
              <a:rPr lang="cs-CZ" dirty="0" err="1" smtClean="0">
                <a:sym typeface="Wingdings" pitchFamily="2" charset="2"/>
              </a:rPr>
              <a:t>ature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President - powers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ym typeface="Wingdings" pitchFamily="2" charset="2"/>
              </a:rPr>
              <a:t>President and government: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Appoints and recalls </a:t>
            </a:r>
            <a:r>
              <a:rPr lang="cs-CZ" sz="2200" dirty="0" smtClean="0">
                <a:sym typeface="Wingdings" pitchFamily="2" charset="2"/>
              </a:rPr>
              <a:t>P</a:t>
            </a:r>
            <a:r>
              <a:rPr lang="en-US" sz="2200" dirty="0" smtClean="0">
                <a:sym typeface="Wingdings" pitchFamily="2" charset="2"/>
              </a:rPr>
              <a:t>rime </a:t>
            </a:r>
            <a:r>
              <a:rPr lang="cs-CZ" sz="2200" dirty="0" smtClean="0">
                <a:sym typeface="Wingdings" pitchFamily="2" charset="2"/>
              </a:rPr>
              <a:t>M</a:t>
            </a:r>
            <a:r>
              <a:rPr lang="en-US" sz="2200" dirty="0" err="1" smtClean="0">
                <a:sym typeface="Wingdings" pitchFamily="2" charset="2"/>
              </a:rPr>
              <a:t>inister</a:t>
            </a:r>
            <a:endParaRPr lang="en-US" sz="22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Appoints and recalls ministers based on the proposal of the </a:t>
            </a:r>
            <a:r>
              <a:rPr lang="cs-CZ" sz="2200" dirty="0" smtClean="0">
                <a:sym typeface="Wingdings" pitchFamily="2" charset="2"/>
              </a:rPr>
              <a:t>P</a:t>
            </a:r>
            <a:r>
              <a:rPr lang="en-US" sz="2200" dirty="0" smtClean="0">
                <a:sym typeface="Wingdings" pitchFamily="2" charset="2"/>
              </a:rPr>
              <a:t>rime </a:t>
            </a:r>
            <a:r>
              <a:rPr lang="cs-CZ" sz="2200" dirty="0" smtClean="0">
                <a:sym typeface="Wingdings" pitchFamily="2" charset="2"/>
              </a:rPr>
              <a:t>M</a:t>
            </a:r>
            <a:r>
              <a:rPr lang="en-US" sz="2200" dirty="0" err="1" smtClean="0">
                <a:sym typeface="Wingdings" pitchFamily="2" charset="2"/>
              </a:rPr>
              <a:t>inister</a:t>
            </a:r>
            <a:endParaRPr lang="en-US" sz="22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Since 1999 the proposal of </a:t>
            </a:r>
            <a:r>
              <a:rPr lang="cs-CZ" sz="2200" dirty="0" smtClean="0">
                <a:sym typeface="Wingdings" pitchFamily="2" charset="2"/>
              </a:rPr>
              <a:t>P</a:t>
            </a:r>
            <a:r>
              <a:rPr lang="en-US" sz="2200" dirty="0" smtClean="0">
                <a:sym typeface="Wingdings" pitchFamily="2" charset="2"/>
              </a:rPr>
              <a:t>rime </a:t>
            </a:r>
            <a:r>
              <a:rPr lang="cs-CZ" sz="2200" dirty="0" smtClean="0">
                <a:sym typeface="Wingdings" pitchFamily="2" charset="2"/>
              </a:rPr>
              <a:t>M</a:t>
            </a:r>
            <a:r>
              <a:rPr lang="en-US" sz="2200" dirty="0" err="1" smtClean="0">
                <a:sym typeface="Wingdings" pitchFamily="2" charset="2"/>
              </a:rPr>
              <a:t>inister</a:t>
            </a:r>
            <a:r>
              <a:rPr lang="en-US" sz="2200" dirty="0" smtClean="0">
                <a:sym typeface="Wingdings" pitchFamily="2" charset="2"/>
              </a:rPr>
              <a:t> is </a:t>
            </a:r>
            <a:r>
              <a:rPr lang="en-US" sz="2200" b="1" dirty="0" smtClean="0">
                <a:sym typeface="Wingdings" pitchFamily="2" charset="2"/>
              </a:rPr>
              <a:t>imperative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ym typeface="Wingdings" pitchFamily="2" charset="2"/>
              </a:rPr>
              <a:t>President and parliament (NR SR):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No right of legislative initiative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Dissolution of NR SR (very limited)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Veto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NR SR may call for a plebiscite about president’s revocation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010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Slovak presidents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/>
          </a:bodyPr>
          <a:lstStyle/>
          <a:p>
            <a:endParaRPr lang="en-US" sz="2400" dirty="0" smtClean="0">
              <a:sym typeface="Wingdings" pitchFamily="2" charset="2"/>
            </a:endParaRPr>
          </a:p>
          <a:p>
            <a:r>
              <a:rPr lang="sk-SK" sz="2400" dirty="0" smtClean="0">
                <a:sym typeface="Wingdings" pitchFamily="2" charset="2"/>
              </a:rPr>
              <a:t>1993 – 1998 – Michal Kováč</a:t>
            </a:r>
          </a:p>
          <a:p>
            <a:endParaRPr lang="sk-SK" sz="2400" dirty="0" smtClean="0">
              <a:sym typeface="Wingdings" pitchFamily="2" charset="2"/>
            </a:endParaRPr>
          </a:p>
          <a:p>
            <a:endParaRPr lang="sk-SK" sz="2400" dirty="0" smtClean="0">
              <a:sym typeface="Wingdings" pitchFamily="2" charset="2"/>
            </a:endParaRPr>
          </a:p>
          <a:p>
            <a:r>
              <a:rPr lang="sk-SK" sz="2400" dirty="0" smtClean="0">
                <a:sym typeface="Wingdings" pitchFamily="2" charset="2"/>
              </a:rPr>
              <a:t>1999 – 2004 – Rudolf Schuster</a:t>
            </a:r>
          </a:p>
          <a:p>
            <a:endParaRPr lang="sk-SK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sk-SK" sz="2400" dirty="0" smtClean="0">
              <a:sym typeface="Wingdings" pitchFamily="2" charset="2"/>
            </a:endParaRPr>
          </a:p>
          <a:p>
            <a:r>
              <a:rPr lang="sk-SK" sz="2400" dirty="0" smtClean="0">
                <a:sym typeface="Wingdings" pitchFamily="2" charset="2"/>
              </a:rPr>
              <a:t>2004</a:t>
            </a:r>
            <a:r>
              <a:rPr lang="en-US" sz="2400" dirty="0" smtClean="0">
                <a:sym typeface="Wingdings" pitchFamily="2" charset="2"/>
              </a:rPr>
              <a:t> - 2014</a:t>
            </a:r>
            <a:r>
              <a:rPr lang="sk-SK" sz="2400" dirty="0" smtClean="0">
                <a:sym typeface="Wingdings" pitchFamily="2" charset="2"/>
              </a:rPr>
              <a:t> – Ivan Gašparovič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Since 2014 – Andrej Kiska</a:t>
            </a:r>
          </a:p>
          <a:p>
            <a:endParaRPr lang="sk-SK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247" y="685800"/>
            <a:ext cx="20594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247" y="2274764"/>
            <a:ext cx="2059466" cy="11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247" y="3572838"/>
            <a:ext cx="2059466" cy="1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atic.etrend.sk/uploads/tx_media/2011/3/article_detail_image_690_trim/kiska_fleischer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46" y="5211653"/>
            <a:ext cx="2059465" cy="141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Basic facts about Slovakia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One of two successor of the Czech and Slovak Federal Republic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Parliamentary republic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Liberal democracy: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„</a:t>
            </a:r>
            <a:r>
              <a:rPr lang="sk-SK" i="1" dirty="0" err="1" smtClean="0"/>
              <a:t>Free</a:t>
            </a:r>
            <a:r>
              <a:rPr lang="sk-SK" dirty="0" smtClean="0"/>
              <a:t>“</a:t>
            </a:r>
            <a:r>
              <a:rPr lang="en-US" dirty="0" smtClean="0"/>
              <a:t> according to Freedom House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Political rights – rank 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Civil liberties – rank 1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771374"/>
              </p:ext>
            </p:extLst>
          </p:nvPr>
        </p:nvGraphicFramePr>
        <p:xfrm>
          <a:off x="457200" y="214688"/>
          <a:ext cx="8363272" cy="63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39201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sk-SK" sz="2000" b="0" dirty="0" err="1" smtClean="0">
                          <a:solidFill>
                            <a:schemeClr val="tx1"/>
                          </a:solidFill>
                        </a:rPr>
                        <a:t>ident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016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1993 –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Michal Kováč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– 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V.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69356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J. Moravčík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interim</a:t>
                      </a:r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409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1994 - 1998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V.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272136">
                <a:tc rowSpan="2"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8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1998 - 2002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982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1999 - 2004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Rudolf Schuster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2002 - 2006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2004 - 2009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55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- 2010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852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2010 - 2012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I. Radičová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01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2012 -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1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06929"/>
              </p:ext>
            </p:extLst>
          </p:nvPr>
        </p:nvGraphicFramePr>
        <p:xfrm>
          <a:off x="457200" y="214688"/>
          <a:ext cx="8363272" cy="63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39201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sk-SK" sz="2000" b="0" dirty="0" err="1" smtClean="0">
                          <a:solidFill>
                            <a:schemeClr val="tx1"/>
                          </a:solidFill>
                        </a:rPr>
                        <a:t>ident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016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1993 –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Michal Kováč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– 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V.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56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J. Moravčík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interim</a:t>
                      </a:r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409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1994 - 1998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V.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136">
                <a:tc rowSpan="2"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8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1998 - 2002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779982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1999 - 2004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Rudolf Schuster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2002 - 2006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45704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2004 - 2009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55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- 2010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852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2010 - 2012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I. Radičová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01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2012 -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7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41004"/>
              </p:ext>
            </p:extLst>
          </p:nvPr>
        </p:nvGraphicFramePr>
        <p:xfrm>
          <a:off x="457200" y="214688"/>
          <a:ext cx="8363272" cy="63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39201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sk-SK" sz="2000" b="0" dirty="0" err="1" smtClean="0">
                          <a:solidFill>
                            <a:schemeClr val="tx1"/>
                          </a:solidFill>
                        </a:rPr>
                        <a:t>ident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016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1993 –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Michal Kováč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– 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V.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56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J. Moravčík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interim</a:t>
                      </a:r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409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1994 - 1998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V.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136">
                <a:tc rowSpan="2"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8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1998 - 2002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982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1999 - 2004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Rudolf Schuster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2002 - 2006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45704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2004 - 2009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55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- 2010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852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2010 - 2012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I. Radičová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39201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2012 -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President in Slovak politics – decisive factor or a weak symbol?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Michal </a:t>
            </a:r>
            <a:r>
              <a:rPr lang="sk-SK" dirty="0" smtClean="0"/>
              <a:t>Kováč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lnSpcReduction="10000"/>
          </a:bodyPr>
          <a:lstStyle/>
          <a:p>
            <a:endParaRPr lang="en-US" dirty="0" smtClean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Economist, member of VPN and later </a:t>
            </a:r>
            <a:r>
              <a:rPr lang="en-US" dirty="0" smtClean="0">
                <a:sym typeface="Wingdings" pitchFamily="2" charset="2"/>
              </a:rPr>
              <a:t>HZDS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en-US" dirty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 smtClean="0">
                <a:sym typeface="Wingdings" pitchFamily="2" charset="2"/>
              </a:rPr>
              <a:t>Elected by parliament as nominee of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In office during two Me</a:t>
            </a:r>
            <a:r>
              <a:rPr lang="sk-SK" sz="2400" dirty="0" smtClean="0">
                <a:sym typeface="Wingdings" pitchFamily="2" charset="2"/>
              </a:rPr>
              <a:t>čiar</a:t>
            </a:r>
            <a:r>
              <a:rPr lang="en-US" sz="2400" dirty="0" smtClean="0">
                <a:sym typeface="Wingdings" pitchFamily="2" charset="2"/>
              </a:rPr>
              <a:t>’s governments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Expected loyalty to HZDS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Reality: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Increasing independence from his party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Raising conflicts with </a:t>
            </a:r>
            <a:r>
              <a:rPr lang="sk-SK" sz="2200" dirty="0" smtClean="0">
                <a:sym typeface="Wingdings" pitchFamily="2" charset="2"/>
              </a:rPr>
              <a:t>Mečiar</a:t>
            </a:r>
            <a:endParaRPr lang="en-US" sz="22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ym typeface="Wingdings" pitchFamily="2" charset="2"/>
              </a:rPr>
              <a:t>Finally became the arch-enemy of HZDS and its chairman 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Michal </a:t>
            </a:r>
            <a:r>
              <a:rPr lang="sk-SK" dirty="0" smtClean="0"/>
              <a:t>Kováč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1993 – 1994 – </a:t>
            </a:r>
            <a:r>
              <a:rPr lang="sk-SK" b="1" dirty="0" smtClean="0">
                <a:sym typeface="Wingdings" pitchFamily="2" charset="2"/>
              </a:rPr>
              <a:t>„</a:t>
            </a:r>
            <a:r>
              <a:rPr lang="en-US" b="1" i="1" dirty="0" smtClean="0">
                <a:sym typeface="Wingdings" pitchFamily="2" charset="2"/>
              </a:rPr>
              <a:t>the separation</a:t>
            </a:r>
            <a:r>
              <a:rPr lang="sk-SK" b="1" dirty="0" smtClean="0">
                <a:sym typeface="Wingdings" pitchFamily="2" charset="2"/>
              </a:rPr>
              <a:t>“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Presidential report in NR SR in spring 1994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Impact </a:t>
            </a:r>
            <a:r>
              <a:rPr lang="sk-SK" dirty="0" smtClean="0">
                <a:sym typeface="Wingdings" pitchFamily="2" charset="2"/>
              </a:rPr>
              <a:t> end </a:t>
            </a:r>
            <a:r>
              <a:rPr lang="en-US" dirty="0" smtClean="0">
                <a:sym typeface="Wingdings" pitchFamily="2" charset="2"/>
              </a:rPr>
              <a:t>of</a:t>
            </a:r>
            <a:r>
              <a:rPr lang="sk-SK" dirty="0" smtClean="0">
                <a:sym typeface="Wingdings" pitchFamily="2" charset="2"/>
              </a:rPr>
              <a:t> Mečiar</a:t>
            </a:r>
            <a:r>
              <a:rPr lang="en-US" dirty="0" smtClean="0">
                <a:sym typeface="Wingdings" pitchFamily="2" charset="2"/>
              </a:rPr>
              <a:t>’s government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1994 – 1998 – </a:t>
            </a:r>
            <a:r>
              <a:rPr lang="sk-SK" b="1" dirty="0" smtClean="0">
                <a:sym typeface="Wingdings" pitchFamily="2" charset="2"/>
              </a:rPr>
              <a:t>„</a:t>
            </a:r>
            <a:r>
              <a:rPr lang="en-US" b="1" i="1" dirty="0" smtClean="0">
                <a:sym typeface="Wingdings" pitchFamily="2" charset="2"/>
              </a:rPr>
              <a:t>the open war</a:t>
            </a:r>
            <a:r>
              <a:rPr lang="sk-SK" b="1" dirty="0" smtClean="0">
                <a:sym typeface="Wingdings" pitchFamily="2" charset="2"/>
              </a:rPr>
              <a:t>“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Mostly one-sided conflict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Aim of </a:t>
            </a:r>
            <a:r>
              <a:rPr lang="sk-SK" dirty="0" smtClean="0">
                <a:sym typeface="Wingdings" pitchFamily="2" charset="2"/>
              </a:rPr>
              <a:t>Mečiar</a:t>
            </a:r>
            <a:r>
              <a:rPr lang="en-US" dirty="0" smtClean="0">
                <a:sym typeface="Wingdings" pitchFamily="2" charset="2"/>
              </a:rPr>
              <a:t> to weaken, delegitimize and humiliate the president 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Michal </a:t>
            </a:r>
            <a:r>
              <a:rPr lang="sk-SK" dirty="0" smtClean="0"/>
              <a:t>Kováč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Revocation of president’s powers not backed by constitution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NR SR called a no-confidence v</a:t>
            </a:r>
            <a:r>
              <a:rPr lang="cs-CZ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t</a:t>
            </a:r>
            <a:r>
              <a:rPr lang="cs-CZ" dirty="0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even without any legal impact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Verbal accusation of high treason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Installment of digital clocks showing the remaining days of </a:t>
            </a:r>
            <a:r>
              <a:rPr lang="sk-SK" dirty="0" smtClean="0">
                <a:sym typeface="Wingdings" pitchFamily="2" charset="2"/>
              </a:rPr>
              <a:t>Kováč</a:t>
            </a:r>
            <a:r>
              <a:rPr lang="en-US" dirty="0" smtClean="0">
                <a:sym typeface="Wingdings" pitchFamily="2" charset="2"/>
              </a:rPr>
              <a:t>’s term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Michal </a:t>
            </a:r>
            <a:r>
              <a:rPr lang="sk-SK" dirty="0" smtClean="0"/>
              <a:t>Kováč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Kidnapping of </a:t>
            </a:r>
            <a:r>
              <a:rPr lang="sk-SK" dirty="0" smtClean="0">
                <a:sym typeface="Wingdings" pitchFamily="2" charset="2"/>
              </a:rPr>
              <a:t>Kováč</a:t>
            </a:r>
            <a:r>
              <a:rPr lang="en-US" dirty="0" smtClean="0">
                <a:sym typeface="Wingdings" pitchFamily="2" charset="2"/>
              </a:rPr>
              <a:t>’s son to Austria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Organized by Slovak secret service under leadership of HZDS nominee (never officially confirmed by court)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Later events: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Violent death of direct witness</a:t>
            </a:r>
          </a:p>
          <a:p>
            <a:pPr lvl="1">
              <a:lnSpc>
                <a:spcPct val="90000"/>
              </a:lnSpc>
            </a:pPr>
            <a:r>
              <a:rPr lang="sk-SK" dirty="0" smtClean="0">
                <a:sym typeface="Wingdings" pitchFamily="2" charset="2"/>
              </a:rPr>
              <a:t>Mečiar</a:t>
            </a:r>
            <a:r>
              <a:rPr lang="en-US" dirty="0" smtClean="0">
                <a:sym typeface="Wingdings" pitchFamily="2" charset="2"/>
              </a:rPr>
              <a:t>’s amnesty on the whole case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2012 – court ordered</a:t>
            </a:r>
            <a:r>
              <a:rPr lang="sk-SK" dirty="0" smtClean="0">
                <a:sym typeface="Wingdings" pitchFamily="2" charset="2"/>
              </a:rPr>
              <a:t> Kováč</a:t>
            </a:r>
            <a:r>
              <a:rPr lang="en-US" dirty="0" smtClean="0">
                <a:sym typeface="Wingdings" pitchFamily="2" charset="2"/>
              </a:rPr>
              <a:t> to apologize to that time director of the secret service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ym typeface="Wingdings" pitchFamily="2" charset="2"/>
              </a:rPr>
              <a:t>First directly elected president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ym typeface="Wingdings" pitchFamily="2" charset="2"/>
              </a:rPr>
              <a:t>Career: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High communist official before 1989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After 1989 – chairman of Slovak parliament, diplomat, mayor of </a:t>
            </a:r>
            <a:r>
              <a:rPr lang="sk-SK" dirty="0" smtClean="0">
                <a:sym typeface="Wingdings" pitchFamily="2" charset="2"/>
              </a:rPr>
              <a:t>Košice</a:t>
            </a:r>
          </a:p>
          <a:p>
            <a:pPr>
              <a:lnSpc>
                <a:spcPct val="80000"/>
              </a:lnSpc>
            </a:pPr>
            <a:endParaRPr lang="sk-SK" sz="28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sk-SK" sz="2800" b="1" dirty="0" err="1" smtClean="0">
                <a:sym typeface="Wingdings" pitchFamily="2" charset="2"/>
              </a:rPr>
              <a:t>Presidential</a:t>
            </a:r>
            <a:r>
              <a:rPr lang="sk-SK" sz="2800" b="1" dirty="0" smtClean="0">
                <a:sym typeface="Wingdings" pitchFamily="2" charset="2"/>
              </a:rPr>
              <a:t> </a:t>
            </a:r>
            <a:r>
              <a:rPr lang="sk-SK" sz="2800" b="1" dirty="0" err="1" smtClean="0">
                <a:sym typeface="Wingdings" pitchFamily="2" charset="2"/>
              </a:rPr>
              <a:t>election</a:t>
            </a:r>
            <a:r>
              <a:rPr lang="sk-SK" sz="2800" b="1" dirty="0" smtClean="0">
                <a:sym typeface="Wingdings" pitchFamily="2" charset="2"/>
              </a:rPr>
              <a:t> in 1999: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Nominee of his party SOP with support of the majority of </a:t>
            </a:r>
            <a:r>
              <a:rPr lang="en-US" dirty="0" err="1" smtClean="0">
                <a:sym typeface="Wingdings" pitchFamily="2" charset="2"/>
              </a:rPr>
              <a:t>Dzurinda’s</a:t>
            </a:r>
            <a:r>
              <a:rPr lang="en-US" dirty="0" smtClean="0">
                <a:sym typeface="Wingdings" pitchFamily="2" charset="2"/>
              </a:rPr>
              <a:t> government</a:t>
            </a:r>
          </a:p>
          <a:p>
            <a:pPr lvl="1">
              <a:lnSpc>
                <a:spcPct val="80000"/>
              </a:lnSpc>
            </a:pPr>
            <a:r>
              <a:rPr lang="sk-SK" dirty="0" smtClean="0">
                <a:sym typeface="Wingdings" pitchFamily="2" charset="2"/>
              </a:rPr>
              <a:t>Beat Mečiar</a:t>
            </a:r>
            <a:r>
              <a:rPr lang="en-US" dirty="0" smtClean="0">
                <a:sym typeface="Wingdings" pitchFamily="2" charset="2"/>
              </a:rPr>
              <a:t> in 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round with 57,2 : 42,8 %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Aware of his </a:t>
            </a:r>
            <a:r>
              <a:rPr lang="cs-CZ" dirty="0" err="1" smtClean="0">
                <a:sym typeface="Wingdings" pitchFamily="2" charset="2"/>
              </a:rPr>
              <a:t>own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stronger legitimacy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Prepared to be a more active head of state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Aim to create an </a:t>
            </a:r>
            <a:r>
              <a:rPr lang="en-US" b="1" dirty="0" smtClean="0">
                <a:sym typeface="Wingdings" pitchFamily="2" charset="2"/>
              </a:rPr>
              <a:t>alternative power arena</a:t>
            </a:r>
            <a:r>
              <a:rPr lang="en-US" dirty="0" smtClean="0">
                <a:sym typeface="Wingdings" pitchFamily="2" charset="2"/>
              </a:rPr>
              <a:t> under his supervision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Round </a:t>
            </a:r>
            <a:r>
              <a:rPr lang="en-US" dirty="0">
                <a:sym typeface="Wingdings" pitchFamily="2" charset="2"/>
              </a:rPr>
              <a:t>tables for political </a:t>
            </a:r>
            <a:r>
              <a:rPr lang="en-US" dirty="0" smtClean="0">
                <a:sym typeface="Wingdings" pitchFamily="2" charset="2"/>
              </a:rPr>
              <a:t>parties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Supplementary </a:t>
            </a:r>
            <a:r>
              <a:rPr lang="en-US" dirty="0">
                <a:sym typeface="Wingdings" pitchFamily="2" charset="2"/>
              </a:rPr>
              <a:t>arena </a:t>
            </a:r>
            <a:r>
              <a:rPr lang="en-US" dirty="0" smtClean="0">
                <a:sym typeface="Wingdings" pitchFamily="2" charset="2"/>
              </a:rPr>
              <a:t>for dialogue between parties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Political </a:t>
            </a:r>
            <a:r>
              <a:rPr lang="en-US" dirty="0">
                <a:sym typeface="Wingdings" pitchFamily="2" charset="2"/>
              </a:rPr>
              <a:t>parties strictly refused such arrangement</a:t>
            </a:r>
          </a:p>
          <a:p>
            <a:pPr marL="393192" lvl="1" indent="0">
              <a:buNone/>
            </a:pPr>
            <a:endParaRPr lang="cs-CZ" dirty="0" smtClean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7096671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2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Gradually </a:t>
            </a:r>
            <a:r>
              <a:rPr lang="cs-CZ" dirty="0" err="1" smtClean="0">
                <a:sym typeface="Wingdings" pitchFamily="2" charset="2"/>
              </a:rPr>
              <a:t>rising</a:t>
            </a:r>
            <a:r>
              <a:rPr lang="en-US" dirty="0" smtClean="0">
                <a:sym typeface="Wingdings" pitchFamily="2" charset="2"/>
              </a:rPr>
              <a:t> discontent with </a:t>
            </a:r>
            <a:r>
              <a:rPr lang="en-US" dirty="0" err="1" smtClean="0">
                <a:sym typeface="Wingdings" pitchFamily="2" charset="2"/>
              </a:rPr>
              <a:t>Dzurinda’s</a:t>
            </a:r>
            <a:r>
              <a:rPr lang="en-US" dirty="0" smtClean="0">
                <a:sym typeface="Wingdings" pitchFamily="2" charset="2"/>
              </a:rPr>
              <a:t> government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2000 – Schuster’s serious illness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2002 – </a:t>
            </a:r>
            <a:r>
              <a:rPr lang="en-US" dirty="0" err="1" smtClean="0">
                <a:sym typeface="Wingdings" pitchFamily="2" charset="2"/>
              </a:rPr>
              <a:t>Dzurinda’s</a:t>
            </a:r>
            <a:r>
              <a:rPr lang="en-US" dirty="0" smtClean="0">
                <a:sym typeface="Wingdings" pitchFamily="2" charset="2"/>
              </a:rPr>
              <a:t> centre-right government and its </a:t>
            </a:r>
            <a:r>
              <a:rPr lang="cs-CZ" dirty="0" err="1" smtClean="0">
                <a:sym typeface="Wingdings" pitchFamily="2" charset="2"/>
              </a:rPr>
              <a:t>liberal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economic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reforms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Veto: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1999 – used three times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Later years – higher intensity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Together used for more than 100 times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Tactics failure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2004 – trade unions backed by party SMER announced the idea of referendum for early elections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Public opinion strictly opposed to governmental economic reforms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Trade unions asked the president for help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Schuster joined the referendum with presidential elections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Tactics failure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Logic of the plan: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Higher chance for referendum to be valid</a:t>
            </a:r>
            <a:r>
              <a:rPr lang="cs-CZ" dirty="0" smtClean="0">
                <a:sym typeface="Wingdings" pitchFamily="2" charset="2"/>
              </a:rPr>
              <a:t> (</a:t>
            </a:r>
            <a:r>
              <a:rPr lang="en-US" dirty="0" smtClean="0">
                <a:sym typeface="Wingdings" pitchFamily="2" charset="2"/>
              </a:rPr>
              <a:t>turnout</a:t>
            </a:r>
            <a:r>
              <a:rPr lang="cs-CZ" dirty="0" smtClean="0">
                <a:sym typeface="Wingdings" pitchFamily="2" charset="2"/>
              </a:rPr>
              <a:t>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Easier situation for SMER as it could mobilize for both presidential elections and referendum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Support of trade unions and SMER for Schuster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Result: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support from SMER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Trade unions asked people only to take part on elections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Ivan Gašparovič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Career: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Since 1989 – general attorney, MP, chairman of NR SR, vice-chairman of HZDS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2002 – left HZDS and created his own marginal party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Presidential elections 2004 and 2009: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Nominee of nationalist parties and later SMER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Beat V.</a:t>
            </a:r>
            <a:r>
              <a:rPr lang="sk-SK" dirty="0" smtClean="0">
                <a:sym typeface="Wingdings" pitchFamily="2" charset="2"/>
              </a:rPr>
              <a:t> Mečiar</a:t>
            </a:r>
            <a:r>
              <a:rPr lang="en-US" dirty="0" smtClean="0">
                <a:sym typeface="Wingdings" pitchFamily="2" charset="2"/>
              </a:rPr>
              <a:t> in 2004 and</a:t>
            </a:r>
            <a:r>
              <a:rPr lang="sk-SK" dirty="0" smtClean="0">
                <a:sym typeface="Wingdings" pitchFamily="2" charset="2"/>
              </a:rPr>
              <a:t> I. Radičová</a:t>
            </a:r>
            <a:r>
              <a:rPr lang="en-US" dirty="0" smtClean="0">
                <a:sym typeface="Wingdings" pitchFamily="2" charset="2"/>
              </a:rPr>
              <a:t> in 2009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First reelected president so far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600141"/>
              </p:ext>
            </p:extLst>
          </p:nvPr>
        </p:nvGraphicFramePr>
        <p:xfrm>
          <a:off x="457200" y="214688"/>
          <a:ext cx="8363272" cy="63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39201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sk-SK" sz="2000" b="0" dirty="0" err="1" smtClean="0">
                          <a:solidFill>
                            <a:schemeClr val="tx1"/>
                          </a:solidFill>
                        </a:rPr>
                        <a:t>ident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016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1993 –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Michal Kováč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– 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V.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56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J. Moravčík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interim</a:t>
                      </a:r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409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1994 - 1998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V.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136">
                <a:tc rowSpan="2"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8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1998 - 2002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982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1999 - 2004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Rudolf Schuster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2002 - 2006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45704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2004 - 2009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55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- 2010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852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2010 - 2012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I. Radičová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39201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2012 -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95275"/>
            <a:ext cx="89249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66700"/>
            <a:ext cx="89630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95275"/>
            <a:ext cx="89249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95275"/>
            <a:ext cx="89344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Ivan Gašparovič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Two models of behavior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ym typeface="Wingdings" pitchFamily="2" charset="2"/>
              </a:rPr>
              <a:t>1. Loyalty and passivity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During governments of R. Fico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Helped </a:t>
            </a:r>
            <a:r>
              <a:rPr lang="sk-SK" dirty="0" smtClean="0">
                <a:sym typeface="Wingdings" pitchFamily="2" charset="2"/>
              </a:rPr>
              <a:t>Gašparovič</a:t>
            </a:r>
            <a:r>
              <a:rPr lang="en-US" dirty="0" smtClean="0">
                <a:sym typeface="Wingdings" pitchFamily="2" charset="2"/>
              </a:rPr>
              <a:t> to gain reelection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ym typeface="Wingdings" pitchFamily="2" charset="2"/>
              </a:rPr>
              <a:t>2. Criticism and activity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During government of I.</a:t>
            </a:r>
            <a:r>
              <a:rPr lang="sk-SK" dirty="0" smtClean="0">
                <a:sym typeface="Wingdings" pitchFamily="2" charset="2"/>
              </a:rPr>
              <a:t> Radičová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Usage of formal powers to block or delay governmental decisions</a:t>
            </a:r>
          </a:p>
          <a:p>
            <a:pPr lvl="1"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Ivan Gašparovič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Main differing tool – veto</a:t>
            </a:r>
          </a:p>
          <a:p>
            <a:endParaRPr lang="en-US" sz="2800" dirty="0" smtClean="0">
              <a:sym typeface="Wingdings" pitchFamily="2" charset="2"/>
            </a:endParaRPr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367632"/>
              </p:ext>
            </p:extLst>
          </p:nvPr>
        </p:nvGraphicFramePr>
        <p:xfrm>
          <a:off x="107503" y="2940225"/>
          <a:ext cx="8784976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1756220"/>
                <a:gridCol w="1757189"/>
                <a:gridCol w="1757189"/>
                <a:gridCol w="1757189"/>
                <a:gridCol w="1757189"/>
              </a:tblGrid>
              <a:tr h="1102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Government 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effectLst/>
                          <a:latin typeface="+mn-lt"/>
                          <a:ea typeface="Times New Roman"/>
                        </a:rPr>
                        <a:t>Term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Appointed laws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effectLst/>
                          <a:latin typeface="+mn-lt"/>
                          <a:ea typeface="Times New Roman"/>
                        </a:rPr>
                        <a:t>Veto used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Veto used   (in %)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2006 - 2010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530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5,28</a:t>
                      </a:r>
                      <a:endParaRPr lang="en-US" sz="22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Radičová</a:t>
                      </a:r>
                      <a:endParaRPr lang="en-US" sz="2200" noProof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2010 - 2012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29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13,94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2012 - 2014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effectLst/>
                          <a:latin typeface="+mn-lt"/>
                          <a:ea typeface="Times New Roman"/>
                        </a:rPr>
                        <a:t>228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 smtClean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 smtClean="0">
                          <a:effectLst/>
                          <a:latin typeface="+mn-lt"/>
                          <a:ea typeface="Times New Roman"/>
                        </a:rPr>
                        <a:t>5,26</a:t>
                      </a:r>
                      <a:endParaRPr lang="en-US" sz="22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Division of power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Legislative:</a:t>
            </a:r>
          </a:p>
          <a:p>
            <a:pPr lvl="1"/>
            <a:r>
              <a:rPr lang="en-US" dirty="0" smtClean="0"/>
              <a:t>Parliament</a:t>
            </a:r>
          </a:p>
          <a:p>
            <a:endParaRPr lang="en-US" dirty="0" smtClean="0"/>
          </a:p>
          <a:p>
            <a:r>
              <a:rPr lang="en-US" b="1" dirty="0" smtClean="0"/>
              <a:t>Executive: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President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Judicial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Elections 2014</a:t>
            </a:r>
            <a:endParaRPr lang="en-US" dirty="0"/>
          </a:p>
        </p:txBody>
      </p:sp>
      <p:pic>
        <p:nvPicPr>
          <p:cNvPr id="5122" name="Picture 2" descr="http://img.cas.sk/img/4/bigArticle/668649_robert-fico-smer-fico-politik-november2010.jpg?time=1289143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577885"/>
            <a:ext cx="3429000" cy="19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ravda.sk/res/2013/02/28/thumbs/kiska_01-nestandar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703904" cy="20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4387309"/>
            <a:ext cx="8458200" cy="149472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5400" dirty="0" smtClean="0"/>
              <a:t>40,6 %					59,4 %</a:t>
            </a:r>
          </a:p>
        </p:txBody>
      </p:sp>
    </p:spTree>
    <p:extLst>
      <p:ext uri="{BB962C8B-B14F-4D97-AF65-F5344CB8AC3E}">
        <p14:creationId xmlns:p14="http://schemas.microsoft.com/office/powerpoint/2010/main" val="18397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Andrej Kiska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First non-partisan president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Businessman, chairman of charity organization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His `accompanying` Prime Minister is his main rival from presidential 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Plans of a new party for general election 2020?</a:t>
            </a:r>
          </a:p>
        </p:txBody>
      </p:sp>
      <p:pic>
        <p:nvPicPr>
          <p:cNvPr id="4" name="Picture 2" descr="http://static.etrend.sk/uploads/tx_media/2011/3/article_detail_image_690_trim/kiska_fleische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30" y="152400"/>
            <a:ext cx="30993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Real position of president 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Not the leading factor of Slovak politics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Indicators: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Weak party and political background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Position „in between“ the parties and not „above“ them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No alternative power arena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Will this status quo last for the future? 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16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Until 1993 – Slovak National Council</a:t>
            </a:r>
          </a:p>
          <a:p>
            <a:pPr lvl="1"/>
            <a:r>
              <a:rPr lang="en-US" dirty="0" smtClean="0"/>
              <a:t>Since 1993 – National Council of Slovak Republic (NR SR)</a:t>
            </a:r>
          </a:p>
          <a:p>
            <a:endParaRPr lang="sk-SK" dirty="0" smtClean="0"/>
          </a:p>
          <a:p>
            <a:r>
              <a:rPr lang="en-US" dirty="0" smtClean="0"/>
              <a:t>Unicameral, 150 MPs</a:t>
            </a:r>
          </a:p>
          <a:p>
            <a:endParaRPr lang="sk-SK" dirty="0" smtClean="0"/>
          </a:p>
          <a:p>
            <a:endParaRPr lang="en-US" dirty="0" smtClean="0"/>
          </a:p>
          <a:p>
            <a:r>
              <a:rPr lang="en-US" dirty="0" smtClean="0"/>
              <a:t>4 year electoral term</a:t>
            </a:r>
          </a:p>
        </p:txBody>
      </p:sp>
      <p:pic>
        <p:nvPicPr>
          <p:cNvPr id="5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78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ree</a:t>
            </a:r>
            <a:r>
              <a:rPr lang="en-US" dirty="0" smtClean="0"/>
              <a:t> (representative) mandate</a:t>
            </a:r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MPs :</a:t>
            </a:r>
          </a:p>
          <a:p>
            <a:pPr lvl="1"/>
            <a:r>
              <a:rPr lang="cs-CZ" dirty="0" smtClean="0"/>
              <a:t>A</a:t>
            </a:r>
            <a:r>
              <a:rPr lang="en-US" dirty="0" smtClean="0"/>
              <a:t>re not bound by any directives</a:t>
            </a:r>
          </a:p>
          <a:p>
            <a:pPr lvl="1"/>
            <a:r>
              <a:rPr lang="cs-CZ" dirty="0" smtClean="0"/>
              <a:t>A</a:t>
            </a:r>
            <a:r>
              <a:rPr lang="en-US" dirty="0" err="1" smtClean="0"/>
              <a:t>ct</a:t>
            </a:r>
            <a:r>
              <a:rPr lang="en-US" dirty="0" smtClean="0"/>
              <a:t> according to the</a:t>
            </a:r>
            <a:r>
              <a:rPr lang="sk-SK" dirty="0" smtClean="0"/>
              <a:t>i</a:t>
            </a:r>
            <a:r>
              <a:rPr lang="en-US" dirty="0" smtClean="0"/>
              <a:t>r „</a:t>
            </a:r>
            <a:r>
              <a:rPr lang="en-US" dirty="0" err="1" smtClean="0"/>
              <a:t>sen</a:t>
            </a:r>
            <a:r>
              <a:rPr lang="sk-SK" dirty="0" smtClean="0"/>
              <a:t>s</a:t>
            </a:r>
            <a:r>
              <a:rPr lang="en-US" dirty="0" smtClean="0"/>
              <a:t>e and conscience“</a:t>
            </a:r>
          </a:p>
          <a:p>
            <a:pPr lvl="1"/>
            <a:r>
              <a:rPr lang="cs-CZ" dirty="0" smtClean="0"/>
              <a:t>C</a:t>
            </a:r>
            <a:r>
              <a:rPr lang="en-US" dirty="0" err="1" smtClean="0"/>
              <a:t>annot</a:t>
            </a:r>
            <a:r>
              <a:rPr lang="en-US" dirty="0" smtClean="0"/>
              <a:t> be dismissed from NR SR except a few situations stated by law</a:t>
            </a:r>
          </a:p>
          <a:p>
            <a:pPr lvl="1"/>
            <a:r>
              <a:rPr lang="cs-CZ" dirty="0" smtClean="0"/>
              <a:t>C</a:t>
            </a:r>
            <a:r>
              <a:rPr lang="en-US" dirty="0" err="1" smtClean="0"/>
              <a:t>annot</a:t>
            </a:r>
            <a:r>
              <a:rPr lang="en-US" dirty="0" smtClean="0"/>
              <a:t> be revoked by voters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78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73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Parliament - powers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Adoption of law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Control of the government and the executive power in general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M</a:t>
            </a:r>
            <a:r>
              <a:rPr lang="en-US" sz="2800" dirty="0" err="1" smtClean="0"/>
              <a:t>ain</a:t>
            </a:r>
            <a:r>
              <a:rPr lang="en-US" sz="2800" dirty="0" smtClean="0"/>
              <a:t> arena for government-opposition relations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Personal nominations: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Chairman of the Supreme Audit Office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General Attorney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2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Legislative process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 smtClean="0"/>
              <a:t>Condition – at least 76 MPs have to be present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01586"/>
              </p:ext>
            </p:extLst>
          </p:nvPr>
        </p:nvGraphicFramePr>
        <p:xfrm>
          <a:off x="457200" y="24384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Issue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MPs needed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Common decisions and </a:t>
                      </a:r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</a:rPr>
                        <a:t>simple</a:t>
                      </a:r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laws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Majority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of at least the</a:t>
                      </a:r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needed 76 MPs 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Overriding president’s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veto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76 MPs (majority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Constitution, war declaration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90 MPs (three fifths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Electoral law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crucial </a:t>
            </a:r>
            <a:r>
              <a:rPr lang="cs-CZ" sz="2800" dirty="0" err="1" smtClean="0"/>
              <a:t>field</a:t>
            </a:r>
            <a:r>
              <a:rPr lang="en-US" sz="2800" dirty="0" smtClean="0"/>
              <a:t> with impact on the political system</a:t>
            </a:r>
          </a:p>
          <a:p>
            <a:endParaRPr lang="en-US" sz="2800" dirty="0" smtClean="0"/>
          </a:p>
          <a:p>
            <a:r>
              <a:rPr lang="en-US" sz="2800" dirty="0" smtClean="0"/>
              <a:t>Constitution:</a:t>
            </a:r>
          </a:p>
          <a:p>
            <a:pPr lvl="1"/>
            <a:r>
              <a:rPr lang="sk-SK" i="1" dirty="0" smtClean="0"/>
              <a:t>„</a:t>
            </a:r>
            <a:r>
              <a:rPr lang="en-US" i="1" dirty="0" smtClean="0">
                <a:solidFill>
                  <a:srgbClr val="000000"/>
                </a:solidFill>
              </a:rPr>
              <a:t>Deputies are elected by secret ballot in general, equal, and direct elections. (..) </a:t>
            </a:r>
            <a:r>
              <a:rPr lang="en-US" b="1" i="1" dirty="0" smtClean="0"/>
              <a:t>Details</a:t>
            </a:r>
            <a:r>
              <a:rPr lang="en-US" i="1" dirty="0" smtClean="0"/>
              <a:t> concerning the election of deputies will be set out in a law.</a:t>
            </a:r>
            <a:r>
              <a:rPr lang="sk-SK" i="1" dirty="0" smtClean="0"/>
              <a:t>“</a:t>
            </a:r>
          </a:p>
          <a:p>
            <a:endParaRPr lang="cs-CZ" sz="2800" dirty="0" smtClean="0"/>
          </a:p>
          <a:p>
            <a:r>
              <a:rPr lang="en-US" sz="2800" dirty="0" smtClean="0"/>
              <a:t>How many MPs (at minimum) are needed to change the electoral system?</a:t>
            </a:r>
            <a:r>
              <a:rPr lang="cs-CZ" sz="2800" dirty="0" smtClean="0"/>
              <a:t>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13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1092</TotalTime>
  <Words>1611</Words>
  <Application>Microsoft Office PowerPoint</Application>
  <PresentationFormat>Předvádění na obrazovce (4:3)</PresentationFormat>
  <Paragraphs>477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19</vt:i4>
      </vt:variant>
      <vt:variant>
        <vt:lpstr>Nadpisy snímků</vt:lpstr>
      </vt:variant>
      <vt:variant>
        <vt:i4>42</vt:i4>
      </vt:variant>
    </vt:vector>
  </HeadingPairs>
  <TitlesOfParts>
    <vt:vector size="61" baseType="lpstr">
      <vt:lpstr>Tok</vt:lpstr>
      <vt:lpstr>1_Tok</vt:lpstr>
      <vt:lpstr>4_Tok</vt:lpstr>
      <vt:lpstr>5_Tok</vt:lpstr>
      <vt:lpstr>19_Tok</vt:lpstr>
      <vt:lpstr>20_Tok</vt:lpstr>
      <vt:lpstr>25_Tok</vt:lpstr>
      <vt:lpstr>26_Tok</vt:lpstr>
      <vt:lpstr>3_Tok</vt:lpstr>
      <vt:lpstr>6_Tok</vt:lpstr>
      <vt:lpstr>8_Tok</vt:lpstr>
      <vt:lpstr>9_Tok</vt:lpstr>
      <vt:lpstr>10_Tok</vt:lpstr>
      <vt:lpstr>12_Tok</vt:lpstr>
      <vt:lpstr>15_Tok</vt:lpstr>
      <vt:lpstr>2_Tok</vt:lpstr>
      <vt:lpstr>17_Tok</vt:lpstr>
      <vt:lpstr>7_Tok</vt:lpstr>
      <vt:lpstr>11_Tok</vt:lpstr>
      <vt:lpstr>Political system of Slovakia  Parliament, government, president</vt:lpstr>
      <vt:lpstr>Basic facts about Slovakia</vt:lpstr>
      <vt:lpstr>Prezentace aplikace PowerPoint</vt:lpstr>
      <vt:lpstr>Division of power </vt:lpstr>
      <vt:lpstr>Parliament</vt:lpstr>
      <vt:lpstr>Parliament</vt:lpstr>
      <vt:lpstr>Parliament - powers </vt:lpstr>
      <vt:lpstr>Legislative process</vt:lpstr>
      <vt:lpstr>Electoral law </vt:lpstr>
      <vt:lpstr>Executive power </vt:lpstr>
      <vt:lpstr>Prezentace aplikace PowerPoint</vt:lpstr>
      <vt:lpstr>Government</vt:lpstr>
      <vt:lpstr>Governments in Slovakia</vt:lpstr>
      <vt:lpstr>President</vt:lpstr>
      <vt:lpstr>President - elections </vt:lpstr>
      <vt:lpstr>President - elections </vt:lpstr>
      <vt:lpstr>President - powers </vt:lpstr>
      <vt:lpstr>President - powers </vt:lpstr>
      <vt:lpstr>Slovak presidents </vt:lpstr>
      <vt:lpstr>Prezentace aplikace PowerPoint</vt:lpstr>
      <vt:lpstr>Prezentace aplikace PowerPoint</vt:lpstr>
      <vt:lpstr>Prezentace aplikace PowerPoint</vt:lpstr>
      <vt:lpstr>President in Slovak politics – decisive factor or a weak symbol?</vt:lpstr>
      <vt:lpstr>Michal Kováč </vt:lpstr>
      <vt:lpstr>Michal Kováč </vt:lpstr>
      <vt:lpstr>Michal Kováč </vt:lpstr>
      <vt:lpstr>Michal Kováč </vt:lpstr>
      <vt:lpstr>Rudolf Schuster </vt:lpstr>
      <vt:lpstr>Rudolf Schuster </vt:lpstr>
      <vt:lpstr>Rudolf Schuster </vt:lpstr>
      <vt:lpstr>Tactics failure </vt:lpstr>
      <vt:lpstr>Tactics failure </vt:lpstr>
      <vt:lpstr>Ivan Gašparovič </vt:lpstr>
      <vt:lpstr>Prezentace aplikace PowerPoint</vt:lpstr>
      <vt:lpstr>Prezentace aplikace PowerPoint</vt:lpstr>
      <vt:lpstr>Prezentace aplikace PowerPoint</vt:lpstr>
      <vt:lpstr>Prezentace aplikace PowerPoint</vt:lpstr>
      <vt:lpstr>Ivan Gašparovič </vt:lpstr>
      <vt:lpstr>Ivan Gašparovič </vt:lpstr>
      <vt:lpstr>Elections 2014</vt:lpstr>
      <vt:lpstr>Andrej Kiska</vt:lpstr>
      <vt:lpstr>Real position of president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Peter Spáč</cp:lastModifiedBy>
  <cp:revision>175</cp:revision>
  <cp:lastPrinted>2017-03-27T14:55:11Z</cp:lastPrinted>
  <dcterms:created xsi:type="dcterms:W3CDTF">2011-04-02T07:56:23Z</dcterms:created>
  <dcterms:modified xsi:type="dcterms:W3CDTF">2017-04-26T08:52:06Z</dcterms:modified>
</cp:coreProperties>
</file>