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80" r:id="rId21"/>
    <p:sldId id="275" r:id="rId22"/>
    <p:sldId id="278" r:id="rId23"/>
    <p:sldId id="277" r:id="rId24"/>
    <p:sldId id="282" r:id="rId25"/>
    <p:sldId id="279" r:id="rId26"/>
    <p:sldId id="283" r:id="rId27"/>
    <p:sldId id="284" r:id="rId28"/>
    <p:sldId id="281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0"/>
    <p:restoredTop sz="94143"/>
  </p:normalViewPr>
  <p:slideViewPr>
    <p:cSldViewPr snapToGrid="0" snapToObjects="1">
      <p:cViewPr varScale="1">
        <p:scale>
          <a:sx n="72" d="100"/>
          <a:sy n="72" d="100"/>
        </p:scale>
        <p:origin x="57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9F9BED-E399-F347-9639-322B50540DD1}" type="datetimeFigureOut">
              <a:rPr lang="cs-CZ" smtClean="0"/>
              <a:t>26.04.17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362C5-B7CF-2E47-AA27-06E68B8066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013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F8AA-A19B-2044-B17E-18A717375681}" type="datetimeFigureOut">
              <a:rPr lang="cs-CZ" smtClean="0"/>
              <a:t>26.04.17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22E1-F848-714A-A169-994665C21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008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F8AA-A19B-2044-B17E-18A717375681}" type="datetimeFigureOut">
              <a:rPr lang="cs-CZ" smtClean="0"/>
              <a:t>26.04.17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22E1-F848-714A-A169-994665C21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9092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F8AA-A19B-2044-B17E-18A717375681}" type="datetimeFigureOut">
              <a:rPr lang="cs-CZ" smtClean="0"/>
              <a:t>26.04.17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22E1-F848-714A-A169-994665C21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179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F8AA-A19B-2044-B17E-18A717375681}" type="datetimeFigureOut">
              <a:rPr lang="cs-CZ" smtClean="0"/>
              <a:t>26.04.17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22E1-F848-714A-A169-994665C21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9368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F8AA-A19B-2044-B17E-18A717375681}" type="datetimeFigureOut">
              <a:rPr lang="cs-CZ" smtClean="0"/>
              <a:t>26.04.17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22E1-F848-714A-A169-994665C21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073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F8AA-A19B-2044-B17E-18A717375681}" type="datetimeFigureOut">
              <a:rPr lang="cs-CZ" smtClean="0"/>
              <a:t>26.04.17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22E1-F848-714A-A169-994665C21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659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F8AA-A19B-2044-B17E-18A717375681}" type="datetimeFigureOut">
              <a:rPr lang="cs-CZ" smtClean="0"/>
              <a:t>26.04.17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22E1-F848-714A-A169-994665C21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169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F8AA-A19B-2044-B17E-18A717375681}" type="datetimeFigureOut">
              <a:rPr lang="cs-CZ" smtClean="0"/>
              <a:t>26.04.17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22E1-F848-714A-A169-994665C21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3282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F8AA-A19B-2044-B17E-18A717375681}" type="datetimeFigureOut">
              <a:rPr lang="cs-CZ" smtClean="0"/>
              <a:t>26.04.17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22E1-F848-714A-A169-994665C21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9304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F8AA-A19B-2044-B17E-18A717375681}" type="datetimeFigureOut">
              <a:rPr lang="cs-CZ" smtClean="0"/>
              <a:t>26.04.17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22E1-F848-714A-A169-994665C21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39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F8AA-A19B-2044-B17E-18A717375681}" type="datetimeFigureOut">
              <a:rPr lang="cs-CZ" smtClean="0"/>
              <a:t>26.04.17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822E1-F848-714A-A169-994665C21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5862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CF8AA-A19B-2044-B17E-18A717375681}" type="datetimeFigureOut">
              <a:rPr lang="cs-CZ" smtClean="0"/>
              <a:t>26.04.17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822E1-F848-714A-A169-994665C21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3221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Prosociální chování: altruismus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POL203 27. dubna 2017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Altruismus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Nepodmíněná dobrota</a:t>
            </a: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Nezávisí na tom, jak se naše chování dotkne nás samotných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Unikátní lidská charakteristika</a:t>
            </a: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Nesobeckost vůči nespřízněným jedincům</a:t>
            </a: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Schopnost obětovat vlastní zdroje ve prospěch jiných lidí</a:t>
            </a: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Opozitum: závist, zlomyslnost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559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Altruismus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Měření pomocí </a:t>
            </a:r>
            <a:r>
              <a:rPr lang="cs-CZ" dirty="0" err="1" smtClean="0"/>
              <a:t>dictator</a:t>
            </a:r>
            <a:r>
              <a:rPr lang="cs-CZ" dirty="0" smtClean="0"/>
              <a:t> game a trust game</a:t>
            </a:r>
          </a:p>
          <a:p>
            <a:r>
              <a:rPr lang="cs-CZ" dirty="0" smtClean="0"/>
              <a:t>Nejčastější experimenty: DICTATOR GAME</a:t>
            </a:r>
          </a:p>
          <a:p>
            <a:r>
              <a:rPr lang="cs-CZ" dirty="0" smtClean="0"/>
              <a:t>Jednoduchá hra, bez interakce</a:t>
            </a:r>
          </a:p>
          <a:p>
            <a:pPr marL="685800" lvl="2">
              <a:spcBef>
                <a:spcPts val="1000"/>
              </a:spcBef>
            </a:pPr>
            <a:r>
              <a:rPr lang="cs-CZ" dirty="0" smtClean="0"/>
              <a:t>Autor: D. </a:t>
            </a:r>
            <a:r>
              <a:rPr lang="cs-CZ" dirty="0" err="1" smtClean="0"/>
              <a:t>Kahneman</a:t>
            </a:r>
            <a:r>
              <a:rPr lang="cs-CZ" dirty="0" smtClean="0"/>
              <a:t> 1986, 74 % subjektů zvolilo alokaci zdrojů 50:50 a ne pro sebe výhodnější varianty</a:t>
            </a:r>
            <a:endParaRPr lang="cs-CZ" dirty="0" smtClean="0"/>
          </a:p>
          <a:p>
            <a:r>
              <a:rPr lang="cs-CZ" dirty="0" smtClean="0"/>
              <a:t>Tisíce replikací v experimentech</a:t>
            </a:r>
          </a:p>
          <a:p>
            <a:r>
              <a:rPr lang="cs-CZ" dirty="0" smtClean="0"/>
              <a:t>Experiment nabízí možnosti manipulací</a:t>
            </a:r>
          </a:p>
          <a:p>
            <a:r>
              <a:rPr lang="cs-CZ" dirty="0" smtClean="0"/>
              <a:t>Jak moc diktátoři dávají napříč různými podmínkami?</a:t>
            </a:r>
          </a:p>
        </p:txBody>
      </p:sp>
    </p:spTree>
    <p:extLst>
      <p:ext uri="{BB962C8B-B14F-4D97-AF65-F5344CB8AC3E}">
        <p14:creationId xmlns:p14="http://schemas.microsoft.com/office/powerpoint/2010/main" val="1187963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Incentivy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 (Engel2011)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Standardně se hraje na kontinuu 10 USD </a:t>
            </a: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Možnost pouze dvou rozhodnutí (půl na půl, nebo si nechat vše) zvyšuje pravděpodobnost rovného dělení (pro-</a:t>
            </a:r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social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behavior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)</a:t>
            </a: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Otázka výše </a:t>
            </a:r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incentivy</a:t>
            </a:r>
            <a:endParaRPr lang="cs-CZ" dirty="0" smtClean="0">
              <a:latin typeface="Helvetica" charset="0"/>
              <a:ea typeface="Helvetica" charset="0"/>
              <a:cs typeface="Helvetica" charset="0"/>
            </a:endParaRPr>
          </a:p>
          <a:p>
            <a:pPr lvl="1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Je-li více v sázce, ochota dělit se klesá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927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Sociální kontrola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Co když hra není anonymní?</a:t>
            </a: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Frey a </a:t>
            </a:r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Bohet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 1995: </a:t>
            </a:r>
          </a:p>
          <a:p>
            <a:pPr lvl="1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Manipulace míry sociální vzdálenosti</a:t>
            </a:r>
          </a:p>
          <a:p>
            <a:pPr lvl="2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Anonymita, jednosměrná identifikace příjemce, identifikace příjemce s informací, dvousměrná identifikace</a:t>
            </a:r>
          </a:p>
          <a:p>
            <a:pPr lvl="1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V anonymní podmínce nenabídlo nic 28 % případů</a:t>
            </a:r>
          </a:p>
          <a:p>
            <a:pPr lvl="1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Jedno a dvousměrná identifikace: nulu nenabídl nikdo</a:t>
            </a:r>
          </a:p>
          <a:p>
            <a:pPr lvl="1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Průměrná nabídka: anon. 26 %, </a:t>
            </a:r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one-way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 35 %, </a:t>
            </a:r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one-way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info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 52 %, </a:t>
            </a:r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two-way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 50 %</a:t>
            </a:r>
          </a:p>
          <a:p>
            <a:pPr lvl="1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Čím víc víme, tím víc nám záleží na druhých</a:t>
            </a:r>
          </a:p>
          <a:p>
            <a:pPr lvl="1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Příklady???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75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Sociální kontrola (</a:t>
            </a:r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Engel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 2011)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 descr="Snímek%20obrazovky%202017-04-25%20v 9.06.32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109" y="1825625"/>
            <a:ext cx="6946526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1011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Způsob distribuce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se změní distribuce, když do hry vstoupí legitimita?</a:t>
            </a:r>
          </a:p>
          <a:p>
            <a:r>
              <a:rPr lang="cs-CZ" dirty="0" smtClean="0"/>
              <a:t>Vlastnická práva</a:t>
            </a:r>
          </a:p>
          <a:p>
            <a:r>
              <a:rPr lang="cs-CZ" dirty="0" err="1" smtClean="0"/>
              <a:t>Eichenberger</a:t>
            </a:r>
            <a:r>
              <a:rPr lang="cs-CZ" dirty="0" smtClean="0"/>
              <a:t> a </a:t>
            </a:r>
            <a:r>
              <a:rPr lang="cs-CZ" dirty="0" err="1" smtClean="0"/>
              <a:t>Oberholzer-Gee</a:t>
            </a:r>
            <a:r>
              <a:rPr lang="cs-CZ" dirty="0" smtClean="0"/>
              <a:t> 1998:</a:t>
            </a:r>
          </a:p>
          <a:p>
            <a:pPr lvl="1"/>
            <a:r>
              <a:rPr lang="cs-CZ" dirty="0" smtClean="0"/>
              <a:t>Prosociální chování souvisí především se společenskou NORMOU</a:t>
            </a:r>
          </a:p>
          <a:p>
            <a:pPr lvl="1"/>
            <a:r>
              <a:rPr lang="cs-CZ" dirty="0" smtClean="0"/>
              <a:t>Lidé sledují normy (i při tom, když se vzdávají části svého statku, pokud to považují za normu)</a:t>
            </a:r>
          </a:p>
          <a:p>
            <a:pPr lvl="1"/>
            <a:r>
              <a:rPr lang="cs-CZ" dirty="0" smtClean="0"/>
              <a:t>DG a Gangster game (jeden hráč bere druhému statky)</a:t>
            </a:r>
          </a:p>
          <a:p>
            <a:pPr lvl="1"/>
            <a:r>
              <a:rPr lang="cs-CZ" dirty="0" smtClean="0"/>
              <a:t>Vztahují k volebnímu chování a politice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724370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Eichenberger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 a </a:t>
            </a:r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Oberholzer-Gee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 1998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Lidské chování utvářeno sociálními normami. Spravedlnost je základní normou pro distribuci zdrojů.</a:t>
            </a:r>
          </a:p>
          <a:p>
            <a:r>
              <a:rPr lang="cs-CZ" dirty="0" smtClean="0"/>
              <a:t>Volby jsou morálním stanoviskem občanů. Ve volbách nenese rozhodnutí téměř žádné náklady (oproti trhu)</a:t>
            </a:r>
          </a:p>
          <a:p>
            <a:r>
              <a:rPr lang="cs-CZ" dirty="0" smtClean="0"/>
              <a:t>Nezaměřují se na altruismus</a:t>
            </a:r>
          </a:p>
          <a:p>
            <a:r>
              <a:rPr lang="cs-CZ" dirty="0" smtClean="0"/>
              <a:t>Prosociální chování vysvětlují jako podmíněné sociální normou</a:t>
            </a:r>
          </a:p>
          <a:p>
            <a:r>
              <a:rPr lang="cs-CZ" dirty="0" smtClean="0"/>
              <a:t>DG a GG, legitimita statků z úkolu před experimentem</a:t>
            </a:r>
          </a:p>
          <a:p>
            <a:r>
              <a:rPr lang="cs-CZ" dirty="0" err="1" smtClean="0"/>
              <a:t>Fairness</a:t>
            </a:r>
            <a:r>
              <a:rPr lang="cs-CZ" dirty="0" smtClean="0"/>
              <a:t> </a:t>
            </a:r>
            <a:r>
              <a:rPr lang="cs-CZ" dirty="0" err="1" smtClean="0"/>
              <a:t>ration</a:t>
            </a:r>
            <a:r>
              <a:rPr lang="cs-CZ" dirty="0" smtClean="0"/>
              <a:t> (v DG procento, které bylo darováno. V GG procento, které bylo necháno)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3563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Eichenberger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 a </a:t>
            </a:r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Oberholzer-Gee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 1998</a:t>
            </a:r>
            <a:endParaRPr lang="cs-CZ" dirty="0"/>
          </a:p>
        </p:txBody>
      </p:sp>
      <p:pic>
        <p:nvPicPr>
          <p:cNvPr id="4" name="Zástupný symbol pro obsah 3" descr="Snímek%20obrazovky%202017-04-25%20v 20.08.21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2588" y="2026023"/>
            <a:ext cx="8008471" cy="38858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6618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Eichenberger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 a </a:t>
            </a:r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Oberholzer-Gee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 1998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Čím méně je nákladné se chovat férově, tím férovější gangsteři jsou</a:t>
            </a:r>
          </a:p>
          <a:p>
            <a:r>
              <a:rPr lang="cs-CZ" dirty="0" smtClean="0"/>
              <a:t>GG soukromé rozhodnutí (24, %), </a:t>
            </a:r>
            <a:r>
              <a:rPr lang="cs-CZ" dirty="0" err="1" smtClean="0"/>
              <a:t>survey</a:t>
            </a:r>
            <a:r>
              <a:rPr lang="cs-CZ" dirty="0" smtClean="0"/>
              <a:t> rozhodnutí (hypotetické) (48,9 %), demokratické rozhodnutí (hlasování) (60,1 %), jaké je norma (jak by se měli gangsteři chovat, aby byli spravedliví? </a:t>
            </a:r>
            <a:r>
              <a:rPr lang="mr-IN" dirty="0" smtClean="0"/>
              <a:t>–</a:t>
            </a:r>
            <a:r>
              <a:rPr lang="cs-CZ" dirty="0" smtClean="0"/>
              <a:t> 65,3 %)</a:t>
            </a:r>
          </a:p>
          <a:p>
            <a:r>
              <a:rPr lang="cs-CZ" dirty="0" smtClean="0"/>
              <a:t>Soukromé rozhodnutí je nejnákladnější</a:t>
            </a:r>
          </a:p>
          <a:p>
            <a:r>
              <a:rPr lang="cs-CZ" dirty="0" smtClean="0"/>
              <a:t>Dvě síly: vlastní zájem a norma spravedlnosti</a:t>
            </a:r>
          </a:p>
          <a:p>
            <a:r>
              <a:rPr lang="cs-CZ" dirty="0" smtClean="0"/>
              <a:t>Normy se mění! </a:t>
            </a:r>
          </a:p>
          <a:p>
            <a:pPr lvl="1"/>
            <a:r>
              <a:rPr lang="cs-CZ" dirty="0" smtClean="0"/>
              <a:t>Role morálního </a:t>
            </a:r>
            <a:r>
              <a:rPr lang="cs-CZ" dirty="0" err="1" smtClean="0"/>
              <a:t>framingu</a:t>
            </a:r>
            <a:r>
              <a:rPr lang="cs-CZ" dirty="0" smtClean="0"/>
              <a:t>, produkce morální interpretace, agenda </a:t>
            </a:r>
            <a:r>
              <a:rPr lang="cs-CZ" dirty="0" err="1" smtClean="0"/>
              <a:t>settingu</a:t>
            </a:r>
            <a:r>
              <a:rPr lang="cs-CZ" dirty="0" smtClean="0"/>
              <a:t>, komunikace, role ekonomických důsledků spravedlnosti (náklady na spravedlnost)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8257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Zasloužené peníze (</a:t>
            </a:r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Engel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 2011)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7509" y="1352830"/>
            <a:ext cx="8576982" cy="5342565"/>
          </a:xfrm>
        </p:spPr>
      </p:pic>
    </p:spTree>
    <p:extLst>
      <p:ext uri="{BB962C8B-B14F-4D97-AF65-F5344CB8AC3E}">
        <p14:creationId xmlns:p14="http://schemas.microsoft.com/office/powerpoint/2010/main" val="186047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r="-2" b="965"/>
          <a:stretch/>
        </p:blipFill>
        <p:spPr>
          <a:xfrm>
            <a:off x="20" y="10"/>
            <a:ext cx="4639713" cy="6857990"/>
          </a:xfrm>
          <a:prstGeom prst="rect">
            <a:avLst/>
          </a:prstGeom>
        </p:spPr>
      </p:pic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4639733" y="0"/>
            <a:ext cx="7552267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69940" y="365124"/>
            <a:ext cx="6172200" cy="18288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Adam Smith (1759)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69940" y="2322576"/>
            <a:ext cx="6172200" cy="3858768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„</a:t>
            </a:r>
            <a:r>
              <a:rPr lang="cs-CZ" sz="2400" i="1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How</a:t>
            </a:r>
            <a:r>
              <a:rPr lang="cs-CZ" sz="2400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selfish</a:t>
            </a:r>
            <a:r>
              <a:rPr lang="cs-CZ" sz="2400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soever</a:t>
            </a:r>
            <a:r>
              <a:rPr lang="cs-CZ" sz="2400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man </a:t>
            </a:r>
            <a:r>
              <a:rPr lang="cs-CZ" sz="2400" i="1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may</a:t>
            </a:r>
            <a:r>
              <a:rPr lang="cs-CZ" sz="2400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be</a:t>
            </a:r>
            <a:r>
              <a:rPr lang="cs-CZ" sz="2400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supposed</a:t>
            </a:r>
            <a:r>
              <a:rPr lang="cs-CZ" sz="2400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cs-CZ" sz="2400" i="1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there</a:t>
            </a:r>
            <a:r>
              <a:rPr lang="cs-CZ" sz="2400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are </a:t>
            </a:r>
            <a:r>
              <a:rPr lang="cs-CZ" sz="2400" i="1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evidently</a:t>
            </a:r>
            <a:r>
              <a:rPr lang="cs-CZ" sz="2400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some</a:t>
            </a:r>
            <a:r>
              <a:rPr lang="cs-CZ" sz="2400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principles</a:t>
            </a:r>
            <a:r>
              <a:rPr lang="cs-CZ" sz="2400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in his </a:t>
            </a:r>
            <a:r>
              <a:rPr lang="cs-CZ" sz="2400" i="1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nature</a:t>
            </a:r>
            <a:r>
              <a:rPr lang="cs-CZ" sz="2400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cs-CZ" sz="2400" i="1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which</a:t>
            </a:r>
            <a:r>
              <a:rPr lang="cs-CZ" sz="2400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interest</a:t>
            </a:r>
            <a:r>
              <a:rPr lang="cs-CZ" sz="2400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him</a:t>
            </a:r>
            <a:r>
              <a:rPr lang="cs-CZ" sz="2400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in </a:t>
            </a:r>
            <a:r>
              <a:rPr lang="cs-CZ" sz="2400" i="1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fortune</a:t>
            </a:r>
            <a:r>
              <a:rPr lang="cs-CZ" sz="2400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of</a:t>
            </a:r>
            <a:r>
              <a:rPr lang="cs-CZ" sz="2400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others</a:t>
            </a:r>
            <a:r>
              <a:rPr lang="cs-CZ" sz="2400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and </a:t>
            </a:r>
            <a:r>
              <a:rPr lang="cs-CZ" sz="2400" i="1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render</a:t>
            </a:r>
            <a:r>
              <a:rPr lang="cs-CZ" sz="2400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their</a:t>
            </a:r>
            <a:r>
              <a:rPr lang="cs-CZ" sz="2400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happiness</a:t>
            </a:r>
            <a:r>
              <a:rPr lang="cs-CZ" sz="2400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necessary</a:t>
            </a:r>
            <a:r>
              <a:rPr lang="cs-CZ" sz="2400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to </a:t>
            </a:r>
            <a:r>
              <a:rPr lang="cs-CZ" sz="2400" i="1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him</a:t>
            </a:r>
            <a:r>
              <a:rPr lang="cs-CZ" sz="2400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cs-CZ" sz="2400" i="1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though</a:t>
            </a:r>
            <a:r>
              <a:rPr lang="cs-CZ" sz="2400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he </a:t>
            </a:r>
            <a:r>
              <a:rPr lang="cs-CZ" sz="2400" i="1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derives</a:t>
            </a:r>
            <a:r>
              <a:rPr lang="cs-CZ" sz="2400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nothing</a:t>
            </a:r>
            <a:r>
              <a:rPr lang="cs-CZ" sz="2400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from</a:t>
            </a:r>
            <a:r>
              <a:rPr lang="cs-CZ" sz="2400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it</a:t>
            </a:r>
            <a:r>
              <a:rPr lang="cs-CZ" sz="2400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cs-CZ" sz="2400" i="1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except</a:t>
            </a:r>
            <a:r>
              <a:rPr lang="cs-CZ" sz="2400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the</a:t>
            </a:r>
            <a:r>
              <a:rPr lang="cs-CZ" sz="2400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pleasure</a:t>
            </a:r>
            <a:r>
              <a:rPr lang="cs-CZ" sz="2400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of</a:t>
            </a:r>
            <a:r>
              <a:rPr lang="cs-CZ" sz="2400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seeing</a:t>
            </a:r>
            <a:r>
              <a:rPr lang="cs-CZ" sz="2400" i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it</a:t>
            </a:r>
            <a:r>
              <a:rPr lang="cs-CZ" sz="24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22199326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Framing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 (</a:t>
            </a:r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Engel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 2011)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799" y="1466332"/>
            <a:ext cx="8373036" cy="5141338"/>
          </a:xfrm>
        </p:spPr>
      </p:pic>
    </p:spTree>
    <p:extLst>
      <p:ext uri="{BB962C8B-B14F-4D97-AF65-F5344CB8AC3E}">
        <p14:creationId xmlns:p14="http://schemas.microsoft.com/office/powerpoint/2010/main" val="13145253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9" r="1" b="1"/>
          <a:stretch/>
        </p:blipFill>
        <p:spPr>
          <a:xfrm>
            <a:off x="6090613" y="640082"/>
            <a:ext cx="5461724" cy="5577837"/>
          </a:xfrm>
          <a:prstGeom prst="rect">
            <a:avLst/>
          </a:prstGeom>
          <a:effectLst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8929" y="254000"/>
            <a:ext cx="5127031" cy="1854199"/>
          </a:xfrm>
        </p:spPr>
        <p:txBody>
          <a:bodyPr>
            <a:normAutofit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Gender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8930" y="1828800"/>
            <a:ext cx="5441683" cy="4572000"/>
          </a:xfrm>
        </p:spPr>
        <p:txBody>
          <a:bodyPr>
            <a:normAutofit/>
          </a:bodyPr>
          <a:lstStyle/>
          <a:p>
            <a:r>
              <a:rPr lang="cs-CZ" dirty="0" err="1"/>
              <a:t>Eckel</a:t>
            </a:r>
            <a:r>
              <a:rPr lang="cs-CZ" dirty="0"/>
              <a:t> a Grossman 1998:</a:t>
            </a:r>
          </a:p>
          <a:p>
            <a:pPr lvl="1"/>
            <a:r>
              <a:rPr lang="cs-CZ" dirty="0"/>
              <a:t>Ženy jsou orientovány více sociálně, muži individuálně</a:t>
            </a:r>
          </a:p>
          <a:p>
            <a:pPr lvl="1"/>
            <a:r>
              <a:rPr lang="cs-CZ" dirty="0"/>
              <a:t>Dvojitá anonymita DG (eliminace jiných faktorů)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68692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1299"/>
          </a:xfrm>
        </p:spPr>
        <p:txBody>
          <a:bodyPr/>
          <a:lstStyle/>
          <a:p>
            <a:pPr algn="ctr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Dispozice nebo norma?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Altruismus jako evolučně daná biologická dispozice</a:t>
            </a:r>
          </a:p>
          <a:p>
            <a:pPr lvl="1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Vyskytuje se ve všech kulturách</a:t>
            </a:r>
          </a:p>
          <a:p>
            <a:pPr lvl="1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Existuje hormonální základ altruismu</a:t>
            </a:r>
            <a:endParaRPr lang="cs-CZ" dirty="0" smtClean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Altruismus jako sociální norma</a:t>
            </a:r>
          </a:p>
          <a:p>
            <a:pPr lvl="1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V různých kulturách různé normy altruismu</a:t>
            </a:r>
          </a:p>
          <a:p>
            <a:pPr lvl="1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Sledování sociálních norem nese odměny, porušování sociálních norem nese tresty</a:t>
            </a:r>
          </a:p>
          <a:p>
            <a:pPr lvl="1"/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8180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Altruismus u dětí?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Jsou děti sobecké?</a:t>
            </a:r>
          </a:p>
          <a:p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Benenson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Pascoe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 a </a:t>
            </a:r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Radmore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 2007:</a:t>
            </a:r>
          </a:p>
          <a:p>
            <a:pPr lvl="1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DG s dětmi různého socioekonomického statusu, výměna žetonů (4, 6 a 9 let)</a:t>
            </a:r>
          </a:p>
          <a:p>
            <a:pPr lvl="1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Alokace nálepek</a:t>
            </a:r>
          </a:p>
          <a:p>
            <a:pPr lvl="1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Altruismus i VŠECH věkových kategorií, s věkem se zvyšuje!</a:t>
            </a:r>
          </a:p>
          <a:p>
            <a:pPr lvl="1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Altruismus vyšší u dětí s vyšší socioekonomickým statusem</a:t>
            </a:r>
          </a:p>
          <a:p>
            <a:pPr lvl="1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Děti nejsou sobecké, míra altruismu ovlivněna socializací</a:t>
            </a:r>
          </a:p>
          <a:p>
            <a:pPr lvl="1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Vliv SES na socializaci</a:t>
            </a:r>
          </a:p>
        </p:txBody>
      </p:sp>
    </p:spTree>
    <p:extLst>
      <p:ext uri="{BB962C8B-B14F-4D97-AF65-F5344CB8AC3E}">
        <p14:creationId xmlns:p14="http://schemas.microsoft.com/office/powerpoint/2010/main" val="18499161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Benenson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Pascoe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 a </a:t>
            </a:r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Radmore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 2007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224" y="1459706"/>
            <a:ext cx="5711551" cy="4881668"/>
          </a:xfrm>
        </p:spPr>
      </p:pic>
    </p:spTree>
    <p:extLst>
      <p:ext uri="{BB962C8B-B14F-4D97-AF65-F5344CB8AC3E}">
        <p14:creationId xmlns:p14="http://schemas.microsoft.com/office/powerpoint/2010/main" val="3916221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Individuální rozdíly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Různí lidé reagují různě?</a:t>
            </a: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Na různé lidi reagujeme různě?</a:t>
            </a: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Lidé projevují altruismus podle vztahu k ostatním lidem</a:t>
            </a: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Rodová příbuznost, potenciální spolupracovník, potenciální nepřítel, neutrální vztah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818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Ben-</a:t>
            </a:r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Ner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 a </a:t>
            </a:r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Kramer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 2011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016" y="1690688"/>
            <a:ext cx="8521967" cy="4651729"/>
          </a:xfrm>
        </p:spPr>
      </p:pic>
    </p:spTree>
    <p:extLst>
      <p:ext uri="{BB962C8B-B14F-4D97-AF65-F5344CB8AC3E}">
        <p14:creationId xmlns:p14="http://schemas.microsoft.com/office/powerpoint/2010/main" val="4679097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Ben-</a:t>
            </a:r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Ner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 a </a:t>
            </a:r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Kramer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 2011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Role osobnostních rysů v tendenci k altruismu</a:t>
            </a: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Velká pětka: extroverze, </a:t>
            </a:r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neuroticismus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, svědomitost, přívětivost, otevřenost zkušenosti</a:t>
            </a: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Altruismus vůči rodově spřízněným jedincům nepodmíněný</a:t>
            </a: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U ostatních:</a:t>
            </a:r>
          </a:p>
          <a:p>
            <a:pPr lvl="1"/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Neuroticismus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 = více altruismu), ale vysoká hladina n. = méně altruismu</a:t>
            </a:r>
          </a:p>
          <a:p>
            <a:pPr lvl="1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Extraverze = méně altruismu, vysoká hladina e. = více altruismu</a:t>
            </a:r>
          </a:p>
          <a:p>
            <a:pPr lvl="1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Svědomitost = 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méně altruismu, vysoká hladina s. = více altruismu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0720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Beyond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the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Self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: Altruismus nebo Identita? (</a:t>
            </a:r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Fowler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 a Kam 2007)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54305"/>
            <a:ext cx="10515600" cy="216305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Politická participace se neřídí pouze </a:t>
            </a:r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self-interestem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 </a:t>
            </a: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Souvisí s altruismem? Nebo se sociální identitou?</a:t>
            </a: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Sociální identita posiluje ohled k druhým lidem z vlastní skupiny</a:t>
            </a: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Ohled k lide z nečlenské skupiny je nižší</a:t>
            </a: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Altruismus i sociální identita zvyšují míru politické participace</a:t>
            </a: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Politická participace je tzv. </a:t>
            </a:r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other-ragarding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behavior</a:t>
            </a:r>
            <a:endParaRPr lang="cs-CZ" dirty="0" smtClean="0">
              <a:latin typeface="Helvetica" charset="0"/>
              <a:ea typeface="Helvetica" charset="0"/>
              <a:cs typeface="Helvetica" charset="0"/>
            </a:endParaRPr>
          </a:p>
          <a:p>
            <a:endParaRPr lang="cs-CZ" dirty="0" smtClean="0"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00" y="4336856"/>
            <a:ext cx="11099800" cy="2521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74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Jak je možné, že</a:t>
            </a:r>
            <a:r>
              <a:rPr lang="mr-IN" dirty="0" smtClean="0">
                <a:latin typeface="Helvetica" charset="0"/>
                <a:ea typeface="Helvetica" charset="0"/>
                <a:cs typeface="Helvetica" charset="0"/>
              </a:rPr>
              <a:t>…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Lidé platí daně?</a:t>
            </a: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Přispívají na charitu?</a:t>
            </a: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Volí ve volbách strany, jež prosazují redistribucí zdrojů tak, že jde za jejich finanční egoistický zájem?</a:t>
            </a: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Pomáhají cizím lidem?</a:t>
            </a:r>
          </a:p>
          <a:p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V čem se to neshoduje s ekonomickou teorií </a:t>
            </a:r>
            <a:r>
              <a:rPr lang="cs-CZ" b="1" dirty="0" smtClean="0">
                <a:latin typeface="Helvetica" charset="0"/>
                <a:ea typeface="Helvetica" charset="0"/>
                <a:cs typeface="Helvetica" charset="0"/>
              </a:rPr>
              <a:t>užitku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?</a:t>
            </a: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Co na to </a:t>
            </a:r>
            <a:r>
              <a:rPr lang="cs-CZ" i="1" dirty="0" smtClean="0">
                <a:latin typeface="Helvetica" charset="0"/>
                <a:ea typeface="Helvetica" charset="0"/>
                <a:cs typeface="Helvetica" charset="0"/>
              </a:rPr>
              <a:t>homo </a:t>
            </a:r>
            <a:r>
              <a:rPr lang="cs-CZ" i="1" dirty="0" err="1" smtClean="0">
                <a:latin typeface="Helvetica" charset="0"/>
                <a:ea typeface="Helvetica" charset="0"/>
                <a:cs typeface="Helvetica" charset="0"/>
              </a:rPr>
              <a:t>economicus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6061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Behaviorální teorie rozhodování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Jak se lidé rozhodují</a:t>
            </a: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Jaké podmínky vedou k určitému typu rozhodnutí</a:t>
            </a: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Jaké typy lidí činí určité typy rozhodnutí?</a:t>
            </a: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V čem spočívá prosociální chování?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523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Prosociální preference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Překračuje teorie osobního zájmu</a:t>
            </a: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Lidem záleží i na blahobytu ostatních</a:t>
            </a:r>
          </a:p>
          <a:p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Prosociální preference odvozené z výsledku</a:t>
            </a: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Teorie reciprocity</a:t>
            </a: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Prosociální chování založené na identitě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3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Prosociální preference odvozené z výsledku</a:t>
            </a:r>
            <a:br>
              <a:rPr lang="cs-CZ" dirty="0" smtClean="0">
                <a:latin typeface="Helvetica" charset="0"/>
                <a:ea typeface="Helvetica" charset="0"/>
                <a:cs typeface="Helvetica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06071"/>
            <a:ext cx="10515600" cy="4670892"/>
          </a:xfrm>
        </p:spPr>
        <p:txBody>
          <a:bodyPr/>
          <a:lstStyle/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Lidem záleží na druhých lidech</a:t>
            </a: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Dokonalý </a:t>
            </a:r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altruisms</a:t>
            </a:r>
            <a:endParaRPr lang="cs-CZ" dirty="0" smtClean="0">
              <a:latin typeface="Helvetica" charset="0"/>
              <a:ea typeface="Helvetica" charset="0"/>
              <a:cs typeface="Helvetica" charset="0"/>
            </a:endParaRPr>
          </a:p>
          <a:p>
            <a:pPr lvl="1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Užitek ostatních lidí přímo ovlivňuje náš užitek </a:t>
            </a:r>
          </a:p>
          <a:p>
            <a:pPr lvl="1"/>
            <a:endParaRPr lang="cs-CZ" dirty="0" smtClean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Nedokonalý altruismus</a:t>
            </a:r>
          </a:p>
          <a:p>
            <a:pPr lvl="1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Užitek ostatních ovlivňuje náš užitek jen částečně</a:t>
            </a:r>
          </a:p>
          <a:p>
            <a:pPr lvl="1"/>
            <a:endParaRPr lang="cs-CZ" dirty="0" smtClean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Averze k nerovnosti</a:t>
            </a:r>
          </a:p>
          <a:p>
            <a:pPr lvl="1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Užitek závisí </a:t>
            </a:r>
            <a:r>
              <a:rPr lang="cs-CZ" dirty="0" err="1" smtClean="0">
                <a:latin typeface="Helvetica" charset="0"/>
                <a:ea typeface="Helvetica" charset="0"/>
                <a:cs typeface="Helvetica" charset="0"/>
              </a:rPr>
              <a:t>ná</a:t>
            </a:r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 rozdílu mezi naším blahobytem a blahobytem ostatních</a:t>
            </a:r>
          </a:p>
        </p:txBody>
      </p:sp>
    </p:spTree>
    <p:extLst>
      <p:ext uri="{BB962C8B-B14F-4D97-AF65-F5344CB8AC3E}">
        <p14:creationId xmlns:p14="http://schemas.microsoft.com/office/powerpoint/2010/main" val="536011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Dokonalý altruismus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Užitek ostatních lidí přímo se promítá do naší užitkové funkce. Lidé se chovají pro sociálně, nebo přispívají na public </a:t>
            </a:r>
            <a:r>
              <a:rPr lang="cs-CZ" dirty="0" err="1" smtClean="0"/>
              <a:t>goods</a:t>
            </a:r>
            <a:endParaRPr lang="cs-CZ" dirty="0" smtClean="0"/>
          </a:p>
          <a:p>
            <a:r>
              <a:rPr lang="cs-CZ" dirty="0" smtClean="0"/>
              <a:t>Dárcovství, dobrovolnictví..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2899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Nedokonalý altruismus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Lidé jsou prosociální ne jen kvůli užitku ostatních</a:t>
            </a:r>
          </a:p>
          <a:p>
            <a:r>
              <a:rPr lang="cs-CZ" dirty="0" smtClean="0"/>
              <a:t>Sami z toho jednání mají soukromé benefity</a:t>
            </a:r>
          </a:p>
          <a:p>
            <a:r>
              <a:rPr lang="cs-CZ" dirty="0" smtClean="0"/>
              <a:t>Jde o tzv. </a:t>
            </a:r>
            <a:r>
              <a:rPr lang="cs-CZ" b="1" dirty="0" err="1" smtClean="0"/>
              <a:t>warm</a:t>
            </a:r>
            <a:r>
              <a:rPr lang="cs-CZ" b="1" dirty="0" smtClean="0"/>
              <a:t> </a:t>
            </a:r>
            <a:r>
              <a:rPr lang="cs-CZ" b="1" dirty="0" err="1" smtClean="0"/>
              <a:t>glow</a:t>
            </a:r>
            <a:endParaRPr lang="cs-CZ" b="1" dirty="0" smtClean="0"/>
          </a:p>
          <a:p>
            <a:pPr lvl="1"/>
            <a:r>
              <a:rPr lang="cs-CZ" dirty="0" smtClean="0"/>
              <a:t>Dobrý pocit</a:t>
            </a:r>
          </a:p>
          <a:p>
            <a:pPr lvl="1"/>
            <a:r>
              <a:rPr lang="cs-CZ" dirty="0" smtClean="0"/>
              <a:t>Odpovídá proporcionálně nákladům</a:t>
            </a:r>
          </a:p>
          <a:p>
            <a:pPr lvl="1"/>
            <a:r>
              <a:rPr lang="cs-CZ" dirty="0" smtClean="0"/>
              <a:t>Externí motivace k prosociálnímu jednání vede k </a:t>
            </a:r>
            <a:r>
              <a:rPr lang="cs-CZ" dirty="0" err="1" smtClean="0"/>
              <a:t>backclashi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1906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" charset="0"/>
                <a:ea typeface="Helvetica" charset="0"/>
                <a:cs typeface="Helvetica" charset="0"/>
              </a:rPr>
              <a:t>Averze k nerovnosti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Lidé nemají rádi nerovnost</a:t>
            </a:r>
          </a:p>
          <a:p>
            <a:r>
              <a:rPr lang="cs-CZ" dirty="0" smtClean="0"/>
              <a:t>Především pokud naše výplaty jsou nižší </a:t>
            </a:r>
          </a:p>
          <a:p>
            <a:r>
              <a:rPr lang="cs-CZ" dirty="0" smtClean="0"/>
              <a:t>Podmíněná verze altruismu</a:t>
            </a:r>
          </a:p>
          <a:p>
            <a:r>
              <a:rPr lang="cs-CZ" dirty="0" smtClean="0"/>
              <a:t>Různé definice rovnosti</a:t>
            </a:r>
          </a:p>
          <a:p>
            <a:r>
              <a:rPr lang="cs-CZ" dirty="0" err="1" smtClean="0"/>
              <a:t>Fehr</a:t>
            </a:r>
            <a:r>
              <a:rPr lang="cs-CZ" dirty="0" smtClean="0"/>
              <a:t> a Schmidt 1999: mít méně je znepokojivé aspoň tak moc, jako mít více než ostatní. Člověk ale není nikdo tak </a:t>
            </a:r>
            <a:r>
              <a:rPr lang="cs-CZ" dirty="0" err="1" smtClean="0"/>
              <a:t>znempokojen</a:t>
            </a:r>
            <a:r>
              <a:rPr lang="cs-CZ" dirty="0" smtClean="0"/>
              <a:t>  tím, že má více, že by se chtěl peněz zbavit, aniž by zároveň pomohl ostatním.</a:t>
            </a:r>
          </a:p>
          <a:p>
            <a:r>
              <a:rPr lang="cs-CZ" dirty="0" err="1" smtClean="0"/>
              <a:t>Andreoni</a:t>
            </a:r>
            <a:r>
              <a:rPr lang="cs-CZ" dirty="0" smtClean="0"/>
              <a:t> a Miller 1998: v DG někteří lidé dávají </a:t>
            </a:r>
            <a:r>
              <a:rPr lang="cs-CZ" dirty="0" err="1" smtClean="0"/>
              <a:t>příjimeci</a:t>
            </a:r>
            <a:r>
              <a:rPr lang="cs-CZ" dirty="0" smtClean="0"/>
              <a:t> vše a nebo  téměř vše, to ale produkuje nerovnost. </a:t>
            </a:r>
          </a:p>
          <a:p>
            <a:r>
              <a:rPr lang="cs-CZ" dirty="0" err="1" smtClean="0"/>
              <a:t>Inequality</a:t>
            </a:r>
            <a:r>
              <a:rPr lang="cs-CZ" dirty="0" smtClean="0"/>
              <a:t> </a:t>
            </a:r>
            <a:r>
              <a:rPr lang="cs-CZ" dirty="0" err="1" smtClean="0"/>
              <a:t>aversion</a:t>
            </a:r>
            <a:r>
              <a:rPr lang="cs-CZ" dirty="0" smtClean="0"/>
              <a:t> tedy nevysvětluje všechno jednání</a:t>
            </a:r>
          </a:p>
        </p:txBody>
      </p:sp>
    </p:spTree>
    <p:extLst>
      <p:ext uri="{BB962C8B-B14F-4D97-AF65-F5344CB8AC3E}">
        <p14:creationId xmlns:p14="http://schemas.microsoft.com/office/powerpoint/2010/main" val="18885215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</TotalTime>
  <Words>1128</Words>
  <Application>Microsoft Macintosh PowerPoint</Application>
  <PresentationFormat>Širokoúhlá obrazovka</PresentationFormat>
  <Paragraphs>150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4" baseType="lpstr">
      <vt:lpstr>Calibri</vt:lpstr>
      <vt:lpstr>Calibri Light</vt:lpstr>
      <vt:lpstr>Helvetica</vt:lpstr>
      <vt:lpstr>Mangal</vt:lpstr>
      <vt:lpstr>Arial</vt:lpstr>
      <vt:lpstr>Motiv Office</vt:lpstr>
      <vt:lpstr>Prosociální chování: altruismus</vt:lpstr>
      <vt:lpstr>Adam Smith (1759)</vt:lpstr>
      <vt:lpstr>Jak je možné, že…</vt:lpstr>
      <vt:lpstr>Behaviorální teorie rozhodování</vt:lpstr>
      <vt:lpstr>Prosociální preference</vt:lpstr>
      <vt:lpstr>Prosociální preference odvozené z výsledku </vt:lpstr>
      <vt:lpstr>Dokonalý altruismus</vt:lpstr>
      <vt:lpstr>Nedokonalý altruismus</vt:lpstr>
      <vt:lpstr>Averze k nerovnosti</vt:lpstr>
      <vt:lpstr>Altruismus</vt:lpstr>
      <vt:lpstr>Altruismus</vt:lpstr>
      <vt:lpstr>Incentivy (Engel2011)</vt:lpstr>
      <vt:lpstr>Sociální kontrola</vt:lpstr>
      <vt:lpstr>Sociální kontrola (Engel 2011)</vt:lpstr>
      <vt:lpstr>Způsob distribuce</vt:lpstr>
      <vt:lpstr>Eichenberger a Oberholzer-Gee 1998</vt:lpstr>
      <vt:lpstr>Eichenberger a Oberholzer-Gee 1998</vt:lpstr>
      <vt:lpstr>Eichenberger a Oberholzer-Gee 1998</vt:lpstr>
      <vt:lpstr>Zasloužené peníze (Engel 2011)</vt:lpstr>
      <vt:lpstr>Framing (Engel 2011)</vt:lpstr>
      <vt:lpstr>Gender</vt:lpstr>
      <vt:lpstr>Dispozice nebo norma?</vt:lpstr>
      <vt:lpstr>Altruismus u dětí?</vt:lpstr>
      <vt:lpstr>Benenson, Pascoe a Radmore 2007</vt:lpstr>
      <vt:lpstr>Individuální rozdíly</vt:lpstr>
      <vt:lpstr>Ben-Ner a Kramer 2011</vt:lpstr>
      <vt:lpstr>Ben-Ner a Kramer 2011</vt:lpstr>
      <vt:lpstr>Beyond the Self: Altruismus nebo Identita? (Fowler a Kam 2007)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2</dc:title>
  <dc:creator>Lenka Hrbková</dc:creator>
  <cp:lastModifiedBy>Lenka Hrbková</cp:lastModifiedBy>
  <cp:revision>27</cp:revision>
  <dcterms:created xsi:type="dcterms:W3CDTF">2017-04-26T17:57:18Z</dcterms:created>
  <dcterms:modified xsi:type="dcterms:W3CDTF">2017-04-27T11:26:25Z</dcterms:modified>
</cp:coreProperties>
</file>