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/>
    <p:restoredTop sz="94143"/>
  </p:normalViewPr>
  <p:slideViewPr>
    <p:cSldViewPr snapToGrid="0" snapToObjects="1">
      <p:cViewPr>
        <p:scale>
          <a:sx n="67" d="100"/>
          <a:sy n="67" d="100"/>
        </p:scale>
        <p:origin x="736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3E79D-A416-4348-BC58-BFF905C5DE6E}" type="datetimeFigureOut">
              <a:rPr lang="cs-CZ" smtClean="0"/>
              <a:t>04.05.17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CA914-76C5-BD41-ABB1-79E96D4985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171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809B-B6F7-5144-9F1E-3C9E032070BD}" type="datetimeFigureOut">
              <a:rPr lang="cs-CZ" smtClean="0"/>
              <a:t>04.05.17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3ABE-D14D-2140-A619-3627FE8ED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945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809B-B6F7-5144-9F1E-3C9E032070BD}" type="datetimeFigureOut">
              <a:rPr lang="cs-CZ" smtClean="0"/>
              <a:t>04.05.17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3ABE-D14D-2140-A619-3627FE8ED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21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809B-B6F7-5144-9F1E-3C9E032070BD}" type="datetimeFigureOut">
              <a:rPr lang="cs-CZ" smtClean="0"/>
              <a:t>04.05.17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3ABE-D14D-2140-A619-3627FE8ED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97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809B-B6F7-5144-9F1E-3C9E032070BD}" type="datetimeFigureOut">
              <a:rPr lang="cs-CZ" smtClean="0"/>
              <a:t>04.05.17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3ABE-D14D-2140-A619-3627FE8ED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442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809B-B6F7-5144-9F1E-3C9E032070BD}" type="datetimeFigureOut">
              <a:rPr lang="cs-CZ" smtClean="0"/>
              <a:t>04.05.17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3ABE-D14D-2140-A619-3627FE8ED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97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809B-B6F7-5144-9F1E-3C9E032070BD}" type="datetimeFigureOut">
              <a:rPr lang="cs-CZ" smtClean="0"/>
              <a:t>04.05.17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3ABE-D14D-2140-A619-3627FE8ED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491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809B-B6F7-5144-9F1E-3C9E032070BD}" type="datetimeFigureOut">
              <a:rPr lang="cs-CZ" smtClean="0"/>
              <a:t>04.05.17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3ABE-D14D-2140-A619-3627FE8ED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148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809B-B6F7-5144-9F1E-3C9E032070BD}" type="datetimeFigureOut">
              <a:rPr lang="cs-CZ" smtClean="0"/>
              <a:t>04.05.17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3ABE-D14D-2140-A619-3627FE8ED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914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809B-B6F7-5144-9F1E-3C9E032070BD}" type="datetimeFigureOut">
              <a:rPr lang="cs-CZ" smtClean="0"/>
              <a:t>04.05.17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3ABE-D14D-2140-A619-3627FE8ED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715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809B-B6F7-5144-9F1E-3C9E032070BD}" type="datetimeFigureOut">
              <a:rPr lang="cs-CZ" smtClean="0"/>
              <a:t>04.05.17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3ABE-D14D-2140-A619-3627FE8ED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225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809B-B6F7-5144-9F1E-3C9E032070BD}" type="datetimeFigureOut">
              <a:rPr lang="cs-CZ" smtClean="0"/>
              <a:t>04.05.17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3ABE-D14D-2140-A619-3627FE8ED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661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3809B-B6F7-5144-9F1E-3C9E032070BD}" type="datetimeFigureOut">
              <a:rPr lang="cs-CZ" smtClean="0"/>
              <a:t>04.05.17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3ABE-D14D-2140-A619-3627FE8ED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4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RECIPROCITA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POL203 4. 5.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0626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1922583"/>
            <a:ext cx="10525125" cy="415742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Reciprocita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Reputace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Důvěra</a:t>
            </a:r>
            <a:r>
              <a:rPr lang="en-US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(</a:t>
            </a:r>
            <a:r>
              <a:rPr lang="en-US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Ostrom</a:t>
            </a:r>
            <a:r>
              <a:rPr lang="en-US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1998)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74683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měřit důvěru a reciprocitu?????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Introspekcí?</a:t>
            </a:r>
          </a:p>
          <a:p>
            <a:endParaRPr lang="cs-CZ" dirty="0"/>
          </a:p>
          <a:p>
            <a:r>
              <a:rPr lang="cs-CZ" dirty="0" err="1" smtClean="0"/>
              <a:t>Behviorálně</a:t>
            </a:r>
            <a:r>
              <a:rPr lang="cs-CZ" dirty="0" smtClean="0"/>
              <a:t> experimentem?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8541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Ultimatum</a:t>
            </a:r>
            <a:r>
              <a:rPr lang="cs-CZ" dirty="0" smtClean="0"/>
              <a:t> Game (1982)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vypadá?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Jaké jsou výsledky?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1344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Trust Game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aka</a:t>
            </a:r>
            <a:r>
              <a:rPr lang="cs-CZ" dirty="0" smtClean="0"/>
              <a:t> </a:t>
            </a:r>
            <a:r>
              <a:rPr lang="cs-CZ" dirty="0" err="1" smtClean="0"/>
              <a:t>Investment</a:t>
            </a:r>
            <a:r>
              <a:rPr lang="cs-CZ" dirty="0" smtClean="0"/>
              <a:t> game</a:t>
            </a:r>
          </a:p>
          <a:p>
            <a:r>
              <a:rPr lang="cs-CZ" dirty="0" smtClean="0"/>
              <a:t>První hra: </a:t>
            </a:r>
            <a:r>
              <a:rPr lang="cs-CZ" dirty="0" err="1" smtClean="0"/>
              <a:t>Berg</a:t>
            </a:r>
            <a:r>
              <a:rPr lang="cs-CZ" dirty="0" smtClean="0"/>
              <a:t>, </a:t>
            </a:r>
            <a:r>
              <a:rPr lang="cs-CZ" dirty="0" err="1" smtClean="0"/>
              <a:t>Dickhaut</a:t>
            </a:r>
            <a:r>
              <a:rPr lang="cs-CZ" dirty="0" smtClean="0"/>
              <a:t> a </a:t>
            </a:r>
            <a:r>
              <a:rPr lang="cs-CZ" dirty="0" err="1" smtClean="0"/>
              <a:t>McCabe</a:t>
            </a:r>
            <a:r>
              <a:rPr lang="cs-CZ" dirty="0" smtClean="0"/>
              <a:t> 1995</a:t>
            </a:r>
          </a:p>
          <a:p>
            <a:pPr lvl="1"/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movers</a:t>
            </a:r>
            <a:r>
              <a:rPr lang="cs-CZ" dirty="0" smtClean="0"/>
              <a:t> průměrně poslali: 5,16 USD</a:t>
            </a:r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movers</a:t>
            </a:r>
            <a:r>
              <a:rPr lang="cs-CZ" dirty="0" smtClean="0"/>
              <a:t> průměrně poslali: 4.66</a:t>
            </a:r>
            <a:endParaRPr lang="cs-CZ" dirty="0"/>
          </a:p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 podmínka</a:t>
            </a:r>
          </a:p>
          <a:p>
            <a:pPr lvl="1"/>
            <a:r>
              <a:rPr lang="cs-CZ" dirty="0" smtClean="0"/>
              <a:t>Pozitivní efekt na míru reciprocity</a:t>
            </a:r>
          </a:p>
          <a:p>
            <a:pPr lvl="1"/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movers</a:t>
            </a:r>
            <a:r>
              <a:rPr lang="cs-CZ" dirty="0" smtClean="0"/>
              <a:t>: 5, 36 USD</a:t>
            </a:r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movers</a:t>
            </a:r>
            <a:r>
              <a:rPr lang="cs-CZ" dirty="0" smtClean="0"/>
              <a:t>: 6, 46 USD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69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Trust Game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o sobě sdělit informace (</a:t>
            </a:r>
            <a:r>
              <a:rPr lang="cs-CZ" dirty="0" err="1" smtClean="0"/>
              <a:t>Buchanan</a:t>
            </a:r>
            <a:r>
              <a:rPr lang="cs-CZ" dirty="0" smtClean="0"/>
              <a:t>, </a:t>
            </a:r>
            <a:r>
              <a:rPr lang="cs-CZ" dirty="0" err="1" smtClean="0"/>
              <a:t>Corson</a:t>
            </a:r>
            <a:r>
              <a:rPr lang="cs-CZ" dirty="0" smtClean="0"/>
              <a:t>, </a:t>
            </a:r>
            <a:r>
              <a:rPr lang="cs-CZ" dirty="0" err="1" smtClean="0"/>
              <a:t>Johnosn</a:t>
            </a:r>
            <a:r>
              <a:rPr lang="cs-CZ" dirty="0" smtClean="0"/>
              <a:t> 1999)</a:t>
            </a:r>
          </a:p>
          <a:p>
            <a:pPr lvl="1"/>
            <a:r>
              <a:rPr lang="cs-CZ" dirty="0" smtClean="0"/>
              <a:t>Pozitivní vliv na důvěru</a:t>
            </a:r>
          </a:p>
          <a:p>
            <a:pPr lvl="1"/>
            <a:r>
              <a:rPr lang="cs-CZ" dirty="0" smtClean="0"/>
              <a:t>TRUSTERS PROSPER</a:t>
            </a:r>
          </a:p>
          <a:p>
            <a:pPr lvl="1"/>
            <a:endParaRPr lang="cs-CZ" dirty="0" smtClean="0"/>
          </a:p>
          <a:p>
            <a:r>
              <a:rPr lang="cs-CZ" dirty="0" err="1" smtClean="0"/>
              <a:t>Dickhaut</a:t>
            </a:r>
            <a:r>
              <a:rPr lang="cs-CZ" dirty="0" smtClean="0"/>
              <a:t> et al. 1997</a:t>
            </a:r>
          </a:p>
          <a:p>
            <a:r>
              <a:rPr lang="cs-CZ" dirty="0" smtClean="0"/>
              <a:t>umožňují 2. hráčům budovat reputaci, dvě kola</a:t>
            </a:r>
          </a:p>
          <a:p>
            <a:r>
              <a:rPr lang="cs-CZ" dirty="0" smtClean="0"/>
              <a:t>Hráči dva vykazovali vyšší úroveň reciprocity</a:t>
            </a:r>
          </a:p>
          <a:p>
            <a:r>
              <a:rPr lang="cs-CZ" dirty="0" smtClean="0"/>
              <a:t>Ti, co obdrželi zpět méně, než poslali v prvním kole, neposlali ve druhém nic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1193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Metaanalýza</a:t>
            </a:r>
            <a:r>
              <a:rPr lang="cs-CZ" dirty="0" smtClean="0"/>
              <a:t> Trust Game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Johnoson</a:t>
            </a:r>
            <a:r>
              <a:rPr lang="cs-CZ" dirty="0" smtClean="0"/>
              <a:t> a </a:t>
            </a:r>
            <a:r>
              <a:rPr lang="cs-CZ" dirty="0" err="1" smtClean="0"/>
              <a:t>Mislin</a:t>
            </a:r>
            <a:r>
              <a:rPr lang="cs-CZ" dirty="0" smtClean="0"/>
              <a:t> 2011</a:t>
            </a:r>
          </a:p>
          <a:p>
            <a:r>
              <a:rPr lang="cs-CZ" dirty="0" smtClean="0"/>
              <a:t>162 replikací</a:t>
            </a:r>
          </a:p>
          <a:p>
            <a:r>
              <a:rPr lang="cs-CZ" dirty="0" smtClean="0"/>
              <a:t>Přes 230 000 participantů</a:t>
            </a:r>
          </a:p>
          <a:p>
            <a:r>
              <a:rPr lang="cs-CZ" dirty="0" smtClean="0"/>
              <a:t>Vliv experimentálního protokolu na důvěru a důvěryhodnost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1761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Johnson a </a:t>
            </a:r>
            <a:r>
              <a:rPr lang="cs-CZ" dirty="0" err="1" smtClean="0"/>
              <a:t>Mislin</a:t>
            </a:r>
            <a:r>
              <a:rPr lang="cs-CZ" dirty="0" smtClean="0"/>
              <a:t> 2011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Zástupný symbol pro obsah 3" descr="../Desktop/Snímek%20obrazovky%202017-05-04%20v 9.03.29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106" y="1308847"/>
            <a:ext cx="6777317" cy="55491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207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838200" y="0"/>
            <a:ext cx="10515600" cy="36512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365" y="843432"/>
            <a:ext cx="6075082" cy="4996027"/>
          </a:xfrm>
        </p:spPr>
      </p:pic>
    </p:spTree>
    <p:extLst>
      <p:ext uri="{BB962C8B-B14F-4D97-AF65-F5344CB8AC3E}">
        <p14:creationId xmlns:p14="http://schemas.microsoft.com/office/powerpoint/2010/main" val="168603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odlišit důvěru a reciprocitu od tzv. </a:t>
            </a:r>
            <a:r>
              <a:rPr lang="cs-CZ" i="1" dirty="0" err="1" smtClean="0"/>
              <a:t>other-regarding</a:t>
            </a:r>
            <a:r>
              <a:rPr lang="cs-CZ" dirty="0" smtClean="0"/>
              <a:t> preferencí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jsou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regarding</a:t>
            </a:r>
            <a:r>
              <a:rPr lang="cs-CZ" dirty="0" smtClean="0"/>
              <a:t> preference? Opakování z minula</a:t>
            </a:r>
          </a:p>
          <a:p>
            <a:r>
              <a:rPr lang="cs-CZ" dirty="0" smtClean="0"/>
              <a:t>James </a:t>
            </a:r>
            <a:r>
              <a:rPr lang="cs-CZ" dirty="0" err="1" smtClean="0"/>
              <a:t>Cox</a:t>
            </a:r>
            <a:r>
              <a:rPr lang="cs-CZ" dirty="0" smtClean="0"/>
              <a:t> 2001 to řeší experimentem</a:t>
            </a:r>
          </a:p>
          <a:p>
            <a:pPr lvl="1"/>
            <a:r>
              <a:rPr lang="cs-CZ" dirty="0" smtClean="0"/>
              <a:t>Klasická trust game (podmínka A)</a:t>
            </a:r>
          </a:p>
          <a:p>
            <a:pPr lvl="1"/>
            <a:r>
              <a:rPr lang="cs-CZ" dirty="0" smtClean="0"/>
              <a:t>Klasická </a:t>
            </a:r>
            <a:r>
              <a:rPr lang="cs-CZ" dirty="0" err="1" smtClean="0"/>
              <a:t>dictator</a:t>
            </a:r>
            <a:r>
              <a:rPr lang="cs-CZ" dirty="0" smtClean="0"/>
              <a:t> game (podmínka B)</a:t>
            </a:r>
          </a:p>
          <a:p>
            <a:pPr lvl="1"/>
            <a:r>
              <a:rPr lang="cs-CZ" dirty="0" smtClean="0"/>
              <a:t>Upravená trust game, hráč 2 dostane to, co dostali hráči 2 v podmínce A plus 1, hráč 1 nezačíná (podmínka C)</a:t>
            </a:r>
          </a:p>
          <a:p>
            <a:pPr lvl="1"/>
            <a:r>
              <a:rPr lang="cs-CZ" dirty="0" smtClean="0"/>
              <a:t>Co je důvěra a co </a:t>
            </a:r>
            <a:r>
              <a:rPr lang="cs-CZ" dirty="0" err="1" smtClean="0"/>
              <a:t>altuismus</a:t>
            </a:r>
            <a:r>
              <a:rPr lang="cs-CZ" dirty="0" smtClean="0"/>
              <a:t> u hráče 1? Srovnání A a B</a:t>
            </a:r>
          </a:p>
          <a:p>
            <a:pPr lvl="1"/>
            <a:r>
              <a:rPr lang="cs-CZ" dirty="0" smtClean="0"/>
              <a:t>Co je reciprocita a co altruismus u hráče 2? Srovnání A a C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3213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Cox</a:t>
            </a:r>
            <a:r>
              <a:rPr lang="cs-CZ" dirty="0" smtClean="0"/>
              <a:t> 2011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549" y="1447800"/>
            <a:ext cx="7900636" cy="4983163"/>
          </a:xfrm>
        </p:spPr>
      </p:pic>
    </p:spTree>
    <p:extLst>
      <p:ext uri="{BB962C8B-B14F-4D97-AF65-F5344CB8AC3E}">
        <p14:creationId xmlns:p14="http://schemas.microsoft.com/office/powerpoint/2010/main" val="1261150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Jaký je význam důvěry a reciprocity?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je možné, že když máte odemčené dveře, většinou vám nikdo nevleze do domu?</a:t>
            </a:r>
          </a:p>
          <a:p>
            <a:r>
              <a:rPr lang="cs-CZ" dirty="0" smtClean="0"/>
              <a:t>Už jste někdy ztratili peněženku?</a:t>
            </a:r>
          </a:p>
          <a:p>
            <a:r>
              <a:rPr lang="cs-CZ" dirty="0" smtClean="0"/>
              <a:t>Jak moc ovlivňuje důvěra a reciprocita </a:t>
            </a:r>
            <a:r>
              <a:rPr lang="cs-CZ" dirty="0" err="1" smtClean="0"/>
              <a:t>spolenčnost</a:t>
            </a:r>
            <a:r>
              <a:rPr lang="cs-CZ" dirty="0" smtClean="0"/>
              <a:t>?</a:t>
            </a:r>
          </a:p>
          <a:p>
            <a:r>
              <a:rPr lang="cs-CZ" dirty="0" smtClean="0"/>
              <a:t>Proč na sebe lidé nereagují čistě racionálně?</a:t>
            </a:r>
          </a:p>
          <a:p>
            <a:r>
              <a:rPr lang="cs-CZ" dirty="0" smtClean="0"/>
              <a:t>Koncept jehož pomocí vysvětlujeme sociální kooperaci</a:t>
            </a:r>
          </a:p>
          <a:p>
            <a:r>
              <a:rPr lang="cs-CZ" dirty="0" smtClean="0"/>
              <a:t>Jak se liší od altruismu?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509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Cox</a:t>
            </a:r>
            <a:r>
              <a:rPr lang="cs-CZ" dirty="0" smtClean="0"/>
              <a:t> 2011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Průměrná výše poslaná hráči 2</a:t>
            </a:r>
          </a:p>
          <a:p>
            <a:pPr lvl="1"/>
            <a:r>
              <a:rPr lang="cs-CZ" dirty="0" smtClean="0"/>
              <a:t>A = 5, 97  USD</a:t>
            </a:r>
          </a:p>
          <a:p>
            <a:pPr lvl="1"/>
            <a:r>
              <a:rPr lang="cs-CZ" dirty="0" smtClean="0"/>
              <a:t>B = 3, 63 USD</a:t>
            </a:r>
          </a:p>
          <a:p>
            <a:r>
              <a:rPr lang="cs-CZ" dirty="0" smtClean="0"/>
              <a:t>Průměrná výše vrácená hráčem 2</a:t>
            </a:r>
          </a:p>
          <a:p>
            <a:pPr lvl="1"/>
            <a:r>
              <a:rPr lang="cs-CZ" dirty="0" smtClean="0"/>
              <a:t>A = 4, 94 USD</a:t>
            </a:r>
          </a:p>
          <a:p>
            <a:pPr lvl="1"/>
            <a:r>
              <a:rPr lang="cs-CZ" dirty="0" smtClean="0"/>
              <a:t>C = 2, 06 USD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143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Reciprocita: silná nebo slabá?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Reciprocita slabá: reciproční strategie jsou výhodné pro aktéry</a:t>
            </a:r>
          </a:p>
          <a:p>
            <a:r>
              <a:rPr lang="cs-CZ" dirty="0" smtClean="0"/>
              <a:t>Reciprocita silná: aktéři volí sub-optimální strategie, nesledují vlastní zájem. Pracují s ní evoluční biologové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07813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 silná reciprocita neoptimální?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lidé se silnou reciprocitou hrají kooperačně s ostatním, co kooperují bez ohledu na výhodnost (pozitivní reciprocita)</a:t>
            </a:r>
          </a:p>
          <a:p>
            <a:r>
              <a:rPr lang="cs-CZ" dirty="0" smtClean="0"/>
              <a:t>2)ochota trestat, i když to není výhodné (negativní reciprocita)</a:t>
            </a:r>
          </a:p>
          <a:p>
            <a:endParaRPr lang="cs-CZ" dirty="0"/>
          </a:p>
          <a:p>
            <a:r>
              <a:rPr lang="cs-CZ" dirty="0" smtClean="0"/>
              <a:t>Obě dimenze nutné k udržení kooperace</a:t>
            </a:r>
          </a:p>
          <a:p>
            <a:r>
              <a:rPr lang="cs-CZ" dirty="0" smtClean="0"/>
              <a:t>I malá část free-</a:t>
            </a:r>
            <a:r>
              <a:rPr lang="cs-CZ" dirty="0" err="1" smtClean="0"/>
              <a:t>riderů</a:t>
            </a:r>
            <a:r>
              <a:rPr lang="cs-CZ" dirty="0" smtClean="0"/>
              <a:t> může snížit celkovou úroveň kooperace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3369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Přírodní výběr?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Biologický altruismus vede k tomu, že se člověk snaží o zvýšení šancí jiného organismu na přežití či reprodukci na úkor vlastního fitness</a:t>
            </a:r>
          </a:p>
          <a:p>
            <a:r>
              <a:rPr lang="cs-CZ" dirty="0" smtClean="0"/>
              <a:t>Je to jako v situaci sociálního dilematu</a:t>
            </a:r>
          </a:p>
          <a:p>
            <a:r>
              <a:rPr lang="cs-CZ" dirty="0" smtClean="0"/>
              <a:t>V kontextu přírodního výběru by neměli být preferování altruisté</a:t>
            </a:r>
          </a:p>
          <a:p>
            <a:r>
              <a:rPr lang="cs-CZ" dirty="0" smtClean="0"/>
              <a:t>Naopak: člověk, který nepomáhá ostatním, ale ostatní pomáhají jemu, by měl mít výhodu, šíření sobeckého genu</a:t>
            </a:r>
          </a:p>
          <a:p>
            <a:r>
              <a:rPr lang="cs-CZ" dirty="0" smtClean="0"/>
              <a:t>ALE JE TO TAK?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7998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Skupinová spolupráce dlouhodobě funguje. </a:t>
            </a:r>
            <a:r>
              <a:rPr lang="cs-CZ" dirty="0" err="1" smtClean="0"/>
              <a:t>Jakto</a:t>
            </a:r>
            <a:r>
              <a:rPr lang="cs-CZ" dirty="0" smtClean="0"/>
              <a:t>????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Např. </a:t>
            </a:r>
            <a:r>
              <a:rPr lang="cs-CZ" dirty="0" err="1" smtClean="0"/>
              <a:t>Alxerod</a:t>
            </a:r>
            <a:r>
              <a:rPr lang="cs-CZ" dirty="0" smtClean="0"/>
              <a:t> ukazuje, že reciprocita je výhodný</a:t>
            </a:r>
          </a:p>
          <a:p>
            <a:r>
              <a:rPr lang="cs-CZ" dirty="0" err="1" smtClean="0"/>
              <a:t>Tit-for-tat</a:t>
            </a:r>
            <a:endParaRPr lang="cs-CZ" dirty="0" smtClean="0"/>
          </a:p>
          <a:p>
            <a:r>
              <a:rPr lang="cs-CZ" dirty="0" smtClean="0"/>
              <a:t>Reciprocita je tedy </a:t>
            </a:r>
            <a:r>
              <a:rPr lang="cs-CZ" dirty="0" err="1" smtClean="0"/>
              <a:t>self-serving</a:t>
            </a:r>
            <a:r>
              <a:rPr lang="cs-CZ" dirty="0" smtClean="0"/>
              <a:t>??</a:t>
            </a:r>
          </a:p>
          <a:p>
            <a:r>
              <a:rPr lang="cs-CZ" dirty="0" smtClean="0"/>
              <a:t>Jde o nepřímou maximalizaci užitku?</a:t>
            </a:r>
          </a:p>
          <a:p>
            <a:r>
              <a:rPr lang="cs-CZ" dirty="0" smtClean="0"/>
              <a:t>FOLK TEORÉM: V případě, kdy je kooperace výhodná (například v PD) se hráči snaží dojít ke kooperaci, pokud někdo nekooperuje = </a:t>
            </a:r>
            <a:r>
              <a:rPr lang="cs-CZ" dirty="0" err="1" smtClean="0"/>
              <a:t>trigger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r>
              <a:rPr lang="cs-CZ" dirty="0" smtClean="0"/>
              <a:t> </a:t>
            </a:r>
            <a:r>
              <a:rPr lang="mr-IN" dirty="0" smtClean="0"/>
              <a:t>–</a:t>
            </a:r>
            <a:r>
              <a:rPr lang="cs-CZ" dirty="0" smtClean="0"/>
              <a:t> protihráč stáhne svoji kooperaci (trest)</a:t>
            </a:r>
          </a:p>
          <a:p>
            <a:r>
              <a:rPr lang="cs-CZ" dirty="0" smtClean="0"/>
              <a:t>V nekonečné hře je kooperaci udržitelná pomocí </a:t>
            </a:r>
            <a:r>
              <a:rPr lang="cs-CZ" dirty="0" err="1" smtClean="0"/>
              <a:t>trigger</a:t>
            </a:r>
            <a:r>
              <a:rPr lang="cs-CZ" dirty="0" smtClean="0"/>
              <a:t> </a:t>
            </a:r>
            <a:r>
              <a:rPr lang="cs-CZ" dirty="0" err="1" smtClean="0"/>
              <a:t>startgery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09203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Ale jak lidé poznají, jaké </a:t>
            </a:r>
            <a:r>
              <a:rPr lang="cs-CZ" dirty="0" err="1" smtClean="0"/>
              <a:t>ekvilibrium</a:t>
            </a:r>
            <a:r>
              <a:rPr lang="cs-CZ" dirty="0" smtClean="0"/>
              <a:t> zvolit?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Schopnost signálů</a:t>
            </a:r>
          </a:p>
          <a:p>
            <a:r>
              <a:rPr lang="cs-CZ" dirty="0" smtClean="0"/>
              <a:t>Přírodní výběr</a:t>
            </a:r>
          </a:p>
          <a:p>
            <a:r>
              <a:rPr lang="cs-CZ" dirty="0" smtClean="0"/>
              <a:t>Bohatší a úspěšnější skupina je ta, co kooperuje</a:t>
            </a:r>
          </a:p>
          <a:p>
            <a:r>
              <a:rPr lang="cs-CZ" dirty="0" smtClean="0"/>
              <a:t>Převaha kooperujících skupin (</a:t>
            </a:r>
            <a:r>
              <a:rPr lang="cs-CZ" dirty="0" err="1" smtClean="0"/>
              <a:t>absorbce</a:t>
            </a:r>
            <a:r>
              <a:rPr lang="cs-CZ" dirty="0" smtClean="0"/>
              <a:t> nebo vymření slabších skupin)</a:t>
            </a:r>
          </a:p>
          <a:p>
            <a:r>
              <a:rPr lang="cs-CZ" dirty="0" smtClean="0"/>
              <a:t>SKUPINOVÝ přírodní výběr (</a:t>
            </a:r>
            <a:r>
              <a:rPr lang="cs-CZ" dirty="0" err="1" smtClean="0"/>
              <a:t>group</a:t>
            </a:r>
            <a:r>
              <a:rPr lang="cs-CZ" dirty="0" smtClean="0"/>
              <a:t> </a:t>
            </a:r>
            <a:r>
              <a:rPr lang="cs-CZ" dirty="0" err="1" smtClean="0"/>
              <a:t>selection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306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Strong</a:t>
            </a:r>
            <a:r>
              <a:rPr lang="cs-CZ" dirty="0" smtClean="0"/>
              <a:t> reciprocity?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Slabá reciprocita jako </a:t>
            </a:r>
            <a:r>
              <a:rPr lang="cs-CZ" dirty="0" err="1" smtClean="0"/>
              <a:t>např</a:t>
            </a:r>
            <a:r>
              <a:rPr lang="cs-CZ" dirty="0" smtClean="0"/>
              <a:t> Folk teorém nevyžaduje vlastní náklady</a:t>
            </a:r>
          </a:p>
          <a:p>
            <a:r>
              <a:rPr lang="cs-CZ" dirty="0" err="1" smtClean="0"/>
              <a:t>Podoný</a:t>
            </a:r>
            <a:r>
              <a:rPr lang="cs-CZ" dirty="0" smtClean="0"/>
              <a:t> koncept je </a:t>
            </a:r>
            <a:r>
              <a:rPr lang="cs-CZ" dirty="0" err="1" smtClean="0"/>
              <a:t>Tiversův</a:t>
            </a:r>
            <a:r>
              <a:rPr lang="cs-CZ" dirty="0" smtClean="0"/>
              <a:t> reciproční altruismus 1971: ztracená příležitost musí být kompenzovaná příležitostí budoucí spolupráce</a:t>
            </a:r>
          </a:p>
          <a:p>
            <a:endParaRPr lang="cs-CZ" dirty="0"/>
          </a:p>
          <a:p>
            <a:r>
              <a:rPr lang="cs-CZ" dirty="0" smtClean="0"/>
              <a:t>Limity: </a:t>
            </a:r>
          </a:p>
          <a:p>
            <a:r>
              <a:rPr lang="cs-CZ" dirty="0" smtClean="0"/>
              <a:t>A) lidé mají tendenci nebrat vážně </a:t>
            </a:r>
            <a:r>
              <a:rPr lang="cs-CZ" dirty="0" err="1" smtClean="0"/>
              <a:t>budoucnot</a:t>
            </a:r>
            <a:endParaRPr lang="cs-CZ" dirty="0" smtClean="0"/>
          </a:p>
          <a:p>
            <a:r>
              <a:rPr lang="cs-CZ" dirty="0" smtClean="0"/>
              <a:t>B)Počet hráčů by musel být velmi malý</a:t>
            </a:r>
          </a:p>
          <a:p>
            <a:r>
              <a:rPr lang="cs-CZ" dirty="0" smtClean="0"/>
              <a:t>C)Dokonalá informace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51071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Strong</a:t>
            </a:r>
            <a:r>
              <a:rPr lang="cs-CZ" dirty="0" smtClean="0"/>
              <a:t> reciprocity?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tedy lidé jednají recipročně?</a:t>
            </a:r>
          </a:p>
          <a:p>
            <a:r>
              <a:rPr lang="cs-CZ" dirty="0" smtClean="0"/>
              <a:t>Protože to považují za správné</a:t>
            </a:r>
          </a:p>
          <a:p>
            <a:r>
              <a:rPr lang="cs-CZ" dirty="0" smtClean="0"/>
              <a:t>Trest není pouhým stažením se z kooperace, ale rozhodnutí </a:t>
            </a:r>
            <a:r>
              <a:rPr lang="cs-CZ" dirty="0" err="1" smtClean="0"/>
              <a:t>aktvně</a:t>
            </a:r>
            <a:r>
              <a:rPr lang="cs-CZ" dirty="0" smtClean="0"/>
              <a:t> nést náklady!</a:t>
            </a:r>
          </a:p>
          <a:p>
            <a:r>
              <a:rPr lang="cs-CZ" dirty="0" smtClean="0"/>
              <a:t>Viz: </a:t>
            </a:r>
            <a:r>
              <a:rPr lang="cs-CZ" dirty="0" err="1" smtClean="0"/>
              <a:t>Ultimatum</a:t>
            </a:r>
            <a:r>
              <a:rPr lang="cs-CZ" dirty="0" smtClean="0"/>
              <a:t> Game, PD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39016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Nákladný trest (</a:t>
            </a:r>
            <a:r>
              <a:rPr lang="cs-CZ" dirty="0" err="1" smtClean="0"/>
              <a:t>costly</a:t>
            </a:r>
            <a:r>
              <a:rPr lang="cs-CZ" dirty="0" smtClean="0"/>
              <a:t> </a:t>
            </a:r>
            <a:r>
              <a:rPr lang="cs-CZ" dirty="0" err="1" smtClean="0"/>
              <a:t>punishment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Neurovědní</a:t>
            </a:r>
            <a:r>
              <a:rPr lang="cs-CZ" dirty="0" smtClean="0"/>
              <a:t> výzkum:</a:t>
            </a:r>
          </a:p>
          <a:p>
            <a:r>
              <a:rPr lang="cs-CZ" dirty="0" smtClean="0"/>
              <a:t>Souvisí s více motivacemi</a:t>
            </a:r>
          </a:p>
          <a:p>
            <a:r>
              <a:rPr lang="cs-CZ" dirty="0" smtClean="0"/>
              <a:t>Negativní reakce na sociální nespravedlnost (</a:t>
            </a:r>
            <a:r>
              <a:rPr lang="cs-CZ" dirty="0" err="1" smtClean="0"/>
              <a:t>Sanfeyet</a:t>
            </a:r>
            <a:r>
              <a:rPr lang="cs-CZ" dirty="0" smtClean="0"/>
              <a:t> et al. 2003)</a:t>
            </a:r>
          </a:p>
          <a:p>
            <a:r>
              <a:rPr lang="cs-CZ" dirty="0" smtClean="0"/>
              <a:t>Radost z trestání sociálních deviantů (de </a:t>
            </a:r>
            <a:r>
              <a:rPr lang="cs-CZ" dirty="0" err="1" smtClean="0"/>
              <a:t>Quervain</a:t>
            </a:r>
            <a:r>
              <a:rPr lang="cs-CZ" dirty="0" smtClean="0"/>
              <a:t> 2004)</a:t>
            </a:r>
          </a:p>
          <a:p>
            <a:endParaRPr lang="cs-CZ" dirty="0"/>
          </a:p>
          <a:p>
            <a:r>
              <a:rPr lang="cs-CZ" dirty="0" smtClean="0"/>
              <a:t>Jak interpretovat nákladné trestání???</a:t>
            </a:r>
          </a:p>
          <a:p>
            <a:r>
              <a:rPr lang="cs-CZ" dirty="0" smtClean="0"/>
              <a:t>Pozor na validitu </a:t>
            </a:r>
            <a:r>
              <a:rPr lang="cs-CZ" smtClean="0"/>
              <a:t>experimentálních výsledků</a:t>
            </a:r>
            <a:endParaRPr lang="cs-CZ" dirty="0" smtClean="0"/>
          </a:p>
          <a:p>
            <a:r>
              <a:rPr lang="cs-CZ" dirty="0" smtClean="0"/>
              <a:t>Existuje spontánní kooperace (F. </a:t>
            </a:r>
            <a:r>
              <a:rPr lang="cs-CZ" dirty="0" err="1" smtClean="0"/>
              <a:t>Guala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312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Reciproční altruismus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Jednání jednoho aktéra je výhodné pro druhého aktéra. Zároveň je nákladné pro prvního aktéra. </a:t>
            </a:r>
          </a:p>
          <a:p>
            <a:r>
              <a:rPr lang="cs-CZ" dirty="0" smtClean="0"/>
              <a:t>2) Mezi dáváním (náklady) a dostáváním (benefity) je časový odstup</a:t>
            </a:r>
          </a:p>
          <a:p>
            <a:r>
              <a:rPr lang="cs-CZ" dirty="0" smtClean="0"/>
              <a:t>3) Aktér který dává (obětuje část svého užitku), očekává, že dostane zpátky minimálně stejnou nebo vyšší částku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806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Důvěra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První hráč (aktér v sociální interakci) dělá investici</a:t>
            </a:r>
          </a:p>
          <a:p>
            <a:r>
              <a:rPr lang="cs-CZ" dirty="0" smtClean="0"/>
              <a:t>Investice se mu vrátí, pokud je druhý hráč důvěryhodný</a:t>
            </a:r>
          </a:p>
          <a:p>
            <a:r>
              <a:rPr lang="cs-CZ" dirty="0" smtClean="0"/>
              <a:t>Riziko, že nebude recipročně reagovat (sbalí prachy a vypadne)</a:t>
            </a:r>
          </a:p>
          <a:p>
            <a:r>
              <a:rPr lang="cs-CZ" dirty="0" smtClean="0"/>
              <a:t>Trust: ochota být zranitelný založená na očekávání toho, jak se zachovají ostatní lidé.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018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7510"/>
          </a:xfrm>
        </p:spPr>
        <p:txBody>
          <a:bodyPr/>
          <a:lstStyle/>
          <a:p>
            <a:r>
              <a:rPr lang="cs-CZ" dirty="0" smtClean="0"/>
              <a:t>Normy reciprocity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2636"/>
            <a:ext cx="10515600" cy="516366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Existuje několik norem reciprocity</a:t>
            </a:r>
          </a:p>
          <a:p>
            <a:r>
              <a:rPr lang="cs-CZ" dirty="0" smtClean="0"/>
              <a:t>Různí lidé mají jiné normy</a:t>
            </a:r>
          </a:p>
          <a:p>
            <a:r>
              <a:rPr lang="cs-CZ" dirty="0" smtClean="0"/>
              <a:t>Společné rysy: jedinci mají tendenci reagovat na pozitivní chování pozitivně a na negativní chování negativně</a:t>
            </a:r>
          </a:p>
          <a:p>
            <a:r>
              <a:rPr lang="cs-CZ" dirty="0" smtClean="0"/>
              <a:t>Nejčastější reciproční norma: </a:t>
            </a:r>
            <a:r>
              <a:rPr lang="cs-CZ" b="1" dirty="0" smtClean="0"/>
              <a:t>oko za oko </a:t>
            </a:r>
            <a:r>
              <a:rPr lang="cs-CZ" dirty="0" smtClean="0"/>
              <a:t>(</a:t>
            </a:r>
            <a:r>
              <a:rPr lang="cs-CZ" dirty="0" err="1" smtClean="0"/>
              <a:t>tit-for-tat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Vítěz </a:t>
            </a:r>
            <a:r>
              <a:rPr lang="cs-CZ" dirty="0" err="1" smtClean="0"/>
              <a:t>Axelrodova</a:t>
            </a:r>
            <a:r>
              <a:rPr lang="cs-CZ" dirty="0" smtClean="0"/>
              <a:t> turnaje (1984)</a:t>
            </a:r>
            <a:endParaRPr lang="cs-CZ" dirty="0" smtClean="0"/>
          </a:p>
          <a:p>
            <a:r>
              <a:rPr lang="cs-CZ" dirty="0" smtClean="0"/>
              <a:t>Pokud reciprocita rozšířená, je ve společnosti pobídka k budování </a:t>
            </a:r>
            <a:r>
              <a:rPr lang="cs-CZ" b="1" dirty="0" smtClean="0"/>
              <a:t>REPUTACE</a:t>
            </a:r>
          </a:p>
          <a:p>
            <a:r>
              <a:rPr lang="cs-CZ" dirty="0" smtClean="0"/>
              <a:t>Reputace </a:t>
            </a:r>
            <a:r>
              <a:rPr lang="mr-IN" dirty="0" smtClean="0"/>
              <a:t>–</a:t>
            </a:r>
            <a:r>
              <a:rPr lang="cs-CZ" dirty="0" smtClean="0"/>
              <a:t> konsistentní chování, dodržování </a:t>
            </a:r>
            <a:r>
              <a:rPr lang="cs-CZ" dirty="0" err="1" smtClean="0"/>
              <a:t>szávazků</a:t>
            </a:r>
            <a:r>
              <a:rPr lang="cs-CZ" dirty="0" smtClean="0"/>
              <a:t> (ve smyslu obětování nákladů)</a:t>
            </a:r>
          </a:p>
          <a:p>
            <a:r>
              <a:rPr lang="cs-CZ" dirty="0" smtClean="0"/>
              <a:t>Reputací v reciproční interakci je </a:t>
            </a:r>
            <a:r>
              <a:rPr lang="cs-CZ" b="1" dirty="0" smtClean="0"/>
              <a:t>důvěryhodnost </a:t>
            </a:r>
            <a:r>
              <a:rPr lang="cs-CZ" dirty="0" smtClean="0"/>
              <a:t>(umožňuje efektivní sociální kooperaci)</a:t>
            </a:r>
          </a:p>
        </p:txBody>
      </p:sp>
    </p:spTree>
    <p:extLst>
      <p:ext uri="{BB962C8B-B14F-4D97-AF65-F5344CB8AC3E}">
        <p14:creationId xmlns:p14="http://schemas.microsoft.com/office/powerpoint/2010/main" val="186024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Důvěryhodnost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Lidé se učí o tom, jak ostatní reagují</a:t>
            </a:r>
          </a:p>
          <a:p>
            <a:r>
              <a:rPr lang="cs-CZ" dirty="0" smtClean="0"/>
              <a:t>Odhad důvěryhodnosti na základě zkušeností</a:t>
            </a:r>
          </a:p>
          <a:p>
            <a:r>
              <a:rPr lang="cs-CZ" dirty="0" smtClean="0"/>
              <a:t>Kooperace s těmi, od koho očekáváme důvěryhodnost (Reputace)</a:t>
            </a:r>
          </a:p>
          <a:p>
            <a:r>
              <a:rPr lang="cs-CZ" dirty="0" smtClean="0"/>
              <a:t>Vyhýbání se spolupráce s nedůvěryhodnými lidmi</a:t>
            </a:r>
          </a:p>
          <a:p>
            <a:r>
              <a:rPr lang="cs-CZ" dirty="0" smtClean="0"/>
              <a:t>Ochota trestat nereciproční chování</a:t>
            </a:r>
          </a:p>
          <a:p>
            <a:r>
              <a:rPr lang="cs-CZ" dirty="0" smtClean="0"/>
              <a:t>Ne všichni mají </a:t>
            </a:r>
            <a:r>
              <a:rPr lang="cs-CZ" dirty="0" err="1" smtClean="0"/>
              <a:t>internalizované</a:t>
            </a:r>
            <a:r>
              <a:rPr lang="cs-CZ" dirty="0" smtClean="0"/>
              <a:t> normy reciprocity</a:t>
            </a:r>
          </a:p>
          <a:p>
            <a:r>
              <a:rPr lang="cs-CZ" dirty="0" smtClean="0"/>
              <a:t>Ne všichni se chovají stejně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645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Normy reciprocity </a:t>
            </a:r>
            <a:r>
              <a:rPr lang="cs-CZ" dirty="0" smtClean="0"/>
              <a:t>(</a:t>
            </a:r>
            <a:r>
              <a:rPr lang="cs-CZ" dirty="0" err="1" smtClean="0"/>
              <a:t>Elinor</a:t>
            </a:r>
            <a:r>
              <a:rPr lang="cs-CZ" dirty="0" smtClean="0"/>
              <a:t> </a:t>
            </a:r>
            <a:r>
              <a:rPr lang="cs-CZ" dirty="0" err="1" smtClean="0"/>
              <a:t>Ostrom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Vždy kooperuj první; přestaň kooperovat, když ostatní nejsou reciproční; trestej ty, co nekooperují.</a:t>
            </a:r>
          </a:p>
          <a:p>
            <a:r>
              <a:rPr lang="cs-CZ" dirty="0" smtClean="0"/>
              <a:t>2. Kooperuj jen v případě, že považuješ ostatní za důvěryhodné; </a:t>
            </a:r>
            <a:r>
              <a:rPr lang="cs-CZ" dirty="0" smtClean="0"/>
              <a:t>přestaň kooperovat, když ostatní nejsou reciproční; trestej ty, co nekooperují.</a:t>
            </a:r>
          </a:p>
          <a:p>
            <a:r>
              <a:rPr lang="cs-CZ" dirty="0" smtClean="0"/>
              <a:t>3. Pokud bude kooperace zavedena ostatními, připoj se;</a:t>
            </a:r>
            <a:r>
              <a:rPr lang="cs-CZ" dirty="0" smtClean="0"/>
              <a:t> přestaň kooperovat, když ostatní nejsou reciproční; trestej ty, co nekooperují.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113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Dodatečné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4. Vždy kooperuj v některých kontextech</a:t>
            </a:r>
          </a:p>
          <a:p>
            <a:r>
              <a:rPr lang="cs-CZ" dirty="0" smtClean="0"/>
              <a:t>5. Nikdy nekooperuj</a:t>
            </a:r>
          </a:p>
          <a:p>
            <a:r>
              <a:rPr lang="cs-CZ" dirty="0" smtClean="0"/>
              <a:t>6. Napodobuj normy 1 a 2, přestaň kooperovat, když </a:t>
            </a:r>
            <a:r>
              <a:rPr lang="cs-CZ" dirty="0" err="1" smtClean="0"/>
              <a:t>dokážš</a:t>
            </a:r>
            <a:r>
              <a:rPr lang="cs-CZ" dirty="0" smtClean="0"/>
              <a:t> úspěšně využít černého </a:t>
            </a:r>
            <a:r>
              <a:rPr lang="cs-CZ" dirty="0" err="1" smtClean="0"/>
              <a:t>pasažérství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Různí lidé mají různé strategie.</a:t>
            </a:r>
          </a:p>
          <a:p>
            <a:r>
              <a:rPr lang="cs-CZ" dirty="0" smtClean="0"/>
              <a:t>Součástí strategie je snaha odhadnout typ ostatních hráčů</a:t>
            </a:r>
          </a:p>
          <a:p>
            <a:r>
              <a:rPr lang="cs-CZ" dirty="0" smtClean="0"/>
              <a:t>Jaký je podíl hráčů 1??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152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Pellicaan</a:t>
            </a:r>
            <a:r>
              <a:rPr lang="cs-CZ" dirty="0" smtClean="0"/>
              <a:t> a ven der </a:t>
            </a:r>
            <a:r>
              <a:rPr lang="cs-CZ" dirty="0" err="1" smtClean="0"/>
              <a:t>Veen</a:t>
            </a:r>
            <a:r>
              <a:rPr lang="cs-CZ" dirty="0" smtClean="0"/>
              <a:t> 2002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Environmentální dilemata</a:t>
            </a:r>
          </a:p>
          <a:p>
            <a:r>
              <a:rPr lang="cs-CZ" dirty="0" smtClean="0"/>
              <a:t>Holandsko</a:t>
            </a:r>
          </a:p>
          <a:p>
            <a:r>
              <a:rPr lang="cs-CZ" dirty="0" smtClean="0"/>
              <a:t>Velká část </a:t>
            </a:r>
            <a:r>
              <a:rPr lang="cs-CZ" dirty="0" err="1" smtClean="0"/>
              <a:t>respondetů</a:t>
            </a:r>
            <a:r>
              <a:rPr lang="cs-CZ" dirty="0" smtClean="0"/>
              <a:t> ochotná k významným úsporám ve spotřebě energie</a:t>
            </a:r>
          </a:p>
          <a:p>
            <a:r>
              <a:rPr lang="cs-CZ" dirty="0" smtClean="0"/>
              <a:t>Velká část podporovala nákladné opatření v problému toxického odpadu z domácností</a:t>
            </a:r>
          </a:p>
          <a:p>
            <a:r>
              <a:rPr lang="cs-CZ" dirty="0" smtClean="0"/>
              <a:t>Malá část ochotna omezovat cestování</a:t>
            </a:r>
          </a:p>
          <a:p>
            <a:r>
              <a:rPr lang="cs-CZ" dirty="0" smtClean="0"/>
              <a:t>Různé strategie v různých tématech</a:t>
            </a:r>
          </a:p>
          <a:p>
            <a:r>
              <a:rPr lang="cs-CZ" dirty="0" smtClean="0"/>
              <a:t>Kontext!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76785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1160</Words>
  <Application>Microsoft Macintosh PowerPoint</Application>
  <PresentationFormat>Širokoúhlá obrazovka</PresentationFormat>
  <Paragraphs>155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Calibri</vt:lpstr>
      <vt:lpstr>Calibri Light</vt:lpstr>
      <vt:lpstr>Mangal</vt:lpstr>
      <vt:lpstr>Arial</vt:lpstr>
      <vt:lpstr>Motiv Office</vt:lpstr>
      <vt:lpstr>RECIPROCITA</vt:lpstr>
      <vt:lpstr>Jaký je význam důvěry a reciprocity?</vt:lpstr>
      <vt:lpstr>Reciproční altruismus</vt:lpstr>
      <vt:lpstr>Důvěra</vt:lpstr>
      <vt:lpstr>Normy reciprocity</vt:lpstr>
      <vt:lpstr>Důvěryhodnost</vt:lpstr>
      <vt:lpstr>Normy reciprocity (Elinor Ostrom)</vt:lpstr>
      <vt:lpstr>Dodatečné normy</vt:lpstr>
      <vt:lpstr>Pellicaan a ven der Veen 2002</vt:lpstr>
      <vt:lpstr>Reciprocita, Reputace, Důvěra (Ostrom 1998)</vt:lpstr>
      <vt:lpstr>Jak měřit důvěru a reciprocitu?????</vt:lpstr>
      <vt:lpstr>Ultimatum Game (1982)</vt:lpstr>
      <vt:lpstr>Trust Game</vt:lpstr>
      <vt:lpstr>Trust Game</vt:lpstr>
      <vt:lpstr>Metaanalýza Trust Game</vt:lpstr>
      <vt:lpstr>Johnson a Mislin 2011 </vt:lpstr>
      <vt:lpstr>Prezentace aplikace PowerPoint</vt:lpstr>
      <vt:lpstr>Jak odlišit důvěru a reciprocitu od tzv. other-regarding preferencí</vt:lpstr>
      <vt:lpstr>Cox 2011</vt:lpstr>
      <vt:lpstr>Cox 2011</vt:lpstr>
      <vt:lpstr>Reciprocita: silná nebo slabá?</vt:lpstr>
      <vt:lpstr>Jak je silná reciprocita neoptimální?</vt:lpstr>
      <vt:lpstr>Přírodní výběr?</vt:lpstr>
      <vt:lpstr>Skupinová spolupráce dlouhodobě funguje. Jakto????</vt:lpstr>
      <vt:lpstr>Ale jak lidé poznají, jaké ekvilibrium zvolit?</vt:lpstr>
      <vt:lpstr>Strong reciprocity?</vt:lpstr>
      <vt:lpstr>Strong reciprocity?</vt:lpstr>
      <vt:lpstr>Nákladný trest (costly punishment)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RECIPROCITA</dc:title>
  <dc:creator>Lenka Hrbková</dc:creator>
  <cp:lastModifiedBy>Lenka Hrbková</cp:lastModifiedBy>
  <cp:revision>17</cp:revision>
  <dcterms:created xsi:type="dcterms:W3CDTF">2017-05-04T07:36:58Z</dcterms:created>
  <dcterms:modified xsi:type="dcterms:W3CDTF">2017-05-04T11:18:37Z</dcterms:modified>
</cp:coreProperties>
</file>