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74" r:id="rId4"/>
    <p:sldId id="268" r:id="rId5"/>
    <p:sldId id="283" r:id="rId6"/>
    <p:sldId id="275" r:id="rId7"/>
    <p:sldId id="277" r:id="rId8"/>
    <p:sldId id="279" r:id="rId9"/>
    <p:sldId id="276" r:id="rId10"/>
    <p:sldId id="278" r:id="rId11"/>
    <p:sldId id="280" r:id="rId12"/>
    <p:sldId id="257" r:id="rId13"/>
    <p:sldId id="267" r:id="rId14"/>
    <p:sldId id="272" r:id="rId15"/>
    <p:sldId id="269" r:id="rId16"/>
    <p:sldId id="273" r:id="rId17"/>
    <p:sldId id="270" r:id="rId18"/>
    <p:sldId id="263" r:id="rId19"/>
    <p:sldId id="261" r:id="rId20"/>
    <p:sldId id="266" r:id="rId21"/>
    <p:sldId id="259" r:id="rId22"/>
    <p:sldId id="265" r:id="rId23"/>
    <p:sldId id="2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875D-BF1E-4F6D-ACE2-247D6FDB0008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D25-E90F-49A5-97F6-3106743379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531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1D25-E90F-49A5-97F6-31067433790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02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A3BF-9F39-482B-98F8-732FE297535A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(Pokusy o) Reformy směrem k většinovým systémům (a personalizaci volby)</a:t>
            </a:r>
            <a:endParaRPr lang="cs-CZ" dirty="0">
              <a:latin typeface="Haettenschweiler" panose="020B070604090206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POL 276, </a:t>
            </a:r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16.5</a:t>
            </a:r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. </a:t>
            </a:r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2017</a:t>
            </a:r>
            <a:endParaRPr lang="cs-CZ" dirty="0">
              <a:latin typeface="Haettenschweiler" panose="020B0706040902060204" pitchFamily="34" charset="0"/>
              <a:ea typeface="Gungsuh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Haettenschweiler" panose="020B0706040902060204" pitchFamily="34" charset="0"/>
              </a:rPr>
              <a:t>Pravděpodobnost kombinace příznivých výsledků.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620448" cy="509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44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Kritika?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Je sporné, nakolik je tento návrh vhodný/proveditelný jako </a:t>
            </a:r>
            <a:r>
              <a:rPr lang="cs-CZ" u="sng" dirty="0" smtClean="0">
                <a:latin typeface="Haettenschweiler" panose="020B0706040902060204" pitchFamily="34" charset="0"/>
              </a:rPr>
              <a:t>volební reforma</a:t>
            </a:r>
          </a:p>
          <a:p>
            <a:pPr marL="0" indent="0">
              <a:buNone/>
            </a:pPr>
            <a:endParaRPr lang="cs-CZ" dirty="0">
              <a:latin typeface="Haettenschweiler" panose="020B0706040902060204" pitchFamily="34" charset="0"/>
            </a:endParaRPr>
          </a:p>
          <a:p>
            <a:r>
              <a:rPr lang="cs-CZ" dirty="0" err="1" smtClean="0">
                <a:latin typeface="Haettenschweiler" panose="020B0706040902060204" pitchFamily="34" charset="0"/>
              </a:rPr>
              <a:t>Colomerův</a:t>
            </a:r>
            <a:r>
              <a:rPr lang="cs-CZ" dirty="0" smtClean="0">
                <a:latin typeface="Haettenschweiler" panose="020B0706040902060204" pitchFamily="34" charset="0"/>
              </a:rPr>
              <a:t> argument- N se kontinuálně zvyšuje, ve většině zemí je „už pozdě“</a:t>
            </a:r>
          </a:p>
          <a:p>
            <a:endParaRPr lang="cs-CZ" dirty="0">
              <a:latin typeface="Haettenschweiler" panose="020B0706040902060204" pitchFamily="34" charset="0"/>
            </a:endParaRPr>
          </a:p>
          <a:p>
            <a:r>
              <a:rPr lang="cs-CZ" dirty="0" smtClean="0">
                <a:latin typeface="Haettenschweiler" panose="020B0706040902060204" pitchFamily="34" charset="0"/>
              </a:rPr>
              <a:t>V podstatě návrh, shodný s reformou z doby opoziční smlouvy.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9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latin typeface="Haettenschweiler" panose="020B0706040902060204" pitchFamily="34" charset="0"/>
              </a:rPr>
              <a:t>Argument pro</a:t>
            </a:r>
            <a:r>
              <a:rPr lang="cs-CZ" sz="3200" dirty="0">
                <a:latin typeface="Haettenschweiler" panose="020B0706040902060204" pitchFamily="34" charset="0"/>
              </a:rPr>
              <a:t>: ekonomika</a:t>
            </a:r>
            <a:br>
              <a:rPr lang="cs-CZ" sz="3200" dirty="0">
                <a:latin typeface="Haettenschweiler" panose="020B0706040902060204" pitchFamily="34" charset="0"/>
              </a:rPr>
            </a:br>
            <a:r>
              <a:rPr lang="cs-CZ" sz="3200" dirty="0">
                <a:latin typeface="Haettenschweiler" panose="020B0706040902060204" pitchFamily="34" charset="0"/>
              </a:rPr>
              <a:t> </a:t>
            </a:r>
            <a:r>
              <a:rPr lang="cs-CZ" sz="3200" dirty="0" smtClean="0">
                <a:latin typeface="Haettenschweiler" panose="020B0706040902060204" pitchFamily="34" charset="0"/>
              </a:rPr>
              <a:t>(Person-</a:t>
            </a:r>
            <a:r>
              <a:rPr lang="cs-CZ" sz="3200" dirty="0" err="1" smtClean="0">
                <a:latin typeface="Haettenschweiler" panose="020B0706040902060204" pitchFamily="34" charset="0"/>
              </a:rPr>
              <a:t>Tabellini</a:t>
            </a:r>
            <a:r>
              <a:rPr lang="cs-CZ" sz="3200" dirty="0" smtClean="0">
                <a:latin typeface="Haettenschweiler" panose="020B0706040902060204" pitchFamily="34" charset="0"/>
              </a:rPr>
              <a:t> 2003, </a:t>
            </a:r>
            <a:r>
              <a:rPr lang="cs-CZ" sz="3200" dirty="0" err="1" smtClean="0">
                <a:latin typeface="Haettenschweiler" panose="020B0706040902060204" pitchFamily="34" charset="0"/>
              </a:rPr>
              <a:t>Cheng</a:t>
            </a:r>
            <a:r>
              <a:rPr lang="cs-CZ" sz="3200" dirty="0" smtClean="0">
                <a:latin typeface="Haettenschweiler" panose="020B0706040902060204" pitchFamily="34" charset="0"/>
              </a:rPr>
              <a:t>, </a:t>
            </a:r>
            <a:r>
              <a:rPr lang="cs-CZ" sz="3200" dirty="0" err="1" smtClean="0">
                <a:latin typeface="Haettenschweiler" panose="020B0706040902060204" pitchFamily="34" charset="0"/>
              </a:rPr>
              <a:t>Kayser</a:t>
            </a:r>
            <a:r>
              <a:rPr lang="cs-CZ" sz="3200" dirty="0" smtClean="0">
                <a:latin typeface="Haettenschweiler" panose="020B0706040902060204" pitchFamily="34" charset="0"/>
              </a:rPr>
              <a:t> et al. 2010):</a:t>
            </a:r>
            <a:endParaRPr lang="cs-CZ" sz="3200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 smtClean="0">
              <a:latin typeface="Haettenschweiler" panose="020B0706040902060204" pitchFamily="34" charset="0"/>
            </a:endParaRPr>
          </a:p>
          <a:p>
            <a:r>
              <a:rPr lang="cs-CZ" b="1" dirty="0" smtClean="0">
                <a:latin typeface="Haettenschweiler" panose="020B0706040902060204" pitchFamily="34" charset="0"/>
              </a:rPr>
              <a:t>Proporční systémy</a:t>
            </a:r>
            <a:r>
              <a:rPr lang="cs-CZ" dirty="0" smtClean="0">
                <a:latin typeface="Haettenschweiler" panose="020B0706040902060204" pitchFamily="34" charset="0"/>
              </a:rPr>
              <a:t>: obtížnější prosadit politiku, větší vliv lobby, odborů („producentů“), </a:t>
            </a:r>
            <a:r>
              <a:rPr lang="cs-CZ" b="1" dirty="0" smtClean="0">
                <a:latin typeface="Haettenschweiler" panose="020B0706040902060204" pitchFamily="34" charset="0"/>
              </a:rPr>
              <a:t>vyšší daně</a:t>
            </a:r>
            <a:r>
              <a:rPr lang="cs-CZ" dirty="0" smtClean="0">
                <a:latin typeface="Haettenschweiler" panose="020B0706040902060204" pitchFamily="34" charset="0"/>
              </a:rPr>
              <a:t>, protože možnost spotřebitelů (voličů) ovlivnit politiku je dosti malá, </a:t>
            </a:r>
            <a:r>
              <a:rPr lang="cs-CZ" b="1" dirty="0" smtClean="0">
                <a:latin typeface="Haettenschweiler" panose="020B0706040902060204" pitchFamily="34" charset="0"/>
              </a:rPr>
              <a:t>nižší růst HDP</a:t>
            </a:r>
            <a:r>
              <a:rPr lang="cs-CZ" dirty="0" smtClean="0">
                <a:latin typeface="Haettenschweiler" panose="020B0706040902060204" pitchFamily="34" charset="0"/>
              </a:rPr>
              <a:t>.</a:t>
            </a:r>
          </a:p>
          <a:p>
            <a:endParaRPr lang="cs-CZ" dirty="0">
              <a:latin typeface="Haettenschweiler" panose="020B0706040902060204" pitchFamily="34" charset="0"/>
            </a:endParaRPr>
          </a:p>
          <a:p>
            <a:r>
              <a:rPr lang="cs-CZ" b="1" dirty="0" smtClean="0">
                <a:latin typeface="Haettenschweiler" panose="020B0706040902060204" pitchFamily="34" charset="0"/>
              </a:rPr>
              <a:t>Většinové systémy:</a:t>
            </a:r>
            <a:r>
              <a:rPr lang="cs-CZ" dirty="0" smtClean="0">
                <a:latin typeface="Haettenschweiler" panose="020B0706040902060204" pitchFamily="34" charset="0"/>
              </a:rPr>
              <a:t> </a:t>
            </a:r>
            <a:r>
              <a:rPr lang="cs-CZ" b="1" dirty="0" smtClean="0">
                <a:latin typeface="Haettenschweiler" panose="020B0706040902060204" pitchFamily="34" charset="0"/>
              </a:rPr>
              <a:t>nižší daně</a:t>
            </a:r>
            <a:r>
              <a:rPr lang="cs-CZ" dirty="0" smtClean="0">
                <a:latin typeface="Haettenschweiler" panose="020B0706040902060204" pitchFamily="34" charset="0"/>
              </a:rPr>
              <a:t>, více politik „pro spotřebitele“ (voliče), </a:t>
            </a:r>
            <a:r>
              <a:rPr lang="cs-CZ" b="1" dirty="0" smtClean="0">
                <a:latin typeface="Haettenschweiler" panose="020B0706040902060204" pitchFamily="34" charset="0"/>
              </a:rPr>
              <a:t>vyšší růst HDP</a:t>
            </a:r>
            <a:r>
              <a:rPr lang="cs-CZ" dirty="0" smtClean="0">
                <a:latin typeface="Haettenschweiler" panose="020B0706040902060204" pitchFamily="34" charset="0"/>
              </a:rPr>
              <a:t>.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Haettenschweiler" panose="020B0706040902060204" pitchFamily="34" charset="0"/>
              </a:rPr>
              <a:t>Nejčastější argument pro </a:t>
            </a:r>
            <a:r>
              <a:rPr lang="cs-CZ" b="1" dirty="0" err="1" smtClean="0">
                <a:latin typeface="Haettenschweiler" panose="020B0706040902060204" pitchFamily="34" charset="0"/>
              </a:rPr>
              <a:t>většinovější</a:t>
            </a:r>
            <a:r>
              <a:rPr lang="cs-CZ" b="1" dirty="0" smtClean="0">
                <a:latin typeface="Haettenschweiler" panose="020B0706040902060204" pitchFamily="34" charset="0"/>
              </a:rPr>
              <a:t> pravidla: Personalizace volby</a:t>
            </a:r>
            <a:endParaRPr lang="cs-CZ" b="1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Haettenschweiler" panose="020B0706040902060204" pitchFamily="34" charset="0"/>
            </a:endParaRPr>
          </a:p>
          <a:p>
            <a:r>
              <a:rPr lang="cs-CZ" dirty="0" smtClean="0">
                <a:latin typeface="Haettenschweiler" panose="020B0706040902060204" pitchFamily="34" charset="0"/>
              </a:rPr>
              <a:t>Akademický zájem o personalizaci volby: Lijphart 1985, Grofman 1999, Shugart 2005.</a:t>
            </a:r>
          </a:p>
          <a:p>
            <a:endParaRPr lang="cs-CZ" dirty="0">
              <a:latin typeface="Haettenschweiler" panose="020B0706040902060204" pitchFamily="34" charset="0"/>
            </a:endParaRPr>
          </a:p>
          <a:p>
            <a:r>
              <a:rPr lang="cs-CZ" dirty="0" smtClean="0">
                <a:latin typeface="Haettenschweiler" panose="020B0706040902060204" pitchFamily="34" charset="0"/>
              </a:rPr>
              <a:t>Grofman 1999: Politické důsledky toho, zda voliči volí strany (celé kandidátky) a/nebo kandidáty, jsou </a:t>
            </a:r>
            <a:r>
              <a:rPr lang="cs-CZ" b="1" dirty="0" smtClean="0">
                <a:latin typeface="Haettenschweiler" panose="020B0706040902060204" pitchFamily="34" charset="0"/>
              </a:rPr>
              <a:t>větší, </a:t>
            </a:r>
            <a:r>
              <a:rPr lang="cs-CZ" dirty="0" smtClean="0">
                <a:latin typeface="Haettenschweiler" panose="020B0706040902060204" pitchFamily="34" charset="0"/>
              </a:rPr>
              <a:t>než jestli volí většinovým a/nebo poměrným systémem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Dimenze zkoumání personalizace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latin typeface="Haettenschweiler" panose="020B0706040902060204" pitchFamily="34" charset="0"/>
              </a:rPr>
              <a:t>Sociodemografické efekty </a:t>
            </a:r>
            <a:r>
              <a:rPr lang="cs-CZ" dirty="0" smtClean="0">
                <a:latin typeface="Haettenschweiler" panose="020B0706040902060204" pitchFamily="34" charset="0"/>
              </a:rPr>
              <a:t>(reprezentace různých skupin- geografická, věk, ženy)</a:t>
            </a:r>
          </a:p>
          <a:p>
            <a:r>
              <a:rPr lang="cs-CZ" b="1" dirty="0" smtClean="0">
                <a:latin typeface="Haettenschweiler" panose="020B0706040902060204" pitchFamily="34" charset="0"/>
              </a:rPr>
              <a:t>Hlasování o kandidátech </a:t>
            </a:r>
            <a:r>
              <a:rPr lang="cs-CZ" b="1" i="1" dirty="0" smtClean="0">
                <a:latin typeface="Haettenschweiler" panose="020B0706040902060204" pitchFamily="34" charset="0"/>
              </a:rPr>
              <a:t>(</a:t>
            </a:r>
            <a:r>
              <a:rPr lang="cs-CZ" b="1" i="1" dirty="0" err="1" smtClean="0">
                <a:latin typeface="Haettenschweiler" panose="020B0706040902060204" pitchFamily="34" charset="0"/>
              </a:rPr>
              <a:t>personal</a:t>
            </a:r>
            <a:r>
              <a:rPr lang="cs-CZ" b="1" i="1" dirty="0" smtClean="0">
                <a:latin typeface="Haettenschweiler" panose="020B0706040902060204" pitchFamily="34" charset="0"/>
              </a:rPr>
              <a:t> </a:t>
            </a:r>
            <a:r>
              <a:rPr lang="cs-CZ" b="1" i="1" dirty="0" err="1" smtClean="0">
                <a:latin typeface="Haettenschweiler" panose="020B0706040902060204" pitchFamily="34" charset="0"/>
              </a:rPr>
              <a:t>vote</a:t>
            </a:r>
            <a:r>
              <a:rPr lang="cs-CZ" b="1" i="1" dirty="0" smtClean="0">
                <a:latin typeface="Haettenschweiler" panose="020B0706040902060204" pitchFamily="34" charset="0"/>
              </a:rPr>
              <a:t>)-</a:t>
            </a:r>
            <a:r>
              <a:rPr lang="cs-CZ" dirty="0" smtClean="0">
                <a:latin typeface="Haettenschweiler" panose="020B0706040902060204" pitchFamily="34" charset="0"/>
              </a:rPr>
              <a:t> praktický aspekt, jací kandidáti mají větší šanci na zvolení (místo narození, zastávání veřejného úřadu, povolání, místo bydliště), „kvality kandidátů“</a:t>
            </a:r>
          </a:p>
          <a:p>
            <a:r>
              <a:rPr lang="cs-CZ" b="1" dirty="0" smtClean="0">
                <a:latin typeface="Haettenschweiler" panose="020B0706040902060204" pitchFamily="34" charset="0"/>
              </a:rPr>
              <a:t>Vztah kandidáta, volebního obvodu a volebního procesu- </a:t>
            </a:r>
            <a:r>
              <a:rPr lang="cs-CZ" dirty="0" smtClean="0">
                <a:latin typeface="Haettenschweiler" panose="020B0706040902060204" pitchFamily="34" charset="0"/>
              </a:rPr>
              <a:t>mění se nějak povaha přijímaných politik, podle toho, jak velkému elektorátu se politik zodpovídá?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Haettenschweiler" panose="020B0706040902060204" pitchFamily="34" charset="0"/>
              </a:rPr>
              <a:t>Důležitost personálních charakteristik kandidátů (Shugart-Carey 1995)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5904656" cy="45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ČR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Haettenschweiler" panose="020B0706040902060204" pitchFamily="34" charset="0"/>
              </a:rPr>
              <a:t>Paradox: skrze větší </a:t>
            </a:r>
            <a:r>
              <a:rPr lang="cs-CZ" b="1" dirty="0" smtClean="0">
                <a:latin typeface="Haettenschweiler" panose="020B0706040902060204" pitchFamily="34" charset="0"/>
              </a:rPr>
              <a:t>personalizaci volby </a:t>
            </a:r>
            <a:r>
              <a:rPr lang="cs-CZ" dirty="0" smtClean="0">
                <a:latin typeface="Haettenschweiler" panose="020B0706040902060204" pitchFamily="34" charset="0"/>
              </a:rPr>
              <a:t>byly odůvodňovány návrhy na změny volebního systému směrem k </a:t>
            </a:r>
            <a:r>
              <a:rPr lang="cs-CZ" b="1" dirty="0" smtClean="0">
                <a:latin typeface="Haettenschweiler" panose="020B0706040902060204" pitchFamily="34" charset="0"/>
              </a:rPr>
              <a:t>většinovému</a:t>
            </a:r>
            <a:r>
              <a:rPr lang="cs-CZ" dirty="0" smtClean="0">
                <a:latin typeface="Haettenschweiler" panose="020B0706040902060204" pitchFamily="34" charset="0"/>
              </a:rPr>
              <a:t>.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Havel 1991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Jednomandátové obvody, zajišťující volbu osobností.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Doplňkové hlasování (volič má dva hlasy), minimálně 40% na zvolení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Zbytek rozdělen stranám (ne nezávislým </a:t>
            </a:r>
            <a:r>
              <a:rPr lang="cs-CZ" dirty="0">
                <a:latin typeface="Haettenschweiler" panose="020B0706040902060204" pitchFamily="34" charset="0"/>
              </a:rPr>
              <a:t>kandidátům) , které zdolaly klauzuli 5</a:t>
            </a:r>
            <a:r>
              <a:rPr lang="cs-CZ" dirty="0" smtClean="0">
                <a:latin typeface="Haettenschweiler" panose="020B0706040902060204" pitchFamily="34" charset="0"/>
              </a:rPr>
              <a:t>%, ve 3.skrutiniu </a:t>
            </a:r>
            <a:r>
              <a:rPr lang="cs-CZ" dirty="0" err="1" smtClean="0">
                <a:latin typeface="Haettenschweiler" panose="020B0706040902060204" pitchFamily="34" charset="0"/>
              </a:rPr>
              <a:t>D´Hondtem</a:t>
            </a:r>
            <a:endParaRPr lang="cs-CZ" dirty="0" smtClean="0">
              <a:latin typeface="Haettenschweiler" panose="020B0706040902060204" pitchFamily="34" charset="0"/>
            </a:endParaRPr>
          </a:p>
          <a:p>
            <a:endParaRPr lang="cs-CZ" dirty="0">
              <a:latin typeface="Haettenschweiler" panose="020B070604090206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Haettenschweiler" panose="020B0706040902060204" pitchFamily="34" charset="0"/>
              </a:rPr>
              <a:t>„poměrný volební systém preferuje strany před osobnostmi“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Haettenschweiler" panose="020B0706040902060204" pitchFamily="34" charset="0"/>
              </a:rPr>
              <a:t>vs. Rumunsko 2012</a:t>
            </a:r>
            <a:endParaRPr lang="cs-CZ" b="1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42 volebních krajů, každý s jednomandátovými obvody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klauzule 5% nebo 6 přímých mandátů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Kandidáti s více než 50% hlasů získávají mandát (pokud strana překročila klauzuli)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Zbytek křesel podobně jako ve Skotsku na úrovni volebních krajů, nerozdělené nejlepším stranám na národní úrovni).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Haettenschweiler" panose="020B0706040902060204" pitchFamily="34" charset="0"/>
              </a:rPr>
              <a:t>Topolánek (senát 2000, obhajoba reformy, vzešlé z opoziční smlouvy)</a:t>
            </a:r>
            <a:endParaRPr lang="cs-CZ" dirty="0">
              <a:latin typeface="Haettenschweiler" panose="020B070604090206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2319135"/>
              </p:ext>
            </p:extLst>
          </p:nvPr>
        </p:nvGraphicFramePr>
        <p:xfrm>
          <a:off x="2195736" y="2060848"/>
          <a:ext cx="41148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BENEFITY: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Posílení odpovědnosti a kontroly poslanců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Zvýšení vlivu voličů na výsledek voleb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Zvýšení</a:t>
                      </a:r>
                      <a:r>
                        <a:rPr lang="cs-CZ" b="1" baseline="0" dirty="0" smtClean="0"/>
                        <a:t> konkurence a kvality poslanců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Oslabení antisystémových</a:t>
                      </a:r>
                      <a:r>
                        <a:rPr lang="cs-CZ" b="1" baseline="0" dirty="0" smtClean="0"/>
                        <a:t> stran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Snadnější vytvoření</a:t>
                      </a:r>
                      <a:r>
                        <a:rPr lang="cs-CZ" b="1" baseline="0" dirty="0" smtClean="0"/>
                        <a:t> programově pevných vlád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Akceschopné vlády, vzniklé rozhodnutím voličů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00200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>
                <a:latin typeface="Haettenschweiler" panose="020B0706040902060204" pitchFamily="34" charset="0"/>
              </a:rPr>
              <a:t>"Mě baví většinový systém ve Spojených státech. Když nastoupil prezident </a:t>
            </a:r>
            <a:r>
              <a:rPr lang="cs-CZ" sz="5400" dirty="0" err="1">
                <a:latin typeface="Haettenschweiler" panose="020B0706040902060204" pitchFamily="34" charset="0"/>
              </a:rPr>
              <a:t>Trump</a:t>
            </a:r>
            <a:r>
              <a:rPr lang="cs-CZ" sz="5400" dirty="0">
                <a:latin typeface="Haettenschweiler" panose="020B0706040902060204" pitchFamily="34" charset="0"/>
              </a:rPr>
              <a:t>, hned šel do kanceláře a rozhodoval. Neměl koaliční jednání, komise, </a:t>
            </a:r>
            <a:r>
              <a:rPr lang="cs-CZ" sz="5400" dirty="0" smtClean="0">
                <a:latin typeface="Haettenschweiler" panose="020B0706040902060204" pitchFamily="34" charset="0"/>
              </a:rPr>
              <a:t>rady</a:t>
            </a:r>
            <a:r>
              <a:rPr lang="cs-CZ" sz="5400" dirty="0" smtClean="0">
                <a:latin typeface="Haettenschweiler" panose="020B0706040902060204" pitchFamily="34" charset="0"/>
              </a:rPr>
              <a:t>.„ (A. Babiš, 2017)</a:t>
            </a:r>
            <a:endParaRPr lang="cs-CZ" sz="5400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65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Přímá volba poslanců (2012)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Iniciativa „občanské společnosti“ (</a:t>
            </a:r>
            <a:r>
              <a:rPr lang="cs-CZ" b="1" dirty="0" smtClean="0">
                <a:latin typeface="Haettenschweiler" panose="020B0706040902060204" pitchFamily="34" charset="0"/>
              </a:rPr>
              <a:t>kultura, akademická sféra, průmysl</a:t>
            </a:r>
            <a:r>
              <a:rPr lang="cs-CZ" dirty="0" smtClean="0">
                <a:latin typeface="Haettenschweiler" panose="020B0706040902060204" pitchFamily="34" charset="0"/>
              </a:rPr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2708920"/>
          <a:ext cx="6240016" cy="387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/>
                <a:gridCol w="3120008"/>
              </a:tblGrid>
              <a:tr h="429154">
                <a:tc>
                  <a:txBody>
                    <a:bodyPr/>
                    <a:lstStyle/>
                    <a:p>
                      <a:r>
                        <a:rPr lang="cs-CZ" dirty="0" smtClean="0"/>
                        <a:t>PROBLÉMY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</a:t>
                      </a:r>
                      <a:endParaRPr lang="cs-CZ" dirty="0"/>
                    </a:p>
                  </a:txBody>
                  <a:tcPr/>
                </a:tc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Přílišný vliv stran na složení parlamentu,</a:t>
                      </a:r>
                      <a:r>
                        <a:rPr lang="cs-CZ" sz="1600" baseline="0" dirty="0" smtClean="0"/>
                        <a:t> lobbysmus, morální úpadek politiky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Jednomandátové obvody</a:t>
                      </a:r>
                      <a:endParaRPr lang="cs-CZ" sz="1600" dirty="0"/>
                    </a:p>
                  </a:txBody>
                  <a:tcPr/>
                </a:tc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Nízká personální</a:t>
                      </a:r>
                      <a:r>
                        <a:rPr lang="cs-CZ" sz="1600" baseline="0" dirty="0" smtClean="0"/>
                        <a:t> soutěživost vede k nízké kvalitě kandidátů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Jednomandátové</a:t>
                      </a:r>
                      <a:r>
                        <a:rPr lang="cs-CZ" sz="1600" baseline="0" dirty="0" smtClean="0"/>
                        <a:t> obvody</a:t>
                      </a:r>
                      <a:endParaRPr lang="cs-CZ" sz="1600" dirty="0"/>
                    </a:p>
                  </a:txBody>
                  <a:tcPr/>
                </a:tc>
              </a:tr>
              <a:tr h="1058188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Volič nemá v politice zastání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Míň voličů na jednoho zvoleného kandidáta (menší obvody)</a:t>
                      </a:r>
                      <a:endParaRPr lang="cs-CZ" sz="1600" dirty="0"/>
                    </a:p>
                  </a:txBody>
                  <a:tcPr/>
                </a:tc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„Osobnosti“ se dnes štítí stran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 zemích s VVS (Kanada, GB) jsou</a:t>
                      </a:r>
                      <a:r>
                        <a:rPr lang="cs-CZ" sz="1600" baseline="0" dirty="0" smtClean="0"/>
                        <a:t> osobnosti snáze inkorporovány do stran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Haettenschweiler" panose="020B0706040902060204" pitchFamily="34" charset="0"/>
              </a:rPr>
              <a:t>Přímá volba poslanců- argumenty pro a proti reformě</a:t>
            </a:r>
            <a:endParaRPr lang="cs-CZ" dirty="0">
              <a:latin typeface="Haettenschweiler" panose="020B070604090206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05901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508"/>
                <a:gridCol w="3029508"/>
              </a:tblGrid>
              <a:tr h="363615">
                <a:tc>
                  <a:txBody>
                    <a:bodyPr/>
                    <a:lstStyle/>
                    <a:p>
                      <a:r>
                        <a:rPr lang="cs-CZ" dirty="0" smtClean="0"/>
                        <a:t>PRO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PROTI</a:t>
                      </a:r>
                      <a:endParaRPr lang="cs-CZ" dirty="0"/>
                    </a:p>
                  </a:txBody>
                  <a:tcPr/>
                </a:tc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 smtClean="0"/>
                        <a:t>AKCESCHOPNOST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VYLOUČENÍ MENŠIN</a:t>
                      </a:r>
                      <a:endParaRPr lang="cs-CZ" dirty="0"/>
                    </a:p>
                  </a:txBody>
                  <a:tcPr/>
                </a:tc>
              </a:tr>
              <a:tr h="363615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OMEZENÍ ÚLOHY „SELEKTORŮ“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POPULISTIČTÍ KANDIDÁTI</a:t>
                      </a:r>
                      <a:endParaRPr lang="cs-CZ" dirty="0"/>
                    </a:p>
                  </a:txBody>
                  <a:tcPr/>
                </a:tc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 smtClean="0"/>
                        <a:t>„OSOBNOSTI“, VLASTNÍ NÁZOR, IMUNNÍ</a:t>
                      </a:r>
                      <a:r>
                        <a:rPr lang="cs-CZ" baseline="0" dirty="0" smtClean="0"/>
                        <a:t> VŮČI KORUPCI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OBTÍŽNÉ HLEDÁNÍ VĚTŠINY</a:t>
                      </a:r>
                      <a:endParaRPr lang="cs-CZ" dirty="0"/>
                    </a:p>
                  </a:txBody>
                  <a:tcPr/>
                </a:tc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 smtClean="0"/>
                        <a:t>OSOBNOSTI PROSAZUJÍ VEŘEJNÝ ZÁJEM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OSOBNOSTI PROSAZUJÍ LOKÁLNÍ ZÁJMY</a:t>
                      </a:r>
                      <a:endParaRPr lang="cs-CZ" dirty="0"/>
                    </a:p>
                  </a:txBody>
                  <a:tcPr/>
                </a:tc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 smtClean="0"/>
                        <a:t>AKCESCHOPNÁ</a:t>
                      </a:r>
                      <a:r>
                        <a:rPr lang="cs-CZ" baseline="0" dirty="0" smtClean="0"/>
                        <a:t> VLÁDA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VŠEHO SCHOPNÁ VLÁDA</a:t>
                      </a:r>
                      <a:endParaRPr lang="cs-CZ" dirty="0"/>
                    </a:p>
                  </a:txBody>
                  <a:tcPr/>
                </a:tc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 smtClean="0"/>
                        <a:t>NEJDŮLEŽITĚJŠÍ INSTITUCIONÁLNÍ PRVEK, NAPRAVÍ POLITICKOU KULTURU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„NIC SE NEZMĚNÍ“, JE TŘEBA ZMĚNIT MENTALITU LIDÍ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Zeman (2013)</a:t>
            </a:r>
            <a:endParaRPr lang="cs-CZ" dirty="0">
              <a:latin typeface="Haettenschweiler" panose="020B070604090206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2946962"/>
              </p:ext>
            </p:extLst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PROBLÉMY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PERSONÁLNÍ VYPRÁZDNĚNOST STRAN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HRANICE PRO UPLATNĚNÍ PREFERENČNÍCH HLASŮ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ANONYMITA KANDIDÁTŮ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MENŠÍ VOLEBNÍ OBVODY (M=5)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NUTNOST VOLIT KANDIDÁTY POUZE JEDNÉ STRANY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PANAŠOVÁNÍ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386104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Haettenschweiler" panose="020B0706040902060204" pitchFamily="34" charset="0"/>
              </a:rPr>
              <a:t>Nebojí se prý, že by to přespříliš posílilo velké strany na úkor malých. </a:t>
            </a:r>
            <a:r>
              <a:rPr lang="cs-CZ" b="1" i="1" dirty="0" smtClean="0">
                <a:latin typeface="Haettenschweiler" panose="020B0706040902060204" pitchFamily="34" charset="0"/>
              </a:rPr>
              <a:t>»Ano, posiluje to silné strany, ale panašování je zase oslabuje. Výsledek by byl neutrální,«</a:t>
            </a:r>
            <a:r>
              <a:rPr lang="cs-CZ" b="1" dirty="0" smtClean="0">
                <a:latin typeface="Haettenschweiler" panose="020B0706040902060204" pitchFamily="34" charset="0"/>
              </a:rPr>
              <a:t> řekl Zeman na tiskové konferenci po svém vystoupení v Konírně.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Babiš </a:t>
            </a:r>
            <a:r>
              <a:rPr lang="cs-CZ" dirty="0" smtClean="0">
                <a:latin typeface="Haettenschweiler" panose="020B0706040902060204" pitchFamily="34" charset="0"/>
              </a:rPr>
              <a:t>(2013/2015</a:t>
            </a:r>
            <a:r>
              <a:rPr lang="cs-CZ" dirty="0" smtClean="0">
                <a:latin typeface="Haettenschweiler" panose="020B0706040902060204" pitchFamily="34" charset="0"/>
              </a:rPr>
              <a:t>)</a:t>
            </a:r>
            <a:endParaRPr lang="cs-CZ" dirty="0">
              <a:latin typeface="Haettenschweiler" panose="020B070604090206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PROBLÉMY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JEDEN</a:t>
                      </a:r>
                      <a:r>
                        <a:rPr lang="cs-CZ" baseline="0" dirty="0" smtClean="0"/>
                        <a:t> ČLOVĚK NEMŮŽE BÝT ZODPOVĚDNÝ ZA VŠECHNO, MUSÍ DĚLAT KOMPROMISY/NEMŮŽE VLÁDNOUT JEDEN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VĚTŠINOVÝ</a:t>
                      </a:r>
                      <a:r>
                        <a:rPr lang="cs-CZ" baseline="0" dirty="0" smtClean="0"/>
                        <a:t> VOLEBNÍ SYSTÉM, UMOŽŇUJÍCÍ JEDNOBAREVNOU VLÁDU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9499"/>
            <a:ext cx="5101680" cy="37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B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80928"/>
            <a:ext cx="2582858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Mají volební reformy „směr“?</a:t>
            </a:r>
            <a:endParaRPr lang="cs-CZ" dirty="0">
              <a:latin typeface="Haettenschweiler" panose="020B070604090206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>
                <a:latin typeface="Haettenschweiler" panose="020B0706040902060204" pitchFamily="34" charset="0"/>
                <a:ea typeface="Gungsuh" panose="02030600000101010101" pitchFamily="18" charset="-127"/>
              </a:rPr>
              <a:t>Colomer</a:t>
            </a:r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: ano, směrem k poměrnosti</a:t>
            </a:r>
          </a:p>
          <a:p>
            <a:endParaRPr lang="cs-CZ" dirty="0">
              <a:latin typeface="Haettenschweiler" panose="020B0706040902060204" pitchFamily="34" charset="0"/>
              <a:ea typeface="Gungsuh" panose="02030600000101010101" pitchFamily="18" charset="-127"/>
            </a:endParaRPr>
          </a:p>
          <a:p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Empiricky (od 90. let minulého století): vždy se nepotvrzuje- smíšené systémy, jak MMP, tak MMM (samostatná přednáška).</a:t>
            </a:r>
          </a:p>
          <a:p>
            <a:endParaRPr lang="cs-CZ" dirty="0">
              <a:latin typeface="Haettenschweiler" panose="020B0706040902060204" pitchFamily="34" charset="0"/>
              <a:ea typeface="Gungsuh" panose="02030600000101010101" pitchFamily="18" charset="-127"/>
            </a:endParaRPr>
          </a:p>
          <a:p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Znovu se ale objevují i argumenty pro reformy směrem k </a:t>
            </a:r>
            <a:r>
              <a:rPr lang="cs-CZ" dirty="0" err="1" smtClean="0">
                <a:latin typeface="Haettenschweiler" panose="020B0706040902060204" pitchFamily="34" charset="0"/>
                <a:ea typeface="Gungsuh" panose="02030600000101010101" pitchFamily="18" charset="-127"/>
              </a:rPr>
              <a:t>většinovějším</a:t>
            </a:r>
            <a:r>
              <a:rPr lang="cs-CZ" dirty="0" smtClean="0">
                <a:latin typeface="Haettenschweiler" panose="020B0706040902060204" pitchFamily="34" charset="0"/>
                <a:ea typeface="Gungsuh" panose="02030600000101010101" pitchFamily="18" charset="-127"/>
              </a:rPr>
              <a:t> výsledkům, byť navrhované ne vždy odpovídají klasifikaci jako VVS.</a:t>
            </a:r>
            <a:endParaRPr lang="cs-CZ" dirty="0">
              <a:latin typeface="Haettenschweiler" panose="020B070604090206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Haettenschweiler" panose="020B0706040902060204" pitchFamily="34" charset="0"/>
              </a:rPr>
              <a:t>Pokusy o FPTP ve světě po WW2</a:t>
            </a:r>
            <a:endParaRPr lang="cs-CZ" b="1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Haettenschweiler" panose="020B0706040902060204" pitchFamily="34" charset="0"/>
              </a:rPr>
              <a:t>Velmi málo dokonaných reforem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PNG, západokanadské provincie (od AV a STV k FPTP)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Libérie (od PR, diktatura)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Několik pokusů o přechody mezi většinovými systémy- úspěšné i neúspěšné (Fidži, Velká Británie)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Poslední neúspěch- Rumunsko 2012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Častější diskuse o </a:t>
            </a:r>
            <a:r>
              <a:rPr lang="cs-CZ" b="1" dirty="0" smtClean="0">
                <a:latin typeface="Haettenschweiler" panose="020B0706040902060204" pitchFamily="34" charset="0"/>
              </a:rPr>
              <a:t>„</a:t>
            </a:r>
            <a:r>
              <a:rPr lang="cs-CZ" b="1" dirty="0" err="1" smtClean="0">
                <a:latin typeface="Haettenschweiler" panose="020B0706040902060204" pitchFamily="34" charset="0"/>
              </a:rPr>
              <a:t>většinovějších</a:t>
            </a:r>
            <a:r>
              <a:rPr lang="cs-CZ" b="1" dirty="0" smtClean="0">
                <a:latin typeface="Haettenschweiler" panose="020B0706040902060204" pitchFamily="34" charset="0"/>
              </a:rPr>
              <a:t> pravidlech“ </a:t>
            </a:r>
            <a:r>
              <a:rPr lang="cs-CZ" dirty="0" smtClean="0">
                <a:latin typeface="Haettenschweiler" panose="020B0706040902060204" pitchFamily="34" charset="0"/>
              </a:rPr>
              <a:t>než o </a:t>
            </a:r>
            <a:r>
              <a:rPr lang="cs-CZ" b="1" dirty="0" smtClean="0">
                <a:latin typeface="Haettenschweiler" panose="020B0706040902060204" pitchFamily="34" charset="0"/>
              </a:rPr>
              <a:t>„většinových systémech“.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Speciální případ- </a:t>
            </a:r>
            <a:r>
              <a:rPr lang="cs-CZ" dirty="0" smtClean="0">
                <a:latin typeface="Haettenschweiler" panose="020B0706040902060204" pitchFamily="34" charset="0"/>
              </a:rPr>
              <a:t>PNG (od AV k FPTP a zpět)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400" i="1" dirty="0" smtClean="0">
                <a:latin typeface="Haettenschweiler" pitchFamily="34" charset="0"/>
              </a:rPr>
              <a:t>Více -Benjamin Reilly: Democracy in Divided Societies</a:t>
            </a:r>
            <a:endParaRPr lang="cs-CZ" sz="1400" i="1" dirty="0">
              <a:latin typeface="Haettenschweiler" pitchFamily="34" charset="0"/>
            </a:endParaRPr>
          </a:p>
        </p:txBody>
      </p:sp>
      <p:pic>
        <p:nvPicPr>
          <p:cNvPr id="1026" name="Picture 2" descr="https://garamut.files.wordpress.com/2012/06/election-posters2.jpg?w=4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5910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ngec.gov.pg/images/default-source/default-album/svkskdll.png?sfvrsn=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5905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Fky0AgsVqH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544560" cy="19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90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Argumenty pro: </a:t>
            </a:r>
            <a:r>
              <a:rPr lang="cs-CZ" dirty="0" err="1" smtClean="0">
                <a:latin typeface="Haettenschweiler" panose="020B0706040902060204" pitchFamily="34" charset="0"/>
              </a:rPr>
              <a:t>Carey</a:t>
            </a:r>
            <a:r>
              <a:rPr lang="cs-CZ" dirty="0" smtClean="0">
                <a:latin typeface="Haettenschweiler" panose="020B0706040902060204" pitchFamily="34" charset="0"/>
              </a:rPr>
              <a:t>, </a:t>
            </a:r>
            <a:r>
              <a:rPr lang="cs-CZ" dirty="0" err="1" smtClean="0">
                <a:latin typeface="Haettenschweiler" panose="020B0706040902060204" pitchFamily="34" charset="0"/>
              </a:rPr>
              <a:t>Hix</a:t>
            </a:r>
            <a:r>
              <a:rPr lang="cs-CZ" dirty="0" smtClean="0">
                <a:latin typeface="Haettenschweiler" panose="020B0706040902060204" pitchFamily="34" charset="0"/>
              </a:rPr>
              <a:t> (2009)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Haettenschweiler" panose="020B0706040902060204" pitchFamily="34" charset="0"/>
              </a:rPr>
              <a:t>Příspěvek ke klasickému sporu </a:t>
            </a:r>
            <a:r>
              <a:rPr lang="cs-CZ" b="1" dirty="0" err="1" smtClean="0">
                <a:latin typeface="Haettenschweiler" panose="020B0706040902060204" pitchFamily="34" charset="0"/>
              </a:rPr>
              <a:t>reprezentativita</a:t>
            </a:r>
            <a:r>
              <a:rPr lang="cs-CZ" b="1" dirty="0" smtClean="0">
                <a:latin typeface="Haettenschweiler" panose="020B0706040902060204" pitchFamily="34" charset="0"/>
              </a:rPr>
              <a:t> vs. akceschopnost („</a:t>
            </a:r>
            <a:r>
              <a:rPr lang="cs-CZ" b="1" dirty="0" err="1" smtClean="0">
                <a:latin typeface="Haettenschweiler" panose="020B0706040902060204" pitchFamily="34" charset="0"/>
              </a:rPr>
              <a:t>Sartori</a:t>
            </a:r>
            <a:r>
              <a:rPr lang="cs-CZ" b="1" dirty="0" smtClean="0">
                <a:latin typeface="Haettenschweiler" panose="020B0706040902060204" pitchFamily="34" charset="0"/>
              </a:rPr>
              <a:t> vs. </a:t>
            </a:r>
            <a:r>
              <a:rPr lang="cs-CZ" b="1" dirty="0" err="1" smtClean="0">
                <a:latin typeface="Haettenschweiler" panose="020B0706040902060204" pitchFamily="34" charset="0"/>
              </a:rPr>
              <a:t>Lijphart</a:t>
            </a:r>
            <a:r>
              <a:rPr lang="cs-CZ" b="1" dirty="0" smtClean="0">
                <a:latin typeface="Haettenschweiler" panose="020B0706040902060204" pitchFamily="34" charset="0"/>
              </a:rPr>
              <a:t>“).</a:t>
            </a:r>
          </a:p>
          <a:p>
            <a:pPr marL="0" indent="0">
              <a:buNone/>
            </a:pPr>
            <a:endParaRPr lang="cs-CZ" b="1" dirty="0">
              <a:latin typeface="Haettenschweiler" panose="020B070604090206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Haettenschweiler" panose="020B0706040902060204" pitchFamily="34" charset="0"/>
              </a:rPr>
              <a:t>Tento spor není „buď/anebo“, dá se najít řešení, zajišťující obstojně obojí</a:t>
            </a:r>
          </a:p>
          <a:p>
            <a:pPr marL="0" indent="0">
              <a:buNone/>
            </a:pPr>
            <a:endParaRPr lang="cs-CZ" dirty="0">
              <a:latin typeface="Haettenschweiler" panose="020B070604090206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Haettenschweiler" panose="020B0706040902060204" pitchFamily="34" charset="0"/>
              </a:rPr>
              <a:t>Řešení: Poměrné systémy s malými volebními obvody (M=6)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0881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Příznivé efekty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Snížení počtu propadlých hlasů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Solidní </a:t>
            </a:r>
            <a:r>
              <a:rPr lang="cs-CZ" dirty="0" err="1" smtClean="0">
                <a:latin typeface="Haettenschweiler" panose="020B0706040902060204" pitchFamily="34" charset="0"/>
              </a:rPr>
              <a:t>reprezentativita</a:t>
            </a:r>
            <a:endParaRPr lang="cs-CZ" dirty="0" smtClean="0">
              <a:latin typeface="Haettenschweiler" panose="020B0706040902060204" pitchFamily="34" charset="0"/>
            </a:endParaRPr>
          </a:p>
          <a:p>
            <a:r>
              <a:rPr lang="cs-CZ" dirty="0" smtClean="0">
                <a:latin typeface="Haettenschweiler" panose="020B0706040902060204" pitchFamily="34" charset="0"/>
              </a:rPr>
              <a:t>Střední psychologický efekt (strany kolem 10% nemají problém)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Fragmentace se nezvyšuje tak rychle jako klesá disproporcionalita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Není velká ideologická distance mezi „mediánovým voličem“ a vládou.</a:t>
            </a:r>
            <a:endParaRPr lang="cs-CZ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6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Empirický test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Haettenschweiler" panose="020B0706040902060204" pitchFamily="34" charset="0"/>
              </a:rPr>
              <a:t>volby od roku 1945 v demokratických zemích s více než 1 mil. obyvatel., N=610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Vysoká </a:t>
            </a:r>
            <a:r>
              <a:rPr lang="cs-CZ" dirty="0" err="1" smtClean="0">
                <a:latin typeface="Haettenschweiler" panose="020B0706040902060204" pitchFamily="34" charset="0"/>
              </a:rPr>
              <a:t>reprezentativita</a:t>
            </a:r>
            <a:r>
              <a:rPr lang="cs-CZ" dirty="0" smtClean="0">
                <a:latin typeface="Haettenschweiler" panose="020B0706040902060204" pitchFamily="34" charset="0"/>
              </a:rPr>
              <a:t> PR systémů s malými obvody </a:t>
            </a:r>
            <a:r>
              <a:rPr lang="cs-CZ" u="sng" dirty="0" smtClean="0">
                <a:latin typeface="Haettenschweiler" panose="020B0706040902060204" pitchFamily="34" charset="0"/>
              </a:rPr>
              <a:t>a zároveň </a:t>
            </a:r>
            <a:r>
              <a:rPr lang="cs-CZ" dirty="0" smtClean="0">
                <a:latin typeface="Haettenschweiler" panose="020B0706040902060204" pitchFamily="34" charset="0"/>
              </a:rPr>
              <a:t>malý počet stran v nich</a:t>
            </a:r>
          </a:p>
          <a:p>
            <a:r>
              <a:rPr lang="cs-CZ" dirty="0" smtClean="0">
                <a:latin typeface="Haettenschweiler" panose="020B0706040902060204" pitchFamily="34" charset="0"/>
              </a:rPr>
              <a:t>Z hlediska ideologie dobrá reprezentace mediánového voliče vládou </a:t>
            </a:r>
            <a:endParaRPr lang="cs-CZ" dirty="0">
              <a:latin typeface="Haettenschweiler" panose="020B070604090206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459122" y="5733256"/>
            <a:ext cx="5781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Haettenschweiler" panose="020B0706040902060204" pitchFamily="34" charset="0"/>
              </a:rPr>
              <a:t>Pravděpodobnost „příznivých výsledků“</a:t>
            </a:r>
            <a:endParaRPr lang="cs-CZ" dirty="0">
              <a:latin typeface="Haettenschweiler" panose="020B070604090206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462947" cy="48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64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972</Words>
  <Application>Microsoft Office PowerPoint</Application>
  <PresentationFormat>On-screen Show (4:3)</PresentationFormat>
  <Paragraphs>130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(Pokusy o) Reformy směrem k většinovým systémům (a personalizaci volby)</vt:lpstr>
      <vt:lpstr>Slide 2</vt:lpstr>
      <vt:lpstr>Mají volební reformy „směr“?</vt:lpstr>
      <vt:lpstr>Pokusy o FPTP ve světě po WW2</vt:lpstr>
      <vt:lpstr>Speciální případ- PNG (od AV k FPTP a zpět)</vt:lpstr>
      <vt:lpstr>Argumenty pro: Carey, Hix (2009)</vt:lpstr>
      <vt:lpstr>Příznivé efekty</vt:lpstr>
      <vt:lpstr>Empirický test</vt:lpstr>
      <vt:lpstr>Pravděpodobnost „příznivých výsledků“</vt:lpstr>
      <vt:lpstr>Pravděpodobnost kombinace příznivých výsledků.</vt:lpstr>
      <vt:lpstr>Kritika?</vt:lpstr>
      <vt:lpstr>Argument pro: ekonomika  (Person-Tabellini 2003, Cheng, Kayser et al. 2010):</vt:lpstr>
      <vt:lpstr>Nejčastější argument pro většinovější pravidla: Personalizace volby</vt:lpstr>
      <vt:lpstr>Dimenze zkoumání personalizace</vt:lpstr>
      <vt:lpstr>Důležitost personálních charakteristik kandidátů (Shugart-Carey 1995)</vt:lpstr>
      <vt:lpstr>ČR</vt:lpstr>
      <vt:lpstr>Havel 1991</vt:lpstr>
      <vt:lpstr>vs. Rumunsko 2012</vt:lpstr>
      <vt:lpstr>Topolánek (senát 2000, obhajoba reformy, vzešlé z opoziční smlouvy)</vt:lpstr>
      <vt:lpstr>Přímá volba poslanců (2012)</vt:lpstr>
      <vt:lpstr>Přímá volba poslanců- argumenty pro a proti reformě</vt:lpstr>
      <vt:lpstr>Zeman (2013)</vt:lpstr>
      <vt:lpstr>Babiš (2013/2015)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(Pokusy o) Reformy směrem k většinovým systémům</dc:title>
  <dc:creator>Roman Chytilek</dc:creator>
  <cp:lastModifiedBy>Roman</cp:lastModifiedBy>
  <cp:revision>261</cp:revision>
  <dcterms:created xsi:type="dcterms:W3CDTF">2013-05-12T14:01:29Z</dcterms:created>
  <dcterms:modified xsi:type="dcterms:W3CDTF">2017-05-16T18:43:45Z</dcterms:modified>
</cp:coreProperties>
</file>