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32" r:id="rId5"/>
    <p:sldMasterId id="2147483744" r:id="rId6"/>
    <p:sldMasterId id="2147483756" r:id="rId7"/>
    <p:sldMasterId id="2147483768" r:id="rId8"/>
    <p:sldMasterId id="2147483780" r:id="rId9"/>
    <p:sldMasterId id="2147483804" r:id="rId10"/>
    <p:sldMasterId id="2147483816" r:id="rId11"/>
    <p:sldMasterId id="2147483828" r:id="rId12"/>
    <p:sldMasterId id="2147483852" r:id="rId13"/>
    <p:sldMasterId id="2147483864" r:id="rId14"/>
    <p:sldMasterId id="2147483876" r:id="rId15"/>
    <p:sldMasterId id="2147483900" r:id="rId16"/>
    <p:sldMasterId id="2147484020" r:id="rId17"/>
    <p:sldMasterId id="2147484032" r:id="rId18"/>
    <p:sldMasterId id="2147484044" r:id="rId19"/>
    <p:sldMasterId id="2147484056" r:id="rId20"/>
  </p:sldMasterIdLst>
  <p:sldIdLst>
    <p:sldId id="256" r:id="rId21"/>
    <p:sldId id="259" r:id="rId22"/>
    <p:sldId id="262" r:id="rId23"/>
    <p:sldId id="264" r:id="rId24"/>
    <p:sldId id="283" r:id="rId25"/>
    <p:sldId id="282" r:id="rId26"/>
    <p:sldId id="260" r:id="rId27"/>
    <p:sldId id="276" r:id="rId28"/>
    <p:sldId id="278" r:id="rId29"/>
    <p:sldId id="277" r:id="rId30"/>
    <p:sldId id="304" r:id="rId31"/>
    <p:sldId id="317" r:id="rId32"/>
    <p:sldId id="316" r:id="rId33"/>
    <p:sldId id="266" r:id="rId34"/>
    <p:sldId id="268" r:id="rId35"/>
    <p:sldId id="270" r:id="rId36"/>
    <p:sldId id="271" r:id="rId37"/>
    <p:sldId id="272" r:id="rId38"/>
    <p:sldId id="303" r:id="rId39"/>
    <p:sldId id="273" r:id="rId40"/>
    <p:sldId id="274" r:id="rId41"/>
    <p:sldId id="279" r:id="rId42"/>
    <p:sldId id="284" r:id="rId43"/>
    <p:sldId id="313" r:id="rId44"/>
    <p:sldId id="314" r:id="rId45"/>
    <p:sldId id="315" r:id="rId46"/>
    <p:sldId id="285" r:id="rId47"/>
    <p:sldId id="286" r:id="rId48"/>
    <p:sldId id="287" r:id="rId49"/>
    <p:sldId id="289" r:id="rId50"/>
    <p:sldId id="299" r:id="rId51"/>
    <p:sldId id="312" r:id="rId5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slide" Target="slides/slide30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slide" Target="slides/slide21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26.4.2017</a:t>
            </a:fld>
            <a:endParaRPr lang="cs-CZ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26.4.2017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2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5317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986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36450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63987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6023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64723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26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79002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227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26.4.2017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6447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054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2348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003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5886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39519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04141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3114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7617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449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03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9092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3461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497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6674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946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65889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27045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435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7340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46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2767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5301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1351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1854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035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71791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35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07396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28038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2242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52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95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4105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53064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36760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2485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761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55123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15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3513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6689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66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20727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0813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0880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95921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14562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70421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632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0060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510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56981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120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5493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08245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12869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27325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11360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5394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03694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6252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551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70998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303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96537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07195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4572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2780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96806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57159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369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09339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50472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71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555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9298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29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99751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79337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47356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07582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9621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92778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9537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9720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802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26.4.2017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0517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71330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980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911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276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48402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48168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0670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131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4899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81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49781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980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25608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58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19541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09419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28468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1212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85446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52419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73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64949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68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61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48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942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2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999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2621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978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26.4.2017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793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312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327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609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26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0342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440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4449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728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84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26.4.2017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0026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178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501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317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7397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261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2155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861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7026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56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26.4.2017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0435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7371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816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784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1723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5781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379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283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421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056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26.4.2017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3777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9349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738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6790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2430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8275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0761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367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657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460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26.4.2017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3692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5565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8148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189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7775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7585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0707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855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57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807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26.4.2017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75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6469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320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455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85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211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3623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8481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271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24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26.4.2017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3409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76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9306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8400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668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7839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377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82552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8694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232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26.4.2017</a:t>
            </a:fld>
            <a:endParaRPr lang="cs-CZ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622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753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731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808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996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484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216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979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257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211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171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475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903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773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087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124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049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26.4.2017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14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7851648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6000" dirty="0">
                <a:solidFill>
                  <a:schemeClr val="bg1"/>
                </a:solidFill>
              </a:rPr>
              <a:t>Volební reformy v oblasti personalizace volby</a:t>
            </a:r>
            <a:r>
              <a:rPr lang="cs-CZ" sz="4400" dirty="0" smtClean="0">
                <a:solidFill>
                  <a:schemeClr val="bg1"/>
                </a:solidFill>
              </a:rPr>
              <a:t/>
            </a:r>
            <a:br>
              <a:rPr lang="cs-CZ" sz="4400" dirty="0" smtClean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9304" y="5105400"/>
            <a:ext cx="7854696" cy="1752600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Peter Spáč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25.4.2017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Personální rysy ve volbách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948" y="1484784"/>
            <a:ext cx="5824364" cy="504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16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ýsledek obrázku pro ballot eng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536504" cy="642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85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5" y="188640"/>
            <a:ext cx="9057585" cy="603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31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7/7d/Vote_Portugal_200909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2195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22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Personalizace </a:t>
            </a:r>
            <a:r>
              <a:rPr lang="cs-CZ" dirty="0" smtClean="0"/>
              <a:t>v ČR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Oslabování nebo opouštění poměrné logiky systému skrze oficiální důraz na silnější personalizaci</a:t>
            </a:r>
          </a:p>
          <a:p>
            <a:endParaRPr lang="cs-CZ" dirty="0" smtClean="0"/>
          </a:p>
          <a:p>
            <a:r>
              <a:rPr lang="cs-CZ" dirty="0" smtClean="0"/>
              <a:t>Reforma ODS a ČSSD (2000):</a:t>
            </a:r>
          </a:p>
          <a:p>
            <a:pPr lvl="1"/>
            <a:r>
              <a:rPr lang="sk-SK" dirty="0" smtClean="0"/>
              <a:t>Opoziční smlouva</a:t>
            </a:r>
          </a:p>
          <a:p>
            <a:pPr lvl="1"/>
            <a:r>
              <a:rPr lang="sk-SK" dirty="0" smtClean="0"/>
              <a:t>ODS: 160-175 poslanců, 35 obvodů, dělitel Imperiali, platnost od 2001</a:t>
            </a:r>
          </a:p>
          <a:p>
            <a:pPr lvl="1"/>
            <a:r>
              <a:rPr lang="sk-SK" dirty="0" smtClean="0"/>
              <a:t>ČSSD: 200 poslanců, až 36 obvodů, dělitel D´Hondt, platnost od 2002</a:t>
            </a:r>
          </a:p>
          <a:p>
            <a:pPr lvl="1"/>
            <a:endParaRPr lang="cs-CZ" dirty="0" smtClean="0"/>
          </a:p>
          <a:p>
            <a:endParaRPr lang="sk-SK" dirty="0"/>
          </a:p>
          <a:p>
            <a:endParaRPr lang="cs-CZ" dirty="0" smtClean="0"/>
          </a:p>
          <a:p>
            <a:pPr lvl="1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65910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Výsledná podoba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Listinný poměrný systém, 200 poslanců</a:t>
            </a:r>
          </a:p>
          <a:p>
            <a:endParaRPr lang="sk-SK" dirty="0"/>
          </a:p>
          <a:p>
            <a:r>
              <a:rPr lang="sk-SK" dirty="0" smtClean="0"/>
              <a:t>35 obvodů (4-8), průměr 5,7 (předtím 25)</a:t>
            </a:r>
          </a:p>
          <a:p>
            <a:endParaRPr lang="sk-SK" dirty="0"/>
          </a:p>
          <a:p>
            <a:r>
              <a:rPr lang="sk-SK" dirty="0" smtClean="0"/>
              <a:t>Modifikovaný D´Hondt (1,42)</a:t>
            </a:r>
          </a:p>
          <a:p>
            <a:endParaRPr lang="sk-SK" dirty="0"/>
          </a:p>
          <a:p>
            <a:r>
              <a:rPr lang="sk-SK" dirty="0" smtClean="0"/>
              <a:t>Vyšší klauzule pro koalice (10, 15, 20)</a:t>
            </a:r>
          </a:p>
          <a:p>
            <a:endParaRPr lang="cs-CZ" dirty="0" smtClean="0"/>
          </a:p>
          <a:p>
            <a:pPr lvl="1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8146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Přímá volba poslanců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sk-SK" dirty="0" smtClean="0"/>
              <a:t>Většinový volební systém do voleb PS PČR – reforma jako obroda demokracie v ČR</a:t>
            </a:r>
          </a:p>
          <a:p>
            <a:endParaRPr lang="sk-SK" dirty="0"/>
          </a:p>
          <a:p>
            <a:r>
              <a:rPr lang="sk-SK" dirty="0" smtClean="0"/>
              <a:t>Kritika současného stavu:</a:t>
            </a:r>
          </a:p>
          <a:p>
            <a:pPr lvl="1"/>
            <a:r>
              <a:rPr lang="sk-SK" dirty="0" smtClean="0"/>
              <a:t>Morální úpadek politiky, silný vliv stran na složení parlamentu, slabí kandidáti (nízká konkurence), politika bez osobností, volič bez opory v politice</a:t>
            </a:r>
          </a:p>
          <a:p>
            <a:pPr lvl="1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47487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Přímá volba poslanců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sk-SK" dirty="0" smtClean="0"/>
              <a:t>Předpokládané cíle:</a:t>
            </a:r>
          </a:p>
          <a:p>
            <a:pPr lvl="1"/>
            <a:endParaRPr lang="sk-SK" dirty="0" smtClean="0"/>
          </a:p>
          <a:p>
            <a:pPr lvl="1"/>
            <a:r>
              <a:rPr lang="sk-SK" dirty="0" smtClean="0"/>
              <a:t>Konec anonymity poslanců</a:t>
            </a:r>
          </a:p>
          <a:p>
            <a:pPr lvl="1"/>
            <a:endParaRPr lang="sk-SK" dirty="0" smtClean="0"/>
          </a:p>
          <a:p>
            <a:pPr lvl="1"/>
            <a:r>
              <a:rPr lang="sk-SK" dirty="0" smtClean="0"/>
              <a:t>Silnější vazba mezi voliči a poslanci (adresnost systému)</a:t>
            </a:r>
          </a:p>
          <a:p>
            <a:pPr lvl="1"/>
            <a:endParaRPr lang="sk-SK" dirty="0" smtClean="0"/>
          </a:p>
          <a:p>
            <a:pPr lvl="1"/>
            <a:r>
              <a:rPr lang="sk-SK" dirty="0" smtClean="0"/>
              <a:t>Zodpovědnost poslanců vlastním obvodům</a:t>
            </a:r>
          </a:p>
          <a:p>
            <a:pPr lvl="1"/>
            <a:endParaRPr lang="sk-SK" dirty="0" smtClean="0"/>
          </a:p>
          <a:p>
            <a:pPr lvl="1"/>
            <a:r>
              <a:rPr lang="sk-SK" dirty="0" smtClean="0"/>
              <a:t>Oslabení extremismu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1584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Přímá volba poslanců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i="1" dirty="0" smtClean="0"/>
              <a:t>„Ve </a:t>
            </a:r>
            <a:r>
              <a:rPr lang="cs-CZ" i="1" dirty="0"/>
              <a:t>Velké Británii i Francii přímá volba poslanců úspěšně funguje. Vedle větší odpovědnosti poslanců k své voličské základně fungují lépe parlamentní strany, a to jak ve vládě, tak v opozici</a:t>
            </a:r>
            <a:r>
              <a:rPr lang="cs-CZ" i="1" dirty="0" smtClean="0"/>
              <a:t>.</a:t>
            </a:r>
            <a:r>
              <a:rPr lang="cs-CZ" dirty="0" smtClean="0"/>
              <a:t>“</a:t>
            </a:r>
          </a:p>
          <a:p>
            <a:endParaRPr lang="cs-CZ" dirty="0"/>
          </a:p>
          <a:p>
            <a:r>
              <a:rPr lang="cs-CZ" dirty="0" smtClean="0"/>
              <a:t>„</a:t>
            </a:r>
            <a:r>
              <a:rPr lang="cs-CZ" i="1" dirty="0"/>
              <a:t>Jsme naopak přesvědčeni, že zvýšení kvality a osobní odpovědnosti poslanců by pomohlo zmenšit vliv zákulisních hráčů a obchodních zájmů na </a:t>
            </a:r>
            <a:r>
              <a:rPr lang="cs-CZ" i="1" dirty="0" smtClean="0"/>
              <a:t>politiku. Korupční </a:t>
            </a:r>
            <a:r>
              <a:rPr lang="cs-CZ" i="1" dirty="0"/>
              <a:t>chování stran by voliči rychle potrestali</a:t>
            </a:r>
            <a:r>
              <a:rPr lang="cs-CZ" i="1" dirty="0" smtClean="0"/>
              <a:t>.“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10850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Přímá volba poslanců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b="1" dirty="0" smtClean="0"/>
              <a:t>Kritika: </a:t>
            </a:r>
            <a:r>
              <a:rPr lang="cs-CZ" dirty="0" smtClean="0"/>
              <a:t>Když zavedete přímou volbu, oslabíte velké politické strany na úkor osobností, které může podporovat kdokoliv, a omezíte menší politické strany.</a:t>
            </a:r>
          </a:p>
          <a:p>
            <a:endParaRPr lang="cs-CZ" i="1" dirty="0"/>
          </a:p>
          <a:p>
            <a:r>
              <a:rPr lang="cs-CZ" i="1" dirty="0" smtClean="0"/>
              <a:t>„Tato praxe není běžná v zemích, v níž tento systém funguje (Velká Británie, Francie, Kanada), spíše naopak. V přímém volebním souboji se prosazují osobnosti. Na rozdíl od nás zastupují politické strany v parlamentu skutečné osobnosti, které kompetentně vystupují v parlamentních rozpravách a jejichž názory a postoje na zásadní problémy jsou obecně známé.“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5705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Personalizace politiky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Vnímání osob jako jednotlivc</a:t>
            </a:r>
            <a:r>
              <a:rPr lang="cs-CZ" dirty="0" smtClean="0"/>
              <a:t>ů</a:t>
            </a:r>
            <a:r>
              <a:rPr lang="sk-SK" dirty="0" smtClean="0"/>
              <a:t> než reprezentantů kolektivní entity, např. politické strany</a:t>
            </a:r>
          </a:p>
          <a:p>
            <a:endParaRPr lang="sk-SK" dirty="0"/>
          </a:p>
          <a:p>
            <a:r>
              <a:rPr lang="sk-SK" dirty="0" smtClean="0"/>
              <a:t>Znaky:</a:t>
            </a:r>
          </a:p>
          <a:p>
            <a:pPr lvl="1"/>
            <a:r>
              <a:rPr lang="sk-SK" dirty="0" smtClean="0"/>
              <a:t>Způsob prezentace politiky</a:t>
            </a:r>
          </a:p>
          <a:p>
            <a:pPr lvl="1"/>
            <a:r>
              <a:rPr lang="sk-SK" dirty="0" smtClean="0"/>
              <a:t>Vnímání politiky</a:t>
            </a:r>
          </a:p>
          <a:p>
            <a:pPr lvl="1"/>
            <a:r>
              <a:rPr lang="sk-SK" dirty="0" smtClean="0"/>
              <a:t>Tvorba politických názorů prostřednictvím nahlížení na osoby</a:t>
            </a:r>
          </a:p>
          <a:p>
            <a:pPr lvl="1"/>
            <a:r>
              <a:rPr lang="sk-SK" dirty="0" smtClean="0"/>
              <a:t>Výběr ve volbách na základě rysů osob</a:t>
            </a:r>
          </a:p>
          <a:p>
            <a:endParaRPr lang="sk-SK" dirty="0"/>
          </a:p>
          <a:p>
            <a:r>
              <a:rPr lang="sk-SK" dirty="0" smtClean="0"/>
              <a:t>Karvonen: „Žádný přesvědčivý trend, hodně náznaků“</a:t>
            </a:r>
          </a:p>
          <a:p>
            <a:pPr lvl="1"/>
            <a:endParaRPr lang="sk-SK" dirty="0" smtClean="0"/>
          </a:p>
          <a:p>
            <a:endParaRPr lang="cs-CZ" dirty="0" smtClean="0"/>
          </a:p>
          <a:p>
            <a:pPr lvl="1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75586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Přímá volba poslanců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i="1" dirty="0" smtClean="0"/>
              <a:t>„</a:t>
            </a:r>
            <a:r>
              <a:rPr lang="en-US" i="1" dirty="0" smtClean="0"/>
              <a:t>Po </a:t>
            </a:r>
            <a:r>
              <a:rPr lang="cs-CZ" i="1" dirty="0" smtClean="0"/>
              <a:t>volbách se pak dozvídáme jen stranické procentní výsledky – vlastně nevíme, jestli a kdo nás nakonec zastupuje; neznáme svého poslance. Je jasné, že potom nemůžeme mít důvěru v politické instituce státu</a:t>
            </a:r>
            <a:r>
              <a:rPr lang="en-US" i="1" dirty="0" smtClean="0"/>
              <a:t>.</a:t>
            </a:r>
            <a:r>
              <a:rPr lang="cs-CZ" i="1" dirty="0" smtClean="0"/>
              <a:t>“</a:t>
            </a:r>
          </a:p>
          <a:p>
            <a:endParaRPr lang="cs-CZ" i="1" dirty="0"/>
          </a:p>
          <a:p>
            <a:r>
              <a:rPr lang="cs-CZ" i="1" dirty="0" smtClean="0"/>
              <a:t>„Podle </a:t>
            </a:r>
            <a:r>
              <a:rPr lang="cs-CZ" i="1" dirty="0"/>
              <a:t>dubnového výzkumu CVVM důvěřuje Poslanecké sněmovně 12% obyvatel, zatímco často ostouzenému Senátu 21%. Domníváme se, že je to i díky efektům většinového volebního systému</a:t>
            </a:r>
            <a:r>
              <a:rPr lang="cs-CZ" i="1" dirty="0" smtClean="0"/>
              <a:t>.“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93127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Linek (2010)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768357" cy="481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33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Dělení hlasů (Gschwendt a Kolk)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sk-SK" dirty="0" smtClean="0"/>
              <a:t>Přítomnost dělení hlasů (split ticket voting)</a:t>
            </a:r>
          </a:p>
          <a:p>
            <a:endParaRPr lang="sk-SK" dirty="0" smtClean="0"/>
          </a:p>
          <a:p>
            <a:r>
              <a:rPr lang="sk-SK" dirty="0" smtClean="0"/>
              <a:t>Volič má dva hlasy, jež neudělí totožnému subjektu, resp. straně a jejímu kandidátovi</a:t>
            </a:r>
            <a:endParaRPr lang="sk-SK" dirty="0"/>
          </a:p>
          <a:p>
            <a:endParaRPr lang="sk-SK" dirty="0"/>
          </a:p>
          <a:p>
            <a:r>
              <a:rPr lang="sk-SK" dirty="0" smtClean="0"/>
              <a:t>Aplikované na MMP, širší použití je možné (včetně listinných poměrných systémů)</a:t>
            </a:r>
          </a:p>
          <a:p>
            <a:endParaRPr lang="sk-SK" dirty="0"/>
          </a:p>
          <a:p>
            <a:endParaRPr lang="sk-SK" dirty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417165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smtClean="0"/>
              <a:t>Dělení hlasů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sk-SK" dirty="0" smtClean="0"/>
              <a:t>Povede změna z poměrného na smíšený systém k dělení hlasů?</a:t>
            </a:r>
          </a:p>
          <a:p>
            <a:endParaRPr lang="sk-SK" dirty="0"/>
          </a:p>
          <a:p>
            <a:r>
              <a:rPr lang="sk-SK" dirty="0" smtClean="0"/>
              <a:t>Případ Holandska (Gschwendt a Kolk):</a:t>
            </a:r>
          </a:p>
          <a:p>
            <a:pPr lvl="1"/>
            <a:r>
              <a:rPr lang="sk-SK" dirty="0" smtClean="0"/>
              <a:t>Simulace</a:t>
            </a:r>
          </a:p>
          <a:p>
            <a:pPr lvl="1"/>
            <a:r>
              <a:rPr lang="sk-SK" dirty="0" smtClean="0"/>
              <a:t>Odhad cca. 30 % voličů by tuto možnost využilo</a:t>
            </a:r>
          </a:p>
          <a:p>
            <a:pPr lvl="1"/>
            <a:r>
              <a:rPr lang="cs-CZ" dirty="0" smtClean="0"/>
              <a:t>Předpokládány pouze malé dopady na rozdělení parlamentních křesel</a:t>
            </a:r>
          </a:p>
          <a:p>
            <a:endParaRPr lang="sk-SK" dirty="0"/>
          </a:p>
          <a:p>
            <a:pPr lvl="1"/>
            <a:endParaRPr lang="sk-SK" dirty="0"/>
          </a:p>
          <a:p>
            <a:endParaRPr lang="sk-SK" dirty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1153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Trendy v personalizaci voleb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dirty="0" smtClean="0">
                <a:sym typeface="Wingdings" panose="05000000000000000000" pitchFamily="2" charset="2"/>
              </a:rPr>
              <a:t>Pilet a Renwick – výzkum 31 evropských zemí (EU + Island, Norsko, Švýcarsko)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Volební reformy a personalizace:</a:t>
            </a: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Podoba hlasování voličů</a:t>
            </a: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Efekt na výsledky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Pouze „signifikantní“ reformy – pravidlo 20 procent</a:t>
            </a:r>
            <a:endParaRPr lang="sk-SK" dirty="0">
              <a:sym typeface="Wingdings" panose="05000000000000000000" pitchFamily="2" charset="2"/>
            </a:endParaRPr>
          </a:p>
          <a:p>
            <a:endParaRPr lang="sk-SK" dirty="0">
              <a:sym typeface="Wingdings" panose="05000000000000000000" pitchFamily="2" charset="2"/>
            </a:endParaRPr>
          </a:p>
          <a:p>
            <a:endParaRPr lang="sk-SK" dirty="0"/>
          </a:p>
          <a:p>
            <a:endParaRPr lang="sk-SK" dirty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89000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dirty="0" smtClean="0"/>
              <a:t>Trendy v personalizaci voleb (Pilet, Renwick</a:t>
            </a:r>
            <a:r>
              <a:rPr lang="cs-CZ" sz="3600" dirty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2248447"/>
            <a:ext cx="9036495" cy="377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41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9193"/>
            <a:ext cx="8856984" cy="667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01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smtClean="0"/>
              <a:t>„Slabé“ reformy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Posilnění personalizace voleb nevyhnutně </a:t>
            </a:r>
            <a:r>
              <a:rPr lang="sk-SK" u="sng" dirty="0" smtClean="0"/>
              <a:t>nevyžaduje</a:t>
            </a:r>
            <a:r>
              <a:rPr lang="sk-SK" dirty="0" smtClean="0"/>
              <a:t> změnu základní logiky systému  (</a:t>
            </a:r>
            <a:r>
              <a:rPr lang="sk-SK" dirty="0" err="1" smtClean="0"/>
              <a:t>např</a:t>
            </a:r>
            <a:r>
              <a:rPr lang="sk-SK" dirty="0" smtClean="0"/>
              <a:t>. </a:t>
            </a:r>
            <a:r>
              <a:rPr lang="sk-SK" dirty="0" err="1" smtClean="0"/>
              <a:t>poměrný</a:t>
            </a:r>
            <a:r>
              <a:rPr lang="sk-SK" dirty="0" smtClean="0"/>
              <a:t> </a:t>
            </a:r>
            <a:r>
              <a:rPr lang="sk-SK" dirty="0" smtClean="0">
                <a:sym typeface="Wingdings" panose="05000000000000000000" pitchFamily="2" charset="2"/>
              </a:rPr>
              <a:t> většinový)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smtClean="0">
                <a:sym typeface="Wingdings" panose="05000000000000000000" pitchFamily="2" charset="2"/>
              </a:rPr>
              <a:t>Reformy mohou logiku systému zachovat, postačuje i úprava jeho prvků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smtClean="0">
                <a:sym typeface="Wingdings" panose="05000000000000000000" pitchFamily="2" charset="2"/>
              </a:rPr>
              <a:t>Rozšíření personal vote pomocí širší možnosti voliče anebo snižováním (eliminací) jejich bariér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smtClean="0">
                <a:sym typeface="Wingdings" panose="05000000000000000000" pitchFamily="2" charset="2"/>
              </a:rPr>
              <a:t>Důležitý je rozsah reformy (marginální vs. podstatné úpravy)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endParaRPr lang="sk-SK" dirty="0"/>
          </a:p>
          <a:p>
            <a:endParaRPr lang="sk-SK" dirty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82551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smtClean="0"/>
              <a:t>Belgie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sk-SK" dirty="0" smtClean="0">
                <a:sym typeface="Wingdings" panose="05000000000000000000" pitchFamily="2" charset="2"/>
              </a:rPr>
              <a:t>Listinný poměrný systém, 150 poslanců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smtClean="0">
                <a:sym typeface="Wingdings" panose="05000000000000000000" pitchFamily="2" charset="2"/>
              </a:rPr>
              <a:t>12 volebních obvodů, klauzule 5 %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smtClean="0">
                <a:sym typeface="Wingdings" panose="05000000000000000000" pitchFamily="2" charset="2"/>
              </a:rPr>
              <a:t>Vázané listiny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 smtClean="0">
                <a:sym typeface="Wingdings" panose="05000000000000000000" pitchFamily="2" charset="2"/>
              </a:rPr>
              <a:t>Volič může udělit (alternativně):</a:t>
            </a: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Hlas straně jako celku (</a:t>
            </a:r>
            <a:r>
              <a:rPr lang="sk-SK" i="1" dirty="0" smtClean="0">
                <a:sym typeface="Wingdings" panose="05000000000000000000" pitchFamily="2" charset="2"/>
              </a:rPr>
              <a:t>list vote</a:t>
            </a:r>
            <a:r>
              <a:rPr lang="sk-SK" dirty="0" smtClean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Hlas kandidátovi na listině strany (</a:t>
            </a:r>
            <a:r>
              <a:rPr lang="sk-SK" i="1" dirty="0" smtClean="0">
                <a:sym typeface="Wingdings" panose="05000000000000000000" pitchFamily="2" charset="2"/>
              </a:rPr>
              <a:t>preference vote</a:t>
            </a:r>
            <a:r>
              <a:rPr lang="sk-SK" dirty="0" smtClean="0">
                <a:sym typeface="Wingdings" panose="05000000000000000000" pitchFamily="2" charset="2"/>
              </a:rPr>
              <a:t>)</a:t>
            </a:r>
          </a:p>
          <a:p>
            <a:pPr lvl="1"/>
            <a:endParaRPr lang="sk-SK" dirty="0" smtClean="0">
              <a:sym typeface="Wingdings" panose="05000000000000000000" pitchFamily="2" charset="2"/>
            </a:endParaRPr>
          </a:p>
          <a:p>
            <a:endParaRPr lang="sk-SK" dirty="0">
              <a:sym typeface="Wingdings" panose="05000000000000000000" pitchFamily="2" charset="2"/>
            </a:endParaRPr>
          </a:p>
          <a:p>
            <a:endParaRPr lang="sk-SK" dirty="0">
              <a:sym typeface="Wingdings" panose="05000000000000000000" pitchFamily="2" charset="2"/>
            </a:endParaRPr>
          </a:p>
          <a:p>
            <a:endParaRPr lang="sk-SK" dirty="0"/>
          </a:p>
          <a:p>
            <a:endParaRPr lang="sk-SK" dirty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88475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smtClean="0"/>
              <a:t>Belgie – alokace křesel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sk-SK" dirty="0" smtClean="0">
                <a:sym typeface="Wingdings" panose="05000000000000000000" pitchFamily="2" charset="2"/>
              </a:rPr>
              <a:t>Rozdělení křesel stranám na úrovni obvodů</a:t>
            </a:r>
          </a:p>
          <a:p>
            <a:endParaRPr lang="sk-SK" dirty="0" smtClean="0">
              <a:sym typeface="Wingdings" panose="05000000000000000000" pitchFamily="2" charset="2"/>
            </a:endParaRPr>
          </a:p>
          <a:p>
            <a:r>
              <a:rPr lang="sk-SK" dirty="0" smtClean="0">
                <a:sym typeface="Wingdings" panose="05000000000000000000" pitchFamily="2" charset="2"/>
              </a:rPr>
              <a:t>Výpočet speciální kvóty pro každou stranu v obvodě</a:t>
            </a:r>
          </a:p>
          <a:p>
            <a:endParaRPr lang="sk-SK" dirty="0" smtClean="0">
              <a:sym typeface="Wingdings" panose="05000000000000000000" pitchFamily="2" charset="2"/>
            </a:endParaRPr>
          </a:p>
          <a:p>
            <a:r>
              <a:rPr lang="sk-SK" dirty="0" smtClean="0">
                <a:sym typeface="Wingdings" panose="05000000000000000000" pitchFamily="2" charset="2"/>
              </a:rPr>
              <a:t>Přiřazení křesel kandidátům:</a:t>
            </a: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Jako první jsou zvoleni kandidáti s preferenčními hlasy nad kvótou (max. do počtu křesel strany)</a:t>
            </a: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Dopočet </a:t>
            </a:r>
            <a:r>
              <a:rPr lang="sk-SK" i="1" dirty="0" smtClean="0">
                <a:sym typeface="Wingdings" panose="05000000000000000000" pitchFamily="2" charset="2"/>
              </a:rPr>
              <a:t>list votes</a:t>
            </a:r>
            <a:r>
              <a:rPr lang="sk-SK" dirty="0" smtClean="0">
                <a:sym typeface="Wingdings" panose="05000000000000000000" pitchFamily="2" charset="2"/>
              </a:rPr>
              <a:t> kandidátům do kvóty sestupně</a:t>
            </a:r>
          </a:p>
          <a:p>
            <a:pPr lvl="1"/>
            <a:r>
              <a:rPr lang="sk-SK" dirty="0" smtClean="0">
                <a:sym typeface="Wingdings" panose="05000000000000000000" pitchFamily="2" charset="2"/>
              </a:rPr>
              <a:t>Po vyčerpání list votes získají zbylé mandáty kandidáti podle počtu preferenčních hlasů</a:t>
            </a:r>
          </a:p>
          <a:p>
            <a:endParaRPr lang="sk-SK" dirty="0" smtClean="0">
              <a:sym typeface="Wingdings" panose="05000000000000000000" pitchFamily="2" charset="2"/>
            </a:endParaRPr>
          </a:p>
          <a:p>
            <a:pPr lvl="1"/>
            <a:endParaRPr lang="sk-SK" dirty="0" smtClean="0">
              <a:sym typeface="Wingdings" panose="05000000000000000000" pitchFamily="2" charset="2"/>
            </a:endParaRPr>
          </a:p>
          <a:p>
            <a:pPr lvl="1"/>
            <a:endParaRPr lang="sk-SK" dirty="0" smtClean="0">
              <a:sym typeface="Wingdings" panose="05000000000000000000" pitchFamily="2" charset="2"/>
            </a:endParaRPr>
          </a:p>
          <a:p>
            <a:endParaRPr lang="sk-SK" dirty="0">
              <a:sym typeface="Wingdings" panose="05000000000000000000" pitchFamily="2" charset="2"/>
            </a:endParaRPr>
          </a:p>
          <a:p>
            <a:endParaRPr lang="sk-SK" dirty="0">
              <a:sym typeface="Wingdings" panose="05000000000000000000" pitchFamily="2" charset="2"/>
            </a:endParaRPr>
          </a:p>
          <a:p>
            <a:endParaRPr lang="sk-SK" dirty="0"/>
          </a:p>
          <a:p>
            <a:endParaRPr lang="sk-SK" dirty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88475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Podíl článků o VB premiérech v The Times (Karvonen 2010)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1700808"/>
            <a:ext cx="703897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14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101165"/>
              </p:ext>
            </p:extLst>
          </p:nvPr>
        </p:nvGraphicFramePr>
        <p:xfrm>
          <a:off x="467546" y="1897742"/>
          <a:ext cx="8280921" cy="4221986"/>
        </p:xfrm>
        <a:graphic>
          <a:graphicData uri="http://schemas.openxmlformats.org/drawingml/2006/table">
            <a:tbl>
              <a:tblPr/>
              <a:tblGrid>
                <a:gridCol w="1008843"/>
                <a:gridCol w="2227863"/>
                <a:gridCol w="1008843"/>
                <a:gridCol w="1008843"/>
                <a:gridCol w="1008843"/>
                <a:gridCol w="1008843"/>
                <a:gridCol w="1008843"/>
              </a:tblGrid>
              <a:tr h="38378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Pref. hlasy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Dopočet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Součet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Zůstává k dopočtu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Pořadí mandátu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Janssens Patrick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89 011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89 011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95 430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Van Weert Els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19 266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15 574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34 840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79 856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Peeters Jan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15 500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19 340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34 840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60 516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van Gool Greet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12 915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21 925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34 840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38 591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Cuyt Rony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6 690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28 150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34 840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10 441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Deckx Kathleen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8 156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10 441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18 597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Temsamani Anissa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9 705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9 705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Wyninckx Hilde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5 432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5 432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Gevers Dimitri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3 063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3 063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Heremans Karin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4 920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4 920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Veraart Gino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3 257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3 257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sk-SK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Adriaensen Gust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2 159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2 159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Hosteaux Frank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3 272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3 272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Lauwers Herman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2 725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2 725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Van Brempt Kathleen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11 577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11 577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Voorhamme Robert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6 648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6 648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2123728" y="284652"/>
          <a:ext cx="5040561" cy="1344148"/>
        </p:xfrm>
        <a:graphic>
          <a:graphicData uri="http://schemas.openxmlformats.org/drawingml/2006/table">
            <a:tbl>
              <a:tblPr/>
              <a:tblGrid>
                <a:gridCol w="2370428"/>
                <a:gridCol w="2670133"/>
              </a:tblGrid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Hlasy strany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243 879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Mandáty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Kvóta = H / (M + 1)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34 840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List votes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95 430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7581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smtClean="0"/>
              <a:t>Belgie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dirty="0" smtClean="0">
                <a:sym typeface="Wingdings" panose="05000000000000000000" pitchFamily="2" charset="2"/>
              </a:rPr>
              <a:t>Silné zvýhodnění čelních kandidátů</a:t>
            </a:r>
          </a:p>
          <a:p>
            <a:endParaRPr lang="cs-CZ" dirty="0" smtClean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Hlasy strany (list votes) = implicitní preferenční hlasy pro top kandidáty</a:t>
            </a:r>
          </a:p>
          <a:p>
            <a:endParaRPr lang="cs-CZ" dirty="0" smtClean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Od WWII voliči pomocí preferenčních hlasů dostali do parlamentu pouze 1 % poslanců</a:t>
            </a:r>
          </a:p>
          <a:p>
            <a:endParaRPr lang="cs-CZ" dirty="0" smtClean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Reforma 2000 – dopočet list votes se krátí na polovinu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endParaRPr lang="sk-SK" dirty="0">
              <a:sym typeface="Wingdings" panose="05000000000000000000" pitchFamily="2" charset="2"/>
            </a:endParaRPr>
          </a:p>
          <a:p>
            <a:endParaRPr lang="sk-SK" dirty="0"/>
          </a:p>
          <a:p>
            <a:endParaRPr lang="sk-SK" dirty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88475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594033"/>
              </p:ext>
            </p:extLst>
          </p:nvPr>
        </p:nvGraphicFramePr>
        <p:xfrm>
          <a:off x="467546" y="1897742"/>
          <a:ext cx="8280921" cy="4221986"/>
        </p:xfrm>
        <a:graphic>
          <a:graphicData uri="http://schemas.openxmlformats.org/drawingml/2006/table">
            <a:tbl>
              <a:tblPr/>
              <a:tblGrid>
                <a:gridCol w="1008843"/>
                <a:gridCol w="2227863"/>
                <a:gridCol w="1008843"/>
                <a:gridCol w="1008843"/>
                <a:gridCol w="1008843"/>
                <a:gridCol w="1008843"/>
                <a:gridCol w="1008843"/>
              </a:tblGrid>
              <a:tr h="38378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Pref. hlasy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Dopočet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Součet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Zůstává k dopočtu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Pořadí mandátu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Janssens Patrick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89 011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89 011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47 715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  <a:endParaRPr lang="cs-CZ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Van Weert Els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19 266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15 574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34 840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32 141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  <a:endParaRPr lang="cs-CZ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Peeters Jan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15 500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19 340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34 840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12 801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  <a:endParaRPr lang="cs-CZ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van Gool Greet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12 915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12 801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25 716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  <a:endParaRPr lang="cs-CZ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Cuyt Rony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6 690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6 690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Deckx Kathleen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8 156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8 156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Temsamani Anissa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9 705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9 705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  <a:endParaRPr lang="cs-CZ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Wyninckx Hilde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5 432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5 432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Gevers Dimitri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3 063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3 063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Heremans Karin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4 920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4 920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Veraart Gino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3 257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3 257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 gridSpan="7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.. ....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73" marR="7873" marT="7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Adriaensen Gust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2 159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2 159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Hosteaux Frank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3 272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3 272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Lauwers Herman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2 725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2 725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Van Brempt Kathleen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11 577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11 577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  <a:endParaRPr lang="cs-CZ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20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24 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Voorhamme Robert</a:t>
                      </a:r>
                    </a:p>
                  </a:txBody>
                  <a:tcPr marL="7873" marR="7873" marT="7873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6 648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6 648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413588"/>
              </p:ext>
            </p:extLst>
          </p:nvPr>
        </p:nvGraphicFramePr>
        <p:xfrm>
          <a:off x="2123728" y="284652"/>
          <a:ext cx="5040561" cy="1344148"/>
        </p:xfrm>
        <a:graphic>
          <a:graphicData uri="http://schemas.openxmlformats.org/drawingml/2006/table">
            <a:tbl>
              <a:tblPr/>
              <a:tblGrid>
                <a:gridCol w="2370428"/>
                <a:gridCol w="2670133"/>
              </a:tblGrid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Hlasy strany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243 879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Mandáty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Kvóta = H / (M + 1)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34 840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List votes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47 715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37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Podíl článků o PM referujících v osobním stylu (Karvonen 2010)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895084" cy="501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1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jadeafrican.com/wp-content/uploads/2013/12/@-131210-obama-cameron-selfie-nj.photoblog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5053"/>
            <a:ext cx="8572500" cy="58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49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.blesk.cz/img/1/full/1984529-img-andrej-babis-simona-hornochova-ministr-financi-namestkyne-ano-selfie-letadlo-v5.jpg?v=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76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Personalizace </a:t>
            </a:r>
            <a:r>
              <a:rPr lang="cs-CZ" dirty="0" smtClean="0"/>
              <a:t>a volby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Volební systémy jako součást širšího trendu personalizace</a:t>
            </a:r>
          </a:p>
          <a:p>
            <a:endParaRPr lang="sk-SK" dirty="0"/>
          </a:p>
          <a:p>
            <a:r>
              <a:rPr lang="sk-SK" dirty="0" smtClean="0"/>
              <a:t>Orientace systémů na výběr samotných osob než na rozhodování mezi listinami</a:t>
            </a:r>
          </a:p>
          <a:p>
            <a:endParaRPr lang="sk-SK" dirty="0"/>
          </a:p>
          <a:p>
            <a:r>
              <a:rPr lang="sk-SK" dirty="0" smtClean="0"/>
              <a:t>Různé definice personalizace voleb</a:t>
            </a:r>
          </a:p>
          <a:p>
            <a:pPr lvl="1"/>
            <a:r>
              <a:rPr lang="sk-SK" dirty="0" smtClean="0"/>
              <a:t>Kandidáti vs. voliči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1172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Personální rysy ve volbách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Volební systémy ovlivňují pohnutky kandidátů zdůrazňovat vlastní osobnostní rysy než držet stranickou linii (Carey a Shugart 1995)</a:t>
            </a:r>
          </a:p>
          <a:p>
            <a:endParaRPr lang="sk-SK" dirty="0"/>
          </a:p>
          <a:p>
            <a:r>
              <a:rPr lang="sk-SK" dirty="0" smtClean="0"/>
              <a:t>Faktory:</a:t>
            </a:r>
          </a:p>
          <a:p>
            <a:pPr lvl="1"/>
            <a:r>
              <a:rPr lang="sk-SK" dirty="0" smtClean="0"/>
              <a:t>Kontrola stranického vedení nad volební listinou (</a:t>
            </a:r>
            <a:r>
              <a:rPr lang="sk-SK" i="1" dirty="0" smtClean="0"/>
              <a:t>ballot</a:t>
            </a:r>
            <a:r>
              <a:rPr lang="sk-SK" dirty="0" smtClean="0"/>
              <a:t>)</a:t>
            </a:r>
          </a:p>
          <a:p>
            <a:pPr lvl="1"/>
            <a:r>
              <a:rPr lang="sk-SK" dirty="0" smtClean="0"/>
              <a:t>Nezávislost zvolení kandidáta na úspěchu jeho spolustraníků (</a:t>
            </a:r>
            <a:r>
              <a:rPr lang="sk-SK" i="1" dirty="0" smtClean="0"/>
              <a:t>pool</a:t>
            </a:r>
            <a:r>
              <a:rPr lang="sk-SK" dirty="0" smtClean="0"/>
              <a:t>)</a:t>
            </a:r>
          </a:p>
          <a:p>
            <a:pPr lvl="1"/>
            <a:r>
              <a:rPr lang="sk-SK" dirty="0" smtClean="0"/>
              <a:t>Počet a charakter udělování hlasů voliči (</a:t>
            </a:r>
            <a:r>
              <a:rPr lang="sk-SK" i="1" dirty="0" smtClean="0"/>
              <a:t>votes</a:t>
            </a:r>
            <a:r>
              <a:rPr lang="sk-SK" dirty="0" smtClean="0"/>
              <a:t>)</a:t>
            </a:r>
          </a:p>
          <a:p>
            <a:pPr lvl="1"/>
            <a:r>
              <a:rPr lang="sk-SK" dirty="0" smtClean="0"/>
              <a:t>Velikost obvodu</a:t>
            </a:r>
          </a:p>
          <a:p>
            <a:pPr lvl="1"/>
            <a:endParaRPr lang="sk-SK" dirty="0" smtClean="0"/>
          </a:p>
          <a:p>
            <a:endParaRPr lang="cs-CZ" dirty="0" smtClean="0"/>
          </a:p>
          <a:p>
            <a:endParaRPr lang="cs-CZ" dirty="0" smtClean="0"/>
          </a:p>
          <a:p>
            <a:pPr lvl="1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8525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Personální rysy ve volbách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Ballot:</a:t>
            </a:r>
          </a:p>
          <a:p>
            <a:pPr lvl="1"/>
            <a:r>
              <a:rPr lang="sk-SK" dirty="0" smtClean="0"/>
              <a:t>2 – lídři nemají kontrolu nad volebním lístkem</a:t>
            </a:r>
          </a:p>
          <a:p>
            <a:pPr lvl="1"/>
            <a:r>
              <a:rPr lang="sk-SK" dirty="0" smtClean="0"/>
              <a:t>1 – lídři sestavují listinu, voliči do ní mohou zasáhnout</a:t>
            </a:r>
          </a:p>
          <a:p>
            <a:pPr lvl="1"/>
            <a:r>
              <a:rPr lang="sk-SK" dirty="0" smtClean="0"/>
              <a:t>0 – lídři sestavují fixní listinu, voliči nemohou zasáhnout</a:t>
            </a:r>
          </a:p>
          <a:p>
            <a:endParaRPr lang="sk-SK" dirty="0"/>
          </a:p>
          <a:p>
            <a:r>
              <a:rPr lang="sk-SK" dirty="0" smtClean="0"/>
              <a:t>Bodování volebních systémů danou technikou je čistě instrumentální</a:t>
            </a:r>
          </a:p>
          <a:p>
            <a:pPr marL="0" indent="0">
              <a:buNone/>
            </a:pPr>
            <a:endParaRPr lang="sk-SK" dirty="0" smtClean="0"/>
          </a:p>
          <a:p>
            <a:endParaRPr lang="cs-CZ" dirty="0" smtClean="0"/>
          </a:p>
          <a:p>
            <a:endParaRPr lang="cs-CZ" dirty="0" smtClean="0"/>
          </a:p>
          <a:p>
            <a:pPr lvl="1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08368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1802</TotalTime>
  <Words>1345</Words>
  <Application>Microsoft Office PowerPoint</Application>
  <PresentationFormat>Předvádění na obrazovce (4:3)</PresentationFormat>
  <Paragraphs>421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20</vt:i4>
      </vt:variant>
      <vt:variant>
        <vt:lpstr>Nadpisy snímků</vt:lpstr>
      </vt:variant>
      <vt:variant>
        <vt:i4>32</vt:i4>
      </vt:variant>
    </vt:vector>
  </HeadingPairs>
  <TitlesOfParts>
    <vt:vector size="52" baseType="lpstr">
      <vt:lpstr>Tok</vt:lpstr>
      <vt:lpstr>1_Tok</vt:lpstr>
      <vt:lpstr>2_Tok</vt:lpstr>
      <vt:lpstr>3_Tok</vt:lpstr>
      <vt:lpstr>5_Tok</vt:lpstr>
      <vt:lpstr>6_Tok</vt:lpstr>
      <vt:lpstr>7_Tok</vt:lpstr>
      <vt:lpstr>8_Tok</vt:lpstr>
      <vt:lpstr>9_Tok</vt:lpstr>
      <vt:lpstr>11_Tok</vt:lpstr>
      <vt:lpstr>12_Tok</vt:lpstr>
      <vt:lpstr>13_Tok</vt:lpstr>
      <vt:lpstr>15_Tok</vt:lpstr>
      <vt:lpstr>16_Tok</vt:lpstr>
      <vt:lpstr>17_Tok</vt:lpstr>
      <vt:lpstr>19_Tok</vt:lpstr>
      <vt:lpstr>25_Tok</vt:lpstr>
      <vt:lpstr>26_Tok</vt:lpstr>
      <vt:lpstr>27_Tok</vt:lpstr>
      <vt:lpstr>28_Tok</vt:lpstr>
      <vt:lpstr>Volební reformy v oblasti personalizace volby </vt:lpstr>
      <vt:lpstr>Personalizace politiky</vt:lpstr>
      <vt:lpstr>Podíl článků o VB premiérech v The Times (Karvonen 2010)</vt:lpstr>
      <vt:lpstr>Podíl článků o PM referujících v osobním stylu (Karvonen 2010)</vt:lpstr>
      <vt:lpstr>Prezentace aplikace PowerPoint</vt:lpstr>
      <vt:lpstr>Prezentace aplikace PowerPoint</vt:lpstr>
      <vt:lpstr>Personalizace a volby</vt:lpstr>
      <vt:lpstr>Personální rysy ve volbách</vt:lpstr>
      <vt:lpstr>Personální rysy ve volbách</vt:lpstr>
      <vt:lpstr>Personální rysy ve volbách</vt:lpstr>
      <vt:lpstr>Prezentace aplikace PowerPoint</vt:lpstr>
      <vt:lpstr>Prezentace aplikace PowerPoint</vt:lpstr>
      <vt:lpstr>Prezentace aplikace PowerPoint</vt:lpstr>
      <vt:lpstr>Personalizace v ČR</vt:lpstr>
      <vt:lpstr>Výsledná podoba</vt:lpstr>
      <vt:lpstr>Přímá volba poslanců</vt:lpstr>
      <vt:lpstr>Přímá volba poslanců</vt:lpstr>
      <vt:lpstr>Přímá volba poslanců</vt:lpstr>
      <vt:lpstr>Přímá volba poslanců</vt:lpstr>
      <vt:lpstr>Přímá volba poslanců</vt:lpstr>
      <vt:lpstr>Linek (2010)</vt:lpstr>
      <vt:lpstr>Dělení hlasů (Gschwendt a Kolk)</vt:lpstr>
      <vt:lpstr>Dělení hlasů</vt:lpstr>
      <vt:lpstr>Trendy v personalizaci voleb</vt:lpstr>
      <vt:lpstr>Trendy v personalizaci voleb (Pilet, Renwick)</vt:lpstr>
      <vt:lpstr>Prezentace aplikace PowerPoint</vt:lpstr>
      <vt:lpstr>„Slabé“ reformy</vt:lpstr>
      <vt:lpstr>Belgie</vt:lpstr>
      <vt:lpstr>Belgie – alokace křesel</vt:lpstr>
      <vt:lpstr>Prezentace aplikace PowerPoint</vt:lpstr>
      <vt:lpstr>Belgie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Slovenská republika Volebný systém a jeho reforma</dc:title>
  <dc:creator>Peter Spáč</dc:creator>
  <cp:lastModifiedBy>Peter Spáč</cp:lastModifiedBy>
  <cp:revision>212</cp:revision>
  <dcterms:created xsi:type="dcterms:W3CDTF">2013-02-19T08:47:21Z</dcterms:created>
  <dcterms:modified xsi:type="dcterms:W3CDTF">2017-04-26T08:57:21Z</dcterms:modified>
</cp:coreProperties>
</file>