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  <p:sldMasterId id="2147483912" r:id="rId20"/>
    <p:sldMasterId id="2147483924" r:id="rId21"/>
    <p:sldMasterId id="2147483972" r:id="rId22"/>
    <p:sldMasterId id="2147483984" r:id="rId23"/>
    <p:sldMasterId id="2147483996" r:id="rId24"/>
  </p:sldMasterIdLst>
  <p:sldIdLst>
    <p:sldId id="256" r:id="rId25"/>
    <p:sldId id="258" r:id="rId26"/>
    <p:sldId id="259" r:id="rId27"/>
    <p:sldId id="270" r:id="rId28"/>
    <p:sldId id="260" r:id="rId29"/>
    <p:sldId id="261" r:id="rId30"/>
    <p:sldId id="262" r:id="rId31"/>
    <p:sldId id="271" r:id="rId32"/>
    <p:sldId id="263" r:id="rId33"/>
    <p:sldId id="264" r:id="rId34"/>
    <p:sldId id="319" r:id="rId35"/>
    <p:sldId id="272" r:id="rId36"/>
    <p:sldId id="265" r:id="rId37"/>
    <p:sldId id="273" r:id="rId38"/>
    <p:sldId id="266" r:id="rId39"/>
    <p:sldId id="274" r:id="rId40"/>
    <p:sldId id="275" r:id="rId41"/>
    <p:sldId id="276" r:id="rId42"/>
    <p:sldId id="278" r:id="rId43"/>
    <p:sldId id="279" r:id="rId44"/>
    <p:sldId id="277" r:id="rId45"/>
    <p:sldId id="280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7" r:id="rId55"/>
    <p:sldId id="298" r:id="rId56"/>
    <p:sldId id="299" r:id="rId57"/>
    <p:sldId id="300" r:id="rId58"/>
    <p:sldId id="290" r:id="rId59"/>
    <p:sldId id="291" r:id="rId60"/>
    <p:sldId id="301" r:id="rId61"/>
    <p:sldId id="304" r:id="rId62"/>
    <p:sldId id="303" r:id="rId63"/>
    <p:sldId id="292" r:id="rId64"/>
    <p:sldId id="305" r:id="rId65"/>
    <p:sldId id="306" r:id="rId66"/>
    <p:sldId id="307" r:id="rId67"/>
    <p:sldId id="308" r:id="rId68"/>
    <p:sldId id="309" r:id="rId69"/>
    <p:sldId id="293" r:id="rId70"/>
    <p:sldId id="310" r:id="rId71"/>
    <p:sldId id="311" r:id="rId72"/>
    <p:sldId id="312" r:id="rId73"/>
    <p:sldId id="320" r:id="rId74"/>
    <p:sldId id="313" r:id="rId75"/>
    <p:sldId id="314" r:id="rId76"/>
    <p:sldId id="322" r:id="rId77"/>
    <p:sldId id="326" r:id="rId78"/>
    <p:sldId id="323" r:id="rId79"/>
    <p:sldId id="324" r:id="rId80"/>
    <p:sldId id="295" r:id="rId81"/>
    <p:sldId id="296" r:id="rId82"/>
    <p:sldId id="316" r:id="rId8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76" Type="http://schemas.openxmlformats.org/officeDocument/2006/relationships/slide" Target="slides/slide52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82" Type="http://schemas.openxmlformats.org/officeDocument/2006/relationships/slide" Target="slides/slide58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slide" Target="slides/slide56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slide" Target="slides/slide57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Zo&#353;i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Hárok1!$F$18</c:f>
              <c:strCache>
                <c:ptCount val="1"/>
                <c:pt idx="0">
                  <c:v>I300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</c:marker>
          <c:xVal>
            <c:numRef>
              <c:f>Hárok1!$E$19:$E$25</c:f>
              <c:numCache>
                <c:formatCode>General</c:formatCode>
                <c:ptCount val="7"/>
                <c:pt idx="0">
                  <c:v>36.64</c:v>
                </c:pt>
                <c:pt idx="1">
                  <c:v>27.81</c:v>
                </c:pt>
                <c:pt idx="2">
                  <c:v>6.28</c:v>
                </c:pt>
                <c:pt idx="3">
                  <c:v>6.05</c:v>
                </c:pt>
                <c:pt idx="4">
                  <c:v>5.47</c:v>
                </c:pt>
                <c:pt idx="5">
                  <c:v>4.75</c:v>
                </c:pt>
                <c:pt idx="6">
                  <c:v>4.68</c:v>
                </c:pt>
              </c:numCache>
            </c:numRef>
          </c:xVal>
          <c:yVal>
            <c:numRef>
              <c:f>Hárok1!$F$19:$F$25</c:f>
              <c:numCache>
                <c:formatCode>General</c:formatCode>
                <c:ptCount val="7"/>
                <c:pt idx="0">
                  <c:v>1.36</c:v>
                </c:pt>
                <c:pt idx="1">
                  <c:v>0.91</c:v>
                </c:pt>
                <c:pt idx="2">
                  <c:v>0.9</c:v>
                </c:pt>
                <c:pt idx="3">
                  <c:v>0.94</c:v>
                </c:pt>
                <c:pt idx="4">
                  <c:v>0.91</c:v>
                </c:pt>
                <c:pt idx="5">
                  <c:v>0.91</c:v>
                </c:pt>
                <c:pt idx="6">
                  <c:v>0.93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Hárok1!$C$18</c:f>
              <c:strCache>
                <c:ptCount val="1"/>
                <c:pt idx="0">
                  <c:v>I250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</c:marker>
          <c:xVal>
            <c:numRef>
              <c:f>Hárok1!$B$19:$B$25</c:f>
              <c:numCache>
                <c:formatCode>General</c:formatCode>
                <c:ptCount val="7"/>
                <c:pt idx="0">
                  <c:v>36.64</c:v>
                </c:pt>
                <c:pt idx="1">
                  <c:v>27.81</c:v>
                </c:pt>
                <c:pt idx="2">
                  <c:v>6.28</c:v>
                </c:pt>
                <c:pt idx="3">
                  <c:v>6.05</c:v>
                </c:pt>
                <c:pt idx="4">
                  <c:v>5.47</c:v>
                </c:pt>
                <c:pt idx="5">
                  <c:v>4.75</c:v>
                </c:pt>
                <c:pt idx="6">
                  <c:v>4.68</c:v>
                </c:pt>
              </c:numCache>
            </c:numRef>
          </c:xVal>
          <c:yVal>
            <c:numRef>
              <c:f>Hárok1!$C$19:$C$25</c:f>
              <c:numCache>
                <c:formatCode>General</c:formatCode>
                <c:ptCount val="7"/>
                <c:pt idx="0">
                  <c:v>1.08</c:v>
                </c:pt>
                <c:pt idx="1">
                  <c:v>1.0900000000000001</c:v>
                </c:pt>
                <c:pt idx="2">
                  <c:v>1.08</c:v>
                </c:pt>
                <c:pt idx="3">
                  <c:v>1.1200000000000001</c:v>
                </c:pt>
                <c:pt idx="4">
                  <c:v>1.1000000000000001</c:v>
                </c:pt>
                <c:pt idx="5">
                  <c:v>1.0900000000000001</c:v>
                </c:pt>
                <c:pt idx="6">
                  <c:v>1.1100000000000001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831616"/>
        <c:axId val="103596416"/>
      </c:scatterChart>
      <c:valAx>
        <c:axId val="10083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3596416"/>
        <c:crosses val="autoZero"/>
        <c:crossBetween val="midCat"/>
      </c:valAx>
      <c:valAx>
        <c:axId val="103596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831616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1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680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92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9307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60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0496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30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47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282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6810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70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19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846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3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1585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7654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896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13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562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1471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9317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9344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14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3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 smtClean="0">
                <a:solidFill>
                  <a:schemeClr val="bg1"/>
                </a:solidFill>
              </a:rPr>
              <a:t>Jižní Evropa</a:t>
            </a:r>
            <a:r>
              <a:rPr lang="cs-CZ" sz="4400" dirty="0" smtClean="0">
                <a:solidFill>
                  <a:schemeClr val="bg1"/>
                </a:solidFill>
              </a:rPr>
              <a:t/>
            </a:r>
            <a:br>
              <a:rPr lang="cs-CZ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18.4.2017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 smtClean="0"/>
              <a:t>Volby 1994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cs-CZ" dirty="0" smtClean="0"/>
          </a:p>
        </p:txBody>
      </p:sp>
      <p:graphicFrame>
        <p:nvGraphicFramePr>
          <p:cNvPr id="5" name="Group 2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411963"/>
              </p:ext>
            </p:extLst>
          </p:nvPr>
        </p:nvGraphicFramePr>
        <p:xfrm>
          <a:off x="107503" y="1052736"/>
          <a:ext cx="8928993" cy="5099956"/>
        </p:xfrm>
        <a:graphic>
          <a:graphicData uri="http://schemas.openxmlformats.org/drawingml/2006/table">
            <a:tbl>
              <a:tblPr/>
              <a:tblGrid>
                <a:gridCol w="3528393"/>
                <a:gridCol w="1440160"/>
                <a:gridCol w="1224136"/>
                <a:gridCol w="1296144"/>
                <a:gridCol w="1440160"/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3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 Delle Libertá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– CCD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(FI-CCD)</a:t>
                      </a:r>
                      <a:endParaRPr kumimoji="0" lang="cs-C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Lega Nord (LN)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Alleanza Dei Progressisti 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5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Dem. della Sinistra (PDS)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048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della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Rif. Comunista (RF)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7097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16,6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Union Valdôtaine (UV)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2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cs-CZ" dirty="0" smtClean="0"/>
          </a:p>
        </p:txBody>
      </p:sp>
      <p:pic>
        <p:nvPicPr>
          <p:cNvPr id="6" name="Picture 25" descr="chamb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3"/>
            <a:ext cx="7061473" cy="60526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 smtClean="0"/>
              <a:t>Volby 1996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cs-CZ" dirty="0" smtClean="0"/>
          </a:p>
        </p:txBody>
      </p:sp>
      <p:graphicFrame>
        <p:nvGraphicFramePr>
          <p:cNvPr id="5" name="Group 2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799769"/>
              </p:ext>
            </p:extLst>
          </p:nvPr>
        </p:nvGraphicFramePr>
        <p:xfrm>
          <a:off x="107503" y="1052736"/>
          <a:ext cx="8928993" cy="5607468"/>
        </p:xfrm>
        <a:graphic>
          <a:graphicData uri="http://schemas.openxmlformats.org/drawingml/2006/table">
            <a:tbl>
              <a:tblPr/>
              <a:tblGrid>
                <a:gridCol w="3528393"/>
                <a:gridCol w="1440160"/>
                <a:gridCol w="1224136"/>
                <a:gridCol w="1296144"/>
                <a:gridCol w="1440160"/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8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L‘Ulivo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247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285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Dem. della Sinistra (PDS)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21,1</a:t>
                      </a:r>
                      <a:endParaRPr kumimoji="0" lang="cs-C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Popolari-SVP-PRI-UD-Prodi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</a:t>
                      </a:r>
                      <a:endParaRPr kumimoji="0" lang="cs-C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Lista Dini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</a:t>
                      </a:r>
                      <a:endParaRPr kumimoji="0" lang="cs-C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Federazione dei Verdi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 Delle Libertá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169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246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(FI)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20,6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15,7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CCD-CDU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Lega Nord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39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10,1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20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59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Eliminace scorporo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Italské strany přišly na způsob, jak obejít scorporo</a:t>
            </a:r>
          </a:p>
          <a:p>
            <a:endParaRPr lang="sk-SK" dirty="0" smtClean="0"/>
          </a:p>
          <a:p>
            <a:r>
              <a:rPr lang="sk-SK" dirty="0" smtClean="0"/>
              <a:t>Formálně zakrytá stranická příslušnost kandidátů v nominální složce (Abolizione Scorporo)</a:t>
            </a:r>
          </a:p>
          <a:p>
            <a:endParaRPr lang="sk-SK" dirty="0" smtClean="0"/>
          </a:p>
          <a:p>
            <a:r>
              <a:rPr lang="sk-SK" dirty="0" smtClean="0"/>
              <a:t>„Skutečným“ stranám se tak v poměrné složce nic neodpočítá</a:t>
            </a:r>
          </a:p>
          <a:p>
            <a:endParaRPr lang="sk-SK" dirty="0" smtClean="0"/>
          </a:p>
          <a:p>
            <a:r>
              <a:rPr lang="sk-SK" dirty="0" smtClean="0"/>
              <a:t>Důsledek – korekce </a:t>
            </a:r>
            <a:r>
              <a:rPr lang="sk-SK" dirty="0" smtClean="0">
                <a:sym typeface="Wingdings" pitchFamily="2" charset="2"/>
              </a:rPr>
              <a:t> navrstvení</a:t>
            </a:r>
            <a:endParaRPr lang="sk-SK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 smtClean="0"/>
              <a:t>Volby 2001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cs-CZ" dirty="0" smtClean="0"/>
          </a:p>
        </p:txBody>
      </p:sp>
      <p:graphicFrame>
        <p:nvGraphicFramePr>
          <p:cNvPr id="5" name="Group 2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689207"/>
              </p:ext>
            </p:extLst>
          </p:nvPr>
        </p:nvGraphicFramePr>
        <p:xfrm>
          <a:off x="107503" y="1052736"/>
          <a:ext cx="8928993" cy="4605955"/>
        </p:xfrm>
        <a:graphic>
          <a:graphicData uri="http://schemas.openxmlformats.org/drawingml/2006/table">
            <a:tbl>
              <a:tblPr/>
              <a:tblGrid>
                <a:gridCol w="3528393"/>
                <a:gridCol w="1440160"/>
                <a:gridCol w="1224136"/>
                <a:gridCol w="1296144"/>
                <a:gridCol w="1440160"/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6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282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49,6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368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(FI)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29,4</a:t>
                      </a:r>
                      <a:endParaRPr kumimoji="0" lang="cs-C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L‘Ulivo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189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34,9</a:t>
                      </a:r>
                      <a:endParaRPr kumimoji="0" lang="cs-CZ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247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Democratici di Sinistra (DS)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16,6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La Margherita (DL)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14,5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Partito D. R. Comunista (RF)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-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11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Südtiroler Volkspartei</a:t>
                      </a:r>
                      <a:r>
                        <a:rPr kumimoji="0" lang="cs-CZ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(SVP)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Union Valdôtaine (UV)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Hodnocení volebního systému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sk-SK" b="1" dirty="0" smtClean="0"/>
              <a:t>Důsledky:</a:t>
            </a:r>
          </a:p>
          <a:p>
            <a:pPr lvl="1"/>
            <a:r>
              <a:rPr lang="sk-SK" dirty="0" smtClean="0"/>
              <a:t>Nastolený trend k bipolarizaci</a:t>
            </a:r>
          </a:p>
          <a:p>
            <a:pPr lvl="1"/>
            <a:r>
              <a:rPr lang="sk-SK" dirty="0" smtClean="0"/>
              <a:t>Málo křesel obsazovaných mimo 2 bloky</a:t>
            </a:r>
          </a:p>
          <a:p>
            <a:pPr lvl="1"/>
            <a:r>
              <a:rPr lang="sk-SK" dirty="0" smtClean="0"/>
              <a:t>Požadovaný reduktivní účinek na formát stranického systému se nedostavil</a:t>
            </a:r>
          </a:p>
          <a:p>
            <a:endParaRPr lang="sk-SK" dirty="0" smtClean="0"/>
          </a:p>
          <a:p>
            <a:r>
              <a:rPr lang="sk-SK" b="1" dirty="0" smtClean="0"/>
              <a:t>Volební reforma 2006:</a:t>
            </a:r>
          </a:p>
          <a:p>
            <a:pPr lvl="1"/>
            <a:r>
              <a:rPr lang="sk-SK" dirty="0" smtClean="0"/>
              <a:t>Snaha Berlusconiho vyhnout se volební porážce</a:t>
            </a:r>
          </a:p>
          <a:p>
            <a:pPr lvl="1"/>
            <a:r>
              <a:rPr lang="sk-SK" dirty="0" smtClean="0"/>
              <a:t>Zabezpečení jasné vládní většiny v parlamentu</a:t>
            </a:r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Volební reforma 2006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Poměrný systém </a:t>
            </a:r>
            <a:r>
              <a:rPr lang="sk-SK" b="1" dirty="0" smtClean="0"/>
              <a:t>s prémií </a:t>
            </a:r>
            <a:r>
              <a:rPr lang="sk-SK" dirty="0" smtClean="0"/>
              <a:t>vs. smíšený </a:t>
            </a:r>
            <a:r>
              <a:rPr lang="sk-SK" b="1" dirty="0" smtClean="0"/>
              <a:t>podmíněný</a:t>
            </a:r>
          </a:p>
          <a:p>
            <a:endParaRPr lang="sk-SK" dirty="0" smtClean="0"/>
          </a:p>
          <a:p>
            <a:r>
              <a:rPr lang="sk-SK" dirty="0" smtClean="0"/>
              <a:t>Poslanecká sněmovna</a:t>
            </a:r>
          </a:p>
          <a:p>
            <a:pPr lvl="1"/>
            <a:r>
              <a:rPr lang="sk-SK" dirty="0" smtClean="0"/>
              <a:t>617 křesel – „poměrný systém“</a:t>
            </a:r>
          </a:p>
          <a:p>
            <a:pPr lvl="1"/>
            <a:r>
              <a:rPr lang="sk-SK" dirty="0" smtClean="0"/>
              <a:t>12 křesel – zahraničí</a:t>
            </a:r>
          </a:p>
          <a:p>
            <a:pPr lvl="1"/>
            <a:r>
              <a:rPr lang="sk-SK" dirty="0" smtClean="0"/>
              <a:t>1 – Údolí Aosty</a:t>
            </a:r>
          </a:p>
          <a:p>
            <a:endParaRPr lang="sk-SK" dirty="0" smtClean="0"/>
          </a:p>
          <a:p>
            <a:r>
              <a:rPr lang="sk-SK" dirty="0" smtClean="0"/>
              <a:t>26 obvodů, Hareova kvóta</a:t>
            </a:r>
          </a:p>
          <a:p>
            <a:endParaRPr lang="sk-SK" dirty="0" smtClean="0"/>
          </a:p>
          <a:p>
            <a:r>
              <a:rPr lang="sk-SK" dirty="0" smtClean="0"/>
              <a:t>Více úrovní klauzule, přísně vázané listiny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Většinová prémie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Vítěznému subjektu (bloku) je zisk mandátů automaticky navýšen na </a:t>
            </a:r>
            <a:r>
              <a:rPr lang="sk-SK" b="1" dirty="0" smtClean="0"/>
              <a:t>340 křesel</a:t>
            </a:r>
          </a:p>
          <a:p>
            <a:endParaRPr lang="sk-SK" dirty="0" smtClean="0"/>
          </a:p>
          <a:p>
            <a:r>
              <a:rPr lang="sk-SK" dirty="0" smtClean="0"/>
              <a:t>Pokud získá vítěz 340 křesel „bez pomoci“, prémie se neaplikuje</a:t>
            </a:r>
          </a:p>
          <a:p>
            <a:endParaRPr lang="sk-SK" dirty="0" smtClean="0"/>
          </a:p>
          <a:p>
            <a:r>
              <a:rPr lang="sk-SK" dirty="0" smtClean="0"/>
              <a:t>Předpoklad těsnější spolupráce stran </a:t>
            </a:r>
            <a:r>
              <a:rPr lang="sk-SK" dirty="0" smtClean="0">
                <a:sym typeface="Wingdings" pitchFamily="2" charset="2"/>
              </a:rPr>
              <a:t> primárním cílem je vítězství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 smtClean="0"/>
              <a:t>Volby 2006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cs-CZ" dirty="0" smtClean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47918"/>
              </p:ext>
            </p:extLst>
          </p:nvPr>
        </p:nvGraphicFramePr>
        <p:xfrm>
          <a:off x="179510" y="1268760"/>
          <a:ext cx="8712969" cy="477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L‘Unione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Assoc. Italiane In Sud America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cs-CZ" dirty="0" smtClean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447056"/>
              </p:ext>
            </p:extLst>
          </p:nvPr>
        </p:nvGraphicFramePr>
        <p:xfrm>
          <a:off x="179509" y="404664"/>
          <a:ext cx="8784978" cy="587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928326"/>
                <a:gridCol w="2928326"/>
              </a:tblGrid>
              <a:tr h="49513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2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L‘Ulivo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Rif. Comunista (EL)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La Rosa nel Pugno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Italia dei Valori (ELDR)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Comunisti Italiani (EL)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Federazione dei Verdi (EGP)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Popolari UDEUR (EPP)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Südtiroler Volkspartei (EPP)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Autonomie Lib. Democratie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  <a:endParaRPr kumimoji="0" lang="cs-C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L‘Unione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>
                          <a:solidFill>
                            <a:schemeClr val="tx1"/>
                          </a:solidFill>
                        </a:rPr>
                        <a:t>49,7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>
                          <a:solidFill>
                            <a:schemeClr val="tx1"/>
                          </a:solidFill>
                        </a:rPr>
                        <a:t>348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Itálie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Parlamentní republika</a:t>
            </a:r>
          </a:p>
          <a:p>
            <a:endParaRPr lang="cs-CZ" dirty="0" smtClean="0"/>
          </a:p>
          <a:p>
            <a:r>
              <a:rPr lang="cs-CZ" dirty="0" smtClean="0"/>
              <a:t>2 komorový parlament:</a:t>
            </a:r>
          </a:p>
          <a:p>
            <a:pPr lvl="1"/>
            <a:r>
              <a:rPr lang="cs-CZ" dirty="0" smtClean="0"/>
              <a:t>Poslanecká sněmovna (630)</a:t>
            </a:r>
          </a:p>
          <a:p>
            <a:pPr lvl="1"/>
            <a:r>
              <a:rPr lang="cs-CZ" dirty="0" smtClean="0"/>
              <a:t>Senát (315)</a:t>
            </a:r>
          </a:p>
          <a:p>
            <a:endParaRPr lang="cs-CZ" dirty="0" smtClean="0"/>
          </a:p>
          <a:p>
            <a:r>
              <a:rPr lang="cs-CZ" dirty="0" smtClean="0"/>
              <a:t>Vývoj:</a:t>
            </a:r>
          </a:p>
          <a:p>
            <a:pPr lvl="1"/>
            <a:r>
              <a:rPr lang="cs-CZ" dirty="0" smtClean="0"/>
              <a:t>První republika (1947-1992)</a:t>
            </a:r>
          </a:p>
          <a:p>
            <a:pPr lvl="1"/>
            <a:r>
              <a:rPr lang="cs-CZ" dirty="0" smtClean="0"/>
              <a:t>Druhá republika (po 1992)</a:t>
            </a:r>
          </a:p>
          <a:p>
            <a:pPr lvl="1">
              <a:buNone/>
            </a:pPr>
            <a:endParaRPr lang="cs-CZ" dirty="0" smtClean="0"/>
          </a:p>
        </p:txBody>
      </p:sp>
      <p:pic>
        <p:nvPicPr>
          <p:cNvPr id="1026" name="Picture 2" descr="http://www.wallsave.com/wallpapers/1200x1010/italy-flag/84880/italy-flag-84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9663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663415"/>
              </p:ext>
            </p:extLst>
          </p:nvPr>
        </p:nvGraphicFramePr>
        <p:xfrm>
          <a:off x="179509" y="1268760"/>
          <a:ext cx="8784978" cy="429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928326"/>
                <a:gridCol w="2928326"/>
              </a:tblGrid>
              <a:tr h="49513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Forza Italia (EPP)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Alleanza Nazionale (AEN)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UDC (EPP)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Lega Nord 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DC-PSI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Per Italia Nel Mondo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 smtClean="0"/>
              <a:t>Volby 2008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cs-CZ" dirty="0" smtClean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35479"/>
              </p:ext>
            </p:extLst>
          </p:nvPr>
        </p:nvGraphicFramePr>
        <p:xfrm>
          <a:off x="179510" y="1268760"/>
          <a:ext cx="8712969" cy="51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62917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Pro-Berlusconi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Pro-Veltroni</a:t>
                      </a:r>
                      <a:endParaRPr kumimoji="0" lang="cs-CZ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Unione Di Centro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SVP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Aut. Lib. Democrat.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Mov. A. Italiani All.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 smtClean="0"/>
              <a:t>Volby 2013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cs-CZ" dirty="0" smtClean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41134"/>
              </p:ext>
            </p:extLst>
          </p:nvPr>
        </p:nvGraphicFramePr>
        <p:xfrm>
          <a:off x="179510" y="1268760"/>
          <a:ext cx="8712969" cy="5201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4"/>
                <a:gridCol w="2736304"/>
                <a:gridCol w="2448271"/>
              </a:tblGrid>
              <a:tr h="62917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Bersani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Italy Common Good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29,54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ahoma" pitchFamily="34" charset="0"/>
                        </a:rPr>
                        <a:t>Berlusconi</a:t>
                      </a:r>
                      <a:r>
                        <a:rPr kumimoji="0" lang="sk-SK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ahoma" pitchFamily="34" charset="0"/>
                        </a:rPr>
                        <a:t>: Centre-Right Coalition</a:t>
                      </a:r>
                      <a:endParaRPr kumimoji="0" lang="cs-CZ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29,18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Grillo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: Five Star Movement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25,55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Monti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: With Monty for Italy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10,56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Ostatní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</p:txBody>
      </p:sp>
      <p:pic>
        <p:nvPicPr>
          <p:cNvPr id="4" name="Picture 13" descr="lefkada 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3175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Řecko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Demokratický vývoj od 1974/75</a:t>
            </a:r>
          </a:p>
          <a:p>
            <a:endParaRPr lang="cs-CZ" sz="2400" dirty="0" smtClean="0"/>
          </a:p>
          <a:p>
            <a:r>
              <a:rPr lang="cs-CZ" sz="2400" dirty="0" smtClean="0"/>
              <a:t>Jednokomorový parlament </a:t>
            </a:r>
            <a:r>
              <a:rPr lang="cs-CZ" sz="2400" i="1" dirty="0" smtClean="0"/>
              <a:t>Vouli</a:t>
            </a:r>
          </a:p>
          <a:p>
            <a:endParaRPr lang="sk-SK" dirty="0" smtClean="0"/>
          </a:p>
          <a:p>
            <a:r>
              <a:rPr lang="cs-CZ" sz="2400" dirty="0" smtClean="0"/>
              <a:t>300 poslanců, volební období 4 roky</a:t>
            </a:r>
          </a:p>
          <a:p>
            <a:endParaRPr lang="cs-CZ" sz="2400" dirty="0" smtClean="0"/>
          </a:p>
          <a:p>
            <a:r>
              <a:rPr lang="cs-CZ" sz="2400" dirty="0" smtClean="0"/>
              <a:t>Po celou dobu poměrný systém, ale pouze výjimečně v čisté podobě (</a:t>
            </a:r>
            <a:r>
              <a:rPr lang="cs-CZ" sz="2400" b="1" dirty="0" smtClean="0"/>
              <a:t>posilněný poměrný systém</a:t>
            </a:r>
            <a:r>
              <a:rPr lang="cs-CZ" sz="2400" dirty="0" smtClean="0"/>
              <a:t>)</a:t>
            </a:r>
          </a:p>
          <a:p>
            <a:endParaRPr lang="cs-CZ" sz="2400" dirty="0" smtClean="0"/>
          </a:p>
          <a:p>
            <a:r>
              <a:rPr lang="cs-CZ" sz="2400" dirty="0" smtClean="0">
                <a:sym typeface="Wingdings" pitchFamily="2" charset="2"/>
              </a:rPr>
              <a:t>Různě silné </a:t>
            </a:r>
            <a:r>
              <a:rPr lang="cs-CZ" sz="2400" b="1" dirty="0" err="1" smtClean="0">
                <a:sym typeface="Wingdings" pitchFamily="2" charset="2"/>
              </a:rPr>
              <a:t>většinotvorné</a:t>
            </a:r>
            <a:r>
              <a:rPr lang="cs-CZ" sz="2400" b="1" dirty="0" smtClean="0">
                <a:sym typeface="Wingdings" pitchFamily="2" charset="2"/>
              </a:rPr>
              <a:t>  účinky</a:t>
            </a:r>
            <a:endParaRPr lang="cs-CZ" sz="2400" b="1" dirty="0" smtClean="0"/>
          </a:p>
          <a:p>
            <a:endParaRPr lang="sk-SK" dirty="0" smtClean="0"/>
          </a:p>
        </p:txBody>
      </p:sp>
      <p:pic>
        <p:nvPicPr>
          <p:cNvPr id="1026" name="Picture 2" descr="http://www.united-states-flag.com/media/catalog/product/cache/1/image/9df78eab33525d08d6e5fb8d27136e95/w/g/wgr1218hf_-00_greece-flag-12-x-18-inch-stick-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5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systém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 smtClean="0"/>
              <a:t>Volební obvody: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56 nižších (1 i vícemandátové)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9 vyšších (krajských)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1 celostátní</a:t>
            </a:r>
          </a:p>
          <a:p>
            <a:pPr>
              <a:lnSpc>
                <a:spcPct val="90000"/>
              </a:lnSpc>
              <a:defRPr/>
            </a:pPr>
            <a:endParaRPr lang="cs-CZ" dirty="0" smtClean="0"/>
          </a:p>
          <a:p>
            <a:pPr>
              <a:lnSpc>
                <a:spcPct val="90000"/>
              </a:lnSpc>
              <a:defRPr/>
            </a:pPr>
            <a:r>
              <a:rPr lang="cs-CZ" dirty="0" smtClean="0"/>
              <a:t>12 poslanců volených samostatně </a:t>
            </a:r>
          </a:p>
          <a:p>
            <a:pPr>
              <a:lnSpc>
                <a:spcPct val="90000"/>
              </a:lnSpc>
              <a:defRPr/>
            </a:pPr>
            <a:endParaRPr lang="cs-CZ" dirty="0" smtClean="0"/>
          </a:p>
          <a:p>
            <a:pPr>
              <a:lnSpc>
                <a:spcPct val="90000"/>
              </a:lnSpc>
              <a:defRPr/>
            </a:pPr>
            <a:r>
              <a:rPr lang="cs-CZ" dirty="0" smtClean="0"/>
              <a:t>Klauzule pouze pro 2. skrutinium (</a:t>
            </a:r>
            <a:r>
              <a:rPr lang="cs-CZ" b="1" dirty="0" smtClean="0"/>
              <a:t>17%</a:t>
            </a:r>
            <a:r>
              <a:rPr lang="cs-CZ" dirty="0" smtClean="0"/>
              <a:t>, 25% pro 2 členné a 30% pro 3 a vícečlenné koalice)</a:t>
            </a:r>
          </a:p>
          <a:p>
            <a:pPr>
              <a:lnSpc>
                <a:spcPct val="90000"/>
              </a:lnSpc>
              <a:defRPr/>
            </a:pPr>
            <a:endParaRPr lang="cs-CZ" dirty="0" smtClean="0"/>
          </a:p>
          <a:p>
            <a:pPr>
              <a:lnSpc>
                <a:spcPct val="90000"/>
              </a:lnSpc>
              <a:defRPr/>
            </a:pPr>
            <a:r>
              <a:rPr lang="cs-CZ" dirty="0" smtClean="0"/>
              <a:t>Prémie pro vítěze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systém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cs-CZ" b="1" dirty="0" smtClean="0"/>
              <a:t>1. skrutinium:</a:t>
            </a:r>
          </a:p>
          <a:p>
            <a:pPr>
              <a:lnSpc>
                <a:spcPct val="90000"/>
              </a:lnSpc>
              <a:defRPr/>
            </a:pPr>
            <a:endParaRPr lang="cs-CZ" dirty="0" smtClean="0"/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Politické strany, koalice, nezávislí kandidáti</a:t>
            </a:r>
          </a:p>
          <a:p>
            <a:pPr lvl="1">
              <a:lnSpc>
                <a:spcPct val="90000"/>
              </a:lnSpc>
              <a:defRPr/>
            </a:pPr>
            <a:endParaRPr lang="cs-CZ" dirty="0" smtClean="0"/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Wingdings" pitchFamily="2" charset="2"/>
              </a:rPr>
              <a:t>Hareova kvóta</a:t>
            </a:r>
          </a:p>
          <a:p>
            <a:pPr lvl="1">
              <a:lnSpc>
                <a:spcPct val="90000"/>
              </a:lnSpc>
              <a:defRPr/>
            </a:pPr>
            <a:endParaRPr lang="cs-CZ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Wingdings" pitchFamily="2" charset="2"/>
              </a:rPr>
              <a:t>Nezávislí kandidáti musí dosáhnout úroveň kvóty maximálně ale mohou získat pouze 1 mandát</a:t>
            </a:r>
          </a:p>
          <a:p>
            <a:pPr lvl="1">
              <a:lnSpc>
                <a:spcPct val="90000"/>
              </a:lnSpc>
              <a:defRPr/>
            </a:pPr>
            <a:endParaRPr lang="cs-CZ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Wingdings" pitchFamily="2" charset="2"/>
              </a:rPr>
              <a:t>Nerozdělené mandáty postupují </a:t>
            </a:r>
            <a:r>
              <a:rPr lang="cs-CZ" smtClean="0">
                <a:sym typeface="Wingdings" pitchFamily="2" charset="2"/>
              </a:rPr>
              <a:t>do 2. </a:t>
            </a:r>
            <a:r>
              <a:rPr lang="cs-CZ" dirty="0" smtClean="0">
                <a:sym typeface="Wingdings" pitchFamily="2" charset="2"/>
              </a:rPr>
              <a:t>skrutinia</a:t>
            </a:r>
          </a:p>
          <a:p>
            <a:pPr lvl="1">
              <a:lnSpc>
                <a:spcPct val="90000"/>
              </a:lnSpc>
              <a:defRPr/>
            </a:pPr>
            <a:endParaRPr lang="cs-CZ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Wingdings" pitchFamily="2" charset="2"/>
              </a:rPr>
              <a:t>Jednomandátové obvody – systém relativní většiny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systém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 smtClean="0"/>
              <a:t>2. skrutinium:</a:t>
            </a:r>
          </a:p>
          <a:p>
            <a:pPr lvl="1">
              <a:defRPr/>
            </a:pPr>
            <a:r>
              <a:rPr lang="cs-CZ" dirty="0" smtClean="0"/>
              <a:t>Pouze politické strany (17%) a koalice (25, resp. 30%)</a:t>
            </a:r>
          </a:p>
          <a:p>
            <a:pPr lvl="1">
              <a:defRPr/>
            </a:pPr>
            <a:r>
              <a:rPr lang="cs-CZ" dirty="0" smtClean="0"/>
              <a:t>Nezávislí kandidáti </a:t>
            </a:r>
            <a:r>
              <a:rPr lang="cs-CZ" b="1" u="sng" dirty="0" smtClean="0"/>
              <a:t>ne</a:t>
            </a:r>
          </a:p>
          <a:p>
            <a:pPr lvl="1">
              <a:defRPr/>
            </a:pPr>
            <a:r>
              <a:rPr lang="cs-CZ" dirty="0" smtClean="0"/>
              <a:t>Opět Hareova kvóta (nově vypočítaná)</a:t>
            </a:r>
          </a:p>
          <a:p>
            <a:pPr lvl="1">
              <a:defRPr/>
            </a:pPr>
            <a:r>
              <a:rPr lang="cs-CZ" dirty="0" smtClean="0"/>
              <a:t>Nerozdělené mandáty postupují do 3. skrutinia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r>
              <a:rPr lang="cs-CZ" sz="2400" b="1" dirty="0" smtClean="0"/>
              <a:t>3. skrutinium:</a:t>
            </a:r>
          </a:p>
          <a:p>
            <a:pPr lvl="1">
              <a:defRPr/>
            </a:pPr>
            <a:r>
              <a:rPr lang="cs-CZ" dirty="0" smtClean="0"/>
              <a:t>Hareova kvóta</a:t>
            </a:r>
          </a:p>
          <a:p>
            <a:pPr lvl="1">
              <a:defRPr/>
            </a:pPr>
            <a:r>
              <a:rPr lang="cs-CZ" dirty="0" smtClean="0"/>
              <a:t>Nerozdělené mandáty připadají nejsilnějšímu subjektu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b="1" dirty="0" smtClean="0">
                <a:sym typeface="Wingdings" pitchFamily="2" charset="2"/>
              </a:rPr>
              <a:t>prémie pro vítěze</a:t>
            </a:r>
            <a:endParaRPr lang="cs-CZ" b="1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systém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/>
              <a:t>12 samostatně volených poslanců:</a:t>
            </a:r>
          </a:p>
          <a:p>
            <a:pPr>
              <a:defRPr/>
            </a:pPr>
            <a:endParaRPr lang="cs-CZ" dirty="0" smtClean="0"/>
          </a:p>
          <a:p>
            <a:pPr lvl="1">
              <a:defRPr/>
            </a:pPr>
            <a:r>
              <a:rPr lang="cs-CZ" dirty="0" smtClean="0"/>
              <a:t>Pouze subjekty z 2. a 3. skrutinia</a:t>
            </a:r>
          </a:p>
          <a:p>
            <a:pPr lvl="1">
              <a:defRPr/>
            </a:pPr>
            <a:endParaRPr lang="cs-CZ" dirty="0" smtClean="0"/>
          </a:p>
          <a:p>
            <a:pPr lvl="1">
              <a:defRPr/>
            </a:pPr>
            <a:r>
              <a:rPr lang="cs-CZ" dirty="0" smtClean="0"/>
              <a:t>Součet hlasů těchto subjektů / 12 </a:t>
            </a:r>
            <a:r>
              <a:rPr lang="cs-CZ" dirty="0" smtClean="0">
                <a:sym typeface="Wingdings" pitchFamily="2" charset="2"/>
              </a:rPr>
              <a:t> kvóta</a:t>
            </a:r>
          </a:p>
          <a:p>
            <a:pPr lvl="1">
              <a:defRPr/>
            </a:pPr>
            <a:endParaRPr lang="cs-CZ" dirty="0" smtClean="0">
              <a:sym typeface="Wingdings" pitchFamily="2" charset="2"/>
            </a:endParaRPr>
          </a:p>
          <a:p>
            <a:pPr lvl="1">
              <a:defRPr/>
            </a:pPr>
            <a:r>
              <a:rPr lang="cs-CZ" dirty="0" smtClean="0">
                <a:sym typeface="Wingdings" pitchFamily="2" charset="2"/>
              </a:rPr>
              <a:t>Nerozdělené mandáty se alokují podle nejvyššího zbytku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1974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041629"/>
              </p:ext>
            </p:extLst>
          </p:nvPr>
        </p:nvGraphicFramePr>
        <p:xfrm>
          <a:off x="179510" y="1935162"/>
          <a:ext cx="8784980" cy="412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/>
                <a:gridCol w="1756996"/>
                <a:gridCol w="175699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54,37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CU-NF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13,58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Jednotná levice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9,47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NDU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1. republika (1947 – 1992)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Listinný poměrný systém</a:t>
            </a:r>
          </a:p>
          <a:p>
            <a:endParaRPr lang="cs-CZ" dirty="0" smtClean="0"/>
          </a:p>
          <a:p>
            <a:r>
              <a:rPr lang="cs-CZ" dirty="0" smtClean="0"/>
              <a:t>Kvóta imperiali</a:t>
            </a:r>
          </a:p>
          <a:p>
            <a:endParaRPr lang="cs-CZ" dirty="0" smtClean="0"/>
          </a:p>
          <a:p>
            <a:r>
              <a:rPr lang="cs-CZ" dirty="0" smtClean="0"/>
              <a:t>Nevyužité mandáty sčítány a rozděleny celonárodně mezi strany s alespoň 300 tisíci hlasy a 1 mandátem</a:t>
            </a:r>
          </a:p>
          <a:p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pecifikum – Údolí Aosty (</a:t>
            </a:r>
            <a:r>
              <a:rPr lang="cs-CZ" sz="2800" dirty="0" smtClean="0"/>
              <a:t>Val d‘Aosta):</a:t>
            </a:r>
          </a:p>
          <a:p>
            <a:pPr lvl="1"/>
            <a:r>
              <a:rPr lang="cs-CZ" dirty="0" smtClean="0"/>
              <a:t>1 mandátový obvod</a:t>
            </a:r>
          </a:p>
          <a:p>
            <a:pPr lvl="1"/>
            <a:r>
              <a:rPr lang="cs-CZ" dirty="0" smtClean="0"/>
              <a:t>Systém prvního v cíli</a:t>
            </a:r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Změny po roce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sz="2800" dirty="0" smtClean="0"/>
              <a:t>Postupně realizované změny</a:t>
            </a:r>
            <a:endParaRPr lang="cs-CZ" sz="2800" dirty="0" smtClean="0"/>
          </a:p>
          <a:p>
            <a:pPr>
              <a:lnSpc>
                <a:spcPct val="90000"/>
              </a:lnSpc>
              <a:defRPr/>
            </a:pPr>
            <a:endParaRPr lang="sk-SK" sz="2800" dirty="0" smtClean="0"/>
          </a:p>
          <a:p>
            <a:pPr>
              <a:lnSpc>
                <a:spcPct val="90000"/>
              </a:lnSpc>
              <a:defRPr/>
            </a:pPr>
            <a:endParaRPr lang="cs-CZ" sz="2800" dirty="0" smtClean="0"/>
          </a:p>
          <a:p>
            <a:pPr>
              <a:lnSpc>
                <a:spcPct val="90000"/>
              </a:lnSpc>
              <a:defRPr/>
            </a:pPr>
            <a:r>
              <a:rPr lang="cs-CZ" sz="2800" dirty="0" smtClean="0"/>
              <a:t>Zásahy do jednotlivých skrutínií</a:t>
            </a:r>
          </a:p>
          <a:p>
            <a:pPr>
              <a:lnSpc>
                <a:spcPct val="90000"/>
              </a:lnSpc>
              <a:defRPr/>
            </a:pPr>
            <a:endParaRPr lang="cs-CZ" sz="2800" dirty="0" smtClean="0"/>
          </a:p>
          <a:p>
            <a:pPr>
              <a:lnSpc>
                <a:spcPct val="90000"/>
              </a:lnSpc>
              <a:defRPr/>
            </a:pPr>
            <a:endParaRPr lang="cs-CZ" sz="2800" dirty="0" smtClean="0"/>
          </a:p>
          <a:p>
            <a:pPr>
              <a:lnSpc>
                <a:spcPct val="90000"/>
              </a:lnSpc>
              <a:defRPr/>
            </a:pPr>
            <a:r>
              <a:rPr lang="cs-CZ" sz="2800" dirty="0" smtClean="0"/>
              <a:t>Potvrzení až posilnění výhod pro vítěze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sz="2800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Změny v roce 1985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 smtClean="0"/>
              <a:t>Protichůdné změny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dirty="0" smtClean="0"/>
              <a:t>2. skrutinium - </a:t>
            </a:r>
            <a:r>
              <a:rPr lang="cs-CZ" b="1" dirty="0" smtClean="0"/>
              <a:t>zrušená klauzule </a:t>
            </a:r>
          </a:p>
          <a:p>
            <a:pPr marL="0" indent="0">
              <a:buNone/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3. skrutinium:</a:t>
            </a:r>
          </a:p>
          <a:p>
            <a:pPr lvl="1">
              <a:defRPr/>
            </a:pPr>
            <a:r>
              <a:rPr lang="cs-CZ" dirty="0" smtClean="0"/>
              <a:t>Mandáty z jednotlivých obvodů dané subjektu s relativní většinou v tomto obvodu, pokud má </a:t>
            </a:r>
            <a:r>
              <a:rPr lang="cs-CZ" b="1" dirty="0" smtClean="0"/>
              <a:t>současně</a:t>
            </a:r>
            <a:r>
              <a:rPr lang="cs-CZ" dirty="0" smtClean="0"/>
              <a:t> tuto většinu i na celostátní úrovni</a:t>
            </a:r>
          </a:p>
          <a:p>
            <a:pPr lvl="1">
              <a:defRPr/>
            </a:pPr>
            <a:r>
              <a:rPr lang="cs-CZ" dirty="0" smtClean="0"/>
              <a:t>Ostatní mandáty rozdělené podle kvóty</a:t>
            </a:r>
          </a:p>
          <a:p>
            <a:pPr lvl="1">
              <a:defRPr/>
            </a:pPr>
            <a:r>
              <a:rPr lang="cs-CZ" dirty="0" smtClean="0"/>
              <a:t>Nerozdělené </a:t>
            </a:r>
            <a:r>
              <a:rPr lang="cs-CZ" dirty="0" smtClean="0">
                <a:sym typeface="Wingdings" pitchFamily="2" charset="2"/>
              </a:rPr>
              <a:t> prémie pro vítěze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1977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888599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/>
                <a:gridCol w="1756996"/>
                <a:gridCol w="1756996"/>
                <a:gridCol w="1756996"/>
                <a:gridCol w="1756996"/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41,84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25,34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EDIK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11,95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1981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68451"/>
              </p:ext>
            </p:extLst>
          </p:nvPr>
        </p:nvGraphicFramePr>
        <p:xfrm>
          <a:off x="179510" y="1935162"/>
          <a:ext cx="878498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/>
                <a:gridCol w="1756996"/>
                <a:gridCol w="175699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48,07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35,87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10,93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PP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1985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957557"/>
              </p:ext>
            </p:extLst>
          </p:nvPr>
        </p:nvGraphicFramePr>
        <p:xfrm>
          <a:off x="179510" y="1935162"/>
          <a:ext cx="878498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/>
                <a:gridCol w="1756996"/>
                <a:gridCol w="175699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NPU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reforma 1989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Přechod ke klasickému poměrnému systému</a:t>
            </a:r>
          </a:p>
          <a:p>
            <a:endParaRPr lang="sk-SK" dirty="0" smtClean="0"/>
          </a:p>
          <a:p>
            <a:pPr>
              <a:lnSpc>
                <a:spcPct val="90000"/>
              </a:lnSpc>
              <a:defRPr/>
            </a:pPr>
            <a:r>
              <a:rPr lang="cs-CZ" sz="2400" dirty="0" smtClean="0">
                <a:sym typeface="Wingdings" pitchFamily="2" charset="2"/>
              </a:rPr>
              <a:t>Garance mandátů: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Wingdings" pitchFamily="2" charset="2"/>
              </a:rPr>
              <a:t>3 mandáty pro strany a koalice nad 2 %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Wingdings" pitchFamily="2" charset="2"/>
              </a:rPr>
              <a:t>1 mandát pro strany a koalice nad 1 %</a:t>
            </a:r>
          </a:p>
          <a:p>
            <a:pPr lvl="1">
              <a:lnSpc>
                <a:spcPct val="90000"/>
              </a:lnSpc>
              <a:defRPr/>
            </a:pPr>
            <a:endParaRPr lang="cs-CZ" sz="2200" dirty="0" smtClean="0">
              <a:sym typeface="Wingdings" pitchFamily="2" charset="2"/>
            </a:endParaRPr>
          </a:p>
          <a:p>
            <a:pPr>
              <a:defRPr/>
            </a:pPr>
            <a:r>
              <a:rPr lang="cs-CZ" dirty="0" smtClean="0"/>
              <a:t>1. skrutinium:</a:t>
            </a:r>
          </a:p>
          <a:p>
            <a:pPr lvl="1">
              <a:defRPr/>
            </a:pPr>
            <a:r>
              <a:rPr lang="cs-CZ" dirty="0" smtClean="0"/>
              <a:t>Hagenbach-Bischoffova kvóta</a:t>
            </a:r>
          </a:p>
          <a:p>
            <a:pPr lvl="1">
              <a:defRPr/>
            </a:pPr>
            <a:r>
              <a:rPr lang="cs-CZ" dirty="0" smtClean="0"/>
              <a:t>Oproti předešlému systému </a:t>
            </a:r>
            <a:r>
              <a:rPr lang="cs-CZ" b="1" dirty="0" smtClean="0"/>
              <a:t>nezměněné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dirty="0" smtClean="0">
              <a:sym typeface="Wingdings" pitchFamily="2" charset="2"/>
            </a:endParaRP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reforma 1989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b="1" dirty="0" smtClean="0"/>
              <a:t>2. skrutinium: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Postupují </a:t>
            </a:r>
            <a:r>
              <a:rPr lang="cs-CZ" b="1" dirty="0" smtClean="0"/>
              <a:t>pouze hlasy, které nevedly </a:t>
            </a:r>
            <a:r>
              <a:rPr lang="cs-CZ" dirty="0" smtClean="0"/>
              <a:t>k zisku mandátu </a:t>
            </a:r>
            <a:r>
              <a:rPr lang="cs-CZ" dirty="0" smtClean="0">
                <a:sym typeface="Wingdings" pitchFamily="2" charset="2"/>
              </a:rPr>
              <a:t> zlepšení pro malé strany</a:t>
            </a:r>
            <a:endParaRPr lang="cs-CZ" dirty="0" smtClean="0"/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Hareova kvóta 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Nerozdělené mandáty se přidělují podle nejvyššího zbytku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b="1" dirty="0" smtClean="0">
                <a:sym typeface="Wingdings" pitchFamily="2" charset="2"/>
              </a:rPr>
              <a:t>odpadá 3. skrutinium i prémie pro vítěze</a:t>
            </a:r>
          </a:p>
          <a:p>
            <a:pPr>
              <a:lnSpc>
                <a:spcPct val="90000"/>
              </a:lnSpc>
              <a:defRPr/>
            </a:pPr>
            <a:endParaRPr lang="sk-SK" b="1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defRPr/>
            </a:pPr>
            <a:endParaRPr lang="cs-CZ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dirty="0" smtClean="0">
                <a:sym typeface="Wingdings" pitchFamily="2" charset="2"/>
              </a:rPr>
              <a:t>Efekt – vítězná strana </a:t>
            </a:r>
            <a:r>
              <a:rPr lang="cs-CZ" sz="2400" b="1" dirty="0" smtClean="0">
                <a:sym typeface="Wingdings" pitchFamily="2" charset="2"/>
              </a:rPr>
              <a:t>není schopná </a:t>
            </a:r>
            <a:r>
              <a:rPr lang="cs-CZ" sz="2400" dirty="0" smtClean="0">
                <a:sym typeface="Wingdings" pitchFamily="2" charset="2"/>
              </a:rPr>
              <a:t>získat sama absolutní většinu mandátů</a:t>
            </a:r>
          </a:p>
          <a:p>
            <a:pPr>
              <a:lnSpc>
                <a:spcPct val="90000"/>
              </a:lnSpc>
              <a:defRPr/>
            </a:pPr>
            <a:endParaRPr lang="cs-CZ" b="1" dirty="0" smtClean="0">
              <a:sym typeface="Wingdings" pitchFamily="2" charset="2"/>
            </a:endParaRP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1989 (červen)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263442"/>
              </p:ext>
            </p:extLst>
          </p:nvPr>
        </p:nvGraphicFramePr>
        <p:xfrm>
          <a:off x="107505" y="1935162"/>
          <a:ext cx="8856985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/>
                <a:gridCol w="1728192"/>
                <a:gridCol w="1713792"/>
                <a:gridCol w="1771397"/>
                <a:gridCol w="1771397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44,3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NPU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1989 (listopad)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198378"/>
              </p:ext>
            </p:extLst>
          </p:nvPr>
        </p:nvGraphicFramePr>
        <p:xfrm>
          <a:off x="107505" y="1935162"/>
          <a:ext cx="8856985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/>
                <a:gridCol w="1728192"/>
                <a:gridCol w="1713792"/>
                <a:gridCol w="1771397"/>
                <a:gridCol w="1771397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1990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191066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OGL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Stranický systém 1. republiky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sk-SK" b="1" dirty="0" smtClean="0"/>
              <a:t>Postavení aktérů:</a:t>
            </a:r>
          </a:p>
          <a:p>
            <a:pPr lvl="1"/>
            <a:r>
              <a:rPr lang="sk-SK" dirty="0" smtClean="0"/>
              <a:t>Nejsilnější pozice pro křesťanské demokraty (DC)</a:t>
            </a:r>
          </a:p>
          <a:p>
            <a:pPr lvl="1"/>
            <a:r>
              <a:rPr lang="sk-SK" dirty="0" smtClean="0"/>
              <a:t>Izolace komunistů (PCI)</a:t>
            </a:r>
          </a:p>
          <a:p>
            <a:pPr lvl="1"/>
            <a:r>
              <a:rPr lang="sk-SK" dirty="0" smtClean="0"/>
              <a:t>Střídavá role ostatních stran – republikáni, liberálové, socialisté</a:t>
            </a:r>
          </a:p>
          <a:p>
            <a:endParaRPr lang="sk-SK" dirty="0" smtClean="0"/>
          </a:p>
          <a:p>
            <a:r>
              <a:rPr lang="sk-SK" dirty="0" smtClean="0"/>
              <a:t>Fragmentace parlamentu, nestabilní vlády, DC permanentně „odsouzena“ na vládnutí</a:t>
            </a:r>
          </a:p>
          <a:p>
            <a:endParaRPr lang="sk-SK" dirty="0" smtClean="0"/>
          </a:p>
          <a:p>
            <a:r>
              <a:rPr lang="sk-SK" dirty="0" smtClean="0"/>
              <a:t>1945 – 1993 – </a:t>
            </a:r>
            <a:r>
              <a:rPr lang="sk-SK" b="1" dirty="0" smtClean="0"/>
              <a:t>52 vlád</a:t>
            </a:r>
          </a:p>
          <a:p>
            <a:endParaRPr lang="sk-SK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Volební reforma 1993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800" dirty="0" smtClean="0"/>
              <a:t>Opětovný </a:t>
            </a:r>
            <a:r>
              <a:rPr lang="cs-CZ" sz="2800" b="1" dirty="0" smtClean="0"/>
              <a:t>návrat</a:t>
            </a:r>
            <a:r>
              <a:rPr lang="cs-CZ" sz="2800" dirty="0" smtClean="0"/>
              <a:t> k posilněnému poměrnému systému</a:t>
            </a:r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Obnovené:</a:t>
            </a:r>
          </a:p>
          <a:p>
            <a:pPr lvl="1">
              <a:defRPr/>
            </a:pPr>
            <a:r>
              <a:rPr lang="cs-CZ" sz="2600" dirty="0" smtClean="0"/>
              <a:t>3. skrutinium</a:t>
            </a:r>
          </a:p>
          <a:p>
            <a:pPr lvl="1">
              <a:defRPr/>
            </a:pPr>
            <a:r>
              <a:rPr lang="cs-CZ" sz="2600" dirty="0" smtClean="0"/>
              <a:t>Prémie pro vítěze</a:t>
            </a:r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Zavedena celostátní klauzule 3 %</a:t>
            </a:r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Do 2. skrutinia postupují opět všechny hlasy</a:t>
            </a:r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Efekt – vítěz opět dokáže získávat většinu mandátů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Volební reforma 1993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cs-CZ" b="1" dirty="0" smtClean="0"/>
              <a:t>1. skrutinium: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56 obvodů:</a:t>
            </a:r>
          </a:p>
          <a:p>
            <a:pPr lvl="2">
              <a:lnSpc>
                <a:spcPct val="90000"/>
              </a:lnSpc>
              <a:defRPr/>
            </a:pPr>
            <a:r>
              <a:rPr lang="cs-CZ" dirty="0" smtClean="0"/>
              <a:t>48 vícemandátových (2-42)</a:t>
            </a:r>
          </a:p>
          <a:p>
            <a:pPr lvl="2">
              <a:lnSpc>
                <a:spcPct val="90000"/>
              </a:lnSpc>
              <a:defRPr/>
            </a:pPr>
            <a:r>
              <a:rPr lang="cs-CZ" dirty="0" smtClean="0"/>
              <a:t>8 jednomandátových </a:t>
            </a:r>
            <a:r>
              <a:rPr lang="cs-CZ" dirty="0" smtClean="0">
                <a:sym typeface="Wingdings" pitchFamily="2" charset="2"/>
              </a:rPr>
              <a:t> systém prvního v cíli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Droopova kvóta</a:t>
            </a:r>
          </a:p>
          <a:p>
            <a:pPr>
              <a:lnSpc>
                <a:spcPct val="90000"/>
              </a:lnSpc>
              <a:defRPr/>
            </a:pPr>
            <a:endParaRPr lang="cs-CZ" dirty="0" smtClean="0"/>
          </a:p>
          <a:p>
            <a:pPr>
              <a:lnSpc>
                <a:spcPct val="90000"/>
              </a:lnSpc>
              <a:defRPr/>
            </a:pPr>
            <a:r>
              <a:rPr lang="cs-CZ" b="1" dirty="0" smtClean="0"/>
              <a:t>2. skrutinium: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13 vyšších obvodů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 smtClean="0"/>
              <a:t>Pouze politické strany</a:t>
            </a:r>
            <a:r>
              <a:rPr lang="cs-CZ" dirty="0" smtClean="0"/>
              <a:t>, Hareova kvóta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cs-CZ" dirty="0" smtClean="0"/>
          </a:p>
          <a:p>
            <a:pPr>
              <a:lnSpc>
                <a:spcPct val="90000"/>
              </a:lnSpc>
              <a:defRPr/>
            </a:pPr>
            <a:r>
              <a:rPr lang="cs-CZ" b="1" dirty="0" smtClean="0"/>
              <a:t>3. skrutinium: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Celostátní úroveň, Hareova kvóta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Nerozdělené mandáty </a:t>
            </a:r>
            <a:r>
              <a:rPr lang="cs-CZ" dirty="0" smtClean="0">
                <a:sym typeface="Wingdings" pitchFamily="2" charset="2"/>
              </a:rPr>
              <a:t> prémie pro vítěze</a:t>
            </a:r>
            <a:endParaRPr lang="cs-CZ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1993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084066"/>
              </p:ext>
            </p:extLst>
          </p:nvPr>
        </p:nvGraphicFramePr>
        <p:xfrm>
          <a:off x="179510" y="1935162"/>
          <a:ext cx="878498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46,88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4,88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1996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860100"/>
              </p:ext>
            </p:extLst>
          </p:nvPr>
        </p:nvGraphicFramePr>
        <p:xfrm>
          <a:off x="179510" y="1935162"/>
          <a:ext cx="8784980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41,49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38,12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5,12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2000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622721"/>
              </p:ext>
            </p:extLst>
          </p:nvPr>
        </p:nvGraphicFramePr>
        <p:xfrm>
          <a:off x="179510" y="1935162"/>
          <a:ext cx="878498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43,79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42,74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3,20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2004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313391"/>
              </p:ext>
            </p:extLst>
          </p:nvPr>
        </p:nvGraphicFramePr>
        <p:xfrm>
          <a:off x="179510" y="1935162"/>
          <a:ext cx="8784980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Současný volební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 smtClean="0"/>
              <a:t>Posilněný poměrný systém</a:t>
            </a:r>
          </a:p>
          <a:p>
            <a:pPr>
              <a:lnSpc>
                <a:spcPct val="90000"/>
              </a:lnSpc>
              <a:defRPr/>
            </a:pPr>
            <a:endParaRPr lang="cs-CZ" dirty="0" smtClean="0"/>
          </a:p>
          <a:p>
            <a:pPr>
              <a:lnSpc>
                <a:spcPct val="90000"/>
              </a:lnSpc>
              <a:defRPr/>
            </a:pPr>
            <a:r>
              <a:rPr lang="sk-SK" dirty="0" smtClean="0"/>
              <a:t>Stanovena </a:t>
            </a:r>
            <a:r>
              <a:rPr lang="sk-SK" u="sng" dirty="0" smtClean="0"/>
              <a:t>pevná prémie</a:t>
            </a:r>
            <a:r>
              <a:rPr lang="sk-SK" dirty="0" smtClean="0"/>
              <a:t> pro vítěze</a:t>
            </a:r>
          </a:p>
          <a:p>
            <a:pPr>
              <a:lnSpc>
                <a:spcPct val="90000"/>
              </a:lnSpc>
              <a:defRPr/>
            </a:pPr>
            <a:endParaRPr lang="sk-SK" dirty="0" smtClean="0"/>
          </a:p>
          <a:p>
            <a:pPr>
              <a:lnSpc>
                <a:spcPct val="90000"/>
              </a:lnSpc>
              <a:defRPr/>
            </a:pPr>
            <a:r>
              <a:rPr lang="sk-SK" dirty="0" smtClean="0"/>
              <a:t>Volby probíhají podle čistého poměrného systému, kde se nerozdělí všech 300 mandátů</a:t>
            </a:r>
          </a:p>
          <a:p>
            <a:pPr>
              <a:lnSpc>
                <a:spcPct val="90000"/>
              </a:lnSpc>
              <a:defRPr/>
            </a:pPr>
            <a:endParaRPr lang="sk-SK" dirty="0" smtClean="0"/>
          </a:p>
          <a:p>
            <a:pPr>
              <a:lnSpc>
                <a:spcPct val="90000"/>
              </a:lnSpc>
              <a:defRPr/>
            </a:pPr>
            <a:r>
              <a:rPr lang="cs-CZ" dirty="0" smtClean="0"/>
              <a:t>Vítěz nad rámec svého zisku dostane automaticky prémiové mandáty</a:t>
            </a:r>
          </a:p>
          <a:p>
            <a:pPr lvl="1">
              <a:lnSpc>
                <a:spcPct val="90000"/>
              </a:lnSpc>
              <a:defRPr/>
            </a:pPr>
            <a:endParaRPr lang="cs-CZ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Současný volební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dirty="0" smtClean="0"/>
              <a:t>Pro volby 2007 a 2009: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 smtClean="0"/>
              <a:t>260 „volených“ mandátů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 smtClean="0"/>
              <a:t>40 jako automatická prémie pro vítěze</a:t>
            </a:r>
          </a:p>
          <a:p>
            <a:pPr>
              <a:lnSpc>
                <a:spcPct val="90000"/>
              </a:lnSpc>
              <a:defRPr/>
            </a:pPr>
            <a:endParaRPr lang="sk-SK" dirty="0" smtClean="0"/>
          </a:p>
          <a:p>
            <a:pPr>
              <a:lnSpc>
                <a:spcPct val="90000"/>
              </a:lnSpc>
              <a:defRPr/>
            </a:pPr>
            <a:r>
              <a:rPr lang="sk-SK" dirty="0" smtClean="0"/>
              <a:t>Od 2012 zvýšení prémie: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 smtClean="0"/>
              <a:t>250 „volených“ mandátů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 smtClean="0"/>
              <a:t>50 jako automatická prémie pro vítěze</a:t>
            </a:r>
          </a:p>
          <a:p>
            <a:pPr>
              <a:lnSpc>
                <a:spcPct val="90000"/>
              </a:lnSpc>
              <a:defRPr/>
            </a:pPr>
            <a:endParaRPr lang="sk-SK" dirty="0" smtClean="0"/>
          </a:p>
          <a:p>
            <a:pPr>
              <a:lnSpc>
                <a:spcPct val="90000"/>
              </a:lnSpc>
              <a:defRPr/>
            </a:pPr>
            <a:r>
              <a:rPr lang="sk-SK" dirty="0" smtClean="0"/>
              <a:t>Vítěz dostává silný bonus, ale neexistuje garance, že bude mít většinu křesel v parlamentu</a:t>
            </a:r>
            <a:endParaRPr lang="cs-CZ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2007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088608"/>
              </p:ext>
            </p:extLst>
          </p:nvPr>
        </p:nvGraphicFramePr>
        <p:xfrm>
          <a:off x="179510" y="1935162"/>
          <a:ext cx="8784980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41,83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38,10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8,15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2009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133312"/>
              </p:ext>
            </p:extLst>
          </p:nvPr>
        </p:nvGraphicFramePr>
        <p:xfrm>
          <a:off x="179510" y="1935162"/>
          <a:ext cx="8784980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43,92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33,48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Zhroucení první republiky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Negativní faktory:</a:t>
            </a:r>
          </a:p>
          <a:p>
            <a:pPr lvl="1"/>
            <a:r>
              <a:rPr lang="sk-SK" dirty="0" smtClean="0"/>
              <a:t>Nestabilita systému</a:t>
            </a:r>
          </a:p>
          <a:p>
            <a:pPr lvl="1"/>
            <a:r>
              <a:rPr lang="sk-SK" dirty="0" smtClean="0"/>
              <a:t>Partitokracie</a:t>
            </a:r>
          </a:p>
          <a:p>
            <a:pPr lvl="1"/>
            <a:r>
              <a:rPr lang="sk-SK" dirty="0" smtClean="0"/>
              <a:t>Korupce</a:t>
            </a:r>
          </a:p>
          <a:p>
            <a:endParaRPr lang="sk-SK" dirty="0" smtClean="0"/>
          </a:p>
          <a:p>
            <a:r>
              <a:rPr lang="sk-SK" dirty="0" smtClean="0"/>
              <a:t>1992 - </a:t>
            </a:r>
            <a:r>
              <a:rPr lang="sk-SK" b="1" dirty="0" smtClean="0"/>
              <a:t>Manu pulite </a:t>
            </a:r>
            <a:r>
              <a:rPr lang="sk-SK" dirty="0" smtClean="0"/>
              <a:t>(čisté ruce):</a:t>
            </a:r>
          </a:p>
          <a:p>
            <a:pPr lvl="1"/>
            <a:r>
              <a:rPr lang="sk-SK" dirty="0" smtClean="0"/>
              <a:t>Vyšetřování a odhalování rozsáhlého korupčního pozadí politických stran</a:t>
            </a:r>
          </a:p>
          <a:p>
            <a:pPr lvl="1"/>
            <a:r>
              <a:rPr lang="sk-SK" dirty="0" smtClean="0"/>
              <a:t>Vlna přejmenovávání a vytváření nových subjektů</a:t>
            </a:r>
          </a:p>
          <a:p>
            <a:pPr lvl="1"/>
            <a:r>
              <a:rPr lang="sk-SK" dirty="0" smtClean="0"/>
              <a:t>Potřeba výrazné změny v systému</a:t>
            </a:r>
          </a:p>
          <a:p>
            <a:endParaRPr lang="sk-SK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ryptome.org/info/greece-protest2/pict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4" y="188640"/>
            <a:ext cx="915718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2012 (květen)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208629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16,79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17,33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13,67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10,62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8,48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DIMAR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2012 (červen)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306655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29,66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26,89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23,67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12,28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DIMAR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DX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2015 (leden)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306655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36,64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27,81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Potami</a:t>
                      </a:r>
                      <a:endParaRPr kumimoji="0" lang="sk-S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6,05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KIDISO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2015 (září)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075316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35,46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48,33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28,10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Potami</a:t>
                      </a:r>
                      <a:endParaRPr kumimoji="0" lang="sk-S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3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1/2015 - 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79510" y="1935162"/>
          <a:ext cx="8784979" cy="480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6"/>
                <a:gridCol w="1728985"/>
                <a:gridCol w="1403660"/>
                <a:gridCol w="1403660"/>
                <a:gridCol w="1476264"/>
                <a:gridCol w="1476264"/>
              </a:tblGrid>
              <a:tr h="781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300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250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36,64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27,81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Potami</a:t>
                      </a:r>
                      <a:endParaRPr kumimoji="0" lang="sk-S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6,05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KIDISO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/>
        </p:nvGraphicFramePr>
        <p:xfrm>
          <a:off x="395536" y="332656"/>
          <a:ext cx="8424935" cy="626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Jižní Evropa - reformy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Dva případy odlišného způsobu reformování</a:t>
            </a:r>
          </a:p>
          <a:p>
            <a:endParaRPr lang="sk-SK" dirty="0" smtClean="0"/>
          </a:p>
          <a:p>
            <a:r>
              <a:rPr lang="sk-SK" dirty="0" smtClean="0"/>
              <a:t>Itálie:</a:t>
            </a:r>
          </a:p>
          <a:p>
            <a:pPr lvl="1"/>
            <a:r>
              <a:rPr lang="sk-SK" dirty="0" smtClean="0"/>
              <a:t>Od málo funkčního smíšeného systému k modelu garantujícímu zisk většiny pro vítěze</a:t>
            </a:r>
          </a:p>
          <a:p>
            <a:endParaRPr lang="sk-SK" dirty="0" smtClean="0"/>
          </a:p>
          <a:p>
            <a:r>
              <a:rPr lang="sk-SK" dirty="0" smtClean="0"/>
              <a:t>Řecko:</a:t>
            </a:r>
          </a:p>
          <a:p>
            <a:pPr lvl="1"/>
            <a:r>
              <a:rPr lang="sk-SK" dirty="0" smtClean="0"/>
              <a:t>Posilněný poměrný systém s krátkou etapou čistě poměrného modelu</a:t>
            </a:r>
          </a:p>
          <a:p>
            <a:pPr lvl="1"/>
            <a:r>
              <a:rPr lang="sk-SK" dirty="0" smtClean="0"/>
              <a:t>Od faktické garance většiny k podpoře vítěze bez tohoto zajištění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898537"/>
              </p:ext>
            </p:extLst>
          </p:nvPr>
        </p:nvGraphicFramePr>
        <p:xfrm>
          <a:off x="457200" y="1124744"/>
          <a:ext cx="8219256" cy="459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52"/>
                <a:gridCol w="2739752"/>
                <a:gridCol w="2739752"/>
              </a:tblGrid>
              <a:tr h="1817476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„Transparentní“ postup podpory vítěze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„Skrytý“ postup podpory vítěze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6352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Jistota většiny mandátů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Itálie od 2006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6352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Bez jistoty většiny mandátů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Řecko od</a:t>
                      </a:r>
                      <a:r>
                        <a:rPr lang="sk-SK" sz="2400" b="0" baseline="0" dirty="0" smtClean="0">
                          <a:solidFill>
                            <a:schemeClr val="tx1"/>
                          </a:solidFill>
                        </a:rPr>
                        <a:t> voleb 2007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Zástupný symbol obsahu 2"/>
          <p:cNvSpPr txBox="1">
            <a:spLocks/>
          </p:cNvSpPr>
          <p:nvPr/>
        </p:nvSpPr>
        <p:spPr>
          <a:xfrm>
            <a:off x="5796136" y="3879696"/>
            <a:ext cx="3106688" cy="9894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sk-SK" sz="2400" dirty="0" smtClean="0"/>
              <a:t>Řecko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před 1989 a mezi 1990 - 2007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efkada 65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738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Druhá republika (od 1992)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Náprava nedostatků první republiky</a:t>
            </a:r>
          </a:p>
          <a:p>
            <a:endParaRPr lang="sk-SK" dirty="0" smtClean="0"/>
          </a:p>
          <a:p>
            <a:r>
              <a:rPr lang="sk-SK" dirty="0" smtClean="0"/>
              <a:t>Snaha o rekonstrukci stranického systému s cílem jeho stabilizace</a:t>
            </a:r>
          </a:p>
          <a:p>
            <a:endParaRPr lang="sk-SK" dirty="0" smtClean="0"/>
          </a:p>
          <a:p>
            <a:r>
              <a:rPr lang="sk-SK" dirty="0" smtClean="0"/>
              <a:t>Nástroj – změna volebního systému</a:t>
            </a:r>
          </a:p>
          <a:p>
            <a:endParaRPr lang="sk-SK" dirty="0" smtClean="0"/>
          </a:p>
          <a:p>
            <a:r>
              <a:rPr lang="sk-SK" dirty="0" smtClean="0"/>
              <a:t>Zaveden </a:t>
            </a:r>
            <a:r>
              <a:rPr lang="sk-SK" b="1" dirty="0" smtClean="0"/>
              <a:t>korektivní smíšený systém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Nový volební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Nominální </a:t>
            </a:r>
            <a:r>
              <a:rPr lang="sk-SK" b="1" dirty="0"/>
              <a:t>s</a:t>
            </a:r>
            <a:r>
              <a:rPr lang="sk-SK" b="1" dirty="0" smtClean="0"/>
              <a:t>ložka (475 křesel):</a:t>
            </a:r>
          </a:p>
          <a:p>
            <a:pPr lvl="1"/>
            <a:r>
              <a:rPr lang="sk-SK" dirty="0" smtClean="0"/>
              <a:t>Jednomandátové obvody</a:t>
            </a:r>
          </a:p>
          <a:p>
            <a:pPr lvl="1"/>
            <a:r>
              <a:rPr lang="sk-SK" dirty="0" smtClean="0"/>
              <a:t>Relativně většinový systém</a:t>
            </a:r>
          </a:p>
          <a:p>
            <a:pPr lvl="1"/>
            <a:r>
              <a:rPr lang="sk-SK" dirty="0" smtClean="0"/>
              <a:t>Kandidáti povinně na stranické listině v poměrné složce</a:t>
            </a:r>
          </a:p>
          <a:p>
            <a:endParaRPr lang="sk-SK" dirty="0" smtClean="0"/>
          </a:p>
          <a:p>
            <a:r>
              <a:rPr lang="sk-SK" b="1" dirty="0" smtClean="0"/>
              <a:t>Poměrná </a:t>
            </a:r>
            <a:r>
              <a:rPr lang="sk-SK" b="1" dirty="0"/>
              <a:t>s</a:t>
            </a:r>
            <a:r>
              <a:rPr lang="sk-SK" b="1" dirty="0" smtClean="0"/>
              <a:t>ložka (155 křesel):</a:t>
            </a:r>
          </a:p>
          <a:p>
            <a:pPr lvl="1"/>
            <a:r>
              <a:rPr lang="sk-SK" dirty="0" smtClean="0"/>
              <a:t>26 obvodů (2-11)</a:t>
            </a:r>
          </a:p>
          <a:p>
            <a:pPr lvl="1"/>
            <a:r>
              <a:rPr lang="sk-SK" dirty="0" smtClean="0"/>
              <a:t>Klauzule 4 %</a:t>
            </a:r>
          </a:p>
          <a:p>
            <a:pPr lvl="1"/>
            <a:r>
              <a:rPr lang="sk-SK" dirty="0" smtClean="0"/>
              <a:t>Hareova kvóta</a:t>
            </a:r>
          </a:p>
          <a:p>
            <a:endParaRPr lang="sk-SK" dirty="0" smtClean="0"/>
          </a:p>
          <a:p>
            <a:r>
              <a:rPr lang="sk-SK" dirty="0" smtClean="0"/>
              <a:t>Údolí Aosty – pouze 1 mandát – systém prvního v cíli</a:t>
            </a:r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Nový volební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92252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Propojení složek – </a:t>
            </a:r>
            <a:r>
              <a:rPr lang="sk-SK" b="1" dirty="0" smtClean="0"/>
              <a:t>scorporo </a:t>
            </a:r>
            <a:r>
              <a:rPr lang="sk-SK" b="1" dirty="0" smtClean="0">
                <a:sym typeface="Wingdings" pitchFamily="2" charset="2"/>
              </a:rPr>
              <a:t> </a:t>
            </a:r>
            <a:r>
              <a:rPr lang="sk-SK" dirty="0" smtClean="0"/>
              <a:t>poměrná </a:t>
            </a:r>
            <a:r>
              <a:rPr lang="sk-SK" dirty="0"/>
              <a:t>s</a:t>
            </a:r>
            <a:r>
              <a:rPr lang="sk-SK" dirty="0" smtClean="0"/>
              <a:t>ložka jako vyvážení nominální</a:t>
            </a:r>
          </a:p>
          <a:p>
            <a:endParaRPr lang="sk-SK" dirty="0" smtClean="0"/>
          </a:p>
          <a:p>
            <a:r>
              <a:rPr lang="sk-SK" dirty="0" smtClean="0"/>
              <a:t>Odpočet hlasů stranické listině, jejíž kandidát získal mandát v nominální složce</a:t>
            </a:r>
          </a:p>
          <a:p>
            <a:endParaRPr lang="sk-SK" dirty="0" smtClean="0"/>
          </a:p>
          <a:p>
            <a:r>
              <a:rPr lang="sk-SK" b="1" dirty="0" smtClean="0"/>
              <a:t>Výše odpočtu:</a:t>
            </a:r>
            <a:r>
              <a:rPr lang="sk-SK" dirty="0" smtClean="0"/>
              <a:t> počet hlasů pro druhého nejúspěšnějšího kandidáta v nominální složce + 1</a:t>
            </a:r>
          </a:p>
          <a:p>
            <a:endParaRPr lang="sk-SK" dirty="0" smtClean="0"/>
          </a:p>
          <a:p>
            <a:r>
              <a:rPr lang="sk-SK" dirty="0" smtClean="0"/>
              <a:t>Odpočítá se tolik hlasů, kolik potřeboval vítěz na mandát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Scorporo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57200" y="1772814"/>
          <a:ext cx="8003232" cy="221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08"/>
                <a:gridCol w="2000808"/>
                <a:gridCol w="2000808"/>
                <a:gridCol w="2000808"/>
              </a:tblGrid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Kandidát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Strana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Hlasy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Mandát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AAA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50 000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BBB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30 000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CCC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15 000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DDD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221088"/>
            <a:ext cx="8229600" cy="230425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Výpočet: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k-SK" sz="2600" dirty="0" smtClean="0"/>
              <a:t>Hlasy druhého v pořadí + 1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</a:t>
            </a:r>
            <a:r>
              <a:rPr kumimoji="0" lang="sk-SK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000 + 1 = 30 001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sk-S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k-SK" sz="2600" dirty="0" smtClean="0"/>
              <a:t>Straně AAA se v poměrné složce odpočítá 30 001 hlasů</a:t>
            </a:r>
            <a:endParaRPr kumimoji="0" lang="sk-S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sk-SK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sk-S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1078</TotalTime>
  <Words>2481</Words>
  <Application>Microsoft Office PowerPoint</Application>
  <PresentationFormat>Předvádění na obrazovce (4:3)</PresentationFormat>
  <Paragraphs>1237</Paragraphs>
  <Slides>59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24</vt:i4>
      </vt:variant>
      <vt:variant>
        <vt:lpstr>Nadpisy snímků</vt:lpstr>
      </vt:variant>
      <vt:variant>
        <vt:i4>59</vt:i4>
      </vt:variant>
    </vt:vector>
  </HeadingPairs>
  <TitlesOfParts>
    <vt:vector size="83" baseType="lpstr"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8_Tok</vt:lpstr>
      <vt:lpstr>9_Tok</vt:lpstr>
      <vt:lpstr>10_Tok</vt:lpstr>
      <vt:lpstr>11_Tok</vt:lpstr>
      <vt:lpstr>13_Tok</vt:lpstr>
      <vt:lpstr>14_Tok</vt:lpstr>
      <vt:lpstr>15_Tok</vt:lpstr>
      <vt:lpstr>16_Tok</vt:lpstr>
      <vt:lpstr>17_Tok</vt:lpstr>
      <vt:lpstr>18_Tok</vt:lpstr>
      <vt:lpstr>19_Tok</vt:lpstr>
      <vt:lpstr>20_Tok</vt:lpstr>
      <vt:lpstr>21_Tok</vt:lpstr>
      <vt:lpstr>25_Tok</vt:lpstr>
      <vt:lpstr>26_Tok</vt:lpstr>
      <vt:lpstr>27_Tok</vt:lpstr>
      <vt:lpstr>Jižní Evropa </vt:lpstr>
      <vt:lpstr>Itálie</vt:lpstr>
      <vt:lpstr>1. republika (1947 – 1992)</vt:lpstr>
      <vt:lpstr>Stranický systém 1. republiky</vt:lpstr>
      <vt:lpstr>Zhroucení první republiky</vt:lpstr>
      <vt:lpstr>Druhá republika (od 1992)</vt:lpstr>
      <vt:lpstr>Nový volební systém</vt:lpstr>
      <vt:lpstr>Nový volební systém</vt:lpstr>
      <vt:lpstr>Scorporo</vt:lpstr>
      <vt:lpstr>Volby 1994</vt:lpstr>
      <vt:lpstr>Prezentace aplikace PowerPoint</vt:lpstr>
      <vt:lpstr>Volby 1996</vt:lpstr>
      <vt:lpstr>Eliminace scorporo</vt:lpstr>
      <vt:lpstr>Volby 2001</vt:lpstr>
      <vt:lpstr>Hodnocení volebního systému</vt:lpstr>
      <vt:lpstr>Volební reforma 2006</vt:lpstr>
      <vt:lpstr>Většinová prémie</vt:lpstr>
      <vt:lpstr>Volby 2006</vt:lpstr>
      <vt:lpstr>Prezentace aplikace PowerPoint</vt:lpstr>
      <vt:lpstr>Prezentace aplikace PowerPoint</vt:lpstr>
      <vt:lpstr>Volby 2008</vt:lpstr>
      <vt:lpstr>Volby 2013</vt:lpstr>
      <vt:lpstr>Prezentace aplikace PowerPoint</vt:lpstr>
      <vt:lpstr>Řecko</vt:lpstr>
      <vt:lpstr>Volební systém 1974</vt:lpstr>
      <vt:lpstr>Volební systém 1974</vt:lpstr>
      <vt:lpstr>Volební systém 1974</vt:lpstr>
      <vt:lpstr>Volební systém 1974</vt:lpstr>
      <vt:lpstr>Volby 1974</vt:lpstr>
      <vt:lpstr>Změny po roce 1974</vt:lpstr>
      <vt:lpstr>Změny v roce 1985</vt:lpstr>
      <vt:lpstr>Volby 1977</vt:lpstr>
      <vt:lpstr>Volby 1981</vt:lpstr>
      <vt:lpstr>Volby 1985</vt:lpstr>
      <vt:lpstr>Volební reforma 1989</vt:lpstr>
      <vt:lpstr>Volební reforma 1989</vt:lpstr>
      <vt:lpstr>Volby 1989 (červen)</vt:lpstr>
      <vt:lpstr>Volby 1989 (listopad)</vt:lpstr>
      <vt:lpstr>Volby 1990</vt:lpstr>
      <vt:lpstr>Volební reforma 1993</vt:lpstr>
      <vt:lpstr>Volební reforma 1993</vt:lpstr>
      <vt:lpstr>Volby 1993</vt:lpstr>
      <vt:lpstr>Volby 1996</vt:lpstr>
      <vt:lpstr>Volby 2000</vt:lpstr>
      <vt:lpstr>Volby 2004</vt:lpstr>
      <vt:lpstr>Současný volební systém</vt:lpstr>
      <vt:lpstr>Současný volební systém</vt:lpstr>
      <vt:lpstr>Volby 2007</vt:lpstr>
      <vt:lpstr>Volby 2009</vt:lpstr>
      <vt:lpstr>Prezentace aplikace PowerPoint</vt:lpstr>
      <vt:lpstr>Volby 2012 (květen)</vt:lpstr>
      <vt:lpstr>Volby 2012 (červen)</vt:lpstr>
      <vt:lpstr>Volby 2015 (leden)</vt:lpstr>
      <vt:lpstr>Volby 2015 (září)</vt:lpstr>
      <vt:lpstr>Volby 1/2015 - simulace</vt:lpstr>
      <vt:lpstr>Prezentace aplikace PowerPoint</vt:lpstr>
      <vt:lpstr>Jižní Evropa - reformy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Evropa </dc:title>
  <dc:creator>Peter Spáč</dc:creator>
  <cp:lastModifiedBy>Peter Spáč</cp:lastModifiedBy>
  <cp:revision>143</cp:revision>
  <dcterms:created xsi:type="dcterms:W3CDTF">2013-02-19T08:47:21Z</dcterms:created>
  <dcterms:modified xsi:type="dcterms:W3CDTF">2017-04-26T08:56:03Z</dcterms:modified>
</cp:coreProperties>
</file>