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47.xml" ContentType="application/vnd.openxmlformats-officedocument.presentationml.slide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notesSlides/notesSlide2.xml" ContentType="application/vnd.openxmlformats-officedocument.presentationml.notesSlide+xml"/>
  <Override PartName="/ppt/slides/slide36.xml" ContentType="application/vnd.openxmlformats-officedocument.presentationml.slide+xml"/>
  <Override PartName="/ppt/slideLayouts/slideLayout46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s/slide25.xml" ContentType="application/vnd.openxmlformats-officedocument.presentationml.slid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124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113.xml" ContentType="application/vnd.openxmlformats-officedocument.presentationml.slideLayout+xml"/>
  <Override PartName="/ppt/theme/themeOverride1.xml" ContentType="application/vnd.openxmlformats-officedocument.themeOverride+xml"/>
  <Override PartName="/ppt/tableStyles.xml" ContentType="application/vnd.openxmlformats-officedocument.presentationml.tableStyles+xml"/>
  <Override PartName="/ppt/slideLayouts/slideLayout102.xml" ContentType="application/vnd.openxmlformats-officedocument.presentationml.slideLayout+xml"/>
  <Override PartName="/ppt/slideMasters/slideMaster8.xml" ContentType="application/vnd.openxmlformats-officedocument.presentationml.slideMaster+xml"/>
  <Override PartName="/ppt/slideMasters/slideMaster11.xml" ContentType="application/vnd.openxmlformats-officedocument.presentationml.slideMaster+xml"/>
  <Default Extension="xlsx" ContentType="application/vnd.openxmlformats-officedocument.spreadsheetml.sheet"/>
  <Override PartName="/ppt/charts/chart3.xml" ContentType="application/vnd.openxmlformats-officedocument.drawingml.chart+xml"/>
  <Override PartName="/ppt/slideLayouts/slideLayout8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0.xml" ContentType="application/vnd.openxmlformats-officedocument.them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notesSlides/notesSlide3.xml" ContentType="application/vnd.openxmlformats-officedocument.presentationml.notesSlide+xml"/>
  <Default Extension="png" ContentType="image/png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4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Layouts/slideLayout1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32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40.xml" ContentType="application/vnd.openxmlformats-officedocument.presentationml.slide+xml"/>
  <Override PartName="/ppt/slideLayouts/slideLayout21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Masters/slideMaster9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99.xml" ContentType="application/vnd.openxmlformats-officedocument.presentationml.slideLayout+xml"/>
  <Override PartName="/ppt/charts/chart4.xml" ContentType="application/vnd.openxmlformats-officedocument.drawingml.chart+xml"/>
  <Override PartName="/ppt/slideMasters/slideMaster5.xml" ContentType="application/vnd.openxmlformats-officedocument.presentationml.slideMaster+xml"/>
  <Override PartName="/ppt/slideLayouts/slideLayout59.xml" ContentType="application/vnd.openxmlformats-officedocument.presentationml.slideLayout+xml"/>
  <Override PartName="/ppt/theme/theme7.xml" ContentType="application/vnd.openxmlformats-officedocument.theme+xml"/>
  <Override PartName="/ppt/slideLayouts/slideLayout88.xml" ContentType="application/vnd.openxmlformats-officedocument.presentationml.slideLayout+xml"/>
  <Override PartName="/ppt/theme/theme11.xml" ContentType="application/vnd.openxmlformats-officedocument.them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33.xml" ContentType="application/vnd.openxmlformats-officedocument.presentationml.slideLayout+xml"/>
  <Override PartName="/ppt/theme/themeOverride3.xml" ContentType="application/vnd.openxmlformats-officedocument.themeOverr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Masters/slideMaster13.xml" ContentType="application/vnd.openxmlformats-officedocument.presentationml.slideMaster+xml"/>
  <Override PartName="/ppt/slideLayouts/slideLayout100.xml" ContentType="application/vnd.openxmlformats-officedocument.presentationml.slideLayout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theme/theme12.xml" ContentType="application/vnd.openxmlformats-officedocument.them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8.xml" ContentType="application/vnd.openxmlformats-officedocument.presentationml.slideLayout+xml"/>
  <Override PartName="/ppt/charts/chart1.xml" ContentType="application/vnd.openxmlformats-officedocument.drawingml.chart+xml"/>
  <Override PartName="/ppt/slideMasters/slideMaster2.xml" ContentType="application/vnd.openxmlformats-officedocument.presentationml.slideMaster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3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s/slide24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16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Masters/slideMaster7.xml" ContentType="application/vnd.openxmlformats-officedocument.presentationml.slideMaster+xml"/>
  <Override PartName="/ppt/slideMasters/slideMaster10.xml" ContentType="application/vnd.openxmlformats-officedocument.presentationml.slideMaster+xml"/>
  <Override PartName="/ppt/theme/theme9.xml" ContentType="application/vnd.openxmlformats-officedocument.theme+xml"/>
  <Override PartName="/ppt/theme/theme13.xml" ContentType="application/vnd.openxmlformats-officedocument.theme+xml"/>
  <Override PartName="/ppt/slides/slide8.xml" ContentType="application/vnd.openxmlformats-officedocument.presentationml.slide+xml"/>
  <Override PartName="/ppt/slideLayouts/slideLayout6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139.xml" ContentType="application/vnd.openxmlformats-officedocument.presentationml.slideLayout+xml"/>
  <Override PartName="/ppt/charts/chart2.xml" ContentType="application/vnd.openxmlformats-officedocument.drawingml.chart+xml"/>
  <Override PartName="/ppt/slides/slide29.xml" ContentType="application/vnd.openxmlformats-officedocument.presentationml.slide+xml"/>
  <Override PartName="/ppt/slideLayouts/slideLayout39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53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s/slide32.xml" ContentType="application/vnd.openxmlformats-officedocument.presentationml.slide+xml"/>
  <Override PartName="/ppt/slideLayouts/slideLayout42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20.xml" ContentType="application/vnd.openxmlformats-officedocument.presentationml.slideLayout+xml"/>
  <Override PartName="/ppt/theme/theme14.xml" ContentType="application/vnd.openxmlformats-officedocument.theme+xml"/>
  <Override PartName="/ppt/slideMasters/slideMaster4.xml" ContentType="application/vnd.openxmlformats-officedocument.presentationml.slideMaster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heme/theme6.xml" ContentType="application/vnd.openxmlformats-officedocument.theme+xml"/>
  <Override PartName="/ppt/slideLayouts/slideLayout69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  <p:sldMasterId id="2147483852" r:id="rId2"/>
    <p:sldMasterId id="2147483876" r:id="rId3"/>
    <p:sldMasterId id="2147483912" r:id="rId4"/>
    <p:sldMasterId id="2147483936" r:id="rId5"/>
    <p:sldMasterId id="2147483948" r:id="rId6"/>
    <p:sldMasterId id="2147483960" r:id="rId7"/>
    <p:sldMasterId id="2147483972" r:id="rId8"/>
    <p:sldMasterId id="2147483996" r:id="rId9"/>
    <p:sldMasterId id="2147484008" r:id="rId10"/>
    <p:sldMasterId id="2147484020" r:id="rId11"/>
    <p:sldMasterId id="2147484032" r:id="rId12"/>
    <p:sldMasterId id="2147484044" r:id="rId13"/>
  </p:sldMasterIdLst>
  <p:notesMasterIdLst>
    <p:notesMasterId r:id="rId61"/>
  </p:notesMasterIdLst>
  <p:sldIdLst>
    <p:sldId id="256" r:id="rId14"/>
    <p:sldId id="259" r:id="rId15"/>
    <p:sldId id="290" r:id="rId16"/>
    <p:sldId id="260" r:id="rId17"/>
    <p:sldId id="324" r:id="rId18"/>
    <p:sldId id="263" r:id="rId19"/>
    <p:sldId id="264" r:id="rId20"/>
    <p:sldId id="265" r:id="rId21"/>
    <p:sldId id="354" r:id="rId22"/>
    <p:sldId id="267" r:id="rId23"/>
    <p:sldId id="268" r:id="rId24"/>
    <p:sldId id="269" r:id="rId25"/>
    <p:sldId id="270" r:id="rId26"/>
    <p:sldId id="271" r:id="rId27"/>
    <p:sldId id="272" r:id="rId28"/>
    <p:sldId id="273" r:id="rId29"/>
    <p:sldId id="277" r:id="rId30"/>
    <p:sldId id="291" r:id="rId31"/>
    <p:sldId id="349" r:id="rId32"/>
    <p:sldId id="289" r:id="rId33"/>
    <p:sldId id="274" r:id="rId34"/>
    <p:sldId id="275" r:id="rId35"/>
    <p:sldId id="351" r:id="rId36"/>
    <p:sldId id="352" r:id="rId37"/>
    <p:sldId id="276" r:id="rId38"/>
    <p:sldId id="279" r:id="rId39"/>
    <p:sldId id="280" r:id="rId40"/>
    <p:sldId id="313" r:id="rId41"/>
    <p:sldId id="310" r:id="rId42"/>
    <p:sldId id="300" r:id="rId43"/>
    <p:sldId id="320" r:id="rId44"/>
    <p:sldId id="303" r:id="rId45"/>
    <p:sldId id="281" r:id="rId46"/>
    <p:sldId id="353" r:id="rId47"/>
    <p:sldId id="282" r:id="rId48"/>
    <p:sldId id="336" r:id="rId49"/>
    <p:sldId id="337" r:id="rId50"/>
    <p:sldId id="338" r:id="rId51"/>
    <p:sldId id="340" r:id="rId52"/>
    <p:sldId id="341" r:id="rId53"/>
    <p:sldId id="342" r:id="rId54"/>
    <p:sldId id="343" r:id="rId55"/>
    <p:sldId id="345" r:id="rId56"/>
    <p:sldId id="346" r:id="rId57"/>
    <p:sldId id="347" r:id="rId58"/>
    <p:sldId id="348" r:id="rId59"/>
    <p:sldId id="356" r:id="rId60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redný štýl 4 - zvýrazneni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Stredný štýl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5.xml"/><Relationship Id="rId26" Type="http://schemas.openxmlformats.org/officeDocument/2006/relationships/slide" Target="slides/slide13.xml"/><Relationship Id="rId39" Type="http://schemas.openxmlformats.org/officeDocument/2006/relationships/slide" Target="slides/slide26.xml"/><Relationship Id="rId21" Type="http://schemas.openxmlformats.org/officeDocument/2006/relationships/slide" Target="slides/slide8.xml"/><Relationship Id="rId34" Type="http://schemas.openxmlformats.org/officeDocument/2006/relationships/slide" Target="slides/slide21.xml"/><Relationship Id="rId42" Type="http://schemas.openxmlformats.org/officeDocument/2006/relationships/slide" Target="slides/slide29.xml"/><Relationship Id="rId47" Type="http://schemas.openxmlformats.org/officeDocument/2006/relationships/slide" Target="slides/slide34.xml"/><Relationship Id="rId50" Type="http://schemas.openxmlformats.org/officeDocument/2006/relationships/slide" Target="slides/slide37.xml"/><Relationship Id="rId55" Type="http://schemas.openxmlformats.org/officeDocument/2006/relationships/slide" Target="slides/slide42.xml"/><Relationship Id="rId63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3.xml"/><Relationship Id="rId20" Type="http://schemas.openxmlformats.org/officeDocument/2006/relationships/slide" Target="slides/slide7.xml"/><Relationship Id="rId29" Type="http://schemas.openxmlformats.org/officeDocument/2006/relationships/slide" Target="slides/slide16.xml"/><Relationship Id="rId41" Type="http://schemas.openxmlformats.org/officeDocument/2006/relationships/slide" Target="slides/slide28.xml"/><Relationship Id="rId54" Type="http://schemas.openxmlformats.org/officeDocument/2006/relationships/slide" Target="slides/slide41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1.xml"/><Relationship Id="rId32" Type="http://schemas.openxmlformats.org/officeDocument/2006/relationships/slide" Target="slides/slide19.xml"/><Relationship Id="rId37" Type="http://schemas.openxmlformats.org/officeDocument/2006/relationships/slide" Target="slides/slide24.xml"/><Relationship Id="rId40" Type="http://schemas.openxmlformats.org/officeDocument/2006/relationships/slide" Target="slides/slide27.xml"/><Relationship Id="rId45" Type="http://schemas.openxmlformats.org/officeDocument/2006/relationships/slide" Target="slides/slide32.xml"/><Relationship Id="rId53" Type="http://schemas.openxmlformats.org/officeDocument/2006/relationships/slide" Target="slides/slide40.xml"/><Relationship Id="rId58" Type="http://schemas.openxmlformats.org/officeDocument/2006/relationships/slide" Target="slides/slide45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2.xml"/><Relationship Id="rId23" Type="http://schemas.openxmlformats.org/officeDocument/2006/relationships/slide" Target="slides/slide10.xml"/><Relationship Id="rId28" Type="http://schemas.openxmlformats.org/officeDocument/2006/relationships/slide" Target="slides/slide15.xml"/><Relationship Id="rId36" Type="http://schemas.openxmlformats.org/officeDocument/2006/relationships/slide" Target="slides/slide23.xml"/><Relationship Id="rId49" Type="http://schemas.openxmlformats.org/officeDocument/2006/relationships/slide" Target="slides/slide36.xml"/><Relationship Id="rId57" Type="http://schemas.openxmlformats.org/officeDocument/2006/relationships/slide" Target="slides/slide44.xml"/><Relationship Id="rId61" Type="http://schemas.openxmlformats.org/officeDocument/2006/relationships/notesMaster" Target="notesMasters/notesMaster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6.xml"/><Relationship Id="rId31" Type="http://schemas.openxmlformats.org/officeDocument/2006/relationships/slide" Target="slides/slide18.xml"/><Relationship Id="rId44" Type="http://schemas.openxmlformats.org/officeDocument/2006/relationships/slide" Target="slides/slide31.xml"/><Relationship Id="rId52" Type="http://schemas.openxmlformats.org/officeDocument/2006/relationships/slide" Target="slides/slide39.xml"/><Relationship Id="rId60" Type="http://schemas.openxmlformats.org/officeDocument/2006/relationships/slide" Target="slides/slide47.xml"/><Relationship Id="rId65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1.xml"/><Relationship Id="rId22" Type="http://schemas.openxmlformats.org/officeDocument/2006/relationships/slide" Target="slides/slide9.xml"/><Relationship Id="rId27" Type="http://schemas.openxmlformats.org/officeDocument/2006/relationships/slide" Target="slides/slide14.xml"/><Relationship Id="rId30" Type="http://schemas.openxmlformats.org/officeDocument/2006/relationships/slide" Target="slides/slide17.xml"/><Relationship Id="rId35" Type="http://schemas.openxmlformats.org/officeDocument/2006/relationships/slide" Target="slides/slide22.xml"/><Relationship Id="rId43" Type="http://schemas.openxmlformats.org/officeDocument/2006/relationships/slide" Target="slides/slide30.xml"/><Relationship Id="rId48" Type="http://schemas.openxmlformats.org/officeDocument/2006/relationships/slide" Target="slides/slide35.xml"/><Relationship Id="rId56" Type="http://schemas.openxmlformats.org/officeDocument/2006/relationships/slide" Target="slides/slide43.xml"/><Relationship Id="rId64" Type="http://schemas.openxmlformats.org/officeDocument/2006/relationships/theme" Target="theme/theme1.xml"/><Relationship Id="rId8" Type="http://schemas.openxmlformats.org/officeDocument/2006/relationships/slideMaster" Target="slideMasters/slideMaster8.xml"/><Relationship Id="rId51" Type="http://schemas.openxmlformats.org/officeDocument/2006/relationships/slide" Target="slides/slide38.xml"/><Relationship Id="rId3" Type="http://schemas.openxmlformats.org/officeDocument/2006/relationships/slideMaster" Target="slideMasters/slideMaster3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4.xml"/><Relationship Id="rId25" Type="http://schemas.openxmlformats.org/officeDocument/2006/relationships/slide" Target="slides/slide12.xml"/><Relationship Id="rId33" Type="http://schemas.openxmlformats.org/officeDocument/2006/relationships/slide" Target="slides/slide20.xml"/><Relationship Id="rId38" Type="http://schemas.openxmlformats.org/officeDocument/2006/relationships/slide" Target="slides/slide25.xml"/><Relationship Id="rId46" Type="http://schemas.openxmlformats.org/officeDocument/2006/relationships/slide" Target="slides/slide33.xml"/><Relationship Id="rId59" Type="http://schemas.openxmlformats.org/officeDocument/2006/relationships/slide" Target="slides/slide46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352;kola\Politol&#243;gia\Bakal&#225;rske%20predmety\Volebn&#233;%20in&#382;inierstvo\Slovensk&#225;%20republika\Graf%20na%20zmeny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Worksheet2.xlsx"/><Relationship Id="rId1" Type="http://schemas.openxmlformats.org/officeDocument/2006/relationships/themeOverride" Target="../theme/themeOverride2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Worksheet3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lrMapOvr bg1="lt1" tx1="dk1" bg2="lt2" tx2="dk2" accent1="accent1" accent2="accent2" accent3="accent3" accent4="accent4" accent5="accent5" accent6="accent6" hlink="hlink" folHlink="folHlink"/>
  <c:chart>
    <c:plotArea>
      <c:layout/>
      <c:scatterChart>
        <c:scatterStyle val="lineMarker"/>
        <c:ser>
          <c:idx val="0"/>
          <c:order val="0"/>
          <c:tx>
            <c:strRef>
              <c:f>'Všetky roky'!$E$2</c:f>
              <c:strCache>
                <c:ptCount val="1"/>
                <c:pt idx="0">
                  <c:v>1998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9"/>
            <c:spPr>
              <a:ln>
                <a:solidFill>
                  <a:sysClr val="windowText" lastClr="000000"/>
                </a:solidFill>
              </a:ln>
            </c:spPr>
          </c:marker>
          <c:dPt>
            <c:idx val="2"/>
            <c:marker>
              <c:spPr>
                <a:ln w="12700">
                  <a:solidFill>
                    <a:sysClr val="windowText" lastClr="000000"/>
                  </a:solidFill>
                </a:ln>
              </c:spPr>
            </c:marker>
          </c:dPt>
          <c:xVal>
            <c:numRef>
              <c:f>'Všetky roky'!$D$3:$D$8</c:f>
              <c:numCache>
                <c:formatCode>0.00%</c:formatCode>
                <c:ptCount val="6"/>
                <c:pt idx="0" formatCode="0%">
                  <c:v>0.27</c:v>
                </c:pt>
                <c:pt idx="1">
                  <c:v>0.26329999999999998</c:v>
                </c:pt>
                <c:pt idx="2">
                  <c:v>0.14660000000000001</c:v>
                </c:pt>
                <c:pt idx="3">
                  <c:v>9.1200000000000003E-2</c:v>
                </c:pt>
                <c:pt idx="4">
                  <c:v>9.0700000000000017E-2</c:v>
                </c:pt>
                <c:pt idx="5">
                  <c:v>8.0100000000000005E-2</c:v>
                </c:pt>
              </c:numCache>
            </c:numRef>
          </c:xVal>
          <c:yVal>
            <c:numRef>
              <c:f>'Všetky roky'!$E$3:$E$8</c:f>
              <c:numCache>
                <c:formatCode>General</c:formatCode>
                <c:ptCount val="6"/>
                <c:pt idx="0">
                  <c:v>1.06</c:v>
                </c:pt>
                <c:pt idx="1">
                  <c:v>1.06</c:v>
                </c:pt>
                <c:pt idx="2">
                  <c:v>1.05</c:v>
                </c:pt>
                <c:pt idx="3">
                  <c:v>1.1000000000000001</c:v>
                </c:pt>
                <c:pt idx="4">
                  <c:v>1.03</c:v>
                </c:pt>
                <c:pt idx="5">
                  <c:v>1.08</c:v>
                </c:pt>
              </c:numCache>
            </c:numRef>
          </c:yVal>
        </c:ser>
        <c:ser>
          <c:idx val="1"/>
          <c:order val="1"/>
          <c:tx>
            <c:strRef>
              <c:f>'Všetky roky'!$I$2</c:f>
              <c:strCache>
                <c:ptCount val="1"/>
                <c:pt idx="0">
                  <c:v>2002</c:v>
                </c:pt>
              </c:strCache>
            </c:strRef>
          </c:tx>
          <c:spPr>
            <a:ln w="28575">
              <a:noFill/>
            </a:ln>
          </c:spPr>
          <c:marker>
            <c:symbol val="square"/>
            <c:size val="9"/>
            <c:spPr>
              <a:solidFill>
                <a:srgbClr val="C00000"/>
              </a:solidFill>
              <a:ln w="12700">
                <a:solidFill>
                  <a:sysClr val="windowText" lastClr="000000"/>
                </a:solidFill>
              </a:ln>
            </c:spPr>
          </c:marker>
          <c:xVal>
            <c:numRef>
              <c:f>'Všetky roky'!$H$3:$H$9</c:f>
              <c:numCache>
                <c:formatCode>0.00%</c:formatCode>
                <c:ptCount val="7"/>
                <c:pt idx="0">
                  <c:v>0.19500000000000001</c:v>
                </c:pt>
                <c:pt idx="1">
                  <c:v>0.15090000000000003</c:v>
                </c:pt>
                <c:pt idx="2">
                  <c:v>0.1346</c:v>
                </c:pt>
                <c:pt idx="3">
                  <c:v>0.1116</c:v>
                </c:pt>
                <c:pt idx="4">
                  <c:v>8.2500000000000004E-2</c:v>
                </c:pt>
                <c:pt idx="5">
                  <c:v>8.0100000000000005E-2</c:v>
                </c:pt>
                <c:pt idx="6">
                  <c:v>6.3200000000000006E-2</c:v>
                </c:pt>
              </c:numCache>
            </c:numRef>
          </c:xVal>
          <c:yVal>
            <c:numRef>
              <c:f>'Všetky roky'!$I$3:$I$9</c:f>
              <c:numCache>
                <c:formatCode>General</c:formatCode>
                <c:ptCount val="7"/>
                <c:pt idx="0">
                  <c:v>1.23</c:v>
                </c:pt>
                <c:pt idx="1">
                  <c:v>1.24</c:v>
                </c:pt>
                <c:pt idx="2">
                  <c:v>1.24</c:v>
                </c:pt>
                <c:pt idx="3">
                  <c:v>1.1900000000000002</c:v>
                </c:pt>
                <c:pt idx="4">
                  <c:v>1.21</c:v>
                </c:pt>
                <c:pt idx="5">
                  <c:v>1.25</c:v>
                </c:pt>
                <c:pt idx="6">
                  <c:v>1.1599999999999997</c:v>
                </c:pt>
              </c:numCache>
            </c:numRef>
          </c:yVal>
        </c:ser>
        <c:ser>
          <c:idx val="2"/>
          <c:order val="2"/>
          <c:tx>
            <c:strRef>
              <c:f>'Všetky roky'!$M$2</c:f>
              <c:strCache>
                <c:ptCount val="1"/>
                <c:pt idx="0">
                  <c:v>2006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12"/>
            <c:spPr>
              <a:solidFill>
                <a:srgbClr val="00B050"/>
              </a:solidFill>
              <a:ln>
                <a:solidFill>
                  <a:sysClr val="windowText" lastClr="000000"/>
                </a:solidFill>
              </a:ln>
            </c:spPr>
          </c:marker>
          <c:xVal>
            <c:numRef>
              <c:f>'Všetky roky'!$L$3:$L$8</c:f>
              <c:numCache>
                <c:formatCode>0.00%</c:formatCode>
                <c:ptCount val="6"/>
                <c:pt idx="0">
                  <c:v>0.2914000000000001</c:v>
                </c:pt>
                <c:pt idx="1">
                  <c:v>0.18350000000000002</c:v>
                </c:pt>
                <c:pt idx="2">
                  <c:v>0.1173</c:v>
                </c:pt>
                <c:pt idx="3">
                  <c:v>0.1168</c:v>
                </c:pt>
                <c:pt idx="4">
                  <c:v>8.7900000000000006E-2</c:v>
                </c:pt>
                <c:pt idx="5">
                  <c:v>8.3100000000000035E-2</c:v>
                </c:pt>
              </c:numCache>
            </c:numRef>
          </c:xVal>
          <c:yVal>
            <c:numRef>
              <c:f>'Všetky roky'!$M$3:$M$8</c:f>
              <c:numCache>
                <c:formatCode>General</c:formatCode>
                <c:ptCount val="6"/>
                <c:pt idx="0">
                  <c:v>1.1399999999999997</c:v>
                </c:pt>
                <c:pt idx="1">
                  <c:v>1.1299999999999997</c:v>
                </c:pt>
                <c:pt idx="2">
                  <c:v>1.1399999999999997</c:v>
                </c:pt>
                <c:pt idx="3">
                  <c:v>1.1399999999999997</c:v>
                </c:pt>
                <c:pt idx="4">
                  <c:v>1.1399999999999997</c:v>
                </c:pt>
                <c:pt idx="5">
                  <c:v>1.1200000000000001</c:v>
                </c:pt>
              </c:numCache>
            </c:numRef>
          </c:yVal>
        </c:ser>
        <c:ser>
          <c:idx val="3"/>
          <c:order val="3"/>
          <c:tx>
            <c:strRef>
              <c:f>'Všetky roky'!$Q$2</c:f>
              <c:strCache>
                <c:ptCount val="1"/>
                <c:pt idx="0">
                  <c:v>2010</c:v>
                </c:pt>
              </c:strCache>
            </c:strRef>
          </c:tx>
          <c:spPr>
            <a:ln w="28575">
              <a:noFill/>
            </a:ln>
          </c:spPr>
          <c:marker>
            <c:symbol val="circle"/>
            <c:size val="9"/>
            <c:spPr>
              <a:solidFill>
                <a:srgbClr val="FFC000"/>
              </a:solidFill>
              <a:ln w="19050">
                <a:solidFill>
                  <a:schemeClr val="tx1"/>
                </a:solidFill>
              </a:ln>
            </c:spPr>
          </c:marker>
          <c:xVal>
            <c:numRef>
              <c:f>'Všetky roky'!$P$3:$P$8</c:f>
              <c:numCache>
                <c:formatCode>0.00%</c:formatCode>
                <c:ptCount val="6"/>
                <c:pt idx="0">
                  <c:v>0.3479000000000001</c:v>
                </c:pt>
                <c:pt idx="1">
                  <c:v>0.15420000000000003</c:v>
                </c:pt>
                <c:pt idx="2">
                  <c:v>0.12139999999999998</c:v>
                </c:pt>
                <c:pt idx="3">
                  <c:v>8.5200000000000026E-2</c:v>
                </c:pt>
                <c:pt idx="4">
                  <c:v>8.1200000000000022E-2</c:v>
                </c:pt>
                <c:pt idx="5">
                  <c:v>5.0700000000000009E-2</c:v>
                </c:pt>
              </c:numCache>
            </c:numRef>
          </c:xVal>
          <c:yVal>
            <c:numRef>
              <c:f>'Všetky roky'!$Q$3:$Q$8</c:f>
              <c:numCache>
                <c:formatCode>General</c:formatCode>
                <c:ptCount val="6"/>
                <c:pt idx="0">
                  <c:v>1.1900000000000002</c:v>
                </c:pt>
                <c:pt idx="1">
                  <c:v>1.22</c:v>
                </c:pt>
                <c:pt idx="2">
                  <c:v>1.21</c:v>
                </c:pt>
                <c:pt idx="3">
                  <c:v>1.1800000000000002</c:v>
                </c:pt>
                <c:pt idx="4">
                  <c:v>1.1499999999999997</c:v>
                </c:pt>
                <c:pt idx="5">
                  <c:v>1.1900000000000002</c:v>
                </c:pt>
              </c:numCache>
            </c:numRef>
          </c:yVal>
        </c:ser>
        <c:ser>
          <c:idx val="4"/>
          <c:order val="4"/>
          <c:tx>
            <c:strRef>
              <c:f>'Všetky roky'!$U$2</c:f>
              <c:strCache>
                <c:ptCount val="1"/>
                <c:pt idx="0">
                  <c:v>2012</c:v>
                </c:pt>
              </c:strCache>
            </c:strRef>
          </c:tx>
          <c:spPr>
            <a:ln w="28575">
              <a:noFill/>
            </a:ln>
          </c:spPr>
          <c:marker>
            <c:symbol val="triangle"/>
            <c:size val="10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xVal>
            <c:numRef>
              <c:f>'Všetky roky'!$T$3:$T$8</c:f>
              <c:numCache>
                <c:formatCode>0.00%</c:formatCode>
                <c:ptCount val="6"/>
                <c:pt idx="0">
                  <c:v>0.44410000000000005</c:v>
                </c:pt>
                <c:pt idx="1">
                  <c:v>8.8200000000000014E-2</c:v>
                </c:pt>
                <c:pt idx="2">
                  <c:v>8.550000000000002E-2</c:v>
                </c:pt>
                <c:pt idx="3">
                  <c:v>6.8900000000000003E-2</c:v>
                </c:pt>
                <c:pt idx="4">
                  <c:v>6.0900000000000003E-2</c:v>
                </c:pt>
                <c:pt idx="5">
                  <c:v>5.8800000000000005E-2</c:v>
                </c:pt>
              </c:numCache>
            </c:numRef>
          </c:xVal>
          <c:yVal>
            <c:numRef>
              <c:f>'Všetky roky'!$U$3:$U$8</c:f>
              <c:numCache>
                <c:formatCode>General</c:formatCode>
                <c:ptCount val="6"/>
                <c:pt idx="0">
                  <c:v>1.25</c:v>
                </c:pt>
                <c:pt idx="1">
                  <c:v>1.21</c:v>
                </c:pt>
                <c:pt idx="2">
                  <c:v>1.25</c:v>
                </c:pt>
                <c:pt idx="3">
                  <c:v>1.26</c:v>
                </c:pt>
                <c:pt idx="4">
                  <c:v>1.2</c:v>
                </c:pt>
                <c:pt idx="5">
                  <c:v>1.25</c:v>
                </c:pt>
              </c:numCache>
            </c:numRef>
          </c:yVal>
        </c:ser>
        <c:ser>
          <c:idx val="5"/>
          <c:order val="5"/>
          <c:tx>
            <c:strRef>
              <c:f>'Všetky roky'!$X$2</c:f>
              <c:strCache>
                <c:ptCount val="1"/>
              </c:strCache>
            </c:strRef>
          </c:tx>
          <c:spPr>
            <a:ln w="25400">
              <a:solidFill>
                <a:schemeClr val="accent1"/>
              </a:solidFill>
            </a:ln>
          </c:spPr>
          <c:marker>
            <c:symbol val="none"/>
          </c:marker>
          <c:xVal>
            <c:strRef>
              <c:f>'Všetky roky'!$W$3:$W$4</c:f>
              <c:strCache>
                <c:ptCount val="2"/>
                <c:pt idx="0">
                  <c:v>Smer</c:v>
                </c:pt>
                <c:pt idx="1">
                  <c:v>SaS</c:v>
                </c:pt>
              </c:strCache>
            </c:strRef>
          </c:xVal>
          <c:yVal>
            <c:numRef>
              <c:f>'Všetky roky'!$X$3:$X$4</c:f>
              <c:numCache>
                <c:formatCode>0.00%</c:formatCode>
                <c:ptCount val="2"/>
                <c:pt idx="0">
                  <c:v>0.28280000000000005</c:v>
                </c:pt>
                <c:pt idx="1">
                  <c:v>0.12100000000000001</c:v>
                </c:pt>
              </c:numCache>
            </c:numRef>
          </c:yVal>
        </c:ser>
        <c:ser>
          <c:idx val="6"/>
          <c:order val="6"/>
          <c:tx>
            <c:strRef>
              <c:f>'Všetky roky'!$AA$2</c:f>
              <c:strCache>
                <c:ptCount val="1"/>
              </c:strCache>
            </c:strRef>
          </c:tx>
          <c:spPr>
            <a:ln w="25400">
              <a:solidFill>
                <a:schemeClr val="accent2"/>
              </a:solidFill>
            </a:ln>
          </c:spPr>
          <c:marker>
            <c:symbol val="none"/>
          </c:marker>
          <c:xVal>
            <c:numRef>
              <c:f>'Všetky roky'!$Z$3:$Z$4</c:f>
              <c:numCache>
                <c:formatCode>General</c:formatCode>
                <c:ptCount val="2"/>
              </c:numCache>
            </c:numRef>
          </c:xVal>
          <c:yVal>
            <c:numRef>
              <c:f>'Všetky roky'!$AA$3:$AA$4</c:f>
              <c:numCache>
                <c:formatCode>General</c:formatCode>
                <c:ptCount val="2"/>
              </c:numCache>
            </c:numRef>
          </c:yVal>
        </c:ser>
        <c:ser>
          <c:idx val="7"/>
          <c:order val="7"/>
          <c:tx>
            <c:strRef>
              <c:f>'Všetky roky'!$Y$2</c:f>
              <c:strCache>
                <c:ptCount val="1"/>
                <c:pt idx="0">
                  <c:v>2016</c:v>
                </c:pt>
              </c:strCache>
            </c:strRef>
          </c:tx>
          <c:spPr>
            <a:ln w="28575">
              <a:noFill/>
            </a:ln>
          </c:spPr>
          <c:marker>
            <c:symbol val="triangle"/>
            <c:size val="10"/>
            <c:spPr>
              <a:solidFill>
                <a:schemeClr val="accent6">
                  <a:lumMod val="75000"/>
                </a:schemeClr>
              </a:solidFill>
              <a:ln w="15875">
                <a:solidFill>
                  <a:schemeClr val="tx1"/>
                </a:solidFill>
              </a:ln>
            </c:spPr>
          </c:marker>
          <c:xVal>
            <c:numRef>
              <c:f>'Všetky roky'!$X$3:$X$10</c:f>
              <c:numCache>
                <c:formatCode>0.00%</c:formatCode>
                <c:ptCount val="8"/>
                <c:pt idx="0">
                  <c:v>0.28280000000000005</c:v>
                </c:pt>
                <c:pt idx="1">
                  <c:v>0.12100000000000001</c:v>
                </c:pt>
                <c:pt idx="2">
                  <c:v>0.11020000000000002</c:v>
                </c:pt>
                <c:pt idx="3">
                  <c:v>8.6399999999999991E-2</c:v>
                </c:pt>
                <c:pt idx="4">
                  <c:v>8.0400000000000041E-2</c:v>
                </c:pt>
                <c:pt idx="5">
                  <c:v>6.6199999999999995E-2</c:v>
                </c:pt>
                <c:pt idx="6">
                  <c:v>6.5000000000000002E-2</c:v>
                </c:pt>
                <c:pt idx="7">
                  <c:v>5.6000000000000001E-2</c:v>
                </c:pt>
              </c:numCache>
            </c:numRef>
          </c:xVal>
          <c:yVal>
            <c:numRef>
              <c:f>'Všetky roky'!$Y$3:$Y$10</c:f>
              <c:numCache>
                <c:formatCode>General</c:formatCode>
                <c:ptCount val="8"/>
                <c:pt idx="0">
                  <c:v>1.1599999999999997</c:v>
                </c:pt>
                <c:pt idx="1">
                  <c:v>1.1599999999999997</c:v>
                </c:pt>
                <c:pt idx="2">
                  <c:v>1.1499999999999997</c:v>
                </c:pt>
                <c:pt idx="3">
                  <c:v>1.1599999999999997</c:v>
                </c:pt>
                <c:pt idx="4">
                  <c:v>1.1599999999999997</c:v>
                </c:pt>
                <c:pt idx="5">
                  <c:v>1.1100000000000001</c:v>
                </c:pt>
                <c:pt idx="6">
                  <c:v>1.1299999999999997</c:v>
                </c:pt>
                <c:pt idx="7">
                  <c:v>1.1900000000000002</c:v>
                </c:pt>
              </c:numCache>
            </c:numRef>
          </c:yVal>
        </c:ser>
        <c:dLbls/>
        <c:axId val="135702400"/>
        <c:axId val="135703936"/>
      </c:scatterChart>
      <c:valAx>
        <c:axId val="135702400"/>
        <c:scaling>
          <c:orientation val="minMax"/>
          <c:max val="0.5"/>
          <c:min val="0"/>
        </c:scaling>
        <c:axPos val="b"/>
        <c:numFmt formatCode="0%" sourceLinked="1"/>
        <c:tickLblPos val="nextTo"/>
        <c:txPr>
          <a:bodyPr/>
          <a:lstStyle/>
          <a:p>
            <a:pPr>
              <a:defRPr sz="16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cs-CZ"/>
          </a:p>
        </c:txPr>
        <c:crossAx val="135703936"/>
        <c:crosses val="autoZero"/>
        <c:crossBetween val="midCat"/>
        <c:majorUnit val="0.1"/>
      </c:valAx>
      <c:valAx>
        <c:axId val="135703936"/>
        <c:scaling>
          <c:orientation val="minMax"/>
          <c:max val="1.5"/>
          <c:min val="1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600" b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cs-CZ"/>
          </a:p>
        </c:txPr>
        <c:crossAx val="135702400"/>
        <c:crosses val="autoZero"/>
        <c:crossBetween val="midCat"/>
      </c:valAx>
    </c:plotArea>
    <c:legend>
      <c:legendPos val="r"/>
      <c:legendEntry>
        <c:idx val="5"/>
        <c:delete val="1"/>
      </c:legendEntry>
      <c:legendEntry>
        <c:idx val="6"/>
        <c:delete val="1"/>
      </c:legendEntry>
      <c:layout/>
      <c:txPr>
        <a:bodyPr/>
        <a:lstStyle/>
        <a:p>
          <a:pPr>
            <a:defRPr sz="20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cs-CZ"/>
        </a:p>
      </c:txPr>
    </c:legend>
    <c:plotVisOnly val="1"/>
    <c:dispBlanksAs val="gap"/>
  </c:chart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plotArea>
      <c:layout/>
      <c:scatterChart>
        <c:scatterStyle val="lineMarker"/>
        <c:ser>
          <c:idx val="0"/>
          <c:order val="0"/>
          <c:tx>
            <c:strRef>
              <c:f>'Všetky roky min a max'!$E$2</c:f>
              <c:strCache>
                <c:ptCount val="1"/>
                <c:pt idx="0">
                  <c:v>1998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10"/>
            <c:spPr>
              <a:ln>
                <a:solidFill>
                  <a:sysClr val="windowText" lastClr="000000"/>
                </a:solidFill>
              </a:ln>
            </c:spPr>
          </c:marker>
          <c:xVal>
            <c:numRef>
              <c:f>'Všetky roky min a max'!$D$3:$D$8</c:f>
              <c:numCache>
                <c:formatCode>General</c:formatCode>
                <c:ptCount val="6"/>
                <c:pt idx="0" formatCode="0%">
                  <c:v>0.27</c:v>
                </c:pt>
                <c:pt idx="5" formatCode="0.00%">
                  <c:v>8.0100000000000005E-2</c:v>
                </c:pt>
              </c:numCache>
            </c:numRef>
          </c:xVal>
          <c:yVal>
            <c:numRef>
              <c:f>'Všetky roky min a max'!$E$3:$E$8</c:f>
              <c:numCache>
                <c:formatCode>General</c:formatCode>
                <c:ptCount val="6"/>
                <c:pt idx="0">
                  <c:v>1.06</c:v>
                </c:pt>
                <c:pt idx="5">
                  <c:v>1.08</c:v>
                </c:pt>
              </c:numCache>
            </c:numRef>
          </c:yVal>
        </c:ser>
        <c:ser>
          <c:idx val="1"/>
          <c:order val="1"/>
          <c:tx>
            <c:strRef>
              <c:f>'Všetky roky min a max'!$I$2</c:f>
              <c:strCache>
                <c:ptCount val="1"/>
                <c:pt idx="0">
                  <c:v>2002</c:v>
                </c:pt>
              </c:strCache>
            </c:strRef>
          </c:tx>
          <c:spPr>
            <a:ln w="28575">
              <a:noFill/>
            </a:ln>
          </c:spPr>
          <c:marker>
            <c:symbol val="square"/>
            <c:size val="10"/>
            <c:spPr>
              <a:solidFill>
                <a:srgbClr val="C00000"/>
              </a:solidFill>
              <a:ln>
                <a:solidFill>
                  <a:sysClr val="windowText" lastClr="000000"/>
                </a:solidFill>
              </a:ln>
            </c:spPr>
          </c:marker>
          <c:xVal>
            <c:numRef>
              <c:f>'Všetky roky min a max'!$H$3:$H$9</c:f>
              <c:numCache>
                <c:formatCode>General</c:formatCode>
                <c:ptCount val="7"/>
                <c:pt idx="0" formatCode="0.00%">
                  <c:v>0.19500000000000001</c:v>
                </c:pt>
                <c:pt idx="6" formatCode="0.00%">
                  <c:v>6.3200000000000006E-2</c:v>
                </c:pt>
              </c:numCache>
            </c:numRef>
          </c:xVal>
          <c:yVal>
            <c:numRef>
              <c:f>'Všetky roky min a max'!$I$3:$I$9</c:f>
              <c:numCache>
                <c:formatCode>General</c:formatCode>
                <c:ptCount val="7"/>
                <c:pt idx="0">
                  <c:v>1.23</c:v>
                </c:pt>
                <c:pt idx="6">
                  <c:v>1.1599999999999997</c:v>
                </c:pt>
              </c:numCache>
            </c:numRef>
          </c:yVal>
        </c:ser>
        <c:ser>
          <c:idx val="2"/>
          <c:order val="2"/>
          <c:tx>
            <c:strRef>
              <c:f>'Všetky roky min a max'!$M$2</c:f>
              <c:strCache>
                <c:ptCount val="1"/>
                <c:pt idx="0">
                  <c:v>2006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13"/>
            <c:spPr>
              <a:solidFill>
                <a:srgbClr val="00B050"/>
              </a:solidFill>
              <a:ln>
                <a:solidFill>
                  <a:sysClr val="windowText" lastClr="000000"/>
                </a:solidFill>
              </a:ln>
            </c:spPr>
          </c:marker>
          <c:xVal>
            <c:numRef>
              <c:f>'Všetky roky min a max'!$L$3:$L$8</c:f>
              <c:numCache>
                <c:formatCode>General</c:formatCode>
                <c:ptCount val="6"/>
                <c:pt idx="0" formatCode="0.00%">
                  <c:v>0.2914000000000001</c:v>
                </c:pt>
                <c:pt idx="5" formatCode="0.00%">
                  <c:v>8.3100000000000035E-2</c:v>
                </c:pt>
              </c:numCache>
            </c:numRef>
          </c:xVal>
          <c:yVal>
            <c:numRef>
              <c:f>'Všetky roky min a max'!$M$3:$M$8</c:f>
              <c:numCache>
                <c:formatCode>General</c:formatCode>
                <c:ptCount val="6"/>
                <c:pt idx="0">
                  <c:v>1.1399999999999997</c:v>
                </c:pt>
                <c:pt idx="5">
                  <c:v>1.1200000000000001</c:v>
                </c:pt>
              </c:numCache>
            </c:numRef>
          </c:yVal>
        </c:ser>
        <c:ser>
          <c:idx val="3"/>
          <c:order val="3"/>
          <c:tx>
            <c:strRef>
              <c:f>'Všetky roky min a max'!$Q$2</c:f>
              <c:strCache>
                <c:ptCount val="1"/>
                <c:pt idx="0">
                  <c:v>2010</c:v>
                </c:pt>
              </c:strCache>
            </c:strRef>
          </c:tx>
          <c:spPr>
            <a:ln w="28575">
              <a:noFill/>
            </a:ln>
          </c:spPr>
          <c:marker>
            <c:symbol val="circle"/>
            <c:size val="9"/>
            <c:spPr>
              <a:solidFill>
                <a:srgbClr val="FFC000"/>
              </a:solidFill>
              <a:ln w="19050">
                <a:solidFill>
                  <a:schemeClr val="tx1"/>
                </a:solidFill>
              </a:ln>
            </c:spPr>
          </c:marker>
          <c:xVal>
            <c:numRef>
              <c:f>'Všetky roky min a max'!$P$3:$P$8</c:f>
              <c:numCache>
                <c:formatCode>General</c:formatCode>
                <c:ptCount val="6"/>
                <c:pt idx="0" formatCode="0.00%">
                  <c:v>0.3479000000000001</c:v>
                </c:pt>
                <c:pt idx="5" formatCode="0.00%">
                  <c:v>5.0700000000000009E-2</c:v>
                </c:pt>
              </c:numCache>
            </c:numRef>
          </c:xVal>
          <c:yVal>
            <c:numRef>
              <c:f>'Všetky roky min a max'!$Q$3:$Q$8</c:f>
              <c:numCache>
                <c:formatCode>General</c:formatCode>
                <c:ptCount val="6"/>
                <c:pt idx="0">
                  <c:v>1.1900000000000002</c:v>
                </c:pt>
                <c:pt idx="5">
                  <c:v>1.1900000000000002</c:v>
                </c:pt>
              </c:numCache>
            </c:numRef>
          </c:yVal>
        </c:ser>
        <c:ser>
          <c:idx val="4"/>
          <c:order val="4"/>
          <c:tx>
            <c:strRef>
              <c:f>'Všetky roky min a max'!$U$2</c:f>
              <c:strCache>
                <c:ptCount val="1"/>
                <c:pt idx="0">
                  <c:v>2012</c:v>
                </c:pt>
              </c:strCache>
            </c:strRef>
          </c:tx>
          <c:spPr>
            <a:ln w="28575">
              <a:noFill/>
            </a:ln>
          </c:spPr>
          <c:marker>
            <c:symbol val="triangle"/>
            <c:size val="10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xVal>
            <c:numRef>
              <c:f>'Všetky roky min a max'!$T$3:$T$8</c:f>
              <c:numCache>
                <c:formatCode>General</c:formatCode>
                <c:ptCount val="6"/>
                <c:pt idx="0" formatCode="0.00%">
                  <c:v>0.44410000000000005</c:v>
                </c:pt>
                <c:pt idx="5" formatCode="0.00%">
                  <c:v>5.8800000000000005E-2</c:v>
                </c:pt>
              </c:numCache>
            </c:numRef>
          </c:xVal>
          <c:yVal>
            <c:numRef>
              <c:f>'Všetky roky min a max'!$U$3:$U$8</c:f>
              <c:numCache>
                <c:formatCode>General</c:formatCode>
                <c:ptCount val="6"/>
                <c:pt idx="0">
                  <c:v>1.25</c:v>
                </c:pt>
                <c:pt idx="5">
                  <c:v>1.25</c:v>
                </c:pt>
              </c:numCache>
            </c:numRef>
          </c:yVal>
        </c:ser>
        <c:ser>
          <c:idx val="5"/>
          <c:order val="5"/>
          <c:tx>
            <c:strRef>
              <c:f>'Všetky roky min a max'!$X$2</c:f>
              <c:strCache>
                <c:ptCount val="1"/>
              </c:strCache>
            </c:strRef>
          </c:tx>
          <c:spPr>
            <a:ln w="25400">
              <a:solidFill>
                <a:schemeClr val="accent1"/>
              </a:solidFill>
            </a:ln>
          </c:spPr>
          <c:marker>
            <c:symbol val="none"/>
          </c:marker>
          <c:xVal>
            <c:strRef>
              <c:f>'Všetky roky min a max'!$W$3:$W$4</c:f>
              <c:strCache>
                <c:ptCount val="2"/>
                <c:pt idx="0">
                  <c:v>Smer</c:v>
                </c:pt>
                <c:pt idx="1">
                  <c:v>SaS</c:v>
                </c:pt>
              </c:strCache>
            </c:strRef>
          </c:xVal>
          <c:yVal>
            <c:numRef>
              <c:f>'Všetky roky min a max'!$X$3:$X$4</c:f>
              <c:numCache>
                <c:formatCode>General</c:formatCode>
                <c:ptCount val="2"/>
                <c:pt idx="0" formatCode="0.00%">
                  <c:v>0.28280000000000005</c:v>
                </c:pt>
              </c:numCache>
            </c:numRef>
          </c:yVal>
        </c:ser>
        <c:ser>
          <c:idx val="6"/>
          <c:order val="6"/>
          <c:tx>
            <c:strRef>
              <c:f>'Všetky roky min a max'!$AA$2</c:f>
              <c:strCache>
                <c:ptCount val="1"/>
              </c:strCache>
            </c:strRef>
          </c:tx>
          <c:spPr>
            <a:ln w="25400">
              <a:solidFill>
                <a:schemeClr val="accent2"/>
              </a:solidFill>
            </a:ln>
          </c:spPr>
          <c:marker>
            <c:symbol val="none"/>
          </c:marker>
          <c:xVal>
            <c:numRef>
              <c:f>'Všetky roky min a max'!$Z$3:$Z$4</c:f>
              <c:numCache>
                <c:formatCode>General</c:formatCode>
                <c:ptCount val="2"/>
              </c:numCache>
            </c:numRef>
          </c:xVal>
          <c:yVal>
            <c:numRef>
              <c:f>'Všetky roky min a max'!$AA$3:$AA$4</c:f>
              <c:numCache>
                <c:formatCode>General</c:formatCode>
                <c:ptCount val="2"/>
              </c:numCache>
            </c:numRef>
          </c:yVal>
        </c:ser>
        <c:ser>
          <c:idx val="7"/>
          <c:order val="7"/>
          <c:tx>
            <c:strRef>
              <c:f>'Všetky roky min a max'!$Y$2</c:f>
              <c:strCache>
                <c:ptCount val="1"/>
                <c:pt idx="0">
                  <c:v>2016</c:v>
                </c:pt>
              </c:strCache>
            </c:strRef>
          </c:tx>
          <c:spPr>
            <a:ln w="28575">
              <a:noFill/>
            </a:ln>
          </c:spPr>
          <c:marker>
            <c:symbol val="triangle"/>
            <c:size val="10"/>
            <c:spPr>
              <a:solidFill>
                <a:srgbClr val="FF9900"/>
              </a:solidFill>
              <a:ln w="15875">
                <a:solidFill>
                  <a:schemeClr val="tx1"/>
                </a:solidFill>
              </a:ln>
            </c:spPr>
          </c:marker>
          <c:xVal>
            <c:numRef>
              <c:f>'Všetky roky min a max'!$X$3:$X$10</c:f>
              <c:numCache>
                <c:formatCode>General</c:formatCode>
                <c:ptCount val="8"/>
                <c:pt idx="0" formatCode="0.00%">
                  <c:v>0.28280000000000005</c:v>
                </c:pt>
                <c:pt idx="7" formatCode="0.00%">
                  <c:v>5.6000000000000001E-2</c:v>
                </c:pt>
              </c:numCache>
            </c:numRef>
          </c:xVal>
          <c:yVal>
            <c:numRef>
              <c:f>'Všetky roky min a max'!$Y$3:$Y$10</c:f>
              <c:numCache>
                <c:formatCode>General</c:formatCode>
                <c:ptCount val="8"/>
                <c:pt idx="0">
                  <c:v>1.1599999999999997</c:v>
                </c:pt>
                <c:pt idx="7">
                  <c:v>1.1900000000000002</c:v>
                </c:pt>
              </c:numCache>
            </c:numRef>
          </c:yVal>
        </c:ser>
        <c:dLbls/>
        <c:axId val="103711872"/>
        <c:axId val="103713408"/>
      </c:scatterChart>
      <c:valAx>
        <c:axId val="103711872"/>
        <c:scaling>
          <c:orientation val="minMax"/>
          <c:max val="0.5"/>
          <c:min val="0"/>
        </c:scaling>
        <c:axPos val="b"/>
        <c:numFmt formatCode="0%" sourceLinked="1"/>
        <c:tickLblPos val="nextTo"/>
        <c:txPr>
          <a:bodyPr/>
          <a:lstStyle/>
          <a:p>
            <a:pPr>
              <a:defRPr sz="16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cs-CZ"/>
          </a:p>
        </c:txPr>
        <c:crossAx val="103713408"/>
        <c:crosses val="autoZero"/>
        <c:crossBetween val="midCat"/>
        <c:majorUnit val="0.1"/>
      </c:valAx>
      <c:valAx>
        <c:axId val="103713408"/>
        <c:scaling>
          <c:orientation val="minMax"/>
          <c:max val="1.5"/>
          <c:min val="1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6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cs-CZ"/>
          </a:p>
        </c:txPr>
        <c:crossAx val="103711872"/>
        <c:crosses val="autoZero"/>
        <c:crossBetween val="midCat"/>
      </c:valAx>
    </c:plotArea>
    <c:legend>
      <c:legendPos val="r"/>
      <c:legendEntry>
        <c:idx val="5"/>
        <c:delete val="1"/>
      </c:legendEntry>
      <c:legendEntry>
        <c:idx val="6"/>
        <c:delete val="1"/>
      </c:legendEntry>
      <c:layout/>
      <c:txPr>
        <a:bodyPr/>
        <a:lstStyle/>
        <a:p>
          <a:pPr>
            <a:defRPr sz="20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cs-CZ"/>
        </a:p>
      </c:txPr>
    </c:legend>
    <c:plotVisOnly val="1"/>
    <c:dispBlanksAs val="gap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lrMapOvr bg1="lt1" tx1="dk1" bg2="lt2" tx2="dk2" accent1="accent1" accent2="accent2" accent3="accent3" accent4="accent4" accent5="accent5" accent6="accent6" hlink="hlink" folHlink="folHlink"/>
  <c:chart>
    <c:view3D>
      <c:rotX val="30"/>
      <c:perspective val="30"/>
    </c:view3D>
    <c:plotArea>
      <c:layout/>
      <c:pie3DChart>
        <c:varyColors val="1"/>
        <c:ser>
          <c:idx val="0"/>
          <c:order val="0"/>
          <c:dPt>
            <c:idx val="1"/>
            <c:spPr>
              <a:solidFill>
                <a:schemeClr val="accent6"/>
              </a:solidFill>
            </c:spPr>
          </c:dPt>
          <c:dLbls>
            <c:dLbl>
              <c:idx val="0"/>
              <c:layout>
                <c:manualLayout>
                  <c:x val="-0.22603225272516617"/>
                  <c:y val="-0.17194374791431857"/>
                </c:manualLayout>
              </c:layout>
              <c:showVal val="1"/>
            </c:dLbl>
            <c:txPr>
              <a:bodyPr/>
              <a:lstStyle/>
              <a:p>
                <a:pPr>
                  <a:defRPr lang="en-US" sz="4000">
                    <a:solidFill>
                      <a:schemeClr val="bg1"/>
                    </a:solidFill>
                    <a:latin typeface="+mn-lt"/>
                  </a:defRPr>
                </a:pPr>
                <a:endParaRPr lang="cs-CZ"/>
              </a:p>
            </c:txPr>
            <c:showVal val="1"/>
            <c:showLeaderLines val="1"/>
          </c:dLbls>
          <c:val>
            <c:numRef>
              <c:f>List3!$C$5:$C$6</c:f>
              <c:numCache>
                <c:formatCode>0.00%</c:formatCode>
                <c:ptCount val="2"/>
                <c:pt idx="0">
                  <c:v>0.66920000000000024</c:v>
                </c:pt>
                <c:pt idx="1">
                  <c:v>0.33080000000000015</c:v>
                </c:pt>
              </c:numCache>
            </c:numRef>
          </c:val>
        </c:ser>
        <c:dLbls/>
      </c:pie3DChart>
    </c:plotArea>
    <c:plotVisOnly val="1"/>
    <c:dispBlanksAs val="zero"/>
  </c:chart>
  <c:externalData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lrMapOvr bg1="lt1" tx1="dk1" bg2="lt2" tx2="dk2" accent1="accent1" accent2="accent2" accent3="accent3" accent4="accent4" accent5="accent5" accent6="accent6" hlink="hlink" folHlink="folHlink"/>
  <c:chart>
    <c:plotArea>
      <c:layout/>
      <c:scatterChart>
        <c:scatterStyle val="lineMarker"/>
        <c:ser>
          <c:idx val="1"/>
          <c:order val="0"/>
          <c:tx>
            <c:strRef>
              <c:f>'Graf hlasov'!$N$2</c:f>
              <c:strCache>
                <c:ptCount val="1"/>
                <c:pt idx="0">
                  <c:v>SMER-SD</c:v>
                </c:pt>
              </c:strCache>
            </c:strRef>
          </c:tx>
          <c:spPr>
            <a:ln w="38100">
              <a:solidFill>
                <a:srgbClr val="FF0000"/>
              </a:solidFill>
              <a:prstDash val="solid"/>
            </a:ln>
          </c:spPr>
          <c:marker>
            <c:symbol val="none"/>
          </c:marker>
          <c:xVal>
            <c:numRef>
              <c:f>'Graf hlasov'!$M$10:$M$152</c:f>
              <c:numCache>
                <c:formatCode>General</c:formatCode>
                <c:ptCount val="143"/>
                <c:pt idx="0">
                  <c:v>8</c:v>
                </c:pt>
                <c:pt idx="1">
                  <c:v>9</c:v>
                </c:pt>
                <c:pt idx="2">
                  <c:v>10</c:v>
                </c:pt>
                <c:pt idx="3">
                  <c:v>11</c:v>
                </c:pt>
                <c:pt idx="4">
                  <c:v>12</c:v>
                </c:pt>
                <c:pt idx="5">
                  <c:v>13</c:v>
                </c:pt>
                <c:pt idx="6">
                  <c:v>14</c:v>
                </c:pt>
                <c:pt idx="7">
                  <c:v>15</c:v>
                </c:pt>
                <c:pt idx="8">
                  <c:v>16</c:v>
                </c:pt>
                <c:pt idx="9">
                  <c:v>17</c:v>
                </c:pt>
                <c:pt idx="10">
                  <c:v>18</c:v>
                </c:pt>
                <c:pt idx="11">
                  <c:v>19</c:v>
                </c:pt>
                <c:pt idx="12">
                  <c:v>20</c:v>
                </c:pt>
                <c:pt idx="13">
                  <c:v>21</c:v>
                </c:pt>
                <c:pt idx="14">
                  <c:v>22</c:v>
                </c:pt>
                <c:pt idx="15">
                  <c:v>23</c:v>
                </c:pt>
                <c:pt idx="16">
                  <c:v>24</c:v>
                </c:pt>
                <c:pt idx="17">
                  <c:v>25</c:v>
                </c:pt>
                <c:pt idx="18">
                  <c:v>26</c:v>
                </c:pt>
                <c:pt idx="19">
                  <c:v>27</c:v>
                </c:pt>
                <c:pt idx="20">
                  <c:v>28</c:v>
                </c:pt>
                <c:pt idx="21">
                  <c:v>29</c:v>
                </c:pt>
                <c:pt idx="22">
                  <c:v>30</c:v>
                </c:pt>
                <c:pt idx="23">
                  <c:v>31</c:v>
                </c:pt>
                <c:pt idx="24">
                  <c:v>32</c:v>
                </c:pt>
                <c:pt idx="25">
                  <c:v>33</c:v>
                </c:pt>
                <c:pt idx="26">
                  <c:v>34</c:v>
                </c:pt>
                <c:pt idx="27">
                  <c:v>35</c:v>
                </c:pt>
                <c:pt idx="28">
                  <c:v>36</c:v>
                </c:pt>
                <c:pt idx="29">
                  <c:v>37</c:v>
                </c:pt>
                <c:pt idx="30">
                  <c:v>38</c:v>
                </c:pt>
                <c:pt idx="31">
                  <c:v>39</c:v>
                </c:pt>
                <c:pt idx="32">
                  <c:v>40</c:v>
                </c:pt>
                <c:pt idx="33">
                  <c:v>41</c:v>
                </c:pt>
                <c:pt idx="34">
                  <c:v>42</c:v>
                </c:pt>
                <c:pt idx="35">
                  <c:v>43</c:v>
                </c:pt>
                <c:pt idx="36">
                  <c:v>44</c:v>
                </c:pt>
                <c:pt idx="37">
                  <c:v>45</c:v>
                </c:pt>
                <c:pt idx="38">
                  <c:v>46</c:v>
                </c:pt>
                <c:pt idx="39">
                  <c:v>47</c:v>
                </c:pt>
                <c:pt idx="40">
                  <c:v>48</c:v>
                </c:pt>
                <c:pt idx="41">
                  <c:v>49</c:v>
                </c:pt>
                <c:pt idx="42">
                  <c:v>50</c:v>
                </c:pt>
                <c:pt idx="43">
                  <c:v>51</c:v>
                </c:pt>
                <c:pt idx="44">
                  <c:v>52</c:v>
                </c:pt>
                <c:pt idx="45">
                  <c:v>53</c:v>
                </c:pt>
                <c:pt idx="46">
                  <c:v>54</c:v>
                </c:pt>
                <c:pt idx="47">
                  <c:v>55</c:v>
                </c:pt>
                <c:pt idx="48">
                  <c:v>56</c:v>
                </c:pt>
                <c:pt idx="49">
                  <c:v>57</c:v>
                </c:pt>
                <c:pt idx="50">
                  <c:v>58</c:v>
                </c:pt>
                <c:pt idx="51">
                  <c:v>59</c:v>
                </c:pt>
                <c:pt idx="52">
                  <c:v>60</c:v>
                </c:pt>
                <c:pt idx="53">
                  <c:v>61</c:v>
                </c:pt>
                <c:pt idx="54">
                  <c:v>62</c:v>
                </c:pt>
                <c:pt idx="55">
                  <c:v>63</c:v>
                </c:pt>
                <c:pt idx="56">
                  <c:v>64</c:v>
                </c:pt>
                <c:pt idx="57">
                  <c:v>65</c:v>
                </c:pt>
                <c:pt idx="58">
                  <c:v>66</c:v>
                </c:pt>
                <c:pt idx="59">
                  <c:v>67</c:v>
                </c:pt>
                <c:pt idx="60">
                  <c:v>68</c:v>
                </c:pt>
                <c:pt idx="61">
                  <c:v>69</c:v>
                </c:pt>
                <c:pt idx="62">
                  <c:v>70</c:v>
                </c:pt>
                <c:pt idx="63">
                  <c:v>71</c:v>
                </c:pt>
                <c:pt idx="64">
                  <c:v>72</c:v>
                </c:pt>
                <c:pt idx="65">
                  <c:v>73</c:v>
                </c:pt>
                <c:pt idx="66">
                  <c:v>74</c:v>
                </c:pt>
                <c:pt idx="67">
                  <c:v>75</c:v>
                </c:pt>
                <c:pt idx="68">
                  <c:v>76</c:v>
                </c:pt>
                <c:pt idx="69">
                  <c:v>77</c:v>
                </c:pt>
                <c:pt idx="70">
                  <c:v>78</c:v>
                </c:pt>
                <c:pt idx="71">
                  <c:v>79</c:v>
                </c:pt>
                <c:pt idx="72">
                  <c:v>80</c:v>
                </c:pt>
                <c:pt idx="73">
                  <c:v>81</c:v>
                </c:pt>
                <c:pt idx="74">
                  <c:v>82</c:v>
                </c:pt>
                <c:pt idx="75">
                  <c:v>83</c:v>
                </c:pt>
                <c:pt idx="76">
                  <c:v>84</c:v>
                </c:pt>
                <c:pt idx="77">
                  <c:v>85</c:v>
                </c:pt>
                <c:pt idx="78">
                  <c:v>86</c:v>
                </c:pt>
                <c:pt idx="79">
                  <c:v>87</c:v>
                </c:pt>
                <c:pt idx="80">
                  <c:v>88</c:v>
                </c:pt>
                <c:pt idx="81">
                  <c:v>89</c:v>
                </c:pt>
                <c:pt idx="82">
                  <c:v>90</c:v>
                </c:pt>
                <c:pt idx="83">
                  <c:v>91</c:v>
                </c:pt>
                <c:pt idx="84">
                  <c:v>92</c:v>
                </c:pt>
                <c:pt idx="85">
                  <c:v>93</c:v>
                </c:pt>
                <c:pt idx="86">
                  <c:v>94</c:v>
                </c:pt>
                <c:pt idx="87">
                  <c:v>95</c:v>
                </c:pt>
                <c:pt idx="88">
                  <c:v>96</c:v>
                </c:pt>
                <c:pt idx="89">
                  <c:v>97</c:v>
                </c:pt>
                <c:pt idx="90">
                  <c:v>98</c:v>
                </c:pt>
                <c:pt idx="91">
                  <c:v>99</c:v>
                </c:pt>
                <c:pt idx="92">
                  <c:v>100</c:v>
                </c:pt>
                <c:pt idx="93">
                  <c:v>101</c:v>
                </c:pt>
                <c:pt idx="94">
                  <c:v>102</c:v>
                </c:pt>
                <c:pt idx="95">
                  <c:v>103</c:v>
                </c:pt>
                <c:pt idx="96">
                  <c:v>104</c:v>
                </c:pt>
                <c:pt idx="97">
                  <c:v>105</c:v>
                </c:pt>
                <c:pt idx="98">
                  <c:v>106</c:v>
                </c:pt>
                <c:pt idx="99">
                  <c:v>107</c:v>
                </c:pt>
                <c:pt idx="100">
                  <c:v>108</c:v>
                </c:pt>
                <c:pt idx="101">
                  <c:v>109</c:v>
                </c:pt>
                <c:pt idx="102">
                  <c:v>110</c:v>
                </c:pt>
                <c:pt idx="103">
                  <c:v>111</c:v>
                </c:pt>
                <c:pt idx="104">
                  <c:v>112</c:v>
                </c:pt>
                <c:pt idx="105">
                  <c:v>113</c:v>
                </c:pt>
                <c:pt idx="106">
                  <c:v>114</c:v>
                </c:pt>
                <c:pt idx="107">
                  <c:v>115</c:v>
                </c:pt>
                <c:pt idx="108">
                  <c:v>116</c:v>
                </c:pt>
                <c:pt idx="109">
                  <c:v>117</c:v>
                </c:pt>
                <c:pt idx="110">
                  <c:v>118</c:v>
                </c:pt>
                <c:pt idx="111">
                  <c:v>119</c:v>
                </c:pt>
                <c:pt idx="112">
                  <c:v>120</c:v>
                </c:pt>
                <c:pt idx="113">
                  <c:v>121</c:v>
                </c:pt>
                <c:pt idx="114">
                  <c:v>122</c:v>
                </c:pt>
                <c:pt idx="115">
                  <c:v>123</c:v>
                </c:pt>
                <c:pt idx="116">
                  <c:v>124</c:v>
                </c:pt>
                <c:pt idx="117">
                  <c:v>125</c:v>
                </c:pt>
                <c:pt idx="118">
                  <c:v>126</c:v>
                </c:pt>
                <c:pt idx="119">
                  <c:v>127</c:v>
                </c:pt>
                <c:pt idx="120">
                  <c:v>128</c:v>
                </c:pt>
                <c:pt idx="121">
                  <c:v>129</c:v>
                </c:pt>
                <c:pt idx="122">
                  <c:v>130</c:v>
                </c:pt>
                <c:pt idx="123">
                  <c:v>131</c:v>
                </c:pt>
                <c:pt idx="124">
                  <c:v>132</c:v>
                </c:pt>
                <c:pt idx="125">
                  <c:v>133</c:v>
                </c:pt>
                <c:pt idx="126">
                  <c:v>134</c:v>
                </c:pt>
                <c:pt idx="127">
                  <c:v>135</c:v>
                </c:pt>
                <c:pt idx="128">
                  <c:v>136</c:v>
                </c:pt>
                <c:pt idx="129">
                  <c:v>137</c:v>
                </c:pt>
                <c:pt idx="130">
                  <c:v>138</c:v>
                </c:pt>
                <c:pt idx="131">
                  <c:v>139</c:v>
                </c:pt>
                <c:pt idx="132">
                  <c:v>140</c:v>
                </c:pt>
                <c:pt idx="133">
                  <c:v>141</c:v>
                </c:pt>
                <c:pt idx="134">
                  <c:v>142</c:v>
                </c:pt>
                <c:pt idx="135">
                  <c:v>143</c:v>
                </c:pt>
                <c:pt idx="136">
                  <c:v>144</c:v>
                </c:pt>
                <c:pt idx="137">
                  <c:v>145</c:v>
                </c:pt>
                <c:pt idx="138">
                  <c:v>146</c:v>
                </c:pt>
                <c:pt idx="139">
                  <c:v>147</c:v>
                </c:pt>
                <c:pt idx="140">
                  <c:v>148</c:v>
                </c:pt>
                <c:pt idx="141">
                  <c:v>149</c:v>
                </c:pt>
                <c:pt idx="142">
                  <c:v>150</c:v>
                </c:pt>
              </c:numCache>
            </c:numRef>
          </c:xVal>
          <c:yVal>
            <c:numRef>
              <c:f>'Graf hlasov'!$N$10:$N$152</c:f>
              <c:numCache>
                <c:formatCode>#,##0</c:formatCode>
                <c:ptCount val="143"/>
                <c:pt idx="0">
                  <c:v>90265</c:v>
                </c:pt>
                <c:pt idx="1">
                  <c:v>10846</c:v>
                </c:pt>
                <c:pt idx="2">
                  <c:v>11575</c:v>
                </c:pt>
                <c:pt idx="3">
                  <c:v>13360</c:v>
                </c:pt>
                <c:pt idx="4">
                  <c:v>13605</c:v>
                </c:pt>
                <c:pt idx="5">
                  <c:v>9129</c:v>
                </c:pt>
                <c:pt idx="6">
                  <c:v>34037</c:v>
                </c:pt>
                <c:pt idx="7">
                  <c:v>9240</c:v>
                </c:pt>
                <c:pt idx="8">
                  <c:v>4777</c:v>
                </c:pt>
                <c:pt idx="9">
                  <c:v>3520</c:v>
                </c:pt>
                <c:pt idx="10">
                  <c:v>3472</c:v>
                </c:pt>
                <c:pt idx="11">
                  <c:v>21607</c:v>
                </c:pt>
                <c:pt idx="12">
                  <c:v>38156</c:v>
                </c:pt>
                <c:pt idx="13">
                  <c:v>21149</c:v>
                </c:pt>
                <c:pt idx="14">
                  <c:v>4760</c:v>
                </c:pt>
                <c:pt idx="15">
                  <c:v>15216</c:v>
                </c:pt>
                <c:pt idx="16">
                  <c:v>16747</c:v>
                </c:pt>
                <c:pt idx="17">
                  <c:v>1028</c:v>
                </c:pt>
                <c:pt idx="18">
                  <c:v>2754</c:v>
                </c:pt>
                <c:pt idx="19">
                  <c:v>5095</c:v>
                </c:pt>
                <c:pt idx="20">
                  <c:v>1042</c:v>
                </c:pt>
                <c:pt idx="21">
                  <c:v>4258</c:v>
                </c:pt>
                <c:pt idx="22">
                  <c:v>1527</c:v>
                </c:pt>
                <c:pt idx="23" formatCode="General">
                  <c:v>682</c:v>
                </c:pt>
                <c:pt idx="24">
                  <c:v>4401</c:v>
                </c:pt>
                <c:pt idx="25">
                  <c:v>5520</c:v>
                </c:pt>
                <c:pt idx="26">
                  <c:v>3057</c:v>
                </c:pt>
                <c:pt idx="27">
                  <c:v>5950</c:v>
                </c:pt>
                <c:pt idx="28">
                  <c:v>1559</c:v>
                </c:pt>
                <c:pt idx="29">
                  <c:v>15723</c:v>
                </c:pt>
                <c:pt idx="30">
                  <c:v>11770</c:v>
                </c:pt>
                <c:pt idx="31">
                  <c:v>7030</c:v>
                </c:pt>
                <c:pt idx="32">
                  <c:v>3618</c:v>
                </c:pt>
                <c:pt idx="33">
                  <c:v>1687</c:v>
                </c:pt>
                <c:pt idx="34">
                  <c:v>4228</c:v>
                </c:pt>
                <c:pt idx="35">
                  <c:v>3673</c:v>
                </c:pt>
                <c:pt idx="36">
                  <c:v>2328</c:v>
                </c:pt>
                <c:pt idx="37">
                  <c:v>3939</c:v>
                </c:pt>
                <c:pt idx="38">
                  <c:v>3971</c:v>
                </c:pt>
                <c:pt idx="39">
                  <c:v>3582</c:v>
                </c:pt>
                <c:pt idx="40">
                  <c:v>2282</c:v>
                </c:pt>
                <c:pt idx="41">
                  <c:v>1723</c:v>
                </c:pt>
                <c:pt idx="42">
                  <c:v>8040</c:v>
                </c:pt>
                <c:pt idx="43">
                  <c:v>6487</c:v>
                </c:pt>
                <c:pt idx="44">
                  <c:v>4397</c:v>
                </c:pt>
                <c:pt idx="45">
                  <c:v>3581</c:v>
                </c:pt>
                <c:pt idx="46">
                  <c:v>2503</c:v>
                </c:pt>
                <c:pt idx="47">
                  <c:v>1934</c:v>
                </c:pt>
                <c:pt idx="48">
                  <c:v>1300</c:v>
                </c:pt>
                <c:pt idx="49">
                  <c:v>11287</c:v>
                </c:pt>
                <c:pt idx="50">
                  <c:v>1859</c:v>
                </c:pt>
                <c:pt idx="51">
                  <c:v>3183</c:v>
                </c:pt>
                <c:pt idx="52">
                  <c:v>2392</c:v>
                </c:pt>
                <c:pt idx="53">
                  <c:v>2013</c:v>
                </c:pt>
                <c:pt idx="54">
                  <c:v>4253</c:v>
                </c:pt>
                <c:pt idx="55">
                  <c:v>3585</c:v>
                </c:pt>
                <c:pt idx="56">
                  <c:v>4883</c:v>
                </c:pt>
                <c:pt idx="57">
                  <c:v>2726</c:v>
                </c:pt>
                <c:pt idx="58">
                  <c:v>2457</c:v>
                </c:pt>
                <c:pt idx="59">
                  <c:v>2423</c:v>
                </c:pt>
                <c:pt idx="60">
                  <c:v>5570</c:v>
                </c:pt>
                <c:pt idx="61">
                  <c:v>5392</c:v>
                </c:pt>
                <c:pt idx="62">
                  <c:v>5026</c:v>
                </c:pt>
                <c:pt idx="63">
                  <c:v>5806</c:v>
                </c:pt>
                <c:pt idx="64">
                  <c:v>5230</c:v>
                </c:pt>
                <c:pt idx="65">
                  <c:v>2661</c:v>
                </c:pt>
                <c:pt idx="66">
                  <c:v>2532</c:v>
                </c:pt>
                <c:pt idx="67">
                  <c:v>2066</c:v>
                </c:pt>
                <c:pt idx="68">
                  <c:v>1065</c:v>
                </c:pt>
                <c:pt idx="69">
                  <c:v>3633</c:v>
                </c:pt>
                <c:pt idx="70" formatCode="General">
                  <c:v>682</c:v>
                </c:pt>
                <c:pt idx="71">
                  <c:v>1379</c:v>
                </c:pt>
                <c:pt idx="72">
                  <c:v>5816</c:v>
                </c:pt>
                <c:pt idx="73">
                  <c:v>4364</c:v>
                </c:pt>
                <c:pt idx="74" formatCode="General">
                  <c:v>910</c:v>
                </c:pt>
                <c:pt idx="75">
                  <c:v>2369</c:v>
                </c:pt>
                <c:pt idx="76">
                  <c:v>1931</c:v>
                </c:pt>
                <c:pt idx="77">
                  <c:v>1195</c:v>
                </c:pt>
                <c:pt idx="78">
                  <c:v>4963</c:v>
                </c:pt>
                <c:pt idx="79" formatCode="General">
                  <c:v>966</c:v>
                </c:pt>
                <c:pt idx="80">
                  <c:v>1058</c:v>
                </c:pt>
                <c:pt idx="81">
                  <c:v>1984</c:v>
                </c:pt>
                <c:pt idx="82">
                  <c:v>1715</c:v>
                </c:pt>
                <c:pt idx="83">
                  <c:v>1813</c:v>
                </c:pt>
                <c:pt idx="84">
                  <c:v>5523</c:v>
                </c:pt>
                <c:pt idx="85">
                  <c:v>3378</c:v>
                </c:pt>
                <c:pt idx="86">
                  <c:v>1426</c:v>
                </c:pt>
                <c:pt idx="87">
                  <c:v>1008</c:v>
                </c:pt>
                <c:pt idx="88">
                  <c:v>1331</c:v>
                </c:pt>
                <c:pt idx="89" formatCode="General">
                  <c:v>906</c:v>
                </c:pt>
                <c:pt idx="90">
                  <c:v>1346</c:v>
                </c:pt>
                <c:pt idx="91">
                  <c:v>1757</c:v>
                </c:pt>
                <c:pt idx="92">
                  <c:v>1198</c:v>
                </c:pt>
                <c:pt idx="93">
                  <c:v>1505</c:v>
                </c:pt>
                <c:pt idx="94">
                  <c:v>1008</c:v>
                </c:pt>
                <c:pt idx="95">
                  <c:v>2156</c:v>
                </c:pt>
                <c:pt idx="96" formatCode="General">
                  <c:v>756</c:v>
                </c:pt>
                <c:pt idx="97">
                  <c:v>1970</c:v>
                </c:pt>
                <c:pt idx="98">
                  <c:v>2642</c:v>
                </c:pt>
                <c:pt idx="99">
                  <c:v>3444</c:v>
                </c:pt>
                <c:pt idx="100">
                  <c:v>1582</c:v>
                </c:pt>
                <c:pt idx="101">
                  <c:v>2080</c:v>
                </c:pt>
                <c:pt idx="102">
                  <c:v>2818</c:v>
                </c:pt>
                <c:pt idx="103" formatCode="General">
                  <c:v>792</c:v>
                </c:pt>
                <c:pt idx="104" formatCode="General">
                  <c:v>525</c:v>
                </c:pt>
                <c:pt idx="105">
                  <c:v>1423</c:v>
                </c:pt>
                <c:pt idx="106">
                  <c:v>2091</c:v>
                </c:pt>
                <c:pt idx="107">
                  <c:v>1707</c:v>
                </c:pt>
                <c:pt idx="108">
                  <c:v>3847</c:v>
                </c:pt>
                <c:pt idx="109" formatCode="General">
                  <c:v>817</c:v>
                </c:pt>
                <c:pt idx="110" formatCode="General">
                  <c:v>883</c:v>
                </c:pt>
                <c:pt idx="111">
                  <c:v>1936</c:v>
                </c:pt>
                <c:pt idx="112" formatCode="General">
                  <c:v>638</c:v>
                </c:pt>
                <c:pt idx="113" formatCode="General">
                  <c:v>451</c:v>
                </c:pt>
                <c:pt idx="114" formatCode="General">
                  <c:v>891</c:v>
                </c:pt>
                <c:pt idx="115">
                  <c:v>1476</c:v>
                </c:pt>
                <c:pt idx="116">
                  <c:v>1492</c:v>
                </c:pt>
                <c:pt idx="117">
                  <c:v>1465</c:v>
                </c:pt>
                <c:pt idx="118">
                  <c:v>1743</c:v>
                </c:pt>
                <c:pt idx="119">
                  <c:v>1673</c:v>
                </c:pt>
                <c:pt idx="120" formatCode="General">
                  <c:v>483</c:v>
                </c:pt>
                <c:pt idx="121">
                  <c:v>1170</c:v>
                </c:pt>
                <c:pt idx="122">
                  <c:v>1911</c:v>
                </c:pt>
                <c:pt idx="123">
                  <c:v>1617</c:v>
                </c:pt>
                <c:pt idx="124">
                  <c:v>1130</c:v>
                </c:pt>
                <c:pt idx="125" formatCode="General">
                  <c:v>975</c:v>
                </c:pt>
                <c:pt idx="126" formatCode="General">
                  <c:v>538</c:v>
                </c:pt>
                <c:pt idx="127">
                  <c:v>1940</c:v>
                </c:pt>
                <c:pt idx="128" formatCode="General">
                  <c:v>911</c:v>
                </c:pt>
                <c:pt idx="129">
                  <c:v>1252</c:v>
                </c:pt>
                <c:pt idx="130" formatCode="General">
                  <c:v>263</c:v>
                </c:pt>
                <c:pt idx="131" formatCode="General">
                  <c:v>648</c:v>
                </c:pt>
                <c:pt idx="132">
                  <c:v>1888</c:v>
                </c:pt>
                <c:pt idx="133">
                  <c:v>1102</c:v>
                </c:pt>
                <c:pt idx="134">
                  <c:v>1583</c:v>
                </c:pt>
                <c:pt idx="135">
                  <c:v>1436</c:v>
                </c:pt>
                <c:pt idx="136" formatCode="General">
                  <c:v>855</c:v>
                </c:pt>
                <c:pt idx="137" formatCode="General">
                  <c:v>536</c:v>
                </c:pt>
                <c:pt idx="138">
                  <c:v>1397</c:v>
                </c:pt>
                <c:pt idx="139">
                  <c:v>2780</c:v>
                </c:pt>
                <c:pt idx="140">
                  <c:v>2741</c:v>
                </c:pt>
                <c:pt idx="141">
                  <c:v>4229</c:v>
                </c:pt>
                <c:pt idx="142">
                  <c:v>5116</c:v>
                </c:pt>
              </c:numCache>
            </c:numRef>
          </c:yVal>
        </c:ser>
        <c:ser>
          <c:idx val="2"/>
          <c:order val="1"/>
          <c:tx>
            <c:strRef>
              <c:f>'Graf hlasov'!$R$2</c:f>
              <c:strCache>
                <c:ptCount val="1"/>
                <c:pt idx="0">
                  <c:v>a</c:v>
                </c:pt>
              </c:strCache>
            </c:strRef>
          </c:tx>
          <c:spPr>
            <a:ln>
              <a:noFill/>
            </a:ln>
          </c:spPr>
          <c:marker>
            <c:symbol val="none"/>
          </c:marker>
          <c:dLbls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cs-CZ"/>
              </a:p>
            </c:txPr>
            <c:dLblPos val="b"/>
            <c:showCatName val="1"/>
          </c:dLbls>
          <c:xVal>
            <c:numRef>
              <c:f>'Graf hlasov'!$Q$3:$Q$17</c:f>
              <c:numCache>
                <c:formatCode>General</c:formatCode>
                <c:ptCount val="15"/>
                <c:pt idx="0">
                  <c:v>10</c:v>
                </c:pt>
                <c:pt idx="1">
                  <c:v>20</c:v>
                </c:pt>
                <c:pt idx="2">
                  <c:v>30</c:v>
                </c:pt>
                <c:pt idx="3">
                  <c:v>40</c:v>
                </c:pt>
                <c:pt idx="4">
                  <c:v>50</c:v>
                </c:pt>
                <c:pt idx="5">
                  <c:v>60</c:v>
                </c:pt>
                <c:pt idx="6">
                  <c:v>70</c:v>
                </c:pt>
                <c:pt idx="7">
                  <c:v>80</c:v>
                </c:pt>
                <c:pt idx="8">
                  <c:v>90</c:v>
                </c:pt>
                <c:pt idx="9">
                  <c:v>100</c:v>
                </c:pt>
                <c:pt idx="10">
                  <c:v>110</c:v>
                </c:pt>
                <c:pt idx="11">
                  <c:v>120</c:v>
                </c:pt>
                <c:pt idx="12">
                  <c:v>130</c:v>
                </c:pt>
                <c:pt idx="13">
                  <c:v>140</c:v>
                </c:pt>
                <c:pt idx="14">
                  <c:v>150</c:v>
                </c:pt>
              </c:numCache>
            </c:numRef>
          </c:xVal>
          <c:yVal>
            <c:numRef>
              <c:f>'Graf hlasov'!$R$3:$R$17</c:f>
              <c:numCache>
                <c:formatCode>General</c:formatCode>
                <c:ptCount val="1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</c:numCache>
            </c:numRef>
          </c:yVal>
        </c:ser>
        <c:ser>
          <c:idx val="0"/>
          <c:order val="2"/>
          <c:tx>
            <c:strRef>
              <c:f>'Graf hlasov'!$L$2</c:f>
              <c:strCache>
                <c:ptCount val="1"/>
                <c:pt idx="0">
                  <c:v>Ostatní strany (průmer)</c:v>
                </c:pt>
              </c:strCache>
            </c:strRef>
          </c:tx>
          <c:spPr>
            <a:ln w="34925">
              <a:solidFill>
                <a:srgbClr val="0F6FC6"/>
              </a:solidFill>
            </a:ln>
          </c:spPr>
          <c:marker>
            <c:symbol val="none"/>
          </c:marker>
          <c:xVal>
            <c:numRef>
              <c:f>'Graf hlasov'!$K$3:$K$152</c:f>
              <c:numCache>
                <c:formatCode>General</c:formatCode>
                <c:ptCount val="15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  <c:pt idx="100">
                  <c:v>101</c:v>
                </c:pt>
                <c:pt idx="101">
                  <c:v>102</c:v>
                </c:pt>
                <c:pt idx="102">
                  <c:v>103</c:v>
                </c:pt>
                <c:pt idx="103">
                  <c:v>104</c:v>
                </c:pt>
                <c:pt idx="104">
                  <c:v>105</c:v>
                </c:pt>
                <c:pt idx="105">
                  <c:v>106</c:v>
                </c:pt>
                <c:pt idx="106">
                  <c:v>107</c:v>
                </c:pt>
                <c:pt idx="107">
                  <c:v>108</c:v>
                </c:pt>
                <c:pt idx="108">
                  <c:v>109</c:v>
                </c:pt>
                <c:pt idx="109">
                  <c:v>110</c:v>
                </c:pt>
                <c:pt idx="110">
                  <c:v>111</c:v>
                </c:pt>
                <c:pt idx="111">
                  <c:v>112</c:v>
                </c:pt>
                <c:pt idx="112">
                  <c:v>113</c:v>
                </c:pt>
                <c:pt idx="113">
                  <c:v>114</c:v>
                </c:pt>
                <c:pt idx="114">
                  <c:v>115</c:v>
                </c:pt>
                <c:pt idx="115">
                  <c:v>116</c:v>
                </c:pt>
                <c:pt idx="116">
                  <c:v>117</c:v>
                </c:pt>
                <c:pt idx="117">
                  <c:v>118</c:v>
                </c:pt>
                <c:pt idx="118">
                  <c:v>119</c:v>
                </c:pt>
                <c:pt idx="119">
                  <c:v>120</c:v>
                </c:pt>
                <c:pt idx="120">
                  <c:v>121</c:v>
                </c:pt>
                <c:pt idx="121">
                  <c:v>122</c:v>
                </c:pt>
                <c:pt idx="122">
                  <c:v>123</c:v>
                </c:pt>
                <c:pt idx="123">
                  <c:v>124</c:v>
                </c:pt>
                <c:pt idx="124">
                  <c:v>125</c:v>
                </c:pt>
                <c:pt idx="125">
                  <c:v>126</c:v>
                </c:pt>
                <c:pt idx="126">
                  <c:v>127</c:v>
                </c:pt>
                <c:pt idx="127">
                  <c:v>128</c:v>
                </c:pt>
                <c:pt idx="128">
                  <c:v>129</c:v>
                </c:pt>
                <c:pt idx="129">
                  <c:v>130</c:v>
                </c:pt>
                <c:pt idx="130">
                  <c:v>131</c:v>
                </c:pt>
                <c:pt idx="131">
                  <c:v>132</c:v>
                </c:pt>
                <c:pt idx="132">
                  <c:v>133</c:v>
                </c:pt>
                <c:pt idx="133">
                  <c:v>134</c:v>
                </c:pt>
                <c:pt idx="134">
                  <c:v>135</c:v>
                </c:pt>
                <c:pt idx="135">
                  <c:v>136</c:v>
                </c:pt>
                <c:pt idx="136">
                  <c:v>137</c:v>
                </c:pt>
                <c:pt idx="137">
                  <c:v>138</c:v>
                </c:pt>
                <c:pt idx="138">
                  <c:v>139</c:v>
                </c:pt>
                <c:pt idx="139">
                  <c:v>140</c:v>
                </c:pt>
                <c:pt idx="140">
                  <c:v>141</c:v>
                </c:pt>
                <c:pt idx="141">
                  <c:v>142</c:v>
                </c:pt>
                <c:pt idx="142">
                  <c:v>143</c:v>
                </c:pt>
                <c:pt idx="143">
                  <c:v>144</c:v>
                </c:pt>
                <c:pt idx="144">
                  <c:v>145</c:v>
                </c:pt>
                <c:pt idx="145">
                  <c:v>146</c:v>
                </c:pt>
                <c:pt idx="146">
                  <c:v>147</c:v>
                </c:pt>
                <c:pt idx="147">
                  <c:v>148</c:v>
                </c:pt>
                <c:pt idx="148">
                  <c:v>149</c:v>
                </c:pt>
                <c:pt idx="149">
                  <c:v>150</c:v>
                </c:pt>
              </c:numCache>
            </c:numRef>
          </c:xVal>
          <c:yVal>
            <c:numRef>
              <c:f>'Graf hlasov'!$L$3:$L$152</c:f>
              <c:numCache>
                <c:formatCode>General</c:formatCode>
                <c:ptCount val="150"/>
                <c:pt idx="0">
                  <c:v>84118</c:v>
                </c:pt>
                <c:pt idx="1">
                  <c:v>53767</c:v>
                </c:pt>
                <c:pt idx="2">
                  <c:v>53853</c:v>
                </c:pt>
                <c:pt idx="3">
                  <c:v>18668</c:v>
                </c:pt>
                <c:pt idx="4">
                  <c:v>14493</c:v>
                </c:pt>
                <c:pt idx="5">
                  <c:v>10131</c:v>
                </c:pt>
                <c:pt idx="6">
                  <c:v>10178</c:v>
                </c:pt>
                <c:pt idx="7">
                  <c:v>12942</c:v>
                </c:pt>
                <c:pt idx="8">
                  <c:v>12127</c:v>
                </c:pt>
                <c:pt idx="9">
                  <c:v>14921</c:v>
                </c:pt>
                <c:pt idx="10">
                  <c:v>11909</c:v>
                </c:pt>
                <c:pt idx="11">
                  <c:v>9354</c:v>
                </c:pt>
                <c:pt idx="12">
                  <c:v>4067</c:v>
                </c:pt>
                <c:pt idx="13">
                  <c:v>5814</c:v>
                </c:pt>
                <c:pt idx="14">
                  <c:v>4432</c:v>
                </c:pt>
                <c:pt idx="15">
                  <c:v>3417</c:v>
                </c:pt>
                <c:pt idx="16">
                  <c:v>3134</c:v>
                </c:pt>
                <c:pt idx="17">
                  <c:v>5796</c:v>
                </c:pt>
                <c:pt idx="18">
                  <c:v>2448</c:v>
                </c:pt>
                <c:pt idx="19">
                  <c:v>4436</c:v>
                </c:pt>
                <c:pt idx="20">
                  <c:v>3472</c:v>
                </c:pt>
                <c:pt idx="21">
                  <c:v>3428</c:v>
                </c:pt>
                <c:pt idx="22">
                  <c:v>2317</c:v>
                </c:pt>
                <c:pt idx="23">
                  <c:v>2430</c:v>
                </c:pt>
                <c:pt idx="24">
                  <c:v>2004</c:v>
                </c:pt>
                <c:pt idx="25">
                  <c:v>1770</c:v>
                </c:pt>
                <c:pt idx="26">
                  <c:v>1603</c:v>
                </c:pt>
                <c:pt idx="27">
                  <c:v>1352</c:v>
                </c:pt>
                <c:pt idx="28">
                  <c:v>1234</c:v>
                </c:pt>
                <c:pt idx="29">
                  <c:v>1535</c:v>
                </c:pt>
                <c:pt idx="30">
                  <c:v>1523</c:v>
                </c:pt>
                <c:pt idx="31">
                  <c:v>1160</c:v>
                </c:pt>
                <c:pt idx="32">
                  <c:v>2787</c:v>
                </c:pt>
                <c:pt idx="33">
                  <c:v>3053</c:v>
                </c:pt>
                <c:pt idx="34">
                  <c:v>1048</c:v>
                </c:pt>
                <c:pt idx="35">
                  <c:v>1572</c:v>
                </c:pt>
                <c:pt idx="36">
                  <c:v>1879</c:v>
                </c:pt>
                <c:pt idx="37">
                  <c:v>1083</c:v>
                </c:pt>
                <c:pt idx="38">
                  <c:v>1018</c:v>
                </c:pt>
                <c:pt idx="39">
                  <c:v>1472</c:v>
                </c:pt>
                <c:pt idx="40">
                  <c:v>893</c:v>
                </c:pt>
                <c:pt idx="41">
                  <c:v>1010</c:v>
                </c:pt>
                <c:pt idx="42">
                  <c:v>1530</c:v>
                </c:pt>
                <c:pt idx="43">
                  <c:v>1563</c:v>
                </c:pt>
                <c:pt idx="44">
                  <c:v>1380</c:v>
                </c:pt>
                <c:pt idx="45">
                  <c:v>1667</c:v>
                </c:pt>
                <c:pt idx="46">
                  <c:v>920</c:v>
                </c:pt>
                <c:pt idx="47">
                  <c:v>1250</c:v>
                </c:pt>
                <c:pt idx="48">
                  <c:v>1078</c:v>
                </c:pt>
                <c:pt idx="49">
                  <c:v>1095</c:v>
                </c:pt>
                <c:pt idx="50">
                  <c:v>933</c:v>
                </c:pt>
                <c:pt idx="51">
                  <c:v>1081</c:v>
                </c:pt>
                <c:pt idx="52">
                  <c:v>1521</c:v>
                </c:pt>
                <c:pt idx="53">
                  <c:v>949</c:v>
                </c:pt>
                <c:pt idx="54">
                  <c:v>1606</c:v>
                </c:pt>
                <c:pt idx="55">
                  <c:v>1191</c:v>
                </c:pt>
                <c:pt idx="56">
                  <c:v>1213</c:v>
                </c:pt>
                <c:pt idx="57">
                  <c:v>883</c:v>
                </c:pt>
                <c:pt idx="58">
                  <c:v>1135</c:v>
                </c:pt>
                <c:pt idx="59">
                  <c:v>852</c:v>
                </c:pt>
                <c:pt idx="60">
                  <c:v>1350</c:v>
                </c:pt>
                <c:pt idx="61">
                  <c:v>995</c:v>
                </c:pt>
                <c:pt idx="62">
                  <c:v>827</c:v>
                </c:pt>
                <c:pt idx="63">
                  <c:v>3068</c:v>
                </c:pt>
                <c:pt idx="64">
                  <c:v>831</c:v>
                </c:pt>
                <c:pt idx="65">
                  <c:v>708</c:v>
                </c:pt>
                <c:pt idx="66">
                  <c:v>1063</c:v>
                </c:pt>
                <c:pt idx="67">
                  <c:v>1013</c:v>
                </c:pt>
                <c:pt idx="68">
                  <c:v>1639</c:v>
                </c:pt>
                <c:pt idx="69">
                  <c:v>571</c:v>
                </c:pt>
                <c:pt idx="70">
                  <c:v>510</c:v>
                </c:pt>
                <c:pt idx="71">
                  <c:v>387</c:v>
                </c:pt>
                <c:pt idx="72">
                  <c:v>510</c:v>
                </c:pt>
                <c:pt idx="73">
                  <c:v>550</c:v>
                </c:pt>
                <c:pt idx="74">
                  <c:v>700</c:v>
                </c:pt>
                <c:pt idx="75">
                  <c:v>506</c:v>
                </c:pt>
                <c:pt idx="76">
                  <c:v>1644</c:v>
                </c:pt>
                <c:pt idx="77">
                  <c:v>537</c:v>
                </c:pt>
                <c:pt idx="78">
                  <c:v>684</c:v>
                </c:pt>
                <c:pt idx="79">
                  <c:v>521</c:v>
                </c:pt>
                <c:pt idx="80">
                  <c:v>382</c:v>
                </c:pt>
                <c:pt idx="81">
                  <c:v>369</c:v>
                </c:pt>
                <c:pt idx="82">
                  <c:v>625</c:v>
                </c:pt>
                <c:pt idx="83">
                  <c:v>356</c:v>
                </c:pt>
                <c:pt idx="84">
                  <c:v>628</c:v>
                </c:pt>
                <c:pt idx="85">
                  <c:v>497</c:v>
                </c:pt>
                <c:pt idx="86">
                  <c:v>372</c:v>
                </c:pt>
                <c:pt idx="87">
                  <c:v>501</c:v>
                </c:pt>
                <c:pt idx="88">
                  <c:v>259</c:v>
                </c:pt>
                <c:pt idx="89">
                  <c:v>347</c:v>
                </c:pt>
                <c:pt idx="90">
                  <c:v>571</c:v>
                </c:pt>
                <c:pt idx="91">
                  <c:v>324</c:v>
                </c:pt>
                <c:pt idx="92">
                  <c:v>466</c:v>
                </c:pt>
                <c:pt idx="93">
                  <c:v>1091</c:v>
                </c:pt>
                <c:pt idx="94">
                  <c:v>798</c:v>
                </c:pt>
                <c:pt idx="95">
                  <c:v>375</c:v>
                </c:pt>
                <c:pt idx="96">
                  <c:v>223</c:v>
                </c:pt>
                <c:pt idx="97">
                  <c:v>331</c:v>
                </c:pt>
                <c:pt idx="98">
                  <c:v>676</c:v>
                </c:pt>
                <c:pt idx="99">
                  <c:v>437</c:v>
                </c:pt>
                <c:pt idx="100">
                  <c:v>447</c:v>
                </c:pt>
                <c:pt idx="101">
                  <c:v>383</c:v>
                </c:pt>
                <c:pt idx="102">
                  <c:v>497</c:v>
                </c:pt>
                <c:pt idx="103">
                  <c:v>646</c:v>
                </c:pt>
                <c:pt idx="104">
                  <c:v>478</c:v>
                </c:pt>
                <c:pt idx="105">
                  <c:v>405</c:v>
                </c:pt>
                <c:pt idx="106">
                  <c:v>533</c:v>
                </c:pt>
                <c:pt idx="107">
                  <c:v>653</c:v>
                </c:pt>
                <c:pt idx="108">
                  <c:v>643</c:v>
                </c:pt>
                <c:pt idx="109">
                  <c:v>810</c:v>
                </c:pt>
                <c:pt idx="110">
                  <c:v>662</c:v>
                </c:pt>
                <c:pt idx="111">
                  <c:v>635</c:v>
                </c:pt>
                <c:pt idx="112">
                  <c:v>375</c:v>
                </c:pt>
                <c:pt idx="113">
                  <c:v>331</c:v>
                </c:pt>
                <c:pt idx="114">
                  <c:v>613</c:v>
                </c:pt>
                <c:pt idx="115">
                  <c:v>565</c:v>
                </c:pt>
                <c:pt idx="116">
                  <c:v>389</c:v>
                </c:pt>
                <c:pt idx="117">
                  <c:v>706</c:v>
                </c:pt>
                <c:pt idx="118">
                  <c:v>452</c:v>
                </c:pt>
                <c:pt idx="119">
                  <c:v>403</c:v>
                </c:pt>
                <c:pt idx="120">
                  <c:v>433</c:v>
                </c:pt>
                <c:pt idx="121">
                  <c:v>428</c:v>
                </c:pt>
                <c:pt idx="122">
                  <c:v>290</c:v>
                </c:pt>
                <c:pt idx="123">
                  <c:v>738</c:v>
                </c:pt>
                <c:pt idx="124">
                  <c:v>578</c:v>
                </c:pt>
                <c:pt idx="125">
                  <c:v>549</c:v>
                </c:pt>
                <c:pt idx="126">
                  <c:v>430</c:v>
                </c:pt>
                <c:pt idx="127">
                  <c:v>295</c:v>
                </c:pt>
                <c:pt idx="128">
                  <c:v>451</c:v>
                </c:pt>
                <c:pt idx="129">
                  <c:v>278</c:v>
                </c:pt>
                <c:pt idx="130">
                  <c:v>438</c:v>
                </c:pt>
                <c:pt idx="131">
                  <c:v>208</c:v>
                </c:pt>
                <c:pt idx="132">
                  <c:v>356</c:v>
                </c:pt>
                <c:pt idx="133">
                  <c:v>519</c:v>
                </c:pt>
                <c:pt idx="134">
                  <c:v>343</c:v>
                </c:pt>
                <c:pt idx="135">
                  <c:v>445</c:v>
                </c:pt>
                <c:pt idx="136">
                  <c:v>300</c:v>
                </c:pt>
                <c:pt idx="137">
                  <c:v>268</c:v>
                </c:pt>
                <c:pt idx="138">
                  <c:v>301</c:v>
                </c:pt>
                <c:pt idx="139">
                  <c:v>394</c:v>
                </c:pt>
                <c:pt idx="140">
                  <c:v>481</c:v>
                </c:pt>
                <c:pt idx="141">
                  <c:v>398</c:v>
                </c:pt>
                <c:pt idx="142">
                  <c:v>498</c:v>
                </c:pt>
                <c:pt idx="143">
                  <c:v>458</c:v>
                </c:pt>
                <c:pt idx="144">
                  <c:v>373</c:v>
                </c:pt>
                <c:pt idx="145">
                  <c:v>559</c:v>
                </c:pt>
                <c:pt idx="146">
                  <c:v>9456</c:v>
                </c:pt>
                <c:pt idx="147">
                  <c:v>9008</c:v>
                </c:pt>
                <c:pt idx="148">
                  <c:v>11342</c:v>
                </c:pt>
                <c:pt idx="149">
                  <c:v>31602</c:v>
                </c:pt>
              </c:numCache>
            </c:numRef>
          </c:yVal>
        </c:ser>
        <c:dLbls/>
        <c:axId val="131067264"/>
        <c:axId val="131142784"/>
      </c:scatterChart>
      <c:valAx>
        <c:axId val="131067264"/>
        <c:scaling>
          <c:orientation val="minMax"/>
          <c:max val="150"/>
          <c:min val="1"/>
        </c:scaling>
        <c:axPos val="b"/>
        <c:numFmt formatCode="General" sourceLinked="1"/>
        <c:tickLblPos val="nextTo"/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cs-CZ"/>
          </a:p>
        </c:txPr>
        <c:crossAx val="131142784"/>
        <c:crosses val="autoZero"/>
        <c:crossBetween val="midCat"/>
        <c:majorUnit val="160"/>
      </c:valAx>
      <c:valAx>
        <c:axId val="131142784"/>
        <c:scaling>
          <c:orientation val="minMax"/>
        </c:scaling>
        <c:axPos val="l"/>
        <c:majorGridlines/>
        <c:numFmt formatCode="#,##0" sourceLinked="0"/>
        <c:tickLblPos val="nextTo"/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cs-CZ"/>
          </a:p>
        </c:txPr>
        <c:crossAx val="131067264"/>
        <c:crossesAt val="0"/>
        <c:crossBetween val="midCat"/>
      </c:valAx>
    </c:plotArea>
    <c:legend>
      <c:legendPos val="t"/>
      <c:legendEntry>
        <c:idx val="1"/>
        <c:delete val="1"/>
      </c:legendEntry>
      <c:layout/>
      <c:txPr>
        <a:bodyPr/>
        <a:lstStyle/>
        <a:p>
          <a:pPr>
            <a:defRPr sz="1400">
              <a:latin typeface="Times New Roman" pitchFamily="18" charset="0"/>
              <a:cs typeface="Times New Roman" pitchFamily="18" charset="0"/>
            </a:defRPr>
          </a:pPr>
          <a:endParaRPr lang="cs-CZ"/>
        </a:p>
      </c:txPr>
    </c:legend>
    <c:plotVisOnly val="1"/>
    <c:dispBlanksAs val="gap"/>
  </c:chart>
  <c:externalData r:id="rId2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8EF237-6A11-4EA6-B09B-75969C1D9BD1}" type="datetimeFigureOut">
              <a:rPr lang="en-US" smtClean="0"/>
              <a:pPr/>
              <a:t>3/27/2017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F6E3DF-8705-41B7-A784-100D81426FC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345507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F6E3DF-8705-41B7-A784-100D81426FCA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1960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F6E3DF-8705-41B7-A784-100D81426FCA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926808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F6E3DF-8705-41B7-A784-100D81426FCA}" type="slidenum">
              <a:rPr lang="en-US" smtClean="0">
                <a:solidFill>
                  <a:prstClr val="black"/>
                </a:solidFill>
              </a:rPr>
              <a:pPr/>
              <a:t>31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926808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F6E3DF-8705-41B7-A784-100D81426FCA}" type="slidenum">
              <a:rPr lang="en-US" smtClean="0">
                <a:solidFill>
                  <a:prstClr val="black"/>
                </a:solidFill>
              </a:rPr>
              <a:pPr/>
              <a:t>32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926808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27.3.2017</a:t>
            </a:fld>
            <a:endParaRPr lang="sk-SK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27.3.2017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826247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96230889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426528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64181640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40050333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00863898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22403855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27481046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66694323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55324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27.3.2017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17801204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413094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35418459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855430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61987913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1012207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85323717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33458009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18774361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784701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762786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10528365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29609195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232607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48364861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570860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88257419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72492508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11269802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63781362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350691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4912786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07910155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53440598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12415306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63744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3368263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580141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12648185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22866976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9340074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8040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05062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54614807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3718940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75786259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188935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219078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022368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240883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477225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6546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27.3.2017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404984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1717921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417374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94521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8065979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939970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1078189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7321728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6166340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68519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27.3.2017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2812645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0952549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3688273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5449475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8946282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7798552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212747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5871851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7456206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8900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27.3.2017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4443314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5564555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7188282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5035477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36289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27.3.2017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636336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5937169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27.3.2017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735977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9246072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42676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27.3.2017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3964958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7153578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9554811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8113797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7285237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4411287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351183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7404520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601554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80459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27.3.2017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73769145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07266654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1704678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34337151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84276153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55350153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98408081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788409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98848626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449539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27.3.2017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96108223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86234903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19615172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24294064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08799286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33030546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48486853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02031072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672938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54559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27.3.2017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3543912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3690651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5103281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19148082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47747950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2416757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48181632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44917598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07221085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143964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27.3.2017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97170627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880428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59362937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41153974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55811918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1760093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24170452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63858808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9219634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03742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9.xml"/><Relationship Id="rId3" Type="http://schemas.openxmlformats.org/officeDocument/2006/relationships/slideLayout" Target="../slideLayouts/slideLayout124.xml"/><Relationship Id="rId7" Type="http://schemas.openxmlformats.org/officeDocument/2006/relationships/slideLayout" Target="../slideLayouts/slideLayout128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3.xml"/><Relationship Id="rId1" Type="http://schemas.openxmlformats.org/officeDocument/2006/relationships/slideLayout" Target="../slideLayouts/slideLayout122.xml"/><Relationship Id="rId6" Type="http://schemas.openxmlformats.org/officeDocument/2006/relationships/slideLayout" Target="../slideLayouts/slideLayout127.xml"/><Relationship Id="rId11" Type="http://schemas.openxmlformats.org/officeDocument/2006/relationships/slideLayout" Target="../slideLayouts/slideLayout132.xml"/><Relationship Id="rId5" Type="http://schemas.openxmlformats.org/officeDocument/2006/relationships/slideLayout" Target="../slideLayouts/slideLayout126.xml"/><Relationship Id="rId10" Type="http://schemas.openxmlformats.org/officeDocument/2006/relationships/slideLayout" Target="../slideLayouts/slideLayout131.xml"/><Relationship Id="rId4" Type="http://schemas.openxmlformats.org/officeDocument/2006/relationships/slideLayout" Target="../slideLayouts/slideLayout125.xml"/><Relationship Id="rId9" Type="http://schemas.openxmlformats.org/officeDocument/2006/relationships/slideLayout" Target="../slideLayouts/slideLayout130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0.xml"/><Relationship Id="rId3" Type="http://schemas.openxmlformats.org/officeDocument/2006/relationships/slideLayout" Target="../slideLayouts/slideLayout135.xml"/><Relationship Id="rId7" Type="http://schemas.openxmlformats.org/officeDocument/2006/relationships/slideLayout" Target="../slideLayouts/slideLayout139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134.xml"/><Relationship Id="rId1" Type="http://schemas.openxmlformats.org/officeDocument/2006/relationships/slideLayout" Target="../slideLayouts/slideLayout133.xml"/><Relationship Id="rId6" Type="http://schemas.openxmlformats.org/officeDocument/2006/relationships/slideLayout" Target="../slideLayouts/slideLayout138.xml"/><Relationship Id="rId11" Type="http://schemas.openxmlformats.org/officeDocument/2006/relationships/slideLayout" Target="../slideLayouts/slideLayout143.xml"/><Relationship Id="rId5" Type="http://schemas.openxmlformats.org/officeDocument/2006/relationships/slideLayout" Target="../slideLayouts/slideLayout137.xml"/><Relationship Id="rId10" Type="http://schemas.openxmlformats.org/officeDocument/2006/relationships/slideLayout" Target="../slideLayouts/slideLayout142.xml"/><Relationship Id="rId4" Type="http://schemas.openxmlformats.org/officeDocument/2006/relationships/slideLayout" Target="../slideLayouts/slideLayout136.xml"/><Relationship Id="rId9" Type="http://schemas.openxmlformats.org/officeDocument/2006/relationships/slideLayout" Target="../slideLayouts/slideLayout14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/>
              <a:pPr/>
              <a:t>27.3.2017</a:t>
            </a:fld>
            <a:endParaRPr lang="sk-SK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286618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9" r:id="rId1"/>
    <p:sldLayoutId id="2147484010" r:id="rId2"/>
    <p:sldLayoutId id="2147484011" r:id="rId3"/>
    <p:sldLayoutId id="2147484012" r:id="rId4"/>
    <p:sldLayoutId id="2147484013" r:id="rId5"/>
    <p:sldLayoutId id="2147484014" r:id="rId6"/>
    <p:sldLayoutId id="2147484015" r:id="rId7"/>
    <p:sldLayoutId id="2147484016" r:id="rId8"/>
    <p:sldLayoutId id="2147484017" r:id="rId9"/>
    <p:sldLayoutId id="2147484018" r:id="rId10"/>
    <p:sldLayoutId id="21474840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854550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4092354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59055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  <p:sldLayoutId id="2147484047" r:id="rId3"/>
    <p:sldLayoutId id="2147484048" r:id="rId4"/>
    <p:sldLayoutId id="2147484049" r:id="rId5"/>
    <p:sldLayoutId id="2147484050" r:id="rId6"/>
    <p:sldLayoutId id="2147484051" r:id="rId7"/>
    <p:sldLayoutId id="2147484052" r:id="rId8"/>
    <p:sldLayoutId id="2147484053" r:id="rId9"/>
    <p:sldLayoutId id="2147484054" r:id="rId10"/>
    <p:sldLayoutId id="214748405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4004421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55951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2615385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925835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623303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4200395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519075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27.3.2017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553028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3.xml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://journals.sagepub.com/doi/abs/10.1177/0888325416631802" TargetMode="External"/><Relationship Id="rId1" Type="http://schemas.openxmlformats.org/officeDocument/2006/relationships/slideLayout" Target="../slideLayouts/slideLayout12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0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04800" y="2133600"/>
            <a:ext cx="8458200" cy="1371600"/>
          </a:xfrm>
        </p:spPr>
        <p:txBody>
          <a:bodyPr>
            <a:normAutofit/>
          </a:bodyPr>
          <a:lstStyle/>
          <a:p>
            <a:pPr algn="ctr"/>
            <a:r>
              <a:rPr lang="sk-SK" sz="6000" dirty="0" smtClean="0">
                <a:solidFill>
                  <a:schemeClr val="bg1"/>
                </a:solidFill>
              </a:rPr>
              <a:t>Slovenská republika</a:t>
            </a:r>
            <a:endParaRPr lang="sk-SK" sz="6000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81000" y="5562600"/>
            <a:ext cx="8458200" cy="1143000"/>
          </a:xfrm>
        </p:spPr>
        <p:txBody>
          <a:bodyPr>
            <a:normAutofit lnSpcReduction="10000"/>
          </a:bodyPr>
          <a:lstStyle/>
          <a:p>
            <a:pPr algn="r"/>
            <a:r>
              <a:rPr lang="sk-SK" sz="3200" dirty="0" smtClean="0">
                <a:solidFill>
                  <a:schemeClr val="bg1"/>
                </a:solidFill>
              </a:rPr>
              <a:t>Peter Spáč</a:t>
            </a:r>
          </a:p>
          <a:p>
            <a:pPr algn="r"/>
            <a:r>
              <a:rPr lang="sk-SK" sz="3200" dirty="0" smtClean="0">
                <a:solidFill>
                  <a:schemeClr val="bg1"/>
                </a:solidFill>
              </a:rPr>
              <a:t>21.3.2017</a:t>
            </a:r>
            <a:endParaRPr lang="sk-SK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obsah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897419218"/>
              </p:ext>
            </p:extLst>
          </p:nvPr>
        </p:nvGraphicFramePr>
        <p:xfrm>
          <a:off x="0" y="533400"/>
          <a:ext cx="9144000" cy="5756528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28800"/>
                <a:gridCol w="1828800"/>
                <a:gridCol w="1752600"/>
                <a:gridCol w="1905000"/>
                <a:gridCol w="1828800"/>
              </a:tblGrid>
              <a:tr h="550735">
                <a:tc gridSpan="5">
                  <a:txBody>
                    <a:bodyPr/>
                    <a:lstStyle/>
                    <a:p>
                      <a:pPr algn="ctr"/>
                      <a:r>
                        <a:rPr lang="cs-CZ" sz="2200" b="1" dirty="0" smtClean="0"/>
                        <a:t>Volby 1994</a:t>
                      </a:r>
                      <a:endParaRPr lang="sk-SK" sz="22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</a:tr>
              <a:tr h="799913"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Strana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Hlasy  (v %)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Mandáty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Mandáty </a:t>
                      </a:r>
                    </a:p>
                    <a:p>
                      <a:pPr algn="ctr"/>
                      <a:r>
                        <a:rPr lang="cs-CZ" sz="2200" dirty="0" smtClean="0"/>
                        <a:t>(v %)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Index deformace</a:t>
                      </a:r>
                      <a:endParaRPr lang="sk-SK" sz="2200" b="0" dirty="0"/>
                    </a:p>
                  </a:txBody>
                  <a:tcPr anchor="ctr"/>
                </a:tc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HZDS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34,96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61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40,67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1,16</a:t>
                      </a:r>
                      <a:endParaRPr lang="sk-SK" sz="2200" b="0" dirty="0"/>
                    </a:p>
                  </a:txBody>
                  <a:tcPr anchor="ctr"/>
                </a:tc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SV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10,41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18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12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1,15</a:t>
                      </a:r>
                      <a:endParaRPr lang="sk-SK" sz="2200" b="0" dirty="0"/>
                    </a:p>
                  </a:txBody>
                  <a:tcPr anchor="ctr"/>
                </a:tc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MK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10,18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17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11,33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1,11</a:t>
                      </a:r>
                      <a:endParaRPr lang="sk-SK" sz="2200" b="0" dirty="0"/>
                    </a:p>
                  </a:txBody>
                  <a:tcPr anchor="ctr"/>
                </a:tc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KDH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10,08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17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11,33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1,12</a:t>
                      </a:r>
                      <a:endParaRPr lang="sk-SK" sz="2200" b="0" dirty="0"/>
                    </a:p>
                  </a:txBody>
                  <a:tcPr anchor="ctr"/>
                </a:tc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DÚ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8,57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15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10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1,17</a:t>
                      </a:r>
                      <a:endParaRPr lang="sk-SK" sz="2200" b="0" dirty="0"/>
                    </a:p>
                  </a:txBody>
                  <a:tcPr anchor="ctr"/>
                </a:tc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ZRS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7,34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13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8,67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1,18</a:t>
                      </a:r>
                      <a:endParaRPr lang="sk-SK" sz="2200" b="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SNS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5,4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9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6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1,11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Ostatní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13,06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0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0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0</a:t>
                      </a:r>
                      <a:endParaRPr lang="sk-SK" sz="2200" b="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cs-CZ" dirty="0" smtClean="0"/>
              <a:t>Volební reforma 1998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99903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endParaRPr lang="cs-CZ" dirty="0" smtClean="0"/>
          </a:p>
          <a:p>
            <a:pPr>
              <a:buFont typeface="Wingdings" pitchFamily="2" charset="2"/>
              <a:buChar char="§"/>
            </a:pPr>
            <a:r>
              <a:rPr lang="cs-CZ" b="1" dirty="0" smtClean="0"/>
              <a:t>Základní faktory: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Nedemokratické praktiky vlády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Rostoucí podpora opozice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Část opozice zformována do koalic</a:t>
            </a:r>
          </a:p>
          <a:p>
            <a:pPr>
              <a:buNone/>
            </a:pPr>
            <a:endParaRPr lang="cs-CZ" dirty="0" smtClean="0">
              <a:sym typeface="Wingdings" pitchFamily="2" charset="2"/>
            </a:endParaRPr>
          </a:p>
          <a:p>
            <a:pPr>
              <a:buFont typeface="Wingdings" pitchFamily="2" charset="2"/>
              <a:buChar char="§"/>
            </a:pPr>
            <a:r>
              <a:rPr lang="cs-CZ" dirty="0" smtClean="0">
                <a:sym typeface="Wingdings" pitchFamily="2" charset="2"/>
              </a:rPr>
              <a:t>Neúspěšný pokus o zavedení většinového systému</a:t>
            </a:r>
          </a:p>
          <a:p>
            <a:pPr>
              <a:buFont typeface="Wingdings" pitchFamily="2" charset="2"/>
              <a:buChar char="§"/>
            </a:pPr>
            <a:endParaRPr lang="cs-CZ" dirty="0">
              <a:sym typeface="Wingdings" pitchFamily="2" charset="2"/>
            </a:endParaRPr>
          </a:p>
          <a:p>
            <a:pPr>
              <a:buFont typeface="Wingdings" pitchFamily="2" charset="2"/>
              <a:buChar char="§"/>
            </a:pPr>
            <a:r>
              <a:rPr lang="cs-CZ" dirty="0" smtClean="0">
                <a:sym typeface="Wingdings" pitchFamily="2" charset="2"/>
              </a:rPr>
              <a:t>Výsledek – tzv. </a:t>
            </a:r>
            <a:r>
              <a:rPr lang="cs-CZ" b="1" dirty="0" err="1" smtClean="0">
                <a:sym typeface="Wingdings" pitchFamily="2" charset="2"/>
              </a:rPr>
              <a:t>Mečiarova</a:t>
            </a:r>
            <a:r>
              <a:rPr lang="cs-CZ" b="1" dirty="0" smtClean="0">
                <a:sym typeface="Wingdings" pitchFamily="2" charset="2"/>
              </a:rPr>
              <a:t> novela</a:t>
            </a:r>
            <a:r>
              <a:rPr lang="cs-CZ" dirty="0" smtClean="0">
                <a:sym typeface="Wingdings" pitchFamily="2" charset="2"/>
              </a:rPr>
              <a:t>  zásadní změna pravidel 6 měsíců před volbami</a:t>
            </a:r>
            <a:endParaRPr lang="cs-CZ" dirty="0" smtClean="0"/>
          </a:p>
        </p:txBody>
      </p:sp>
      <p:pic>
        <p:nvPicPr>
          <p:cNvPr id="62466" name="Picture 2" descr="http://www.slovenskyportal.sk/images/mecia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6308" y="1447800"/>
            <a:ext cx="2407692" cy="2209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cs-CZ" dirty="0" smtClean="0"/>
              <a:t>Volební reforma 1998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99903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endParaRPr lang="cs-CZ" dirty="0" smtClean="0"/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1 celostátní obvod (M = 150)</a:t>
            </a:r>
          </a:p>
          <a:p>
            <a:pPr>
              <a:buNone/>
            </a:pPr>
            <a:endParaRPr lang="cs-CZ" dirty="0" smtClean="0"/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Klauzule: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Změna pro koalice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Každý člen koalice musí </a:t>
            </a:r>
            <a:r>
              <a:rPr lang="cs-CZ" b="1" u="sng" dirty="0" smtClean="0"/>
              <a:t>samostatně</a:t>
            </a:r>
            <a:r>
              <a:rPr lang="cs-CZ" dirty="0" smtClean="0"/>
              <a:t> získat 5 %</a:t>
            </a:r>
          </a:p>
          <a:p>
            <a:pPr>
              <a:buFont typeface="Wingdings" pitchFamily="2" charset="2"/>
              <a:buChar char="§"/>
            </a:pPr>
            <a:endParaRPr lang="cs-CZ" dirty="0"/>
          </a:p>
          <a:p>
            <a:pPr>
              <a:buFont typeface="Wingdings" pitchFamily="2" charset="2"/>
              <a:buChar char="§"/>
            </a:pPr>
            <a:endParaRPr lang="cs-CZ" dirty="0" smtClean="0"/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Je to problém?</a:t>
            </a:r>
          </a:p>
          <a:p>
            <a:pPr>
              <a:buFont typeface="Wingdings" pitchFamily="2" charset="2"/>
              <a:buChar char="§"/>
            </a:pPr>
            <a:endParaRPr lang="cs-CZ" dirty="0" smtClean="0"/>
          </a:p>
          <a:p>
            <a:pPr>
              <a:buNone/>
            </a:pPr>
            <a:endParaRPr lang="cs-CZ" dirty="0" smtClean="0">
              <a:sym typeface="Wingdings" pitchFamily="2" charset="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obsah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32926277"/>
              </p:ext>
            </p:extLst>
          </p:nvPr>
        </p:nvGraphicFramePr>
        <p:xfrm>
          <a:off x="0" y="533400"/>
          <a:ext cx="9144000" cy="5205793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28800"/>
                <a:gridCol w="1828800"/>
                <a:gridCol w="1752600"/>
                <a:gridCol w="1905000"/>
                <a:gridCol w="1828800"/>
              </a:tblGrid>
              <a:tr h="550735">
                <a:tc gridSpan="5">
                  <a:txBody>
                    <a:bodyPr/>
                    <a:lstStyle/>
                    <a:p>
                      <a:pPr algn="ctr"/>
                      <a:r>
                        <a:rPr lang="cs-CZ" sz="2200" b="1" dirty="0" smtClean="0"/>
                        <a:t>Volby 1998</a:t>
                      </a:r>
                      <a:endParaRPr lang="sk-SK" sz="22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</a:tr>
              <a:tr h="799913"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Strana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Hlasy  (v %)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Mandáty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Mandáty </a:t>
                      </a:r>
                    </a:p>
                    <a:p>
                      <a:pPr algn="ctr"/>
                      <a:r>
                        <a:rPr lang="cs-CZ" sz="2200" dirty="0" smtClean="0"/>
                        <a:t>(v %)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Index deformace</a:t>
                      </a:r>
                      <a:endParaRPr lang="sk-SK" sz="2200" b="0" dirty="0"/>
                    </a:p>
                  </a:txBody>
                  <a:tcPr anchor="ctr"/>
                </a:tc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HZDS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27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43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28,67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1,06</a:t>
                      </a:r>
                      <a:endParaRPr lang="sk-SK" sz="2200" b="0" dirty="0"/>
                    </a:p>
                  </a:txBody>
                  <a:tcPr anchor="ctr"/>
                </a:tc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SDK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26,33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42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28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1,06</a:t>
                      </a:r>
                      <a:endParaRPr lang="sk-SK" sz="2200" b="0" dirty="0"/>
                    </a:p>
                  </a:txBody>
                  <a:tcPr anchor="ctr"/>
                </a:tc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SDĽ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14,66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23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15,33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1,05</a:t>
                      </a:r>
                      <a:endParaRPr lang="sk-SK" sz="2200" b="0" dirty="0"/>
                    </a:p>
                  </a:txBody>
                  <a:tcPr anchor="ctr"/>
                </a:tc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SMK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9,12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15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10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1,1</a:t>
                      </a:r>
                      <a:endParaRPr lang="sk-SK" sz="2200" b="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SNS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9,07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14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9,33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1,03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SOP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8,01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13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8,67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1,08</a:t>
                      </a:r>
                      <a:endParaRPr lang="sk-SK" sz="2200" b="0" dirty="0"/>
                    </a:p>
                  </a:txBody>
                  <a:tcPr anchor="ctr"/>
                </a:tc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Ostatní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5,81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0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0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0</a:t>
                      </a:r>
                      <a:endParaRPr lang="sk-SK" sz="2200" b="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cs-CZ" dirty="0" smtClean="0"/>
              <a:t>Vývoj po roce 2002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endParaRPr lang="cs-CZ" dirty="0" smtClean="0"/>
          </a:p>
          <a:p>
            <a:pPr>
              <a:buFont typeface="Wingdings" pitchFamily="2" charset="2"/>
              <a:buChar char="§"/>
            </a:pPr>
            <a:r>
              <a:rPr lang="cs-CZ" b="1" dirty="0" smtClean="0"/>
              <a:t>Parciální korekce</a:t>
            </a:r>
            <a:r>
              <a:rPr lang="cs-CZ" dirty="0" smtClean="0"/>
              <a:t> předešlých změn: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Klauzule pro koalice opět 7, resp. 10 %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Odstraněna podmínka 5 % pro součásti koalic</a:t>
            </a:r>
          </a:p>
          <a:p>
            <a:pPr>
              <a:buFont typeface="Wingdings" pitchFamily="2" charset="2"/>
              <a:buChar char="§"/>
            </a:pPr>
            <a:endParaRPr lang="cs-CZ" dirty="0" smtClean="0"/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1 celostátní obvod zachován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Formálně potvrzen i druhou </a:t>
            </a:r>
            <a:r>
              <a:rPr lang="cs-CZ" dirty="0" err="1" smtClean="0"/>
              <a:t>Dzurindovou</a:t>
            </a:r>
            <a:r>
              <a:rPr lang="cs-CZ" dirty="0" smtClean="0"/>
              <a:t> vládou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obsah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53745197"/>
              </p:ext>
            </p:extLst>
          </p:nvPr>
        </p:nvGraphicFramePr>
        <p:xfrm>
          <a:off x="0" y="533400"/>
          <a:ext cx="9144000" cy="5756528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28800"/>
                <a:gridCol w="1828800"/>
                <a:gridCol w="1752600"/>
                <a:gridCol w="1905000"/>
                <a:gridCol w="1828800"/>
              </a:tblGrid>
              <a:tr h="550735">
                <a:tc gridSpan="5"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Volby 2002</a:t>
                      </a:r>
                      <a:endParaRPr lang="sk-SK" sz="2200" b="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</a:tr>
              <a:tr h="799913"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Strana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Hlasy  (v %)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Mandáty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Mandáty </a:t>
                      </a:r>
                    </a:p>
                    <a:p>
                      <a:pPr algn="ctr"/>
                      <a:r>
                        <a:rPr lang="cs-CZ" sz="2200" dirty="0" smtClean="0"/>
                        <a:t>(v %)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Index deformace</a:t>
                      </a:r>
                      <a:endParaRPr lang="sk-SK" sz="2200" b="0" dirty="0"/>
                    </a:p>
                  </a:txBody>
                  <a:tcPr anchor="ctr"/>
                </a:tc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HZDS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19,5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36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24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1,23</a:t>
                      </a:r>
                      <a:endParaRPr lang="sk-SK" sz="2200" b="0" dirty="0"/>
                    </a:p>
                  </a:txBody>
                  <a:tcPr anchor="ctr"/>
                </a:tc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SDKÚ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15,09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28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18,67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1,24</a:t>
                      </a:r>
                      <a:endParaRPr lang="sk-SK" sz="2200" b="0" dirty="0"/>
                    </a:p>
                  </a:txBody>
                  <a:tcPr anchor="ctr"/>
                </a:tc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err="1" smtClean="0"/>
                        <a:t>Smer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13,46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25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16,67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1,24</a:t>
                      </a:r>
                      <a:endParaRPr lang="sk-SK" sz="2200" b="0" dirty="0"/>
                    </a:p>
                  </a:txBody>
                  <a:tcPr anchor="ctr"/>
                </a:tc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SMK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11,16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20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13,33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1,19</a:t>
                      </a:r>
                      <a:endParaRPr lang="sk-SK" sz="2200" b="0" dirty="0"/>
                    </a:p>
                  </a:txBody>
                  <a:tcPr anchor="ctr"/>
                </a:tc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KDH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8,25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15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10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1,21</a:t>
                      </a:r>
                      <a:endParaRPr lang="sk-SK" sz="2200" b="0" dirty="0"/>
                    </a:p>
                  </a:txBody>
                  <a:tcPr anchor="ctr"/>
                </a:tc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ANO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8,01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15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10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1,25</a:t>
                      </a:r>
                      <a:endParaRPr lang="sk-SK" sz="2200" b="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KSS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6,32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11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7,33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1,16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Ostatní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18,21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0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0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0</a:t>
                      </a:r>
                      <a:endParaRPr lang="sk-SK" sz="2200" b="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obsah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651754043"/>
              </p:ext>
            </p:extLst>
          </p:nvPr>
        </p:nvGraphicFramePr>
        <p:xfrm>
          <a:off x="0" y="533400"/>
          <a:ext cx="9144000" cy="5205793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28800"/>
                <a:gridCol w="1828800"/>
                <a:gridCol w="1752600"/>
                <a:gridCol w="1905000"/>
                <a:gridCol w="1828800"/>
              </a:tblGrid>
              <a:tr h="550735">
                <a:tc gridSpan="5"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Volby 2006</a:t>
                      </a:r>
                      <a:endParaRPr lang="sk-SK" sz="2200" b="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</a:tr>
              <a:tr h="799913"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Strana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Hlasy  (v %)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Mandáty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Mandáty </a:t>
                      </a:r>
                    </a:p>
                    <a:p>
                      <a:pPr algn="ctr"/>
                      <a:r>
                        <a:rPr lang="cs-CZ" sz="2200" dirty="0" smtClean="0"/>
                        <a:t>(v %)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Index deformace</a:t>
                      </a:r>
                      <a:endParaRPr lang="sk-SK" sz="2200" b="0" dirty="0"/>
                    </a:p>
                  </a:txBody>
                  <a:tcPr anchor="ctr"/>
                </a:tc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SMER-SD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29,14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50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33,33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1,14</a:t>
                      </a:r>
                      <a:endParaRPr lang="sk-SK" sz="2200" b="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SDKÚ-DS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18,35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31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20,67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1,13</a:t>
                      </a:r>
                      <a:endParaRPr lang="sk-SK" sz="2200" b="0" dirty="0"/>
                    </a:p>
                  </a:txBody>
                  <a:tcPr anchor="ctr"/>
                </a:tc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SNS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11,73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20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13,33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1,14</a:t>
                      </a:r>
                      <a:endParaRPr lang="sk-SK" sz="2200" b="0" dirty="0"/>
                    </a:p>
                  </a:txBody>
                  <a:tcPr anchor="ctr"/>
                </a:tc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SMK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11,68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20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13,33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1,14</a:t>
                      </a:r>
                      <a:endParaRPr lang="sk-SK" sz="2200" b="0" dirty="0"/>
                    </a:p>
                  </a:txBody>
                  <a:tcPr anchor="ctr"/>
                </a:tc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HZDS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8,79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15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10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1,14</a:t>
                      </a:r>
                      <a:endParaRPr lang="sk-SK" sz="2200" b="0" dirty="0"/>
                    </a:p>
                  </a:txBody>
                  <a:tcPr anchor="ctr"/>
                </a:tc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KDH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8,31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14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9,33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1,12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Ostatní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11,98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0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0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0</a:t>
                      </a:r>
                      <a:endParaRPr lang="sk-SK" sz="2200" b="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obsah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909349951"/>
              </p:ext>
            </p:extLst>
          </p:nvPr>
        </p:nvGraphicFramePr>
        <p:xfrm>
          <a:off x="0" y="533400"/>
          <a:ext cx="9144000" cy="5205793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28800"/>
                <a:gridCol w="1828800"/>
                <a:gridCol w="1752600"/>
                <a:gridCol w="1905000"/>
                <a:gridCol w="1828800"/>
              </a:tblGrid>
              <a:tr h="550735">
                <a:tc gridSpan="5"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Volby 2010</a:t>
                      </a:r>
                      <a:endParaRPr lang="sk-SK" sz="2200" b="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</a:tr>
              <a:tr h="799913"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Strana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Hlasy  (v %)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Mandáty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Mandáty </a:t>
                      </a:r>
                    </a:p>
                    <a:p>
                      <a:pPr algn="ctr"/>
                      <a:r>
                        <a:rPr lang="cs-CZ" sz="2200" dirty="0" smtClean="0"/>
                        <a:t>(v %)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Index deformace</a:t>
                      </a:r>
                      <a:endParaRPr lang="sk-SK" sz="2200" b="0" dirty="0"/>
                    </a:p>
                  </a:txBody>
                  <a:tcPr anchor="ctr"/>
                </a:tc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SMER-SD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34,79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62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41,33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1,19</a:t>
                      </a:r>
                      <a:endParaRPr lang="sk-SK" sz="2200" b="0" dirty="0"/>
                    </a:p>
                  </a:txBody>
                  <a:tcPr anchor="ctr"/>
                </a:tc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SDKÚ</a:t>
                      </a:r>
                      <a:r>
                        <a:rPr lang="cs-CZ" sz="2200" b="0" dirty="0" smtClean="0"/>
                        <a:t>-DS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15,42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28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18,67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1,22</a:t>
                      </a:r>
                      <a:endParaRPr lang="sk-SK" sz="2200" b="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SaS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12,14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22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14,67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1,21</a:t>
                      </a:r>
                      <a:endParaRPr lang="sk-SK" sz="2200" b="0" dirty="0"/>
                    </a:p>
                  </a:txBody>
                  <a:tcPr anchor="ctr"/>
                </a:tc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KDH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8,52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15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10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1,18</a:t>
                      </a:r>
                      <a:endParaRPr lang="sk-SK" sz="2200" b="0" dirty="0"/>
                    </a:p>
                  </a:txBody>
                  <a:tcPr anchor="ctr"/>
                </a:tc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Most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8,12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14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9,33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1,15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SNS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5,07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9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6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1,19</a:t>
                      </a:r>
                      <a:endParaRPr lang="sk-SK" sz="2200" b="0" dirty="0"/>
                    </a:p>
                  </a:txBody>
                  <a:tcPr anchor="ctr"/>
                </a:tc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Ostatní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15,94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0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0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0</a:t>
                      </a:r>
                      <a:endParaRPr lang="sk-SK" sz="2200" b="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obsah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403562691"/>
              </p:ext>
            </p:extLst>
          </p:nvPr>
        </p:nvGraphicFramePr>
        <p:xfrm>
          <a:off x="0" y="533400"/>
          <a:ext cx="9144000" cy="5205793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28800"/>
                <a:gridCol w="1828800"/>
                <a:gridCol w="1752600"/>
                <a:gridCol w="1905000"/>
                <a:gridCol w="1828800"/>
              </a:tblGrid>
              <a:tr h="550735">
                <a:tc gridSpan="5"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Volby 2012</a:t>
                      </a:r>
                      <a:endParaRPr lang="sk-SK" sz="2200" b="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</a:tr>
              <a:tr h="799913"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Strana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Hlasy  (v %)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Mandáty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Mandáty </a:t>
                      </a:r>
                    </a:p>
                    <a:p>
                      <a:pPr algn="ctr"/>
                      <a:r>
                        <a:rPr lang="cs-CZ" sz="2200" dirty="0" smtClean="0"/>
                        <a:t>(v %)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Index deformace</a:t>
                      </a:r>
                      <a:endParaRPr lang="sk-SK" sz="2200" b="0" dirty="0"/>
                    </a:p>
                  </a:txBody>
                  <a:tcPr anchor="ctr"/>
                </a:tc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SMER-SD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smtClean="0"/>
                        <a:t>44,41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smtClean="0"/>
                        <a:t>83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smtClean="0"/>
                        <a:t>55,33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smtClean="0"/>
                        <a:t>1,25</a:t>
                      </a:r>
                      <a:endParaRPr lang="sk-SK" sz="2200" b="0" dirty="0"/>
                    </a:p>
                  </a:txBody>
                  <a:tcPr anchor="ctr"/>
                </a:tc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KDH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smtClean="0"/>
                        <a:t>8,82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smtClean="0"/>
                        <a:t>16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smtClean="0"/>
                        <a:t>10,67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smtClean="0"/>
                        <a:t>1,21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err="1" smtClean="0"/>
                        <a:t>OĽaNO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smtClean="0"/>
                        <a:t>8,55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smtClean="0"/>
                        <a:t>16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smtClean="0"/>
                        <a:t>10,67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smtClean="0"/>
                        <a:t>1,25</a:t>
                      </a:r>
                      <a:endParaRPr lang="sk-SK" sz="2200" b="0" dirty="0"/>
                    </a:p>
                  </a:txBody>
                  <a:tcPr anchor="ctr"/>
                </a:tc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Most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smtClean="0"/>
                        <a:t>6,89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smtClean="0"/>
                        <a:t>13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smtClean="0"/>
                        <a:t>8,67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smtClean="0"/>
                        <a:t>1,26</a:t>
                      </a:r>
                      <a:endParaRPr lang="sk-SK" sz="2200" b="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SDKÚ-DS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smtClean="0"/>
                        <a:t>6,09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smtClean="0"/>
                        <a:t>11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smtClean="0"/>
                        <a:t>7,33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smtClean="0"/>
                        <a:t>1,2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SaS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smtClean="0"/>
                        <a:t>5,88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smtClean="0"/>
                        <a:t>11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smtClean="0"/>
                        <a:t>7,33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smtClean="0"/>
                        <a:t>1,25</a:t>
                      </a:r>
                      <a:endParaRPr lang="sk-SK" sz="2200" b="0" dirty="0"/>
                    </a:p>
                  </a:txBody>
                  <a:tcPr anchor="ctr"/>
                </a:tc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Ostatní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smtClean="0"/>
                        <a:t>19,36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smtClean="0"/>
                        <a:t>0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0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0</a:t>
                      </a:r>
                      <a:endParaRPr lang="sk-SK" sz="2200" b="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obsah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465781375"/>
              </p:ext>
            </p:extLst>
          </p:nvPr>
        </p:nvGraphicFramePr>
        <p:xfrm>
          <a:off x="0" y="533400"/>
          <a:ext cx="9143999" cy="6307263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13686"/>
                <a:gridCol w="1813686"/>
                <a:gridCol w="1738115"/>
                <a:gridCol w="1889256"/>
                <a:gridCol w="1889256"/>
              </a:tblGrid>
              <a:tr h="550735">
                <a:tc gridSpan="5"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Volby 2016</a:t>
                      </a:r>
                      <a:endParaRPr lang="sk-SK" sz="2200" b="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99913"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Strana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Hlasy  (v %)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Mandáty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Mandáty </a:t>
                      </a:r>
                    </a:p>
                    <a:p>
                      <a:pPr algn="ctr"/>
                      <a:r>
                        <a:rPr lang="cs-CZ" sz="2200" dirty="0" smtClean="0"/>
                        <a:t>(v %)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200" dirty="0" smtClean="0"/>
                        <a:t>Index deformace</a:t>
                      </a:r>
                      <a:endParaRPr lang="sk-SK" sz="2200" b="0" dirty="0" smtClean="0"/>
                    </a:p>
                  </a:txBody>
                  <a:tcPr anchor="ctr"/>
                </a:tc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SMER-SD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smtClean="0"/>
                        <a:t>28,28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smtClean="0"/>
                        <a:t>49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32,67</a:t>
                      </a: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1,16</a:t>
                      </a:r>
                    </a:p>
                  </a:txBody>
                  <a:tcPr marL="9525" marR="9525" marT="9525" marB="0" anchor="ctr" anchorCtr="1"/>
                </a:tc>
              </a:tr>
              <a:tr h="55073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200" b="0" dirty="0" smtClean="0"/>
                        <a:t>SaS</a:t>
                      </a:r>
                      <a:endParaRPr lang="sk-SK" sz="2200" b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smtClean="0"/>
                        <a:t>12,1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smtClean="0"/>
                        <a:t>21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1,16</a:t>
                      </a:r>
                    </a:p>
                  </a:txBody>
                  <a:tcPr marL="9525" marR="9525" marT="9525" marB="0" anchor="ctr" anchorCtr="1"/>
                </a:tc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err="1" smtClean="0"/>
                        <a:t>OĽaNO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smtClean="0"/>
                        <a:t>11,02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smtClean="0"/>
                        <a:t>19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12,67</a:t>
                      </a: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1,15</a:t>
                      </a:r>
                    </a:p>
                  </a:txBody>
                  <a:tcPr marL="9525" marR="9525" marT="9525" marB="0" anchor="ctr" anchorCtr="1"/>
                </a:tc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smtClean="0"/>
                        <a:t>SNS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smtClean="0"/>
                        <a:t>8,64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smtClean="0"/>
                        <a:t>15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1,16</a:t>
                      </a:r>
                    </a:p>
                  </a:txBody>
                  <a:tcPr marL="9525" marR="9525" marT="9525" marB="0" anchor="ctr" anchorCtr="1"/>
                </a:tc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smtClean="0"/>
                        <a:t>K – ĽSNS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smtClean="0"/>
                        <a:t>8,04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smtClean="0"/>
                        <a:t>14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9,33</a:t>
                      </a: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1,16</a:t>
                      </a:r>
                    </a:p>
                  </a:txBody>
                  <a:tcPr marL="9525" marR="9525" marT="9525" marB="0" anchor="ctr" anchorCtr="1"/>
                </a:tc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smtClean="0"/>
                        <a:t>SR - BK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smtClean="0"/>
                        <a:t>6,62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smtClean="0"/>
                        <a:t>11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7,33</a:t>
                      </a: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1,11</a:t>
                      </a:r>
                    </a:p>
                  </a:txBody>
                  <a:tcPr marL="9525" marR="9525" marT="9525" marB="0" anchor="ctr" anchorCtr="1">
                    <a:solidFill>
                      <a:schemeClr val="accent6"/>
                    </a:solidFill>
                  </a:tcPr>
                </a:tc>
              </a:tr>
              <a:tr h="55073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200" b="0" dirty="0" smtClean="0"/>
                        <a:t>Most</a:t>
                      </a:r>
                      <a:endParaRPr lang="sk-SK" sz="2200" b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smtClean="0"/>
                        <a:t>6,5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smtClean="0"/>
                        <a:t>11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7,33</a:t>
                      </a: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1,13</a:t>
                      </a:r>
                    </a:p>
                  </a:txBody>
                  <a:tcPr marL="9525" marR="9525" marT="9525" marB="0" anchor="ctr" anchorCtr="1"/>
                </a:tc>
              </a:tr>
              <a:tr h="55073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2200" b="0" dirty="0" smtClean="0"/>
                        <a:t>Sieť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smtClean="0"/>
                        <a:t>5,6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smtClean="0"/>
                        <a:t>10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6,67</a:t>
                      </a: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1,19</a:t>
                      </a:r>
                    </a:p>
                  </a:txBody>
                  <a:tcPr marL="9525" marR="9525" marT="9525" marB="0" anchor="ctr" anchorCtr="1">
                    <a:solidFill>
                      <a:srgbClr val="92D050"/>
                    </a:solidFill>
                  </a:tcPr>
                </a:tc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dirty="0" smtClean="0"/>
                        <a:t>Ostatní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smtClean="0"/>
                        <a:t>13,20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smtClean="0"/>
                        <a:t>0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 anchorCtr="1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959324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/>
              <a:t>Základní znaky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cs-CZ" b="1" dirty="0" smtClean="0"/>
              <a:t>Parlament:</a:t>
            </a:r>
            <a:endParaRPr lang="cs-CZ" b="1" dirty="0"/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Do 1993 – Slovenská národní rada (SNR)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Od 1993 – Národní rada SR (NR SR)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Jednokomorový orgán, 150 poslanců</a:t>
            </a:r>
          </a:p>
          <a:p>
            <a:pPr>
              <a:buFont typeface="Wingdings" pitchFamily="2" charset="2"/>
              <a:buChar char="§"/>
            </a:pPr>
            <a:endParaRPr lang="cs-CZ" dirty="0"/>
          </a:p>
          <a:p>
            <a:pPr>
              <a:buFont typeface="Wingdings" pitchFamily="2" charset="2"/>
              <a:buChar char="§"/>
            </a:pPr>
            <a:r>
              <a:rPr lang="cs-CZ" b="1" dirty="0" smtClean="0"/>
              <a:t>Vývoj systému: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1. Utváření </a:t>
            </a:r>
            <a:r>
              <a:rPr lang="cs-CZ" dirty="0"/>
              <a:t>systému</a:t>
            </a:r>
            <a:r>
              <a:rPr lang="cs-CZ" dirty="0" smtClean="0"/>
              <a:t> (1990 </a:t>
            </a:r>
            <a:r>
              <a:rPr lang="cs-CZ" dirty="0"/>
              <a:t>– </a:t>
            </a:r>
            <a:r>
              <a:rPr lang="cs-CZ" dirty="0" smtClean="0"/>
              <a:t>1994)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2. Nejvýznamnější reforma (1998)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3. Parciální korekce (od 2002)</a:t>
            </a:r>
            <a:endParaRPr lang="cs-CZ" dirty="0"/>
          </a:p>
          <a:p>
            <a:pPr lvl="1">
              <a:buFont typeface="Wingdings" pitchFamily="2" charset="2"/>
              <a:buChar char="§"/>
            </a:pPr>
            <a:endParaRPr lang="cs-CZ" dirty="0" smtClean="0"/>
          </a:p>
          <a:p>
            <a:pPr lvl="1">
              <a:buFont typeface="Wingdings" pitchFamily="2" charset="2"/>
              <a:buChar char="§"/>
            </a:pP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cs-CZ" dirty="0" smtClean="0"/>
              <a:t>Reformní trend?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Nelineární trend</a:t>
            </a:r>
          </a:p>
          <a:p>
            <a:endParaRPr lang="cs-CZ" dirty="0" smtClean="0"/>
          </a:p>
          <a:p>
            <a:r>
              <a:rPr lang="cs-CZ" dirty="0" smtClean="0"/>
              <a:t>Posilování i oslabování proporcionality</a:t>
            </a:r>
          </a:p>
          <a:p>
            <a:endParaRPr lang="cs-CZ" dirty="0" smtClean="0"/>
          </a:p>
          <a:p>
            <a:r>
              <a:rPr lang="cs-CZ" dirty="0" smtClean="0"/>
              <a:t>Kontinuální posilování preferenčního hlasování silně narušeno změnou v 1998</a:t>
            </a:r>
          </a:p>
          <a:p>
            <a:endParaRPr lang="cs-CZ" dirty="0" smtClean="0"/>
          </a:p>
          <a:p>
            <a:r>
              <a:rPr lang="cs-CZ" dirty="0" smtClean="0"/>
              <a:t>Žádná změna základní logiky systému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cs-CZ" dirty="0" smtClean="0"/>
              <a:t>Dopady volebních reforem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endParaRPr lang="cs-CZ" dirty="0" smtClean="0"/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Vysoká proporcionalita výstupů</a:t>
            </a:r>
          </a:p>
          <a:p>
            <a:pPr>
              <a:buFont typeface="Wingdings" pitchFamily="2" charset="2"/>
              <a:buChar char="§"/>
            </a:pPr>
            <a:endParaRPr lang="cs-CZ" dirty="0" smtClean="0"/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Počet relevantních stran</a:t>
            </a:r>
          </a:p>
          <a:p>
            <a:pPr>
              <a:buFont typeface="Wingdings" pitchFamily="2" charset="2"/>
              <a:buChar char="§"/>
            </a:pPr>
            <a:endParaRPr lang="cs-CZ" dirty="0" smtClean="0"/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Personální obsazení NR SR</a:t>
            </a:r>
          </a:p>
          <a:p>
            <a:pPr>
              <a:buFont typeface="Wingdings" pitchFamily="2" charset="2"/>
              <a:buChar char="§"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cs-CZ" dirty="0" smtClean="0"/>
              <a:t>Vysoká proporcionalita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07523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cs-CZ" dirty="0" smtClean="0"/>
              <a:t>Důvod: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Velké volební obvody, resp. 1 obvod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Přirozený práh je extrémně nízký (0,19 – 0,56%)</a:t>
            </a:r>
          </a:p>
          <a:p>
            <a:pPr lvl="1">
              <a:buFont typeface="Wingdings" pitchFamily="2" charset="2"/>
              <a:buChar char="§"/>
            </a:pPr>
            <a:endParaRPr lang="cs-CZ" dirty="0" smtClean="0"/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Zvýhodněná není žádná velikostní kategorie stran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Rovnoměrná </a:t>
            </a:r>
            <a:r>
              <a:rPr lang="cs-CZ" dirty="0" err="1" smtClean="0"/>
              <a:t>nadreprezentace</a:t>
            </a:r>
            <a:r>
              <a:rPr lang="cs-CZ" dirty="0" smtClean="0"/>
              <a:t> všech</a:t>
            </a:r>
          </a:p>
          <a:p>
            <a:pPr>
              <a:buFont typeface="Wingdings" pitchFamily="2" charset="2"/>
              <a:buChar char="§"/>
            </a:pPr>
            <a:endParaRPr lang="cs-CZ" dirty="0" smtClean="0"/>
          </a:p>
          <a:p>
            <a:pPr>
              <a:buFont typeface="Wingdings" pitchFamily="2" charset="2"/>
              <a:buChar char="§"/>
            </a:pPr>
            <a:endParaRPr lang="cs-CZ" dirty="0" smtClean="0"/>
          </a:p>
          <a:p>
            <a:pPr>
              <a:buNone/>
            </a:pPr>
            <a:r>
              <a:rPr lang="cs-CZ" dirty="0" smtClean="0">
                <a:sym typeface="Wingdings" pitchFamily="2" charset="2"/>
              </a:rPr>
              <a:t> Systém nemá potenciál pro </a:t>
            </a:r>
            <a:r>
              <a:rPr lang="cs-CZ" dirty="0" err="1" smtClean="0">
                <a:sym typeface="Wingdings" pitchFamily="2" charset="2"/>
              </a:rPr>
              <a:t>podreprezentaci</a:t>
            </a:r>
            <a:r>
              <a:rPr lang="cs-CZ" dirty="0" smtClean="0">
                <a:sym typeface="Wingdings" pitchFamily="2" charset="2"/>
              </a:rPr>
              <a:t> žádné strany</a:t>
            </a:r>
            <a:endParaRPr lang="cs-CZ" dirty="0" smtClean="0"/>
          </a:p>
          <a:p>
            <a:pPr>
              <a:buFont typeface="Wingdings" pitchFamily="2" charset="2"/>
              <a:buChar char="§"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64096"/>
          </a:xfrm>
        </p:spPr>
        <p:txBody>
          <a:bodyPr>
            <a:normAutofit/>
          </a:bodyPr>
          <a:lstStyle/>
          <a:p>
            <a:r>
              <a:rPr lang="cs-CZ" dirty="0" smtClean="0"/>
              <a:t>NR SR </a:t>
            </a:r>
            <a:r>
              <a:rPr lang="sk-SK" dirty="0" smtClean="0"/>
              <a:t>1998 - 2016</a:t>
            </a:r>
            <a:endParaRPr lang="en-US" dirty="0"/>
          </a:p>
        </p:txBody>
      </p:sp>
      <p:graphicFrame>
        <p:nvGraphicFramePr>
          <p:cNvPr id="8" name="Graf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118993537"/>
              </p:ext>
            </p:extLst>
          </p:nvPr>
        </p:nvGraphicFramePr>
        <p:xfrm>
          <a:off x="179512" y="1268760"/>
          <a:ext cx="8928992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6062987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64096"/>
          </a:xfrm>
        </p:spPr>
        <p:txBody>
          <a:bodyPr>
            <a:normAutofit/>
          </a:bodyPr>
          <a:lstStyle/>
          <a:p>
            <a:r>
              <a:rPr lang="cs-CZ" dirty="0" smtClean="0"/>
              <a:t>NR SR </a:t>
            </a:r>
            <a:r>
              <a:rPr lang="sk-SK" dirty="0" smtClean="0"/>
              <a:t>1998 - 2016</a:t>
            </a:r>
            <a:endParaRPr lang="en-US" dirty="0"/>
          </a:p>
        </p:txBody>
      </p:sp>
      <p:graphicFrame>
        <p:nvGraphicFramePr>
          <p:cNvPr id="4" name="Graf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972468408"/>
              </p:ext>
            </p:extLst>
          </p:nvPr>
        </p:nvGraphicFramePr>
        <p:xfrm>
          <a:off x="179512" y="1268759"/>
          <a:ext cx="8870484" cy="5166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963932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38200"/>
          </a:xfrm>
        </p:spPr>
        <p:txBody>
          <a:bodyPr>
            <a:normAutofit/>
          </a:bodyPr>
          <a:lstStyle/>
          <a:p>
            <a:r>
              <a:rPr lang="cs-CZ" sz="3600" dirty="0" smtClean="0"/>
              <a:t>Počet relevantních stran</a:t>
            </a:r>
            <a:endParaRPr lang="sk-SK" sz="3600" dirty="0"/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443385378"/>
              </p:ext>
            </p:extLst>
          </p:nvPr>
        </p:nvGraphicFramePr>
        <p:xfrm>
          <a:off x="457200" y="1066801"/>
          <a:ext cx="8507288" cy="5750241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119380"/>
                <a:gridCol w="1791008"/>
                <a:gridCol w="1343256"/>
                <a:gridCol w="1716383"/>
                <a:gridCol w="2537261"/>
              </a:tblGrid>
              <a:tr h="686331"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err="1" smtClean="0"/>
                        <a:t>Volby</a:t>
                      </a:r>
                      <a:endParaRPr lang="sk-SK" sz="2200" b="0" dirty="0"/>
                    </a:p>
                  </a:txBody>
                  <a:tcPr marL="86627" marR="866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smtClean="0"/>
                        <a:t>Klauzule</a:t>
                      </a:r>
                      <a:endParaRPr lang="sk-SK" sz="2200" b="0" dirty="0"/>
                    </a:p>
                  </a:txBody>
                  <a:tcPr marL="86627" marR="866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err="1" smtClean="0"/>
                        <a:t>Změna</a:t>
                      </a:r>
                      <a:endParaRPr lang="sk-SK" sz="2200" b="0" dirty="0"/>
                    </a:p>
                  </a:txBody>
                  <a:tcPr marL="86627" marR="866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err="1" smtClean="0"/>
                        <a:t>Parl</a:t>
                      </a:r>
                      <a:r>
                        <a:rPr lang="sk-SK" sz="2200" b="0" dirty="0" smtClean="0"/>
                        <a:t>. strany</a:t>
                      </a:r>
                      <a:endParaRPr lang="sk-SK" sz="2200" b="0" dirty="0"/>
                    </a:p>
                  </a:txBody>
                  <a:tcPr marL="86627" marR="866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err="1" smtClean="0"/>
                        <a:t>Propadlé</a:t>
                      </a:r>
                      <a:r>
                        <a:rPr lang="sk-SK" sz="2200" b="0" dirty="0" smtClean="0"/>
                        <a:t> hlasy </a:t>
                      </a:r>
                    </a:p>
                    <a:p>
                      <a:pPr algn="ctr"/>
                      <a:r>
                        <a:rPr lang="sk-SK" sz="2200" b="0" dirty="0" smtClean="0"/>
                        <a:t>(v %)</a:t>
                      </a:r>
                      <a:endParaRPr lang="sk-SK" sz="2200" b="0" dirty="0"/>
                    </a:p>
                  </a:txBody>
                  <a:tcPr marL="86627" marR="86627" anchor="ctr"/>
                </a:tc>
              </a:tr>
              <a:tr h="554249"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 smtClean="0"/>
                        <a:t>1990</a:t>
                      </a:r>
                      <a:endParaRPr lang="sk-SK" sz="1800" b="0" dirty="0"/>
                    </a:p>
                  </a:txBody>
                  <a:tcPr marL="86627" marR="866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 smtClean="0"/>
                        <a:t>3</a:t>
                      </a:r>
                      <a:endParaRPr lang="sk-SK" sz="1800" b="0" dirty="0"/>
                    </a:p>
                  </a:txBody>
                  <a:tcPr marL="86627" marR="866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 smtClean="0"/>
                        <a:t>-</a:t>
                      </a:r>
                      <a:endParaRPr lang="sk-SK" sz="1800" b="0" dirty="0"/>
                    </a:p>
                  </a:txBody>
                  <a:tcPr marL="86627" marR="866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 smtClean="0"/>
                        <a:t>7</a:t>
                      </a:r>
                      <a:endParaRPr lang="sk-SK" sz="1800" b="0" dirty="0"/>
                    </a:p>
                  </a:txBody>
                  <a:tcPr marL="86627" marR="86627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 smtClean="0"/>
                        <a:t>7,6</a:t>
                      </a:r>
                      <a:endParaRPr lang="sk-SK" sz="1800" b="0" dirty="0"/>
                    </a:p>
                  </a:txBody>
                  <a:tcPr marL="86627" marR="86627" anchor="ctr">
                    <a:noFill/>
                  </a:tcPr>
                </a:tc>
              </a:tr>
              <a:tr h="554249"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 smtClean="0"/>
                        <a:t>1992</a:t>
                      </a:r>
                      <a:endParaRPr lang="sk-SK" sz="1800" b="0" dirty="0"/>
                    </a:p>
                  </a:txBody>
                  <a:tcPr marL="86627" marR="866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 smtClean="0"/>
                        <a:t>5</a:t>
                      </a:r>
                      <a:endParaRPr lang="sk-SK" sz="1800" b="0" dirty="0"/>
                    </a:p>
                  </a:txBody>
                  <a:tcPr marL="86627" marR="866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1" dirty="0" smtClean="0"/>
                        <a:t>+ 2</a:t>
                      </a:r>
                      <a:endParaRPr lang="sk-SK" sz="1800" b="1" dirty="0"/>
                    </a:p>
                  </a:txBody>
                  <a:tcPr marL="86627" marR="86627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 smtClean="0"/>
                        <a:t>5</a:t>
                      </a:r>
                      <a:endParaRPr lang="sk-SK" sz="1800" b="0" dirty="0"/>
                    </a:p>
                  </a:txBody>
                  <a:tcPr marL="86627" marR="86627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1" dirty="0" smtClean="0"/>
                        <a:t>23,8</a:t>
                      </a:r>
                      <a:endParaRPr lang="sk-SK" sz="1800" b="1" dirty="0"/>
                    </a:p>
                  </a:txBody>
                  <a:tcPr marL="86627" marR="86627" anchor="ctr">
                    <a:solidFill>
                      <a:srgbClr val="FFC000"/>
                    </a:solidFill>
                  </a:tcPr>
                </a:tc>
              </a:tr>
              <a:tr h="554249"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 smtClean="0"/>
                        <a:t>1994</a:t>
                      </a:r>
                      <a:endParaRPr lang="sk-SK" sz="1800" b="0" dirty="0"/>
                    </a:p>
                  </a:txBody>
                  <a:tcPr marL="86627" marR="866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 smtClean="0"/>
                        <a:t>5</a:t>
                      </a:r>
                      <a:endParaRPr lang="sk-SK" sz="1800" b="0" dirty="0"/>
                    </a:p>
                  </a:txBody>
                  <a:tcPr marL="86627" marR="866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 smtClean="0"/>
                        <a:t>-</a:t>
                      </a:r>
                      <a:endParaRPr lang="sk-SK" sz="1800" b="0" dirty="0"/>
                    </a:p>
                  </a:txBody>
                  <a:tcPr marL="86627" marR="866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 smtClean="0"/>
                        <a:t>7</a:t>
                      </a:r>
                      <a:endParaRPr lang="sk-SK" sz="1800" b="0" dirty="0"/>
                    </a:p>
                  </a:txBody>
                  <a:tcPr marL="86627" marR="86627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 smtClean="0"/>
                        <a:t>13,06</a:t>
                      </a:r>
                      <a:endParaRPr lang="sk-SK" sz="1800" b="0" dirty="0"/>
                    </a:p>
                  </a:txBody>
                  <a:tcPr marL="86627" marR="86627" anchor="ctr">
                    <a:noFill/>
                  </a:tcPr>
                </a:tc>
              </a:tr>
              <a:tr h="554249"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 smtClean="0"/>
                        <a:t>1998</a:t>
                      </a:r>
                      <a:endParaRPr lang="sk-SK" sz="1800" b="0" dirty="0"/>
                    </a:p>
                  </a:txBody>
                  <a:tcPr marL="86627" marR="866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 smtClean="0"/>
                        <a:t>5</a:t>
                      </a:r>
                      <a:endParaRPr lang="sk-SK" sz="1800" b="0" dirty="0"/>
                    </a:p>
                  </a:txBody>
                  <a:tcPr marL="86627" marR="866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 smtClean="0"/>
                        <a:t>-</a:t>
                      </a:r>
                      <a:endParaRPr lang="sk-SK" sz="1800" b="0" dirty="0"/>
                    </a:p>
                  </a:txBody>
                  <a:tcPr marL="86627" marR="866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 smtClean="0"/>
                        <a:t>6</a:t>
                      </a:r>
                      <a:endParaRPr lang="sk-SK" sz="1800" b="0" dirty="0"/>
                    </a:p>
                  </a:txBody>
                  <a:tcPr marL="86627" marR="86627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 smtClean="0"/>
                        <a:t>5,81</a:t>
                      </a:r>
                      <a:endParaRPr lang="sk-SK" sz="1800" b="0" dirty="0"/>
                    </a:p>
                  </a:txBody>
                  <a:tcPr marL="86627" marR="86627" anchor="ctr">
                    <a:noFill/>
                  </a:tcPr>
                </a:tc>
              </a:tr>
              <a:tr h="554249"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 smtClean="0"/>
                        <a:t>2002</a:t>
                      </a:r>
                      <a:endParaRPr lang="sk-SK" sz="1800" b="0" dirty="0"/>
                    </a:p>
                  </a:txBody>
                  <a:tcPr marL="86627" marR="866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 smtClean="0"/>
                        <a:t>5</a:t>
                      </a:r>
                      <a:endParaRPr lang="sk-SK" sz="1800" b="0" dirty="0"/>
                    </a:p>
                  </a:txBody>
                  <a:tcPr marL="86627" marR="866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 smtClean="0"/>
                        <a:t>-</a:t>
                      </a:r>
                      <a:endParaRPr lang="sk-SK" sz="1800" b="0" dirty="0"/>
                    </a:p>
                  </a:txBody>
                  <a:tcPr marL="86627" marR="866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 smtClean="0"/>
                        <a:t>7</a:t>
                      </a:r>
                      <a:endParaRPr lang="sk-SK" sz="1800" b="0" dirty="0"/>
                    </a:p>
                  </a:txBody>
                  <a:tcPr marL="86627" marR="86627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 smtClean="0"/>
                        <a:t>18,21</a:t>
                      </a:r>
                      <a:endParaRPr lang="sk-SK" sz="1800" b="0" dirty="0"/>
                    </a:p>
                  </a:txBody>
                  <a:tcPr marL="86627" marR="86627" anchor="ctr">
                    <a:noFill/>
                  </a:tcPr>
                </a:tc>
              </a:tr>
              <a:tr h="554249"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 smtClean="0"/>
                        <a:t>2006</a:t>
                      </a:r>
                      <a:endParaRPr lang="sk-SK" sz="1800" b="0" dirty="0"/>
                    </a:p>
                  </a:txBody>
                  <a:tcPr marL="86627" marR="866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 smtClean="0"/>
                        <a:t>5</a:t>
                      </a:r>
                      <a:endParaRPr lang="sk-SK" sz="1800" b="0" dirty="0"/>
                    </a:p>
                  </a:txBody>
                  <a:tcPr marL="86627" marR="866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 smtClean="0"/>
                        <a:t>-</a:t>
                      </a:r>
                      <a:endParaRPr lang="sk-SK" sz="1800" b="0" dirty="0"/>
                    </a:p>
                  </a:txBody>
                  <a:tcPr marL="86627" marR="866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 smtClean="0"/>
                        <a:t>6</a:t>
                      </a:r>
                      <a:endParaRPr lang="sk-SK" sz="1800" b="0" dirty="0"/>
                    </a:p>
                  </a:txBody>
                  <a:tcPr marL="86627" marR="86627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 smtClean="0"/>
                        <a:t>11,89</a:t>
                      </a:r>
                      <a:endParaRPr lang="sk-SK" sz="1800" b="0" dirty="0"/>
                    </a:p>
                  </a:txBody>
                  <a:tcPr marL="86627" marR="86627" anchor="ctr">
                    <a:noFill/>
                  </a:tcPr>
                </a:tc>
              </a:tr>
              <a:tr h="554249"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 smtClean="0"/>
                        <a:t>2010</a:t>
                      </a:r>
                      <a:endParaRPr lang="sk-SK" sz="1800" b="0" dirty="0"/>
                    </a:p>
                  </a:txBody>
                  <a:tcPr marL="86627" marR="866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 smtClean="0"/>
                        <a:t>5</a:t>
                      </a:r>
                      <a:endParaRPr lang="sk-SK" sz="1800" b="0" dirty="0"/>
                    </a:p>
                  </a:txBody>
                  <a:tcPr marL="86627" marR="866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 smtClean="0"/>
                        <a:t>-</a:t>
                      </a:r>
                      <a:endParaRPr lang="sk-SK" sz="1800" b="0" dirty="0"/>
                    </a:p>
                  </a:txBody>
                  <a:tcPr marL="86627" marR="866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 smtClean="0"/>
                        <a:t>6</a:t>
                      </a:r>
                      <a:endParaRPr lang="sk-SK" sz="1800" b="0" dirty="0"/>
                    </a:p>
                  </a:txBody>
                  <a:tcPr marL="86627" marR="86627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 smtClean="0"/>
                        <a:t>15,94</a:t>
                      </a:r>
                      <a:endParaRPr lang="sk-SK" sz="1800" b="0" dirty="0"/>
                    </a:p>
                  </a:txBody>
                  <a:tcPr marL="86627" marR="86627" anchor="ctr">
                    <a:noFill/>
                  </a:tcPr>
                </a:tc>
              </a:tr>
              <a:tr h="554249"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 smtClean="0"/>
                        <a:t>2012</a:t>
                      </a:r>
                      <a:endParaRPr lang="sk-SK" sz="1800" b="0" dirty="0"/>
                    </a:p>
                  </a:txBody>
                  <a:tcPr marL="86627" marR="866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 smtClean="0"/>
                        <a:t>5</a:t>
                      </a:r>
                      <a:endParaRPr lang="sk-SK" sz="1800" b="0" dirty="0"/>
                    </a:p>
                  </a:txBody>
                  <a:tcPr marL="86627" marR="866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 smtClean="0"/>
                        <a:t>-</a:t>
                      </a:r>
                      <a:endParaRPr lang="sk-SK" sz="1800" b="0" dirty="0"/>
                    </a:p>
                  </a:txBody>
                  <a:tcPr marL="86627" marR="866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 smtClean="0"/>
                        <a:t>6</a:t>
                      </a:r>
                      <a:endParaRPr lang="sk-SK" sz="1800" b="0" dirty="0"/>
                    </a:p>
                  </a:txBody>
                  <a:tcPr marL="86627" marR="86627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 smtClean="0"/>
                        <a:t>19,36</a:t>
                      </a:r>
                      <a:endParaRPr lang="sk-SK" sz="1800" b="0" dirty="0"/>
                    </a:p>
                  </a:txBody>
                  <a:tcPr marL="86627" marR="86627" anchor="ctr">
                    <a:noFill/>
                  </a:tcPr>
                </a:tc>
              </a:tr>
              <a:tr h="554249"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 smtClean="0"/>
                        <a:t>2016</a:t>
                      </a:r>
                      <a:endParaRPr lang="sk-SK" sz="1800" b="0" dirty="0"/>
                    </a:p>
                  </a:txBody>
                  <a:tcPr marL="86627" marR="866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 smtClean="0"/>
                        <a:t>5</a:t>
                      </a:r>
                      <a:endParaRPr lang="sk-SK" sz="1800" b="0" dirty="0"/>
                    </a:p>
                  </a:txBody>
                  <a:tcPr marL="86627" marR="866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 smtClean="0"/>
                        <a:t>-</a:t>
                      </a:r>
                      <a:endParaRPr lang="sk-SK" sz="1800" b="0" dirty="0"/>
                    </a:p>
                  </a:txBody>
                  <a:tcPr marL="86627" marR="86627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 smtClean="0"/>
                        <a:t>8</a:t>
                      </a:r>
                      <a:endParaRPr lang="sk-SK" sz="1800" b="0" dirty="0"/>
                    </a:p>
                  </a:txBody>
                  <a:tcPr marL="86627" marR="86627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800" b="0" dirty="0" smtClean="0"/>
                        <a:t>13,20</a:t>
                      </a:r>
                      <a:endParaRPr lang="sk-SK" sz="1800" b="0" dirty="0"/>
                    </a:p>
                  </a:txBody>
                  <a:tcPr marL="86627" marR="86627" anchor="ctr"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cs-CZ" dirty="0" smtClean="0"/>
              <a:t>Personální obsazení NR SR 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303838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dirty="0" smtClean="0"/>
              <a:t>Preferenční hlasování</a:t>
            </a:r>
          </a:p>
          <a:p>
            <a:pPr>
              <a:buFont typeface="Wingdings" pitchFamily="2" charset="2"/>
              <a:buChar char="§"/>
            </a:pPr>
            <a:endParaRPr lang="cs-CZ" dirty="0" smtClean="0"/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1.pol. 90.let: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Každý volič má 4 hlasy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Kandidát potřebuje na posun 10 % z hlasů své strany </a:t>
            </a:r>
            <a:r>
              <a:rPr lang="cs-CZ" b="1" u="sng" dirty="0" smtClean="0"/>
              <a:t>ve svém obvodu</a:t>
            </a:r>
            <a:endParaRPr lang="cs-CZ" dirty="0" smtClean="0"/>
          </a:p>
          <a:p>
            <a:pPr>
              <a:buFont typeface="Wingdings" pitchFamily="2" charset="2"/>
              <a:buChar char="§"/>
            </a:pPr>
            <a:endParaRPr lang="cs-CZ" dirty="0" smtClean="0"/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1998: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1 celostátní obvod </a:t>
            </a:r>
            <a:r>
              <a:rPr lang="cs-CZ" dirty="0" smtClean="0">
                <a:sym typeface="Wingdings" pitchFamily="2" charset="2"/>
              </a:rPr>
              <a:t> paralýza systému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Font typeface="Wingdings" pitchFamily="2" charset="2"/>
              <a:buChar char="§"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cs-CZ" dirty="0" smtClean="0"/>
              <a:t>Personální obsazení NR SR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999038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dirty="0" smtClean="0"/>
              <a:t>Posuny z nevolitelných míst: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1998 – 0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2002 – 1 </a:t>
            </a:r>
            <a:r>
              <a:rPr lang="cs-CZ" b="1" dirty="0" smtClean="0"/>
              <a:t>(ze 150!)</a:t>
            </a:r>
          </a:p>
          <a:p>
            <a:pPr>
              <a:buFont typeface="Wingdings" pitchFamily="2" charset="2"/>
              <a:buChar char="§"/>
            </a:pPr>
            <a:endParaRPr lang="cs-CZ" dirty="0" smtClean="0"/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Pokus o řešení – snížení hranice z 10 na 3 %</a:t>
            </a:r>
          </a:p>
          <a:p>
            <a:pPr marL="393192" lvl="1" indent="0">
              <a:buNone/>
            </a:pPr>
            <a:r>
              <a:rPr lang="cs-CZ" dirty="0" smtClean="0">
                <a:sym typeface="Wingdings" panose="05000000000000000000" pitchFamily="2" charset="2"/>
              </a:rPr>
              <a:t> </a:t>
            </a:r>
            <a:r>
              <a:rPr lang="cs-CZ" dirty="0" smtClean="0"/>
              <a:t>Zvýšení počtu posunů: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2006 – 7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2010 – 11</a:t>
            </a:r>
            <a:r>
              <a:rPr lang="cs-CZ" b="1" dirty="0" smtClean="0"/>
              <a:t>*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2012 – 15</a:t>
            </a:r>
            <a:r>
              <a:rPr lang="cs-CZ" b="1" dirty="0" smtClean="0"/>
              <a:t>**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2016 – 13***</a:t>
            </a:r>
          </a:p>
          <a:p>
            <a:pPr>
              <a:buFont typeface="Wingdings" pitchFamily="2" charset="2"/>
              <a:buChar char="§"/>
            </a:pPr>
            <a:endParaRPr lang="cs-CZ" dirty="0" smtClean="0"/>
          </a:p>
          <a:p>
            <a:pPr lvl="1">
              <a:buFont typeface="Wingdings" pitchFamily="2" charset="2"/>
              <a:buChar char="§"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-304800"/>
            <a:ext cx="8229600" cy="990600"/>
          </a:xfrm>
        </p:spPr>
        <p:txBody>
          <a:bodyPr>
            <a:normAutofit/>
          </a:bodyPr>
          <a:lstStyle/>
          <a:p>
            <a:r>
              <a:rPr lang="cs-CZ" sz="3600" dirty="0" smtClean="0"/>
              <a:t>Posuny 2010</a:t>
            </a:r>
            <a:endParaRPr lang="sk-SK" sz="36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27219579"/>
              </p:ext>
            </p:extLst>
          </p:nvPr>
        </p:nvGraphicFramePr>
        <p:xfrm>
          <a:off x="304800" y="838200"/>
          <a:ext cx="8382000" cy="5105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5500"/>
                <a:gridCol w="2095500"/>
                <a:gridCol w="2095500"/>
                <a:gridCol w="2095500"/>
              </a:tblGrid>
              <a:tr h="425450">
                <a:tc>
                  <a:txBody>
                    <a:bodyPr/>
                    <a:lstStyle/>
                    <a:p>
                      <a:pPr algn="ctr"/>
                      <a:r>
                        <a:rPr lang="cs-CZ" b="0" noProof="0" dirty="0" smtClean="0">
                          <a:solidFill>
                            <a:schemeClr val="tx1"/>
                          </a:solidFill>
                        </a:rPr>
                        <a:t>Jméno</a:t>
                      </a:r>
                      <a:endParaRPr lang="cs-CZ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 smtClean="0">
                          <a:solidFill>
                            <a:schemeClr val="tx1"/>
                          </a:solidFill>
                        </a:rPr>
                        <a:t>Mandáty</a:t>
                      </a:r>
                      <a:r>
                        <a:rPr lang="cs-CZ" b="0" baseline="0" noProof="0" smtClean="0">
                          <a:solidFill>
                            <a:schemeClr val="tx1"/>
                          </a:solidFill>
                        </a:rPr>
                        <a:t> strany</a:t>
                      </a:r>
                      <a:endParaRPr lang="cs-CZ" b="0" noProof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 dirty="0" smtClean="0">
                          <a:solidFill>
                            <a:schemeClr val="tx1"/>
                          </a:solidFill>
                        </a:rPr>
                        <a:t>Původní</a:t>
                      </a:r>
                      <a:r>
                        <a:rPr lang="cs-CZ" b="0" baseline="0" noProof="0" dirty="0" smtClean="0">
                          <a:solidFill>
                            <a:schemeClr val="tx1"/>
                          </a:solidFill>
                        </a:rPr>
                        <a:t> pořadí</a:t>
                      </a:r>
                      <a:endParaRPr lang="cs-CZ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 dirty="0" smtClean="0">
                          <a:solidFill>
                            <a:schemeClr val="tx1"/>
                          </a:solidFill>
                        </a:rPr>
                        <a:t>Rozdíl</a:t>
                      </a:r>
                      <a:endParaRPr lang="cs-CZ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R.</a:t>
                      </a:r>
                      <a:r>
                        <a:rPr lang="sk-SK" b="0" baseline="0" dirty="0" smtClean="0">
                          <a:solidFill>
                            <a:schemeClr val="tx1"/>
                          </a:solidFill>
                        </a:rPr>
                        <a:t> Procházka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O.</a:t>
                      </a:r>
                      <a:r>
                        <a:rPr lang="sk-SK" b="0" baseline="0" dirty="0" smtClean="0">
                          <a:solidFill>
                            <a:schemeClr val="tx1"/>
                          </a:solidFill>
                        </a:rPr>
                        <a:t> Dostál</a:t>
                      </a:r>
                      <a:endParaRPr lang="en-US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23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F. </a:t>
                      </a:r>
                      <a:r>
                        <a:rPr lang="sk-SK" b="0" dirty="0" err="1" smtClean="0">
                          <a:solidFill>
                            <a:schemeClr val="tx1"/>
                          </a:solidFill>
                        </a:rPr>
                        <a:t>Šebej</a:t>
                      </a:r>
                      <a:endParaRPr lang="en-US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33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P. Osuský</a:t>
                      </a:r>
                      <a:endParaRPr lang="en-US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43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J. Nagy</a:t>
                      </a:r>
                      <a:endParaRPr lang="en-US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Ľ. </a:t>
                      </a:r>
                      <a:r>
                        <a:rPr lang="sk-SK" b="0" dirty="0" err="1" smtClean="0">
                          <a:solidFill>
                            <a:schemeClr val="tx1"/>
                          </a:solidFill>
                        </a:rPr>
                        <a:t>Kaník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V. Lukáč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I. </a:t>
                      </a:r>
                      <a:r>
                        <a:rPr lang="sk-SK" b="0" dirty="0" err="1" smtClean="0">
                          <a:solidFill>
                            <a:schemeClr val="tx1"/>
                          </a:solidFill>
                        </a:rPr>
                        <a:t>Matovič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150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128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E. </a:t>
                      </a:r>
                      <a:r>
                        <a:rPr lang="sk-SK" b="0" dirty="0" err="1" smtClean="0">
                          <a:solidFill>
                            <a:schemeClr val="tx1"/>
                          </a:solidFill>
                        </a:rPr>
                        <a:t>Jurinová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149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127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M.</a:t>
                      </a:r>
                      <a:r>
                        <a:rPr lang="sk-SK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sk-SK" b="0" baseline="0" dirty="0" err="1" smtClean="0">
                          <a:solidFill>
                            <a:schemeClr val="tx1"/>
                          </a:solidFill>
                        </a:rPr>
                        <a:t>Fecko</a:t>
                      </a:r>
                      <a:endParaRPr lang="en-US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148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126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J.</a:t>
                      </a:r>
                      <a:r>
                        <a:rPr lang="sk-SK" b="0" baseline="0" dirty="0" smtClean="0">
                          <a:solidFill>
                            <a:schemeClr val="tx1"/>
                          </a:solidFill>
                        </a:rPr>
                        <a:t> Viskupič</a:t>
                      </a:r>
                      <a:endParaRPr lang="en-US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147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125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1086354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-304800"/>
            <a:ext cx="8229600" cy="990600"/>
          </a:xfrm>
        </p:spPr>
        <p:txBody>
          <a:bodyPr>
            <a:normAutofit/>
          </a:bodyPr>
          <a:lstStyle/>
          <a:p>
            <a:r>
              <a:rPr lang="cs-CZ" sz="3600" dirty="0" smtClean="0"/>
              <a:t>Posuny 2012</a:t>
            </a:r>
            <a:endParaRPr lang="sk-SK" sz="36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32758594"/>
              </p:ext>
            </p:extLst>
          </p:nvPr>
        </p:nvGraphicFramePr>
        <p:xfrm>
          <a:off x="304800" y="838200"/>
          <a:ext cx="8382000" cy="593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5500"/>
                <a:gridCol w="2095500"/>
                <a:gridCol w="2095500"/>
                <a:gridCol w="20955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0" noProof="0" dirty="0" smtClean="0">
                          <a:solidFill>
                            <a:schemeClr val="tx1"/>
                          </a:solidFill>
                        </a:rPr>
                        <a:t>Jméno</a:t>
                      </a:r>
                      <a:endParaRPr lang="cs-CZ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 smtClean="0">
                          <a:solidFill>
                            <a:schemeClr val="tx1"/>
                          </a:solidFill>
                        </a:rPr>
                        <a:t>Mandáty</a:t>
                      </a:r>
                      <a:r>
                        <a:rPr lang="cs-CZ" b="0" baseline="0" noProof="0" smtClean="0">
                          <a:solidFill>
                            <a:schemeClr val="tx1"/>
                          </a:solidFill>
                        </a:rPr>
                        <a:t> strany</a:t>
                      </a:r>
                      <a:endParaRPr lang="cs-CZ" b="0" noProof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 dirty="0" smtClean="0">
                          <a:solidFill>
                            <a:schemeClr val="tx1"/>
                          </a:solidFill>
                        </a:rPr>
                        <a:t>Původní</a:t>
                      </a:r>
                      <a:r>
                        <a:rPr lang="cs-CZ" b="0" baseline="0" noProof="0" dirty="0" smtClean="0">
                          <a:solidFill>
                            <a:schemeClr val="tx1"/>
                          </a:solidFill>
                        </a:rPr>
                        <a:t> pořadí</a:t>
                      </a:r>
                      <a:endParaRPr lang="cs-CZ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 dirty="0" smtClean="0">
                          <a:solidFill>
                            <a:schemeClr val="tx1"/>
                          </a:solidFill>
                        </a:rPr>
                        <a:t>Rozdíl</a:t>
                      </a:r>
                      <a:endParaRPr lang="cs-CZ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J. </a:t>
                      </a:r>
                      <a:r>
                        <a:rPr lang="sk-SK" b="0" dirty="0" err="1" smtClean="0">
                          <a:solidFill>
                            <a:schemeClr val="tx1"/>
                          </a:solidFill>
                        </a:rPr>
                        <a:t>Mikloško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34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M. </a:t>
                      </a:r>
                      <a:r>
                        <a:rPr lang="sk-SK" b="0" dirty="0" err="1" smtClean="0">
                          <a:solidFill>
                            <a:schemeClr val="tx1"/>
                          </a:solidFill>
                        </a:rPr>
                        <a:t>Gibalová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J. Nagy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G.</a:t>
                      </a:r>
                      <a:r>
                        <a:rPr lang="sk-SK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sk-SK" b="0" baseline="0" dirty="0" err="1" smtClean="0">
                          <a:solidFill>
                            <a:schemeClr val="tx1"/>
                          </a:solidFill>
                        </a:rPr>
                        <a:t>Csicsai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P. Osuský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M. Chren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J. </a:t>
                      </a:r>
                      <a:r>
                        <a:rPr lang="sk-SK" b="0" dirty="0" err="1" smtClean="0">
                          <a:solidFill>
                            <a:schemeClr val="tx1"/>
                          </a:solidFill>
                        </a:rPr>
                        <a:t>Droba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M. </a:t>
                      </a:r>
                      <a:r>
                        <a:rPr lang="sk-SK" b="0" dirty="0" err="1" smtClean="0">
                          <a:solidFill>
                            <a:schemeClr val="tx1"/>
                          </a:solidFill>
                        </a:rPr>
                        <a:t>Beblavý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Ľ. </a:t>
                      </a:r>
                      <a:r>
                        <a:rPr lang="sk-SK" b="0" dirty="0" err="1" smtClean="0">
                          <a:solidFill>
                            <a:schemeClr val="tx1"/>
                          </a:solidFill>
                        </a:rPr>
                        <a:t>Kaník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J. Mikuš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B. </a:t>
                      </a:r>
                      <a:r>
                        <a:rPr lang="sk-SK" b="0" dirty="0" err="1" smtClean="0">
                          <a:solidFill>
                            <a:schemeClr val="tx1"/>
                          </a:solidFill>
                        </a:rPr>
                        <a:t>Škripek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64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48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I. </a:t>
                      </a:r>
                      <a:r>
                        <a:rPr lang="sk-SK" b="0" dirty="0" err="1" smtClean="0">
                          <a:solidFill>
                            <a:schemeClr val="tx1"/>
                          </a:solidFill>
                        </a:rPr>
                        <a:t>Matovič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150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134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E. </a:t>
                      </a:r>
                      <a:r>
                        <a:rPr lang="sk-SK" b="0" dirty="0" err="1" smtClean="0">
                          <a:solidFill>
                            <a:schemeClr val="tx1"/>
                          </a:solidFill>
                        </a:rPr>
                        <a:t>Jurinová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149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133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J.</a:t>
                      </a:r>
                      <a:r>
                        <a:rPr lang="sk-SK" b="0" baseline="0" dirty="0" smtClean="0">
                          <a:solidFill>
                            <a:schemeClr val="tx1"/>
                          </a:solidFill>
                        </a:rPr>
                        <a:t> Viskupič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148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132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M.</a:t>
                      </a:r>
                      <a:r>
                        <a:rPr lang="sk-SK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sk-SK" b="0" baseline="0" dirty="0" err="1" smtClean="0">
                          <a:solidFill>
                            <a:schemeClr val="tx1"/>
                          </a:solidFill>
                        </a:rPr>
                        <a:t>Fecko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147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0" dirty="0" smtClean="0">
                          <a:solidFill>
                            <a:schemeClr val="tx1"/>
                          </a:solidFill>
                        </a:rPr>
                        <a:t>131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0711134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cs-CZ" dirty="0" smtClean="0"/>
              <a:t>Volební systém 1990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dirty="0" smtClean="0"/>
              <a:t>Schvalován v souladu s federální úpravou</a:t>
            </a:r>
          </a:p>
          <a:p>
            <a:pPr>
              <a:buFont typeface="Wingdings" pitchFamily="2" charset="2"/>
              <a:buChar char="§"/>
            </a:pPr>
            <a:endParaRPr lang="cs-CZ" dirty="0" smtClean="0"/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Potřeba odlišení od období před 1989: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Symbolická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Instrumentální</a:t>
            </a:r>
          </a:p>
          <a:p>
            <a:pPr>
              <a:buFont typeface="Wingdings" pitchFamily="2" charset="2"/>
              <a:buChar char="§"/>
            </a:pPr>
            <a:endParaRPr lang="cs-CZ" dirty="0" smtClean="0"/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Odkaz na historickou tradici</a:t>
            </a:r>
          </a:p>
          <a:p>
            <a:pPr>
              <a:buFont typeface="Wingdings" pitchFamily="2" charset="2"/>
              <a:buChar char="§"/>
            </a:pPr>
            <a:endParaRPr lang="cs-CZ" dirty="0" smtClean="0"/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Navázání na volby 1946</a:t>
            </a:r>
          </a:p>
          <a:p>
            <a:pPr>
              <a:buFont typeface="Wingdings" pitchFamily="2" charset="2"/>
              <a:buChar char="§"/>
            </a:pPr>
            <a:endParaRPr lang="cs-CZ" dirty="0" smtClean="0"/>
          </a:p>
          <a:p>
            <a:pPr>
              <a:buFont typeface="Wingdings" pitchFamily="2" charset="2"/>
              <a:buChar char="§"/>
            </a:pPr>
            <a:endParaRPr lang="cs-CZ" dirty="0" smtClean="0"/>
          </a:p>
          <a:p>
            <a:pPr>
              <a:buFont typeface="Wingdings" pitchFamily="2" charset="2"/>
              <a:buChar char="§"/>
            </a:pPr>
            <a:endParaRPr lang="cs-CZ" dirty="0" smtClean="0"/>
          </a:p>
          <a:p>
            <a:pPr lvl="1">
              <a:buFont typeface="Wingdings" pitchFamily="2" charset="2"/>
              <a:buChar char="§"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Příklad – </a:t>
            </a:r>
            <a:r>
              <a:rPr lang="cs-CZ" dirty="0" err="1" smtClean="0"/>
              <a:t>Smer</a:t>
            </a:r>
            <a:r>
              <a:rPr lang="cs-CZ" dirty="0" smtClean="0"/>
              <a:t>-SD, 2012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/>
          <a:lstStyle/>
          <a:p>
            <a:r>
              <a:rPr lang="cs-CZ" dirty="0" smtClean="0"/>
              <a:t>1,13 mil. voličů – z toho:</a:t>
            </a:r>
          </a:p>
          <a:p>
            <a:endParaRPr lang="cs-CZ" dirty="0" smtClean="0"/>
          </a:p>
          <a:p>
            <a:r>
              <a:rPr lang="cs-CZ" b="1" dirty="0" smtClean="0"/>
              <a:t>874 310 (77,08 %)</a:t>
            </a:r>
            <a:r>
              <a:rPr lang="cs-CZ" dirty="0" smtClean="0"/>
              <a:t> voličů využilo alespoň 1 přednostní hlas</a:t>
            </a:r>
          </a:p>
          <a:p>
            <a:endParaRPr lang="cs-CZ" dirty="0" smtClean="0"/>
          </a:p>
          <a:p>
            <a:r>
              <a:rPr lang="cs-CZ" b="1" dirty="0" smtClean="0"/>
              <a:t>259 970 (22,92 %)</a:t>
            </a:r>
            <a:r>
              <a:rPr lang="cs-CZ" dirty="0" smtClean="0"/>
              <a:t> voličů tuto možnost nevyužilo</a:t>
            </a:r>
          </a:p>
          <a:p>
            <a:endParaRPr lang="cs-CZ" dirty="0"/>
          </a:p>
          <a:p>
            <a:r>
              <a:rPr lang="cs-CZ" dirty="0" smtClean="0"/>
              <a:t>Celkem bylo odevzdaných </a:t>
            </a:r>
            <a:r>
              <a:rPr lang="cs-CZ" b="1" dirty="0" smtClean="0"/>
              <a:t>2 664 690</a:t>
            </a:r>
            <a:r>
              <a:rPr lang="cs-CZ" dirty="0" smtClean="0"/>
              <a:t> přednostních hlasů (</a:t>
            </a:r>
            <a:r>
              <a:rPr lang="cs-CZ" b="1" dirty="0" smtClean="0"/>
              <a:t>3,05</a:t>
            </a:r>
            <a:r>
              <a:rPr lang="cs-CZ" dirty="0" smtClean="0"/>
              <a:t> na hlasujícího</a:t>
            </a:r>
            <a:r>
              <a:rPr lang="cs-CZ" dirty="0"/>
              <a:t>)</a:t>
            </a:r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1399636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260433769"/>
              </p:ext>
            </p:extLst>
          </p:nvPr>
        </p:nvGraphicFramePr>
        <p:xfrm>
          <a:off x="152400" y="2819399"/>
          <a:ext cx="8686800" cy="35052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3733800"/>
                <a:gridCol w="3429000"/>
              </a:tblGrid>
              <a:tr h="500743"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Pořadí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Přednostní hlasy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% ze všech </a:t>
                      </a:r>
                      <a:r>
                        <a:rPr lang="cs-CZ" sz="2400" b="0" dirty="0" err="1" smtClean="0">
                          <a:solidFill>
                            <a:schemeClr val="tx1"/>
                          </a:solidFill>
                        </a:rPr>
                        <a:t>předn</a:t>
                      </a:r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. hlasů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0743"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762 360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28,61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0743"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273 540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10,27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0743"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485 594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18,22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0743"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184 663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6,93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0743"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76 965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2,89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0743"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lang="cs-CZ" sz="2400" b="0" baseline="0" dirty="0" smtClean="0">
                          <a:solidFill>
                            <a:schemeClr val="tx1"/>
                          </a:solidFill>
                        </a:rPr>
                        <a:t> - 150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881 568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33,08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2" name="Zástupný symbol pro obsah 2"/>
          <p:cNvSpPr txBox="1">
            <a:spLocks/>
          </p:cNvSpPr>
          <p:nvPr/>
        </p:nvSpPr>
        <p:spPr>
          <a:xfrm>
            <a:off x="457200" y="1295400"/>
            <a:ext cx="8229600" cy="12192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0BD0D9"/>
              </a:buClr>
            </a:pPr>
            <a:r>
              <a:rPr lang="cs-CZ" dirty="0" smtClean="0">
                <a:solidFill>
                  <a:prstClr val="black"/>
                </a:solidFill>
              </a:rPr>
              <a:t>Zúčastnění voliči na PH: 874 310</a:t>
            </a:r>
          </a:p>
          <a:p>
            <a:pPr>
              <a:buClr>
                <a:srgbClr val="0BD0D9"/>
              </a:buClr>
            </a:pPr>
            <a:r>
              <a:rPr lang="cs-CZ" dirty="0" smtClean="0">
                <a:solidFill>
                  <a:prstClr val="black"/>
                </a:solidFill>
              </a:rPr>
              <a:t>Počet PH: 2 664 690</a:t>
            </a:r>
          </a:p>
          <a:p>
            <a:pPr>
              <a:buClr>
                <a:srgbClr val="0BD0D9"/>
              </a:buClr>
            </a:pPr>
            <a:endParaRPr lang="cs-CZ" dirty="0" smtClean="0">
              <a:solidFill>
                <a:prstClr val="black"/>
              </a:solidFill>
            </a:endParaRPr>
          </a:p>
          <a:p>
            <a:pPr>
              <a:buClr>
                <a:srgbClr val="0BD0D9"/>
              </a:buClr>
            </a:pPr>
            <a:endParaRPr lang="cs-CZ" dirty="0" smtClean="0">
              <a:solidFill>
                <a:prstClr val="black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372122" y="255233"/>
            <a:ext cx="6553200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500" dirty="0" smtClean="0">
                <a:solidFill>
                  <a:srgbClr val="04617B"/>
                </a:solidFill>
                <a:latin typeface="Calibri"/>
              </a:rPr>
              <a:t>Příklad </a:t>
            </a:r>
            <a:r>
              <a:rPr lang="cs-CZ" sz="4500" dirty="0">
                <a:solidFill>
                  <a:srgbClr val="04617B"/>
                </a:solidFill>
                <a:latin typeface="Calibri"/>
              </a:rPr>
              <a:t>– </a:t>
            </a:r>
            <a:r>
              <a:rPr lang="cs-CZ" sz="4500" dirty="0" err="1">
                <a:solidFill>
                  <a:srgbClr val="04617B"/>
                </a:solidFill>
                <a:latin typeface="Calibri"/>
              </a:rPr>
              <a:t>Smer</a:t>
            </a:r>
            <a:r>
              <a:rPr lang="cs-CZ" sz="4500" dirty="0">
                <a:solidFill>
                  <a:srgbClr val="04617B"/>
                </a:solidFill>
                <a:latin typeface="Calibri"/>
              </a:rPr>
              <a:t>-SD, 2012</a:t>
            </a:r>
            <a:endParaRPr lang="en-US" sz="45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21273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http://dotankoch.sk/portret/robert-fic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133684" y="2743200"/>
            <a:ext cx="1010316" cy="1309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5" descr="http://www.minv.sk/swift_data/source/mvsr/foto_funkcionarov/kalinak_upraveny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58000" y="5257800"/>
            <a:ext cx="979658" cy="1309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7" descr="http://www.nrsr.sk/web/img/Paska_Pavol-w-207x266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924800" y="4267200"/>
            <a:ext cx="1019003" cy="1309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9" descr="http://fmk.ucm.sk/assets/images/oznamy/madaric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15008" y="5465514"/>
            <a:ext cx="1100893" cy="1321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1" descr="http://old.minedu.sk/data/USERDATA/Images/VeduciPredstavitelia/Dusan_Caplovic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0" y="5518223"/>
            <a:ext cx="1057497" cy="1268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6" name="Graf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253285970"/>
              </p:ext>
            </p:extLst>
          </p:nvPr>
        </p:nvGraphicFramePr>
        <p:xfrm>
          <a:off x="304800" y="457200"/>
          <a:ext cx="8458200" cy="5969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  <p:extLst>
      <p:ext uri="{BB962C8B-B14F-4D97-AF65-F5344CB8AC3E}">
        <p14:creationId xmlns:p14="http://schemas.microsoft.com/office/powerpoint/2010/main" xmlns="" val="18993195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68127" y="304800"/>
            <a:ext cx="8686800" cy="838200"/>
          </a:xfrm>
        </p:spPr>
        <p:txBody>
          <a:bodyPr>
            <a:noAutofit/>
          </a:bodyPr>
          <a:lstStyle/>
          <a:p>
            <a:r>
              <a:rPr lang="cs-CZ" sz="4000" dirty="0" smtClean="0"/>
              <a:t>Preferenční hlasy pro jednotlivé kandidáty</a:t>
            </a:r>
            <a:endParaRPr lang="cs-CZ" sz="40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054" y="1340768"/>
            <a:ext cx="9064946" cy="5517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cs-CZ" dirty="0"/>
              <a:t>Preferenční hlasování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303838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endParaRPr lang="cs-CZ" dirty="0" smtClean="0"/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Spáč, P. (2016): </a:t>
            </a:r>
            <a:r>
              <a:rPr lang="en-US" dirty="0" smtClean="0"/>
              <a:t>The </a:t>
            </a:r>
            <a:r>
              <a:rPr lang="en-US" dirty="0"/>
              <a:t>Role of Ballot Ranking: Preferential Voting in a Nationwide Constituency in </a:t>
            </a:r>
            <a:r>
              <a:rPr lang="en-US" dirty="0" smtClean="0"/>
              <a:t>Slovakia</a:t>
            </a:r>
            <a:r>
              <a:rPr lang="cs-CZ" dirty="0" smtClean="0"/>
              <a:t>. </a:t>
            </a:r>
            <a:r>
              <a:rPr lang="cs-CZ" i="1" dirty="0" smtClean="0"/>
              <a:t>East </a:t>
            </a:r>
            <a:r>
              <a:rPr lang="cs-CZ" i="1" dirty="0" err="1" smtClean="0"/>
              <a:t>European</a:t>
            </a:r>
            <a:r>
              <a:rPr lang="cs-CZ" i="1" dirty="0" smtClean="0"/>
              <a:t> </a:t>
            </a:r>
            <a:r>
              <a:rPr lang="cs-CZ" i="1" dirty="0" err="1" smtClean="0"/>
              <a:t>Politics</a:t>
            </a:r>
            <a:r>
              <a:rPr lang="cs-CZ" i="1" dirty="0" smtClean="0"/>
              <a:t> and </a:t>
            </a:r>
            <a:r>
              <a:rPr lang="cs-CZ" i="1" dirty="0" err="1" smtClean="0"/>
              <a:t>Societies</a:t>
            </a:r>
            <a:endParaRPr lang="cs-CZ" i="1" dirty="0" smtClean="0"/>
          </a:p>
          <a:p>
            <a:pPr>
              <a:buFont typeface="Wingdings" pitchFamily="2" charset="2"/>
              <a:buChar char="§"/>
            </a:pPr>
            <a:r>
              <a:rPr lang="cs-CZ" i="1" dirty="0">
                <a:hlinkClick r:id="rId2"/>
              </a:rPr>
              <a:t>http://</a:t>
            </a:r>
            <a:r>
              <a:rPr lang="cs-CZ" i="1" dirty="0" smtClean="0">
                <a:hlinkClick r:id="rId2"/>
              </a:rPr>
              <a:t>journals.sagepub.com/doi/abs/10.1177/0888325416631802</a:t>
            </a:r>
            <a:endParaRPr lang="cs-CZ" i="1" dirty="0" smtClean="0"/>
          </a:p>
          <a:p>
            <a:pPr>
              <a:buNone/>
            </a:pPr>
            <a:endParaRPr lang="cs-CZ" dirty="0" smtClean="0"/>
          </a:p>
          <a:p>
            <a:pPr>
              <a:buFont typeface="Wingdings" pitchFamily="2" charset="2"/>
              <a:buChar char="§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754542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cs-CZ" dirty="0" smtClean="0"/>
              <a:t>Aktuální diskuse o reformách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999038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dirty="0" smtClean="0"/>
              <a:t>Jednotný volební kodex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Úvahy o většinovém systému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Alternativní návrhy</a:t>
            </a:r>
          </a:p>
          <a:p>
            <a:pPr>
              <a:buFont typeface="Wingdings" pitchFamily="2" charset="2"/>
              <a:buChar char="§"/>
            </a:pPr>
            <a:endParaRPr lang="cs-CZ" dirty="0" smtClean="0"/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Nejpravděpodobnější varianty: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A) Žádná změna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B) Zachování poměrného systému</a:t>
            </a:r>
          </a:p>
          <a:p>
            <a:pPr lvl="1">
              <a:buFont typeface="Wingdings" pitchFamily="2" charset="2"/>
              <a:buChar char="§"/>
            </a:pPr>
            <a:endParaRPr lang="cs-CZ" dirty="0" smtClean="0"/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Základní premisa: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Při zachování 1 obvodu může mít jakákoliv reforma pouze omezené účinky</a:t>
            </a:r>
          </a:p>
          <a:p>
            <a:pPr lvl="1">
              <a:buFont typeface="Wingdings" pitchFamily="2" charset="2"/>
              <a:buChar char="§"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Omezené hlasování (2011)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04800" y="1772816"/>
            <a:ext cx="8686800" cy="4780384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b="1" dirty="0" smtClean="0"/>
              <a:t>Návrh reformy:</a:t>
            </a:r>
          </a:p>
          <a:p>
            <a:pPr>
              <a:buFont typeface="Wingdings" pitchFamily="2" charset="2"/>
              <a:buChar char="§"/>
            </a:pPr>
            <a:endParaRPr lang="cs-CZ" dirty="0"/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1 celostátní obvod (M = 150)</a:t>
            </a:r>
          </a:p>
          <a:p>
            <a:pPr>
              <a:buFont typeface="Wingdings" pitchFamily="2" charset="2"/>
              <a:buChar char="§"/>
            </a:pPr>
            <a:endParaRPr lang="cs-CZ" dirty="0"/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Možnost společné listiny nezávislých kandidátů</a:t>
            </a:r>
          </a:p>
          <a:p>
            <a:pPr>
              <a:buFont typeface="Wingdings" pitchFamily="2" charset="2"/>
              <a:buChar char="§"/>
            </a:pPr>
            <a:endParaRPr lang="cs-CZ" dirty="0"/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Voliči mají 4 hlasy </a:t>
            </a:r>
            <a:r>
              <a:rPr lang="cs-CZ" dirty="0" smtClean="0">
                <a:sym typeface="Wingdings" panose="05000000000000000000" pitchFamily="2" charset="2"/>
              </a:rPr>
              <a:t> udělují přímo kandidátům (i napříč stranami)</a:t>
            </a:r>
          </a:p>
          <a:p>
            <a:pPr>
              <a:buFont typeface="Wingdings" pitchFamily="2" charset="2"/>
              <a:buChar char="§"/>
            </a:pPr>
            <a:endParaRPr lang="cs-CZ" dirty="0">
              <a:sym typeface="Wingdings" panose="05000000000000000000" pitchFamily="2" charset="2"/>
            </a:endParaRPr>
          </a:p>
          <a:p>
            <a:pPr>
              <a:buFont typeface="Wingdings" pitchFamily="2" charset="2"/>
              <a:buChar char="§"/>
            </a:pPr>
            <a:r>
              <a:rPr lang="cs-CZ" dirty="0" smtClean="0">
                <a:sym typeface="Wingdings" panose="05000000000000000000" pitchFamily="2" charset="2"/>
              </a:rPr>
              <a:t>150 kandidátů s nejvíce hlasy je zvoleno za poslance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2096855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Omezené hlasování (2011)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04800" y="1772816"/>
            <a:ext cx="8686800" cy="4780384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b="1" dirty="0" smtClean="0"/>
              <a:t>Očekávané důsledky:</a:t>
            </a:r>
          </a:p>
          <a:p>
            <a:pPr lvl="1">
              <a:buFont typeface="Wingdings" pitchFamily="2" charset="2"/>
              <a:buChar char="§"/>
            </a:pPr>
            <a:endParaRPr lang="cs-CZ" dirty="0" smtClean="0"/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Silnější vazba volič – poslanec</a:t>
            </a:r>
          </a:p>
          <a:p>
            <a:pPr>
              <a:buFont typeface="Wingdings" pitchFamily="2" charset="2"/>
              <a:buChar char="§"/>
            </a:pPr>
            <a:endParaRPr lang="cs-CZ" dirty="0" smtClean="0"/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Žádní poslanci bez voličské podpory</a:t>
            </a:r>
          </a:p>
          <a:p>
            <a:pPr>
              <a:buFont typeface="Wingdings" pitchFamily="2" charset="2"/>
              <a:buChar char="§"/>
            </a:pPr>
            <a:endParaRPr lang="cs-CZ" dirty="0" smtClean="0"/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Rovnost šancí pro všechny kandidáty</a:t>
            </a:r>
          </a:p>
          <a:p>
            <a:pPr>
              <a:buFont typeface="Wingdings" pitchFamily="2" charset="2"/>
              <a:buChar char="§"/>
            </a:pPr>
            <a:endParaRPr lang="cs-CZ" dirty="0" smtClean="0"/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Zachování proporcionality výsledků</a:t>
            </a:r>
          </a:p>
        </p:txBody>
      </p:sp>
    </p:spTree>
    <p:extLst>
      <p:ext uri="{BB962C8B-B14F-4D97-AF65-F5344CB8AC3E}">
        <p14:creationId xmlns:p14="http://schemas.microsoft.com/office/powerpoint/2010/main" xmlns="" val="3923519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Omezené hlasování (2011)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04800" y="1772816"/>
            <a:ext cx="8686800" cy="4780384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b="1" dirty="0" smtClean="0"/>
              <a:t>Skutečné důsledky:</a:t>
            </a:r>
          </a:p>
          <a:p>
            <a:pPr lvl="1">
              <a:buFont typeface="Wingdings" pitchFamily="2" charset="2"/>
              <a:buChar char="§"/>
            </a:pPr>
            <a:endParaRPr lang="cs-CZ" dirty="0" smtClean="0"/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Kladné: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Jednoduchost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Vyřazení poslanců bez voličské podpory</a:t>
            </a:r>
          </a:p>
          <a:p>
            <a:pPr>
              <a:buFont typeface="Wingdings" pitchFamily="2" charset="2"/>
              <a:buChar char="§"/>
            </a:pPr>
            <a:endParaRPr lang="cs-CZ" dirty="0"/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Zápory: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Kde začít?</a:t>
            </a:r>
          </a:p>
          <a:p>
            <a:pPr>
              <a:buFont typeface="Wingdings" pitchFamily="2" charset="2"/>
              <a:buChar char="§"/>
            </a:pPr>
            <a:endParaRPr lang="cs-CZ" dirty="0"/>
          </a:p>
          <a:p>
            <a:pPr>
              <a:buFont typeface="Wingdings" pitchFamily="2" charset="2"/>
              <a:buChar char="§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565745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Omezené hlasování (2011)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04800" y="1772816"/>
            <a:ext cx="8686800" cy="4780384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b="1" dirty="0" smtClean="0"/>
              <a:t>Zápory:</a:t>
            </a:r>
          </a:p>
          <a:p>
            <a:pPr lvl="1">
              <a:buFont typeface="Wingdings" pitchFamily="2" charset="2"/>
              <a:buChar char="§"/>
            </a:pPr>
            <a:endParaRPr lang="cs-CZ" dirty="0" smtClean="0"/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1. Žádná rovnost mezi kandidáty: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Zachován celostátní obvod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Možnost opačného efektu</a:t>
            </a:r>
          </a:p>
          <a:p>
            <a:pPr>
              <a:buFont typeface="Wingdings" pitchFamily="2" charset="2"/>
              <a:buChar char="§"/>
            </a:pPr>
            <a:endParaRPr lang="cs-CZ" dirty="0"/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2. Drastický propad hlasů</a:t>
            </a:r>
            <a:endParaRPr lang="cs-CZ" dirty="0"/>
          </a:p>
          <a:p>
            <a:pPr>
              <a:buFont typeface="Wingdings" pitchFamily="2" charset="2"/>
              <a:buChar char="§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831867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cs-CZ" dirty="0" smtClean="0"/>
              <a:t>Volební systém 1990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dirty="0" smtClean="0"/>
              <a:t>Listinný poměrný systém</a:t>
            </a:r>
          </a:p>
          <a:p>
            <a:pPr>
              <a:buFont typeface="Wingdings" pitchFamily="2" charset="2"/>
              <a:buChar char="§"/>
            </a:pPr>
            <a:endParaRPr lang="cs-CZ" dirty="0" smtClean="0"/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4 obvody (M = 12-50)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Bratislava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Západní, Středné a Východní Slovensko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>
                <a:sym typeface="Wingdings" pitchFamily="2" charset="2"/>
              </a:rPr>
              <a:t> obrovský </a:t>
            </a:r>
            <a:r>
              <a:rPr lang="cs-CZ" b="1" u="sng" dirty="0" smtClean="0">
                <a:sym typeface="Wingdings" pitchFamily="2" charset="2"/>
              </a:rPr>
              <a:t>nepoměr</a:t>
            </a:r>
            <a:r>
              <a:rPr lang="cs-CZ" dirty="0" smtClean="0">
                <a:sym typeface="Wingdings" pitchFamily="2" charset="2"/>
              </a:rPr>
              <a:t> mandátů</a:t>
            </a:r>
          </a:p>
          <a:p>
            <a:pPr>
              <a:buFont typeface="Wingdings" pitchFamily="2" charset="2"/>
              <a:buChar char="§"/>
            </a:pPr>
            <a:endParaRPr lang="cs-CZ" dirty="0">
              <a:sym typeface="Wingdings" pitchFamily="2" charset="2"/>
            </a:endParaRPr>
          </a:p>
          <a:p>
            <a:pPr>
              <a:buFont typeface="Wingdings" pitchFamily="2" charset="2"/>
              <a:buChar char="§"/>
            </a:pPr>
            <a:r>
              <a:rPr lang="cs-CZ" dirty="0"/>
              <a:t>Počet mandátů tedy odvozen od počtu zúčastněných voličů</a:t>
            </a:r>
          </a:p>
          <a:p>
            <a:pPr>
              <a:buFont typeface="Wingdings" pitchFamily="2" charset="2"/>
              <a:buChar char="§"/>
            </a:pPr>
            <a:endParaRPr lang="cs-CZ" dirty="0" smtClean="0"/>
          </a:p>
          <a:p>
            <a:pPr>
              <a:buFont typeface="Wingdings" pitchFamily="2" charset="2"/>
              <a:buChar char="§"/>
            </a:pPr>
            <a:endParaRPr lang="cs-CZ" dirty="0" smtClean="0"/>
          </a:p>
          <a:p>
            <a:pPr>
              <a:buFont typeface="Wingdings" pitchFamily="2" charset="2"/>
              <a:buChar char="§"/>
            </a:pPr>
            <a:endParaRPr lang="cs-CZ" dirty="0" smtClean="0"/>
          </a:p>
          <a:p>
            <a:pPr>
              <a:buFont typeface="Wingdings" pitchFamily="2" charset="2"/>
              <a:buChar char="§"/>
            </a:pPr>
            <a:endParaRPr lang="cs-CZ" dirty="0" smtClean="0"/>
          </a:p>
          <a:p>
            <a:pPr>
              <a:buFont typeface="Wingdings" pitchFamily="2" charset="2"/>
              <a:buChar char="§"/>
            </a:pPr>
            <a:endParaRPr lang="cs-CZ" dirty="0" smtClean="0"/>
          </a:p>
          <a:p>
            <a:pPr lvl="1">
              <a:buFont typeface="Wingdings" pitchFamily="2" charset="2"/>
              <a:buChar char="§"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cs-CZ" dirty="0" smtClean="0"/>
              <a:t>Propad hlasů (R. Fico)</a:t>
            </a:r>
            <a:endParaRPr lang="en-US" dirty="0"/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7064779"/>
              </p:ext>
            </p:extLst>
          </p:nvPr>
        </p:nvGraphicFramePr>
        <p:xfrm>
          <a:off x="251522" y="2348880"/>
          <a:ext cx="8712965" cy="4044127"/>
        </p:xfrm>
        <a:graphic>
          <a:graphicData uri="http://schemas.openxmlformats.org/drawingml/2006/table">
            <a:tbl>
              <a:tblPr/>
              <a:tblGrid>
                <a:gridCol w="1742593"/>
                <a:gridCol w="1742593"/>
                <a:gridCol w="1742593"/>
                <a:gridCol w="1742593"/>
                <a:gridCol w="1742593"/>
              </a:tblGrid>
              <a:tr h="111709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Vo</a:t>
                      </a:r>
                      <a:r>
                        <a:rPr lang="cs-CZ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by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Získané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cs-CZ" sz="24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cs-CZ" sz="24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hlasy</a:t>
                      </a:r>
                      <a:endParaRPr lang="cs-CZ" sz="24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150. výsledek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Nevyužité hlasy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Nevyužité hlasy (v 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175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443 230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r>
                        <a:rPr lang="cs-CZ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439 060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99,06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175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569 921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4 223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565 698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99,26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175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762 360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4 365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757 995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99,43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175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2016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502 345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4 906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497 439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99,02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47112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Propad hlasů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04800" y="1772816"/>
            <a:ext cx="8686800" cy="4780384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b="1" dirty="0" smtClean="0"/>
              <a:t>Co s nevyužitými hlasy?</a:t>
            </a:r>
          </a:p>
          <a:p>
            <a:pPr>
              <a:buFont typeface="Wingdings" pitchFamily="2" charset="2"/>
              <a:buChar char="§"/>
            </a:pPr>
            <a:endParaRPr lang="cs-CZ" dirty="0"/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1. Dát spolustraníkům s nižším pořadím</a:t>
            </a:r>
          </a:p>
          <a:p>
            <a:pPr>
              <a:buFont typeface="Wingdings" pitchFamily="2" charset="2"/>
              <a:buChar char="§"/>
            </a:pPr>
            <a:endParaRPr lang="cs-CZ" dirty="0"/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2. Rozdělit (úměrně) mezi všechny spolustraníky</a:t>
            </a:r>
          </a:p>
          <a:p>
            <a:pPr>
              <a:buFont typeface="Wingdings" pitchFamily="2" charset="2"/>
              <a:buChar char="§"/>
            </a:pPr>
            <a:endParaRPr lang="cs-CZ" dirty="0"/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3. Rozdělit (úměrně) mezi všechny zbylé kandidáty</a:t>
            </a:r>
          </a:p>
          <a:p>
            <a:pPr>
              <a:buFont typeface="Wingdings" pitchFamily="2" charset="2"/>
              <a:buChar char="§"/>
            </a:pPr>
            <a:endParaRPr lang="cs-CZ" dirty="0"/>
          </a:p>
          <a:p>
            <a:pPr>
              <a:buFont typeface="Wingdings" pitchFamily="2" charset="2"/>
              <a:buChar char="§"/>
            </a:pPr>
            <a:r>
              <a:rPr lang="cs-CZ" b="1" dirty="0" smtClean="0"/>
              <a:t>Nic z toho není možné</a:t>
            </a:r>
          </a:p>
          <a:p>
            <a:pPr>
              <a:buFont typeface="Wingdings" pitchFamily="2" charset="2"/>
              <a:buChar char="§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2762106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Omezené hlasování (2011)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04800" y="1772816"/>
            <a:ext cx="8686800" cy="4780384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b="1" dirty="0" smtClean="0"/>
              <a:t>Zápory:</a:t>
            </a:r>
          </a:p>
          <a:p>
            <a:pPr lvl="1">
              <a:buFont typeface="Wingdings" pitchFamily="2" charset="2"/>
              <a:buChar char="§"/>
            </a:pPr>
            <a:endParaRPr lang="cs-CZ" dirty="0" smtClean="0"/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1. Žádná rovnost mezi kandidáty: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Zachován celostátní obvod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Možnost opačného efektu</a:t>
            </a:r>
          </a:p>
          <a:p>
            <a:pPr>
              <a:buFont typeface="Wingdings" pitchFamily="2" charset="2"/>
              <a:buChar char="§"/>
            </a:pPr>
            <a:endParaRPr lang="cs-CZ" dirty="0"/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2. Drastický propad hlasů</a:t>
            </a:r>
          </a:p>
          <a:p>
            <a:pPr>
              <a:buFont typeface="Wingdings" pitchFamily="2" charset="2"/>
              <a:buChar char="§"/>
            </a:pPr>
            <a:endParaRPr lang="cs-CZ" dirty="0"/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3. Radikální narušení proporcionality výsledků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Návrh předpokládá nezájem voličů o strany</a:t>
            </a:r>
            <a:endParaRPr lang="cs-CZ" dirty="0"/>
          </a:p>
          <a:p>
            <a:pPr>
              <a:buFont typeface="Wingdings" pitchFamily="2" charset="2"/>
              <a:buChar char="§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2518796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Narušení proporcionality</a:t>
            </a:r>
            <a:endParaRPr lang="sk-SK" dirty="0"/>
          </a:p>
        </p:txBody>
      </p:sp>
      <p:graphicFrame>
        <p:nvGraphicFramePr>
          <p:cNvPr id="8" name="Graf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433955686"/>
              </p:ext>
            </p:extLst>
          </p:nvPr>
        </p:nvGraphicFramePr>
        <p:xfrm>
          <a:off x="251520" y="1484784"/>
          <a:ext cx="8610600" cy="49911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7878847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Narušení proporcionality</a:t>
            </a:r>
            <a:endParaRPr lang="sk-SK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968525568"/>
              </p:ext>
            </p:extLst>
          </p:nvPr>
        </p:nvGraphicFramePr>
        <p:xfrm>
          <a:off x="539552" y="2132854"/>
          <a:ext cx="7992887" cy="36094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57776"/>
                <a:gridCol w="1945037"/>
                <a:gridCol w="1945037"/>
                <a:gridCol w="1945037"/>
              </a:tblGrid>
              <a:tr h="57606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 err="1">
                          <a:effectLst/>
                          <a:latin typeface="+mn-lt"/>
                        </a:rPr>
                        <a:t>Strana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 dirty="0" smtClean="0">
                          <a:effectLst/>
                          <a:latin typeface="+mn-lt"/>
                        </a:rPr>
                        <a:t>Volby 2006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Návrh reformy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 noProof="0" dirty="0" smtClean="0">
                          <a:effectLst/>
                          <a:latin typeface="+mn-lt"/>
                        </a:rPr>
                        <a:t>Rozdíl</a:t>
                      </a:r>
                      <a:endParaRPr lang="cs-CZ" sz="20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33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SMER-SD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  <a:latin typeface="+mn-lt"/>
                        </a:rPr>
                        <a:t>50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  <a:latin typeface="+mn-lt"/>
                        </a:rPr>
                        <a:t>40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-10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333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SDKÚ-DS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  <a:latin typeface="+mn-lt"/>
                        </a:rPr>
                        <a:t>31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  <a:latin typeface="+mn-lt"/>
                        </a:rPr>
                        <a:t>22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-9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333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SNS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  <a:latin typeface="+mn-lt"/>
                        </a:rPr>
                        <a:t>20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  <a:latin typeface="+mn-lt"/>
                        </a:rPr>
                        <a:t>22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  <a:latin typeface="+mn-lt"/>
                        </a:rPr>
                        <a:t>2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33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SMK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  <a:latin typeface="+mn-lt"/>
                        </a:rPr>
                        <a:t>20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  <a:latin typeface="+mn-lt"/>
                        </a:rPr>
                        <a:t>35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  <a:latin typeface="+mn-lt"/>
                        </a:rPr>
                        <a:t>15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33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ĽS-HZDS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  <a:latin typeface="+mn-lt"/>
                        </a:rPr>
                        <a:t>15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  <a:latin typeface="+mn-lt"/>
                        </a:rPr>
                        <a:t>15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  <a:latin typeface="+mn-lt"/>
                        </a:rPr>
                        <a:t>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33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KDH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14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16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333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Ostatní (4)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8912345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Narušení proporcionality</a:t>
            </a:r>
            <a:endParaRPr lang="sk-SK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12199252"/>
              </p:ext>
            </p:extLst>
          </p:nvPr>
        </p:nvGraphicFramePr>
        <p:xfrm>
          <a:off x="539552" y="2132854"/>
          <a:ext cx="7992887" cy="36094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57776"/>
                <a:gridCol w="1945037"/>
                <a:gridCol w="1945037"/>
                <a:gridCol w="1945037"/>
              </a:tblGrid>
              <a:tr h="57606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 err="1">
                          <a:effectLst/>
                          <a:latin typeface="+mn-lt"/>
                        </a:rPr>
                        <a:t>Strana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 dirty="0" smtClean="0">
                          <a:effectLst/>
                          <a:latin typeface="+mn-lt"/>
                        </a:rPr>
                        <a:t>Volby 2010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Návrh reformy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 noProof="0" dirty="0" smtClean="0">
                          <a:effectLst/>
                          <a:latin typeface="+mn-lt"/>
                        </a:rPr>
                        <a:t>Rozdíl</a:t>
                      </a:r>
                      <a:endParaRPr lang="cs-CZ" sz="20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33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SMER-SD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333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SDKÚ-DS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333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333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KDH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33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Most-Híd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33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SNS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33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Ostatní (7)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3375862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Narušení proporcionality</a:t>
            </a:r>
            <a:endParaRPr lang="sk-SK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947103689"/>
              </p:ext>
            </p:extLst>
          </p:nvPr>
        </p:nvGraphicFramePr>
        <p:xfrm>
          <a:off x="539552" y="2132854"/>
          <a:ext cx="7992887" cy="36094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57776"/>
                <a:gridCol w="1945037"/>
                <a:gridCol w="1945037"/>
                <a:gridCol w="1945037"/>
              </a:tblGrid>
              <a:tr h="57606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 err="1">
                          <a:effectLst/>
                          <a:latin typeface="+mn-lt"/>
                        </a:rPr>
                        <a:t>Strana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 dirty="0" smtClean="0">
                          <a:effectLst/>
                          <a:latin typeface="+mn-lt"/>
                        </a:rPr>
                        <a:t>Volby 2012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Návrh reformy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 noProof="0" dirty="0" smtClean="0">
                          <a:effectLst/>
                          <a:latin typeface="+mn-lt"/>
                        </a:rPr>
                        <a:t>Rozdíl</a:t>
                      </a:r>
                      <a:endParaRPr lang="cs-CZ" sz="20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33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</a:t>
                      </a:r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MER-SD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333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KDH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33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OĽaNO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33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Most</a:t>
                      </a:r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</a:t>
                      </a:r>
                      <a:r>
                        <a:rPr lang="cs-CZ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Híd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33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SDKÚ</a:t>
                      </a:r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-DS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33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33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Ostatní (8)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5932038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Narušení proporcionality</a:t>
            </a:r>
            <a:endParaRPr lang="sk-SK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343296591"/>
              </p:ext>
            </p:extLst>
          </p:nvPr>
        </p:nvGraphicFramePr>
        <p:xfrm>
          <a:off x="539552" y="2123817"/>
          <a:ext cx="7992887" cy="44761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57776"/>
                <a:gridCol w="1945037"/>
                <a:gridCol w="1945037"/>
                <a:gridCol w="1945037"/>
              </a:tblGrid>
              <a:tr h="57606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 err="1">
                          <a:effectLst/>
                          <a:latin typeface="+mn-lt"/>
                        </a:rPr>
                        <a:t>Strana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 dirty="0" smtClean="0">
                          <a:effectLst/>
                          <a:latin typeface="+mn-lt"/>
                        </a:rPr>
                        <a:t>Volby 2016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Návrh reformy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 noProof="0" dirty="0" smtClean="0">
                          <a:effectLst/>
                          <a:latin typeface="+mn-lt"/>
                        </a:rPr>
                        <a:t>Rozdíl</a:t>
                      </a:r>
                      <a:endParaRPr lang="cs-CZ" sz="20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33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</a:t>
                      </a:r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MER-SD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smtClean="0"/>
                        <a:t>49</a:t>
                      </a:r>
                      <a:endParaRPr lang="sk-SK" sz="22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-28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333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SaS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smtClean="0"/>
                        <a:t>21</a:t>
                      </a:r>
                      <a:endParaRPr lang="sk-SK" sz="22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33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OĽaNO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smtClean="0"/>
                        <a:t>19</a:t>
                      </a:r>
                      <a:endParaRPr lang="sk-SK" sz="22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333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SNS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smtClean="0"/>
                        <a:t>15</a:t>
                      </a:r>
                      <a:endParaRPr lang="sk-SK" sz="22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3339"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smtClean="0"/>
                        <a:t>K – ĽSNS</a:t>
                      </a:r>
                      <a:endParaRPr lang="sk-SK" sz="22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smtClean="0"/>
                        <a:t>14</a:t>
                      </a:r>
                      <a:endParaRPr lang="sk-SK" sz="22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3339"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smtClean="0"/>
                        <a:t>SR - BK</a:t>
                      </a:r>
                      <a:endParaRPr lang="sk-SK" sz="22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smtClean="0"/>
                        <a:t>11</a:t>
                      </a:r>
                      <a:endParaRPr lang="sk-SK" sz="22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333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200" b="0" dirty="0" smtClean="0"/>
                        <a:t>Most</a:t>
                      </a:r>
                      <a:endParaRPr lang="sk-SK" sz="2200" b="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smtClean="0"/>
                        <a:t>11</a:t>
                      </a:r>
                      <a:endParaRPr lang="sk-SK" sz="22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333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2200" b="0" dirty="0" smtClean="0"/>
                        <a:t>Sieť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smtClean="0"/>
                        <a:t>10</a:t>
                      </a:r>
                      <a:endParaRPr lang="sk-SK" sz="22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3339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Ostatní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(</a:t>
                      </a:r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200" b="0" dirty="0" smtClean="0"/>
                        <a:t>0</a:t>
                      </a:r>
                      <a:endParaRPr lang="sk-SK" sz="22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8327826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cs-CZ" dirty="0" smtClean="0"/>
              <a:t>Volební systém 1990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304800" y="1371600"/>
            <a:ext cx="8686800" cy="1143000"/>
          </a:xfrm>
        </p:spPr>
        <p:txBody>
          <a:bodyPr/>
          <a:lstStyle/>
          <a:p>
            <a:r>
              <a:rPr lang="cs-CZ" dirty="0" smtClean="0"/>
              <a:t>Platné hlasy: 3 377 726</a:t>
            </a:r>
          </a:p>
          <a:p>
            <a:r>
              <a:rPr lang="cs-CZ" dirty="0" smtClean="0"/>
              <a:t>RMČ = H</a:t>
            </a:r>
            <a:r>
              <a:rPr lang="cs-CZ" baseline="-25000" dirty="0" smtClean="0"/>
              <a:t>P</a:t>
            </a:r>
            <a:r>
              <a:rPr lang="cs-CZ" dirty="0" smtClean="0"/>
              <a:t> / 150 = 22 518</a:t>
            </a:r>
            <a:endParaRPr lang="sk-SK" dirty="0"/>
          </a:p>
        </p:txBody>
      </p:sp>
      <p:graphicFrame>
        <p:nvGraphicFramePr>
          <p:cNvPr id="5" name="Zástupný symbol obsahu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2860436105"/>
              </p:ext>
            </p:extLst>
          </p:nvPr>
        </p:nvGraphicFramePr>
        <p:xfrm>
          <a:off x="381000" y="2514601"/>
          <a:ext cx="8610600" cy="4136448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295400"/>
                <a:gridCol w="1574800"/>
                <a:gridCol w="1435100"/>
                <a:gridCol w="1435100"/>
                <a:gridCol w="1435100"/>
                <a:gridCol w="1435100"/>
              </a:tblGrid>
              <a:tr h="740352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Kraj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Hlasy v kraji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RMČ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H</a:t>
                      </a:r>
                      <a:r>
                        <a:rPr lang="cs-CZ" sz="2200" b="0" baseline="-25000" dirty="0" smtClean="0"/>
                        <a:t>K</a:t>
                      </a:r>
                      <a:r>
                        <a:rPr lang="cs-CZ" sz="2200" b="0" baseline="0" dirty="0" smtClean="0"/>
                        <a:t> / RMČ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M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M + zůstatek</a:t>
                      </a:r>
                      <a:endParaRPr lang="sk-SK" sz="2200" b="0" dirty="0"/>
                    </a:p>
                  </a:txBody>
                  <a:tcPr anchor="ctr"/>
                </a:tc>
              </a:tr>
              <a:tr h="631248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BA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smtClean="0"/>
                        <a:t>290 199</a:t>
                      </a:r>
                      <a:endParaRPr lang="sk-SK" sz="2200" b="0" dirty="0"/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cs-CZ" sz="2200" b="0" smtClean="0"/>
                        <a:t>22 518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smtClean="0"/>
                        <a:t>12,89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smtClean="0"/>
                        <a:t>12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smtClean="0"/>
                        <a:t>13</a:t>
                      </a:r>
                      <a:endParaRPr lang="sk-SK" sz="2200" b="0" dirty="0"/>
                    </a:p>
                  </a:txBody>
                  <a:tcPr anchor="ctr"/>
                </a:tc>
              </a:tr>
              <a:tr h="740352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ZS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smtClean="0"/>
                        <a:t>1 125 842</a:t>
                      </a:r>
                      <a:endParaRPr lang="sk-SK" sz="2200" b="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sk-SK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smtClean="0"/>
                        <a:t>49,99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smtClean="0"/>
                        <a:t>49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smtClean="0"/>
                        <a:t>50</a:t>
                      </a:r>
                      <a:endParaRPr lang="sk-SK" sz="2200" b="0" dirty="0"/>
                    </a:p>
                  </a:txBody>
                  <a:tcPr anchor="ctr"/>
                </a:tc>
              </a:tr>
              <a:tr h="740352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SS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smtClean="0"/>
                        <a:t>1 034 860</a:t>
                      </a:r>
                      <a:endParaRPr lang="sk-SK" sz="2200" b="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sk-SK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smtClean="0"/>
                        <a:t>45,96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smtClean="0"/>
                        <a:t>45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smtClean="0"/>
                        <a:t>46</a:t>
                      </a:r>
                      <a:endParaRPr lang="sk-SK" sz="2200" b="0" dirty="0"/>
                    </a:p>
                  </a:txBody>
                  <a:tcPr anchor="ctr"/>
                </a:tc>
              </a:tr>
              <a:tr h="631248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VS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smtClean="0"/>
                        <a:t>926</a:t>
                      </a:r>
                      <a:r>
                        <a:rPr lang="cs-CZ" sz="2200" b="0" baseline="0" smtClean="0"/>
                        <a:t> 825</a:t>
                      </a:r>
                      <a:endParaRPr lang="sk-SK" sz="2200" b="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sk-SK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smtClean="0"/>
                        <a:t>41,16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smtClean="0"/>
                        <a:t>41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41</a:t>
                      </a:r>
                      <a:endParaRPr lang="sk-SK" sz="2200" b="0" dirty="0"/>
                    </a:p>
                  </a:txBody>
                  <a:tcPr anchor="ctr"/>
                </a:tc>
              </a:tr>
              <a:tr h="631248">
                <a:tc>
                  <a:txBody>
                    <a:bodyPr/>
                    <a:lstStyle/>
                    <a:p>
                      <a:pPr algn="ctr"/>
                      <a:endParaRPr lang="sk-SK" sz="2200" b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2200" b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2200" b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smtClean="0"/>
                        <a:t>147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150</a:t>
                      </a:r>
                      <a:endParaRPr lang="sk-SK" sz="2200" b="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65120960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cs-CZ" dirty="0" smtClean="0"/>
              <a:t>Volební systém 1990</a:t>
            </a:r>
            <a:endParaRPr lang="sk-SK" dirty="0"/>
          </a:p>
        </p:txBody>
      </p:sp>
      <p:sp>
        <p:nvSpPr>
          <p:cNvPr id="6" name="Zástupný symbol obsahu 5"/>
          <p:cNvSpPr>
            <a:spLocks noGrp="1"/>
          </p:cNvSpPr>
          <p:nvPr>
            <p:ph idx="1"/>
          </p:nvPr>
        </p:nvSpPr>
        <p:spPr>
          <a:xfrm>
            <a:off x="304800" y="1666130"/>
            <a:ext cx="8686800" cy="5075238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b="1" dirty="0" smtClean="0"/>
              <a:t>Klauzule: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3 % - stejná pro strany i koalice</a:t>
            </a:r>
          </a:p>
          <a:p>
            <a:pPr>
              <a:buFont typeface="Wingdings" pitchFamily="2" charset="2"/>
              <a:buChar char="§"/>
            </a:pPr>
            <a:endParaRPr lang="cs-CZ" dirty="0" smtClean="0"/>
          </a:p>
          <a:p>
            <a:pPr>
              <a:buFont typeface="Wingdings" pitchFamily="2" charset="2"/>
              <a:buChar char="§"/>
            </a:pPr>
            <a:r>
              <a:rPr lang="cs-CZ" b="1" dirty="0" smtClean="0"/>
              <a:t>Přepočet hlasů na mandáty: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1. skrutinium – </a:t>
            </a:r>
            <a:r>
              <a:rPr lang="cs-CZ" dirty="0" err="1" smtClean="0"/>
              <a:t>Hareova</a:t>
            </a:r>
            <a:r>
              <a:rPr lang="cs-CZ" dirty="0" smtClean="0"/>
              <a:t> </a:t>
            </a:r>
            <a:r>
              <a:rPr lang="cs-CZ" dirty="0" err="1" smtClean="0"/>
              <a:t>kvota</a:t>
            </a:r>
            <a:endParaRPr lang="cs-CZ" dirty="0" smtClean="0"/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2. skrutinium – </a:t>
            </a:r>
            <a:r>
              <a:rPr lang="cs-CZ" dirty="0" err="1" smtClean="0"/>
              <a:t>Hagenbach</a:t>
            </a:r>
            <a:r>
              <a:rPr lang="cs-CZ" dirty="0" smtClean="0"/>
              <a:t>-</a:t>
            </a:r>
            <a:r>
              <a:rPr lang="cs-CZ" dirty="0" err="1" smtClean="0"/>
              <a:t>Bischoffova</a:t>
            </a:r>
            <a:r>
              <a:rPr lang="cs-CZ" dirty="0" smtClean="0"/>
              <a:t> </a:t>
            </a:r>
            <a:r>
              <a:rPr lang="cs-CZ" dirty="0" err="1" smtClean="0"/>
              <a:t>kvota</a:t>
            </a:r>
            <a:endParaRPr lang="cs-CZ" dirty="0" smtClean="0"/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Nerozdělené mandáty – největší zůstatek</a:t>
            </a:r>
          </a:p>
          <a:p>
            <a:pPr lvl="1">
              <a:buFont typeface="Wingdings" pitchFamily="2" charset="2"/>
              <a:buChar char="§"/>
            </a:pPr>
            <a:endParaRPr lang="cs-CZ" dirty="0" smtClean="0"/>
          </a:p>
          <a:p>
            <a:pPr>
              <a:buNone/>
            </a:pPr>
            <a:r>
              <a:rPr lang="cs-CZ" dirty="0" smtClean="0">
                <a:sym typeface="Wingdings" pitchFamily="2" charset="2"/>
              </a:rPr>
              <a:t> P</a:t>
            </a:r>
            <a:r>
              <a:rPr lang="cs-CZ" dirty="0" smtClean="0"/>
              <a:t>ředpoklady pro silnou proporcionalitu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369877435"/>
              </p:ext>
            </p:extLst>
          </p:nvPr>
        </p:nvGraphicFramePr>
        <p:xfrm>
          <a:off x="0" y="3"/>
          <a:ext cx="9144000" cy="6822976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28800"/>
                <a:gridCol w="1828800"/>
                <a:gridCol w="1752600"/>
                <a:gridCol w="1905000"/>
                <a:gridCol w="1828800"/>
              </a:tblGrid>
              <a:tr h="662372">
                <a:tc gridSpan="5">
                  <a:txBody>
                    <a:bodyPr/>
                    <a:lstStyle/>
                    <a:p>
                      <a:pPr algn="ctr"/>
                      <a:r>
                        <a:rPr lang="cs-CZ" sz="2200" b="1" dirty="0" smtClean="0"/>
                        <a:t>Volby 1990</a:t>
                      </a:r>
                      <a:endParaRPr lang="sk-SK" sz="22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</a:tr>
              <a:tr h="74424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Strana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Hlasy  (v %)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Mandáty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Mandáty </a:t>
                      </a:r>
                    </a:p>
                    <a:p>
                      <a:pPr algn="ctr"/>
                      <a:r>
                        <a:rPr lang="cs-CZ" sz="2200" b="0" dirty="0" smtClean="0"/>
                        <a:t>(v %)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Index deformace</a:t>
                      </a:r>
                      <a:endParaRPr lang="sk-SK" sz="2200" b="0" dirty="0"/>
                    </a:p>
                  </a:txBody>
                  <a:tcPr anchor="ctr"/>
                </a:tc>
              </a:tr>
              <a:tr h="662372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VPN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29,35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48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32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1,09</a:t>
                      </a:r>
                      <a:endParaRPr lang="sk-SK" sz="2200" b="0" dirty="0"/>
                    </a:p>
                  </a:txBody>
                  <a:tcPr anchor="ctr"/>
                </a:tc>
              </a:tr>
              <a:tr h="662372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KDH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19,21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31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20,67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1,08</a:t>
                      </a:r>
                      <a:endParaRPr lang="sk-SK" sz="2200" b="0" dirty="0"/>
                    </a:p>
                  </a:txBody>
                  <a:tcPr anchor="ctr"/>
                </a:tc>
              </a:tr>
              <a:tr h="662372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SNS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13,94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22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14,67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1,06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</a:tr>
              <a:tr h="662372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Spol.</a:t>
                      </a:r>
                      <a:r>
                        <a:rPr lang="cs-CZ" sz="2200" b="0" baseline="0" dirty="0" smtClean="0"/>
                        <a:t> / MKDH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13,35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22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14,67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1,1</a:t>
                      </a:r>
                      <a:endParaRPr lang="sk-SK" sz="2200" b="0" dirty="0"/>
                    </a:p>
                  </a:txBody>
                  <a:tcPr anchor="ctr"/>
                </a:tc>
              </a:tr>
              <a:tr h="662372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KSS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8,66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14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9,33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1,07</a:t>
                      </a:r>
                      <a:endParaRPr lang="sk-SK" sz="2200" b="0" dirty="0"/>
                    </a:p>
                  </a:txBody>
                  <a:tcPr anchor="ctr"/>
                </a:tc>
              </a:tr>
              <a:tr h="662372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DS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4,4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7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4,67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1,07</a:t>
                      </a:r>
                      <a:endParaRPr lang="sk-SK" sz="2200" b="0" dirty="0"/>
                    </a:p>
                  </a:txBody>
                  <a:tcPr anchor="ctr"/>
                </a:tc>
              </a:tr>
              <a:tr h="662372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SZ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3,49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6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4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1,14</a:t>
                      </a:r>
                      <a:endParaRPr lang="sk-SK" sz="2200" b="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</a:tr>
              <a:tr h="662372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Ostatní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7,6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0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0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0</a:t>
                      </a:r>
                      <a:endParaRPr lang="sk-SK" sz="2200" b="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cs-CZ" dirty="0" smtClean="0"/>
              <a:t>Volební systém 1992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04800" y="1670322"/>
            <a:ext cx="8686800" cy="4999038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b="1" dirty="0" smtClean="0"/>
              <a:t>Klauzule: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5 % pro strany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7 % (2 a 3 členné koalice), 10 % (4 a vícečlenné)</a:t>
            </a:r>
          </a:p>
          <a:p>
            <a:pPr>
              <a:buFont typeface="Wingdings" pitchFamily="2" charset="2"/>
              <a:buChar char="§"/>
            </a:pPr>
            <a:endParaRPr lang="cs-CZ" dirty="0" smtClean="0"/>
          </a:p>
          <a:p>
            <a:pPr>
              <a:buFont typeface="Wingdings" pitchFamily="2" charset="2"/>
              <a:buChar char="§"/>
            </a:pPr>
            <a:r>
              <a:rPr lang="cs-CZ" b="1" dirty="0" smtClean="0"/>
              <a:t>Přepočet hlasů na mandáty: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err="1" smtClean="0"/>
              <a:t>Hagenbach</a:t>
            </a:r>
            <a:r>
              <a:rPr lang="cs-CZ" dirty="0" smtClean="0"/>
              <a:t>-</a:t>
            </a:r>
            <a:r>
              <a:rPr lang="cs-CZ" dirty="0" err="1" smtClean="0"/>
              <a:t>Bischoffova</a:t>
            </a:r>
            <a:r>
              <a:rPr lang="cs-CZ" dirty="0" smtClean="0"/>
              <a:t> </a:t>
            </a:r>
            <a:r>
              <a:rPr lang="cs-CZ" dirty="0" err="1" smtClean="0"/>
              <a:t>kvota</a:t>
            </a:r>
            <a:r>
              <a:rPr lang="cs-CZ" dirty="0" smtClean="0"/>
              <a:t> i pro 1. skrutinium</a:t>
            </a:r>
          </a:p>
          <a:p>
            <a:pPr lvl="1">
              <a:buFont typeface="Wingdings" pitchFamily="2" charset="2"/>
              <a:buChar char="§"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 lvl="1">
              <a:buFont typeface="Wingdings" pitchFamily="2" charset="2"/>
              <a:buChar char="§"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obsah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630425089"/>
              </p:ext>
            </p:extLst>
          </p:nvPr>
        </p:nvGraphicFramePr>
        <p:xfrm>
          <a:off x="0" y="1"/>
          <a:ext cx="9144000" cy="4655058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28800"/>
                <a:gridCol w="1828800"/>
                <a:gridCol w="1752600"/>
                <a:gridCol w="1905000"/>
                <a:gridCol w="1828800"/>
              </a:tblGrid>
              <a:tr h="550735">
                <a:tc gridSpan="5">
                  <a:txBody>
                    <a:bodyPr/>
                    <a:lstStyle/>
                    <a:p>
                      <a:pPr algn="ctr"/>
                      <a:r>
                        <a:rPr lang="cs-CZ" sz="2200" b="1" dirty="0" smtClean="0"/>
                        <a:t>Volby 1992</a:t>
                      </a:r>
                      <a:endParaRPr lang="sk-SK" sz="22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</a:tr>
              <a:tr h="799913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Strana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Hlasy  (v %)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Mandáty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Mandáty </a:t>
                      </a:r>
                    </a:p>
                    <a:p>
                      <a:pPr algn="ctr"/>
                      <a:r>
                        <a:rPr lang="cs-CZ" sz="2200" b="0" dirty="0" smtClean="0"/>
                        <a:t>(v %)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Index deformace</a:t>
                      </a:r>
                      <a:endParaRPr lang="sk-SK" sz="2200" b="0" dirty="0"/>
                    </a:p>
                  </a:txBody>
                  <a:tcPr anchor="ctr"/>
                </a:tc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HZDS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37,26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74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49,33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1,32</a:t>
                      </a:r>
                      <a:endParaRPr lang="sk-SK" sz="2200" b="0" dirty="0"/>
                    </a:p>
                  </a:txBody>
                  <a:tcPr anchor="ctr"/>
                </a:tc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SDĽ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14,7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29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19,33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1,31</a:t>
                      </a:r>
                      <a:endParaRPr lang="sk-SK" sz="2200" b="0" dirty="0"/>
                    </a:p>
                  </a:txBody>
                  <a:tcPr anchor="ctr"/>
                </a:tc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KDH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8,89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18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12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1,35</a:t>
                      </a:r>
                      <a:endParaRPr lang="sk-SK" sz="2200" b="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SNS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7,93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15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10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1,26</a:t>
                      </a:r>
                      <a:endParaRPr lang="sk-SK" sz="2200" b="0" dirty="0"/>
                    </a:p>
                  </a:txBody>
                  <a:tcPr anchor="ctr"/>
                </a:tc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Eg. / MKDH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7,42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14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9,33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1,26</a:t>
                      </a:r>
                      <a:endParaRPr lang="sk-SK" sz="2200" b="0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</a:tr>
              <a:tr h="550735"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Ostatní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1" dirty="0" smtClean="0"/>
                        <a:t>23,8</a:t>
                      </a:r>
                      <a:endParaRPr lang="sk-SK" sz="2200" b="1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0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0</a:t>
                      </a:r>
                      <a:endParaRPr lang="sk-SK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0" dirty="0" smtClean="0"/>
                        <a:t>0</a:t>
                      </a:r>
                      <a:endParaRPr lang="sk-SK" sz="2200" b="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181684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13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14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15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16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4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7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9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5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6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8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10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12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736</TotalTime>
  <Words>1842</Words>
  <Application>Microsoft Office PowerPoint</Application>
  <PresentationFormat>Prezentácia na obrazovke (4:3)</PresentationFormat>
  <Paragraphs>1006</Paragraphs>
  <Slides>47</Slides>
  <Notes>4</Notes>
  <HiddenSlides>0</HiddenSlides>
  <MMClips>0</MMClips>
  <ScaleCrop>false</ScaleCrop>
  <HeadingPairs>
    <vt:vector size="4" baseType="variant">
      <vt:variant>
        <vt:lpstr>Motív</vt:lpstr>
      </vt:variant>
      <vt:variant>
        <vt:i4>13</vt:i4>
      </vt:variant>
      <vt:variant>
        <vt:lpstr>Nadpisy snímok</vt:lpstr>
      </vt:variant>
      <vt:variant>
        <vt:i4>47</vt:i4>
      </vt:variant>
    </vt:vector>
  </HeadingPairs>
  <TitlesOfParts>
    <vt:vector size="60" baseType="lpstr">
      <vt:lpstr>Tok</vt:lpstr>
      <vt:lpstr>7_Tok</vt:lpstr>
      <vt:lpstr>9_Tok</vt:lpstr>
      <vt:lpstr>3_Tok</vt:lpstr>
      <vt:lpstr>35_Tok</vt:lpstr>
      <vt:lpstr>6_Tok</vt:lpstr>
      <vt:lpstr>8_Tok</vt:lpstr>
      <vt:lpstr>10_Tok</vt:lpstr>
      <vt:lpstr>12_Tok</vt:lpstr>
      <vt:lpstr>13_Tok</vt:lpstr>
      <vt:lpstr>14_Tok</vt:lpstr>
      <vt:lpstr>15_Tok</vt:lpstr>
      <vt:lpstr>16_Tok</vt:lpstr>
      <vt:lpstr>Slovenská republika</vt:lpstr>
      <vt:lpstr>Základní znaky</vt:lpstr>
      <vt:lpstr>Volební systém 1990</vt:lpstr>
      <vt:lpstr>Volební systém 1990</vt:lpstr>
      <vt:lpstr>Volební systém 1990</vt:lpstr>
      <vt:lpstr>Volební systém 1990</vt:lpstr>
      <vt:lpstr>Snímka 7</vt:lpstr>
      <vt:lpstr>Volební systém 1992</vt:lpstr>
      <vt:lpstr>Snímka 9</vt:lpstr>
      <vt:lpstr>Snímka 10</vt:lpstr>
      <vt:lpstr>Volební reforma 1998</vt:lpstr>
      <vt:lpstr>Volební reforma 1998</vt:lpstr>
      <vt:lpstr>Snímka 13</vt:lpstr>
      <vt:lpstr>Vývoj po roce 2002</vt:lpstr>
      <vt:lpstr>Snímka 15</vt:lpstr>
      <vt:lpstr>Snímka 16</vt:lpstr>
      <vt:lpstr>Snímka 17</vt:lpstr>
      <vt:lpstr>Snímka 18</vt:lpstr>
      <vt:lpstr>Snímka 19</vt:lpstr>
      <vt:lpstr>Reformní trend?</vt:lpstr>
      <vt:lpstr>Dopady volebních reforem</vt:lpstr>
      <vt:lpstr>Vysoká proporcionalita</vt:lpstr>
      <vt:lpstr>NR SR 1998 - 2016</vt:lpstr>
      <vt:lpstr>NR SR 1998 - 2016</vt:lpstr>
      <vt:lpstr>Počet relevantních stran</vt:lpstr>
      <vt:lpstr>Personální obsazení NR SR </vt:lpstr>
      <vt:lpstr>Personální obsazení NR SR</vt:lpstr>
      <vt:lpstr>Posuny 2010</vt:lpstr>
      <vt:lpstr>Posuny 2012</vt:lpstr>
      <vt:lpstr>Příklad – Smer-SD, 2012</vt:lpstr>
      <vt:lpstr>Snímka 31</vt:lpstr>
      <vt:lpstr>Snímka 32</vt:lpstr>
      <vt:lpstr>Preferenční hlasy pro jednotlivé kandidáty</vt:lpstr>
      <vt:lpstr>Preferenční hlasování</vt:lpstr>
      <vt:lpstr>Aktuální diskuse o reformách</vt:lpstr>
      <vt:lpstr>Omezené hlasování (2011)</vt:lpstr>
      <vt:lpstr>Omezené hlasování (2011)</vt:lpstr>
      <vt:lpstr>Omezené hlasování (2011)</vt:lpstr>
      <vt:lpstr>Omezené hlasování (2011)</vt:lpstr>
      <vt:lpstr>Propad hlasů (R. Fico)</vt:lpstr>
      <vt:lpstr>Propad hlasů</vt:lpstr>
      <vt:lpstr>Omezené hlasování (2011)</vt:lpstr>
      <vt:lpstr>Narušení proporcionality</vt:lpstr>
      <vt:lpstr>Narušení proporcionality</vt:lpstr>
      <vt:lpstr>Narušení proporcionality</vt:lpstr>
      <vt:lpstr>Narušení proporcionality</vt:lpstr>
      <vt:lpstr>Narušení proporcionality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Peto</dc:creator>
  <cp:lastModifiedBy>oem</cp:lastModifiedBy>
  <cp:revision>128</cp:revision>
  <dcterms:created xsi:type="dcterms:W3CDTF">2011-04-02T07:56:23Z</dcterms:created>
  <dcterms:modified xsi:type="dcterms:W3CDTF">2017-03-27T08:19:38Z</dcterms:modified>
</cp:coreProperties>
</file>