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56" r:id="rId7"/>
    <p:sldMasterId id="2147483768" r:id="rId8"/>
    <p:sldMasterId id="2147483852" r:id="rId9"/>
    <p:sldMasterId id="2147483864" r:id="rId10"/>
    <p:sldMasterId id="2147483876" r:id="rId11"/>
    <p:sldMasterId id="2147483888" r:id="rId12"/>
    <p:sldMasterId id="2147483900" r:id="rId13"/>
    <p:sldMasterId id="2147483912" r:id="rId14"/>
    <p:sldMasterId id="2147483972" r:id="rId15"/>
    <p:sldMasterId id="2147483984" r:id="rId16"/>
    <p:sldMasterId id="2147483996" r:id="rId17"/>
  </p:sldMasterIdLst>
  <p:notesMasterIdLst>
    <p:notesMasterId r:id="rId51"/>
  </p:notesMasterIdLst>
  <p:sldIdLst>
    <p:sldId id="256" r:id="rId18"/>
    <p:sldId id="282" r:id="rId19"/>
    <p:sldId id="258" r:id="rId20"/>
    <p:sldId id="273" r:id="rId21"/>
    <p:sldId id="259" r:id="rId22"/>
    <p:sldId id="274" r:id="rId23"/>
    <p:sldId id="260" r:id="rId24"/>
    <p:sldId id="308" r:id="rId25"/>
    <p:sldId id="299" r:id="rId26"/>
    <p:sldId id="300" r:id="rId27"/>
    <p:sldId id="262" r:id="rId28"/>
    <p:sldId id="280" r:id="rId29"/>
    <p:sldId id="281" r:id="rId30"/>
    <p:sldId id="263" r:id="rId31"/>
    <p:sldId id="265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301" r:id="rId42"/>
    <p:sldId id="302" r:id="rId43"/>
    <p:sldId id="303" r:id="rId44"/>
    <p:sldId id="304" r:id="rId45"/>
    <p:sldId id="305" r:id="rId46"/>
    <p:sldId id="266" r:id="rId47"/>
    <p:sldId id="292" r:id="rId48"/>
    <p:sldId id="294" r:id="rId49"/>
    <p:sldId id="307" r:id="rId5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em\Desktop\Pe&#357;o\&#352;kola\Politol&#243;gia\Bakal&#225;rske%20predmety\Druhorad&#233;%20vo&#318;by\EP2004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Zo&#353;it2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Zo&#353;it2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N:\&#352;kola\Politol&#243;gia\Bakal&#225;rske%20predmety\Druhorad&#233;%20vo&#318;by\EP2014.xlsx" TargetMode="External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em\Desktop\Pe&#357;o\&#352;kola\Politol&#243;gia\Bakal&#225;rske%20predmety\Druhorad&#233;%20vo&#318;by\EP2004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'Hárok1 (2)'!$C$3</c:f>
              <c:strCache>
                <c:ptCount val="1"/>
                <c:pt idx="0">
                  <c:v>Prezident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'Hárok1 (2)'!$B$4:$B$20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(2)'!$C$4:$C$20</c:f>
              <c:numCache>
                <c:formatCode>General</c:formatCode>
                <c:ptCount val="17"/>
                <c:pt idx="0">
                  <c:v>0</c:v>
                </c:pt>
                <c:pt idx="1">
                  <c:v>73.89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47.94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43.63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BF-4455-99DD-B52C4B00094B}"/>
            </c:ext>
          </c:extLst>
        </c:ser>
        <c:ser>
          <c:idx val="1"/>
          <c:order val="1"/>
          <c:tx>
            <c:strRef>
              <c:f>'Hárok1 (2)'!$F$3</c:f>
              <c:strCache>
                <c:ptCount val="1"/>
                <c:pt idx="0">
                  <c:v>NR SR</c:v>
                </c:pt>
              </c:strCache>
            </c:strRef>
          </c:tx>
          <c:spPr>
            <a:solidFill>
              <a:srgbClr val="0F6FC6">
                <a:lumMod val="60000"/>
                <a:lumOff val="40000"/>
              </a:srgbClr>
            </a:solidFill>
          </c:spPr>
          <c:invertIfNegative val="0"/>
          <c:cat>
            <c:numRef>
              <c:f>'Hárok1 (2)'!$E$4:$E$20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(2)'!$F$4:$F$20</c:f>
              <c:numCache>
                <c:formatCode>General</c:formatCode>
                <c:ptCount val="17"/>
                <c:pt idx="0">
                  <c:v>84.240000000000009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70.06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54.67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58.83</c:v>
                </c:pt>
                <c:pt idx="13">
                  <c:v>0</c:v>
                </c:pt>
                <c:pt idx="14">
                  <c:v>59.11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BF-4455-99DD-B52C4B00094B}"/>
            </c:ext>
          </c:extLst>
        </c:ser>
        <c:ser>
          <c:idx val="2"/>
          <c:order val="2"/>
          <c:tx>
            <c:strRef>
              <c:f>'Hárok1 (2)'!$I$3</c:f>
              <c:strCache>
                <c:ptCount val="1"/>
                <c:pt idx="0">
                  <c:v>VÚC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'Hárok1 (2)'!$H$4:$H$20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(2)'!$I$4:$I$20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26.02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18.02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22.9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20.110000000000003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BF-4455-99DD-B52C4B00094B}"/>
            </c:ext>
          </c:extLst>
        </c:ser>
        <c:ser>
          <c:idx val="3"/>
          <c:order val="3"/>
          <c:tx>
            <c:strRef>
              <c:f>'Hárok1 (2)'!$L$3</c:f>
              <c:strCache>
                <c:ptCount val="1"/>
                <c:pt idx="0">
                  <c:v>Obce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'Hárok1 (2)'!$K$4:$K$20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(2)'!$L$4:$L$20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49.51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47.65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49.690000000000005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48.339999999999996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BF-4455-99DD-B52C4B00094B}"/>
            </c:ext>
          </c:extLst>
        </c:ser>
        <c:ser>
          <c:idx val="4"/>
          <c:order val="4"/>
          <c:tx>
            <c:strRef>
              <c:f>'Hárok1 (2)'!$O$3</c:f>
              <c:strCache>
                <c:ptCount val="1"/>
                <c:pt idx="0">
                  <c:v>EP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'Hárok1 (2)'!$N$4:$N$20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(2)'!$O$4:$O$20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16.959999999999997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19.64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BF-4455-99DD-B52C4B000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371200"/>
        <c:axId val="94450816"/>
      </c:barChart>
      <c:catAx>
        <c:axId val="9437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680000"/>
          <a:lstStyle/>
          <a:p>
            <a:pPr>
              <a:defRPr sz="1600"/>
            </a:pPr>
            <a:endParaRPr lang="cs-CZ"/>
          </a:p>
        </c:txPr>
        <c:crossAx val="94450816"/>
        <c:crosses val="autoZero"/>
        <c:auto val="1"/>
        <c:lblAlgn val="ctr"/>
        <c:lblOffset val="100"/>
        <c:noMultiLvlLbl val="0"/>
      </c:catAx>
      <c:valAx>
        <c:axId val="9445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37120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8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3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B06-4FAF-A41E-3403B54B5C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'Hárok5 (4)'!$B$3:$B$4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'Hárok5 (4)'!$C$3:$C$4</c:f>
              <c:numCache>
                <c:formatCode>General</c:formatCode>
                <c:ptCount val="2"/>
                <c:pt idx="0">
                  <c:v>80.64</c:v>
                </c:pt>
                <c:pt idx="1">
                  <c:v>19.36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06-4FAF-A41E-3403B54B5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3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809-4CE5-AAB2-051F4A9065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'Hárok5 (6)'!$B$3:$B$4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'Hárok5 (6)'!$C$3:$C$4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9-4CE5-AAB2-051F4A906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Hárok2!$D$2</c:f>
              <c:strCache>
                <c:ptCount val="1"/>
                <c:pt idx="0">
                  <c:v>2004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307-4D92-93C5-C26486F60A21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307-4D92-93C5-C26486F60A21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307-4D92-93C5-C26486F60A21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1307-4D92-93C5-C26486F60A21}"/>
              </c:ext>
            </c:extLst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1307-4D92-93C5-C26486F60A21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1307-4D92-93C5-C26486F60A21}"/>
              </c:ext>
            </c:extLst>
          </c:dPt>
          <c:dPt>
            <c:idx val="21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1307-4D92-93C5-C26486F60A21}"/>
              </c:ext>
            </c:extLst>
          </c:dPt>
          <c:dPt>
            <c:idx val="2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1307-4D92-93C5-C26486F60A21}"/>
              </c:ext>
            </c:extLst>
          </c:dPt>
          <c:dPt>
            <c:idx val="23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1307-4D92-93C5-C26486F60A21}"/>
              </c:ext>
            </c:extLst>
          </c:dPt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1307-4D92-93C5-C26486F60A21}"/>
              </c:ext>
            </c:extLst>
          </c:dPt>
          <c:dPt>
            <c:idx val="25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1307-4D92-93C5-C26486F60A21}"/>
              </c:ext>
            </c:extLst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1307-4D92-93C5-C26486F60A21}"/>
              </c:ext>
            </c:extLst>
          </c:dPt>
          <c:cat>
            <c:strRef>
              <c:f>Hárok2!$C$3:$C$29</c:f>
              <c:strCache>
                <c:ptCount val="27"/>
                <c:pt idx="0">
                  <c:v>BEL</c:v>
                </c:pt>
                <c:pt idx="1">
                  <c:v>LUX</c:v>
                </c:pt>
                <c:pt idx="2">
                  <c:v>MAL</c:v>
                </c:pt>
                <c:pt idx="3">
                  <c:v>ITA</c:v>
                </c:pt>
                <c:pt idx="4">
                  <c:v>CYP</c:v>
                </c:pt>
                <c:pt idx="5">
                  <c:v>GRE</c:v>
                </c:pt>
                <c:pt idx="6">
                  <c:v>IRE</c:v>
                </c:pt>
                <c:pt idx="7">
                  <c:v>LAT</c:v>
                </c:pt>
                <c:pt idx="8">
                  <c:v>DEN</c:v>
                </c:pt>
                <c:pt idx="9">
                  <c:v>ESP</c:v>
                </c:pt>
                <c:pt idx="10">
                  <c:v>GER</c:v>
                </c:pt>
                <c:pt idx="11">
                  <c:v>FRA</c:v>
                </c:pt>
                <c:pt idx="12">
                  <c:v>AUT</c:v>
                </c:pt>
                <c:pt idx="13">
                  <c:v>LIT</c:v>
                </c:pt>
                <c:pt idx="14">
                  <c:v>FIN</c:v>
                </c:pt>
                <c:pt idx="15">
                  <c:v>NED</c:v>
                </c:pt>
                <c:pt idx="16">
                  <c:v>UK</c:v>
                </c:pt>
                <c:pt idx="17">
                  <c:v>POR</c:v>
                </c:pt>
                <c:pt idx="18">
                  <c:v>HUN</c:v>
                </c:pt>
                <c:pt idx="19">
                  <c:v>SWE</c:v>
                </c:pt>
                <c:pt idx="20">
                  <c:v>ROM</c:v>
                </c:pt>
                <c:pt idx="21">
                  <c:v>BUL</c:v>
                </c:pt>
                <c:pt idx="22">
                  <c:v>SLO</c:v>
                </c:pt>
                <c:pt idx="23">
                  <c:v>CZE</c:v>
                </c:pt>
                <c:pt idx="24">
                  <c:v>EST</c:v>
                </c:pt>
                <c:pt idx="25">
                  <c:v>POL</c:v>
                </c:pt>
                <c:pt idx="26">
                  <c:v>SVK</c:v>
                </c:pt>
              </c:strCache>
            </c:strRef>
          </c:cat>
          <c:val>
            <c:numRef>
              <c:f>Hárok2!$D$3:$D$29</c:f>
              <c:numCache>
                <c:formatCode>General</c:formatCode>
                <c:ptCount val="27"/>
                <c:pt idx="0">
                  <c:v>90.8</c:v>
                </c:pt>
                <c:pt idx="1">
                  <c:v>89</c:v>
                </c:pt>
                <c:pt idx="2">
                  <c:v>82.4</c:v>
                </c:pt>
                <c:pt idx="3">
                  <c:v>73.099999999999994</c:v>
                </c:pt>
                <c:pt idx="4">
                  <c:v>71.2</c:v>
                </c:pt>
                <c:pt idx="5">
                  <c:v>63.4</c:v>
                </c:pt>
                <c:pt idx="6">
                  <c:v>58.8</c:v>
                </c:pt>
                <c:pt idx="7">
                  <c:v>48.4</c:v>
                </c:pt>
                <c:pt idx="8">
                  <c:v>47.9</c:v>
                </c:pt>
                <c:pt idx="9">
                  <c:v>45.1</c:v>
                </c:pt>
                <c:pt idx="10">
                  <c:v>43</c:v>
                </c:pt>
                <c:pt idx="11">
                  <c:v>42.8</c:v>
                </c:pt>
                <c:pt idx="12">
                  <c:v>42.4</c:v>
                </c:pt>
                <c:pt idx="13">
                  <c:v>41.3</c:v>
                </c:pt>
                <c:pt idx="14">
                  <c:v>39.4</c:v>
                </c:pt>
                <c:pt idx="15">
                  <c:v>39.300000000000004</c:v>
                </c:pt>
                <c:pt idx="16">
                  <c:v>38.800000000000004</c:v>
                </c:pt>
                <c:pt idx="17">
                  <c:v>38.6</c:v>
                </c:pt>
                <c:pt idx="18">
                  <c:v>38.5</c:v>
                </c:pt>
                <c:pt idx="19">
                  <c:v>37.800000000000004</c:v>
                </c:pt>
                <c:pt idx="20">
                  <c:v>29.5</c:v>
                </c:pt>
                <c:pt idx="21">
                  <c:v>29.2</c:v>
                </c:pt>
                <c:pt idx="22">
                  <c:v>28.3</c:v>
                </c:pt>
                <c:pt idx="23">
                  <c:v>28.3</c:v>
                </c:pt>
                <c:pt idx="24">
                  <c:v>26.8</c:v>
                </c:pt>
                <c:pt idx="25">
                  <c:v>20.9</c:v>
                </c:pt>
                <c:pt idx="2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307-4D92-93C5-C26486F60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250304"/>
        <c:axId val="95251840"/>
      </c:barChart>
      <c:catAx>
        <c:axId val="95250304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cs-CZ"/>
          </a:p>
        </c:txPr>
        <c:crossAx val="95251840"/>
        <c:crosses val="autoZero"/>
        <c:auto val="1"/>
        <c:lblAlgn val="ctr"/>
        <c:lblOffset val="100"/>
        <c:noMultiLvlLbl val="0"/>
      </c:catAx>
      <c:valAx>
        <c:axId val="95251840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1300"/>
            </a:pPr>
            <a:endParaRPr lang="cs-CZ"/>
          </a:p>
        </c:txPr>
        <c:crossAx val="95250304"/>
        <c:crossesAt val="28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Hárok2!$G$2</c:f>
              <c:strCache>
                <c:ptCount val="1"/>
                <c:pt idx="0">
                  <c:v>2009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7E3-4E04-B4E2-B673A29B1C5D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7E3-4E04-B4E2-B673A29B1C5D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7E3-4E04-B4E2-B673A29B1C5D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7E3-4E04-B4E2-B673A29B1C5D}"/>
              </c:ext>
            </c:extLst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7E3-4E04-B4E2-B673A29B1C5D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F7E3-4E04-B4E2-B673A29B1C5D}"/>
              </c:ext>
            </c:extLst>
          </c:dPt>
          <c:dPt>
            <c:idx val="21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F7E3-4E04-B4E2-B673A29B1C5D}"/>
              </c:ext>
            </c:extLst>
          </c:dPt>
          <c:dPt>
            <c:idx val="22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F7E3-4E04-B4E2-B673A29B1C5D}"/>
              </c:ext>
            </c:extLst>
          </c:dPt>
          <c:dPt>
            <c:idx val="23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F7E3-4E04-B4E2-B673A29B1C5D}"/>
              </c:ext>
            </c:extLst>
          </c:dPt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F7E3-4E04-B4E2-B673A29B1C5D}"/>
              </c:ext>
            </c:extLst>
          </c:dPt>
          <c:dPt>
            <c:idx val="25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F7E3-4E04-B4E2-B673A29B1C5D}"/>
              </c:ext>
            </c:extLst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F7E3-4E04-B4E2-B673A29B1C5D}"/>
              </c:ext>
            </c:extLst>
          </c:dPt>
          <c:cat>
            <c:strRef>
              <c:f>Hárok2!$F$3:$F$29</c:f>
              <c:strCache>
                <c:ptCount val="27"/>
                <c:pt idx="0">
                  <c:v>LUX</c:v>
                </c:pt>
                <c:pt idx="1">
                  <c:v>BEL</c:v>
                </c:pt>
                <c:pt idx="2">
                  <c:v>MAL</c:v>
                </c:pt>
                <c:pt idx="3">
                  <c:v>ITA</c:v>
                </c:pt>
                <c:pt idx="4">
                  <c:v>DEN</c:v>
                </c:pt>
                <c:pt idx="5">
                  <c:v>CYP</c:v>
                </c:pt>
                <c:pt idx="6">
                  <c:v>IRE</c:v>
                </c:pt>
                <c:pt idx="7">
                  <c:v>LIT</c:v>
                </c:pt>
                <c:pt idx="8">
                  <c:v>GRE</c:v>
                </c:pt>
                <c:pt idx="9">
                  <c:v>AUT</c:v>
                </c:pt>
                <c:pt idx="10">
                  <c:v>SWE</c:v>
                </c:pt>
                <c:pt idx="11">
                  <c:v>ESP</c:v>
                </c:pt>
                <c:pt idx="12">
                  <c:v>EST</c:v>
                </c:pt>
                <c:pt idx="13">
                  <c:v>GER</c:v>
                </c:pt>
                <c:pt idx="14">
                  <c:v>FRA</c:v>
                </c:pt>
                <c:pt idx="15">
                  <c:v>FIN</c:v>
                </c:pt>
                <c:pt idx="16">
                  <c:v>BUL</c:v>
                </c:pt>
                <c:pt idx="17">
                  <c:v>POR</c:v>
                </c:pt>
                <c:pt idx="18">
                  <c:v>NED</c:v>
                </c:pt>
                <c:pt idx="19">
                  <c:v>HUN</c:v>
                </c:pt>
                <c:pt idx="20">
                  <c:v>UK</c:v>
                </c:pt>
                <c:pt idx="21">
                  <c:v>SLO</c:v>
                </c:pt>
                <c:pt idx="22">
                  <c:v>CZE</c:v>
                </c:pt>
                <c:pt idx="23">
                  <c:v>ROM</c:v>
                </c:pt>
                <c:pt idx="24">
                  <c:v>POL</c:v>
                </c:pt>
                <c:pt idx="25">
                  <c:v>LAT</c:v>
                </c:pt>
                <c:pt idx="26">
                  <c:v>SVK</c:v>
                </c:pt>
              </c:strCache>
            </c:strRef>
          </c:cat>
          <c:val>
            <c:numRef>
              <c:f>Hárok2!$G$3:$G$29</c:f>
              <c:numCache>
                <c:formatCode>General</c:formatCode>
                <c:ptCount val="27"/>
                <c:pt idx="0">
                  <c:v>90.8</c:v>
                </c:pt>
                <c:pt idx="1">
                  <c:v>90.4</c:v>
                </c:pt>
                <c:pt idx="2">
                  <c:v>78.8</c:v>
                </c:pt>
                <c:pt idx="3">
                  <c:v>65.099999999999994</c:v>
                </c:pt>
                <c:pt idx="4">
                  <c:v>59.5</c:v>
                </c:pt>
                <c:pt idx="5">
                  <c:v>59.4</c:v>
                </c:pt>
                <c:pt idx="6">
                  <c:v>58.6</c:v>
                </c:pt>
                <c:pt idx="7">
                  <c:v>53.7</c:v>
                </c:pt>
                <c:pt idx="8">
                  <c:v>52.6</c:v>
                </c:pt>
                <c:pt idx="9">
                  <c:v>46</c:v>
                </c:pt>
                <c:pt idx="10">
                  <c:v>45.5</c:v>
                </c:pt>
                <c:pt idx="11">
                  <c:v>44.9</c:v>
                </c:pt>
                <c:pt idx="12">
                  <c:v>43.9</c:v>
                </c:pt>
                <c:pt idx="13">
                  <c:v>43.3</c:v>
                </c:pt>
                <c:pt idx="14">
                  <c:v>40.6</c:v>
                </c:pt>
                <c:pt idx="15">
                  <c:v>40.300000000000004</c:v>
                </c:pt>
                <c:pt idx="16">
                  <c:v>39</c:v>
                </c:pt>
                <c:pt idx="17">
                  <c:v>36.800000000000004</c:v>
                </c:pt>
                <c:pt idx="18">
                  <c:v>36.800000000000004</c:v>
                </c:pt>
                <c:pt idx="19">
                  <c:v>36.300000000000004</c:v>
                </c:pt>
                <c:pt idx="20">
                  <c:v>34.700000000000003</c:v>
                </c:pt>
                <c:pt idx="21">
                  <c:v>28.3</c:v>
                </c:pt>
                <c:pt idx="22">
                  <c:v>28.2</c:v>
                </c:pt>
                <c:pt idx="23">
                  <c:v>27.7</c:v>
                </c:pt>
                <c:pt idx="24">
                  <c:v>24.5</c:v>
                </c:pt>
                <c:pt idx="25">
                  <c:v>21</c:v>
                </c:pt>
                <c:pt idx="26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7E3-4E04-B4E2-B673A29B1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71264"/>
        <c:axId val="95372800"/>
      </c:barChart>
      <c:catAx>
        <c:axId val="95371264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cs-CZ"/>
          </a:p>
        </c:txPr>
        <c:crossAx val="95372800"/>
        <c:crosses val="autoZero"/>
        <c:auto val="1"/>
        <c:lblAlgn val="ctr"/>
        <c:lblOffset val="100"/>
        <c:noMultiLvlLbl val="0"/>
      </c:catAx>
      <c:valAx>
        <c:axId val="95372800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sz="1300"/>
            </a:pPr>
            <a:endParaRPr lang="cs-CZ"/>
          </a:p>
        </c:txPr>
        <c:crossAx val="95371264"/>
        <c:crossesAt val="28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'Účasť 2014'!$D$2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13C-4E28-B031-129A318FBA71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13C-4E28-B031-129A318FBA71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13C-4E28-B031-129A318FBA71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13C-4E28-B031-129A318FBA71}"/>
              </c:ext>
            </c:extLst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13C-4E28-B031-129A318FBA71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F13C-4E28-B031-129A318FBA71}"/>
              </c:ext>
            </c:extLst>
          </c:dPt>
          <c:dPt>
            <c:idx val="21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F13C-4E28-B031-129A318FBA71}"/>
              </c:ext>
            </c:extLst>
          </c:dPt>
          <c:dPt>
            <c:idx val="2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F13C-4E28-B031-129A318FBA71}"/>
              </c:ext>
            </c:extLst>
          </c:dPt>
          <c:dPt>
            <c:idx val="23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F13C-4E28-B031-129A318FBA71}"/>
              </c:ext>
            </c:extLst>
          </c:dPt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F13C-4E28-B031-129A318FBA71}"/>
              </c:ext>
            </c:extLst>
          </c:dPt>
          <c:dPt>
            <c:idx val="25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F13C-4E28-B031-129A318FBA71}"/>
              </c:ext>
            </c:extLst>
          </c:dPt>
          <c:dPt>
            <c:idx val="26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F13C-4E28-B031-129A318FBA71}"/>
              </c:ext>
            </c:extLst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F13C-4E28-B031-129A318FBA71}"/>
              </c:ext>
            </c:extLst>
          </c:dPt>
          <c:cat>
            <c:strRef>
              <c:f>'Účasť 2014'!$C$3:$C$30</c:f>
              <c:strCache>
                <c:ptCount val="28"/>
                <c:pt idx="0">
                  <c:v>BEL</c:v>
                </c:pt>
                <c:pt idx="1">
                  <c:v>LUX</c:v>
                </c:pt>
                <c:pt idx="2">
                  <c:v>MAL</c:v>
                </c:pt>
                <c:pt idx="3">
                  <c:v>GRE</c:v>
                </c:pt>
                <c:pt idx="4">
                  <c:v>ITA</c:v>
                </c:pt>
                <c:pt idx="5">
                  <c:v>DEN</c:v>
                </c:pt>
                <c:pt idx="6">
                  <c:v>IRE</c:v>
                </c:pt>
                <c:pt idx="7">
                  <c:v>SWE</c:v>
                </c:pt>
                <c:pt idx="8">
                  <c:v>GER</c:v>
                </c:pt>
                <c:pt idx="9">
                  <c:v>LIT</c:v>
                </c:pt>
                <c:pt idx="10">
                  <c:v>AUT</c:v>
                </c:pt>
                <c:pt idx="11">
                  <c:v>CYP</c:v>
                </c:pt>
                <c:pt idx="12">
                  <c:v>ESP</c:v>
                </c:pt>
                <c:pt idx="13">
                  <c:v>FRA</c:v>
                </c:pt>
                <c:pt idx="14">
                  <c:v>FIN</c:v>
                </c:pt>
                <c:pt idx="15">
                  <c:v>NED</c:v>
                </c:pt>
                <c:pt idx="16">
                  <c:v>EST</c:v>
                </c:pt>
                <c:pt idx="17">
                  <c:v>BUL</c:v>
                </c:pt>
                <c:pt idx="18">
                  <c:v>UK</c:v>
                </c:pt>
                <c:pt idx="19">
                  <c:v>POR</c:v>
                </c:pt>
                <c:pt idx="20">
                  <c:v>ROM</c:v>
                </c:pt>
                <c:pt idx="21">
                  <c:v>LAT</c:v>
                </c:pt>
                <c:pt idx="22">
                  <c:v>HUN</c:v>
                </c:pt>
                <c:pt idx="23">
                  <c:v>CRO</c:v>
                </c:pt>
                <c:pt idx="24">
                  <c:v>SLO</c:v>
                </c:pt>
                <c:pt idx="25">
                  <c:v>POL</c:v>
                </c:pt>
                <c:pt idx="26">
                  <c:v>CZE</c:v>
                </c:pt>
                <c:pt idx="27">
                  <c:v>SVK</c:v>
                </c:pt>
              </c:strCache>
            </c:strRef>
          </c:cat>
          <c:val>
            <c:numRef>
              <c:f>'Účasť 2014'!$D$3:$D$30</c:f>
              <c:numCache>
                <c:formatCode>General</c:formatCode>
                <c:ptCount val="28"/>
                <c:pt idx="0">
                  <c:v>89.6</c:v>
                </c:pt>
                <c:pt idx="1">
                  <c:v>85.6</c:v>
                </c:pt>
                <c:pt idx="2">
                  <c:v>74.8</c:v>
                </c:pt>
                <c:pt idx="3">
                  <c:v>60</c:v>
                </c:pt>
                <c:pt idx="4">
                  <c:v>57.2</c:v>
                </c:pt>
                <c:pt idx="5">
                  <c:v>56.3</c:v>
                </c:pt>
                <c:pt idx="6">
                  <c:v>52.4</c:v>
                </c:pt>
                <c:pt idx="7">
                  <c:v>51.1</c:v>
                </c:pt>
                <c:pt idx="8">
                  <c:v>48.1</c:v>
                </c:pt>
                <c:pt idx="9">
                  <c:v>47.4</c:v>
                </c:pt>
                <c:pt idx="10">
                  <c:v>45.4</c:v>
                </c:pt>
                <c:pt idx="11">
                  <c:v>44</c:v>
                </c:pt>
                <c:pt idx="12">
                  <c:v>43.8</c:v>
                </c:pt>
                <c:pt idx="13">
                  <c:v>42.4</c:v>
                </c:pt>
                <c:pt idx="14">
                  <c:v>39.1</c:v>
                </c:pt>
                <c:pt idx="15">
                  <c:v>37.300000000000011</c:v>
                </c:pt>
                <c:pt idx="16">
                  <c:v>36.5</c:v>
                </c:pt>
                <c:pt idx="17">
                  <c:v>35.800000000000011</c:v>
                </c:pt>
                <c:pt idx="18">
                  <c:v>35.6</c:v>
                </c:pt>
                <c:pt idx="19">
                  <c:v>33.700000000000003</c:v>
                </c:pt>
                <c:pt idx="20">
                  <c:v>32.4</c:v>
                </c:pt>
                <c:pt idx="21">
                  <c:v>30.2</c:v>
                </c:pt>
                <c:pt idx="22">
                  <c:v>29</c:v>
                </c:pt>
                <c:pt idx="23">
                  <c:v>25.2</c:v>
                </c:pt>
                <c:pt idx="24">
                  <c:v>24.6</c:v>
                </c:pt>
                <c:pt idx="25">
                  <c:v>23.8</c:v>
                </c:pt>
                <c:pt idx="26">
                  <c:v>18.2</c:v>
                </c:pt>
                <c:pt idx="27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13C-4E28-B031-129A318FB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40896"/>
        <c:axId val="95442432"/>
      </c:barChart>
      <c:catAx>
        <c:axId val="95440896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95442432"/>
        <c:crossesAt val="0"/>
        <c:auto val="1"/>
        <c:lblAlgn val="ctr"/>
        <c:lblOffset val="100"/>
        <c:noMultiLvlLbl val="0"/>
      </c:catAx>
      <c:valAx>
        <c:axId val="954424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cs-CZ"/>
          </a:p>
        </c:txPr>
        <c:crossAx val="95440896"/>
        <c:crosses val="max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'Hárok1 (2)'!$F$3</c:f>
              <c:strCache>
                <c:ptCount val="1"/>
                <c:pt idx="0">
                  <c:v>NR SR</c:v>
                </c:pt>
              </c:strCache>
            </c:strRef>
          </c:tx>
          <c:spPr>
            <a:solidFill>
              <a:srgbClr val="0F6FC6">
                <a:lumMod val="60000"/>
                <a:lumOff val="40000"/>
              </a:srgbClr>
            </a:solidFill>
          </c:spPr>
          <c:invertIfNegative val="0"/>
          <c:cat>
            <c:numRef>
              <c:f>'Hárok1 (2)'!$E$4:$E$20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(2)'!$F$4:$F$20</c:f>
              <c:numCache>
                <c:formatCode>General</c:formatCode>
                <c:ptCount val="17"/>
                <c:pt idx="0">
                  <c:v>84.240000000000009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70.06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54.67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58.83</c:v>
                </c:pt>
                <c:pt idx="13">
                  <c:v>0</c:v>
                </c:pt>
                <c:pt idx="14">
                  <c:v>59.11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D-4845-BFCB-ACCBD14A7A5A}"/>
            </c:ext>
          </c:extLst>
        </c:ser>
        <c:ser>
          <c:idx val="4"/>
          <c:order val="1"/>
          <c:tx>
            <c:strRef>
              <c:f>'Hárok1 (2)'!$O$3</c:f>
              <c:strCache>
                <c:ptCount val="1"/>
                <c:pt idx="0">
                  <c:v>EP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'Hárok1 (2)'!$N$4:$N$20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'Hárok1 (2)'!$O$4:$O$20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16.959999999999997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19.64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D-4845-BFCB-ACCBD14A7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467968"/>
        <c:axId val="94469504"/>
      </c:barChart>
      <c:catAx>
        <c:axId val="9446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680000"/>
          <a:lstStyle/>
          <a:p>
            <a:pPr>
              <a:defRPr sz="1600"/>
            </a:pPr>
            <a:endParaRPr lang="cs-CZ"/>
          </a:p>
        </c:txPr>
        <c:crossAx val="94469504"/>
        <c:crosses val="autoZero"/>
        <c:auto val="1"/>
        <c:lblAlgn val="ctr"/>
        <c:lblOffset val="100"/>
        <c:noMultiLvlLbl val="0"/>
      </c:catAx>
      <c:valAx>
        <c:axId val="9446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4679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8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3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199-4E67-AC63-B208F6CF7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Hárok5!$B$3:$B$4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Hárok5!$C$3:$C$4</c:f>
              <c:numCache>
                <c:formatCode>General</c:formatCode>
                <c:ptCount val="2"/>
                <c:pt idx="0">
                  <c:v>89.64</c:v>
                </c:pt>
                <c:pt idx="1">
                  <c:v>10.27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9-4E67-AC63-B208F6CF7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3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83A-4A57-924F-FBF8622E30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'Hárok5 (2)'!$B$3:$B$4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'Hárok5 (2)'!$C$3:$C$4</c:f>
              <c:numCache>
                <c:formatCode>General</c:formatCode>
                <c:ptCount val="2"/>
                <c:pt idx="0">
                  <c:v>81.790000000000006</c:v>
                </c:pt>
                <c:pt idx="1">
                  <c:v>18.21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3A-4A57-924F-FBF8622E30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2400"/>
          </a:pPr>
          <a:endParaRPr lang="cs-CZ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2400"/>
          </a:pPr>
          <a:endParaRPr lang="cs-CZ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3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AB6-4B83-B4CC-5DB321CC0A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'Hárok5 (3)'!$B$3:$B$4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'Hárok5 (3)'!$C$3:$C$4</c:f>
              <c:numCache>
                <c:formatCode>General</c:formatCode>
                <c:ptCount val="2"/>
                <c:pt idx="0">
                  <c:v>85.710000000000008</c:v>
                </c:pt>
                <c:pt idx="1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6-4B83-B4CC-5DB321CC0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/>
            </a:sp3d>
          </c:spPr>
          <c:explosion val="22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Constantia" pitchFamily="18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F41-452C-9248-4A26C4F905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Constantia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'Hárok5 (5)'!$B$3:$B$4</c:f>
              <c:strCache>
                <c:ptCount val="2"/>
                <c:pt idx="0">
                  <c:v>NR SR</c:v>
                </c:pt>
                <c:pt idx="1">
                  <c:v>Mimoparl.</c:v>
                </c:pt>
              </c:strCache>
            </c:strRef>
          </c:cat>
          <c:val>
            <c:numRef>
              <c:f>'Hárok5 (5)'!$C$3:$C$4</c:f>
              <c:numCache>
                <c:formatCode>General</c:formatCode>
                <c:ptCount val="2"/>
                <c:pt idx="0">
                  <c:v>88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41-452C-9248-4A26C4F90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400">
              <a:latin typeface="Constantia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FFC07-0867-47FB-80BE-CD6AB9F1F8E9}" type="datetimeFigureOut">
              <a:rPr lang="cs-CZ" smtClean="0"/>
              <a:pPr/>
              <a:t>13.05.2017</a:t>
            </a:fld>
            <a:endParaRPr lang="cs-CZ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D624D-F0EC-406E-8983-023FCA410CC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5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D624D-F0EC-406E-8983-023FCA410CC9}" type="slidenum">
              <a:rPr lang="cs-CZ" smtClean="0">
                <a:solidFill>
                  <a:prstClr val="black"/>
                </a:solidFill>
              </a:rPr>
              <a:pPr/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D624D-F0EC-406E-8983-023FCA410CC9}" type="slidenum">
              <a:rPr lang="cs-CZ" smtClean="0">
                <a:solidFill>
                  <a:prstClr val="black"/>
                </a:solidFill>
              </a:rPr>
              <a:pPr/>
              <a:t>33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13.5.2017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13.5.2017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4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2286000"/>
            <a:ext cx="8305800" cy="20574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Slovenská republika –  volby do EP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4.5.2017</a:t>
            </a:r>
          </a:p>
        </p:txBody>
      </p:sp>
      <p:pic>
        <p:nvPicPr>
          <p:cNvPr id="312322" name="Picture 2" descr="http://st.gdefon.ru/wallpapers_original/wallpapers/433160_slovakia_satin_flag_slovakiya_atlasa_flag_1920x1080_(www.GdeFon.ru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"/>
            <a:ext cx="3386666" cy="1905000"/>
          </a:xfrm>
          <a:prstGeom prst="rect">
            <a:avLst/>
          </a:prstGeom>
          <a:noFill/>
        </p:spPr>
      </p:pic>
      <p:pic>
        <p:nvPicPr>
          <p:cNvPr id="312324" name="Picture 4" descr="http://denesen.mk/web/wp-content/uploads/2013/02/eu-fla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28600"/>
            <a:ext cx="2907534" cy="1930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Volební programy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Většina stran připravuje zvláštní programy</a:t>
            </a:r>
          </a:p>
          <a:p>
            <a:endParaRPr lang="sk-SK" dirty="0"/>
          </a:p>
          <a:p>
            <a:r>
              <a:rPr lang="sk-SK" dirty="0"/>
              <a:t>Menší rozsah programů</a:t>
            </a:r>
          </a:p>
          <a:p>
            <a:endParaRPr lang="sk-SK" dirty="0"/>
          </a:p>
          <a:p>
            <a:r>
              <a:rPr lang="sk-SK" dirty="0"/>
              <a:t>Propojení domácích a evropských témat</a:t>
            </a:r>
          </a:p>
          <a:p>
            <a:endParaRPr lang="sk-SK" dirty="0"/>
          </a:p>
          <a:p>
            <a:r>
              <a:rPr lang="sk-SK" dirty="0" err="1"/>
              <a:t>Kooperace</a:t>
            </a:r>
            <a:r>
              <a:rPr lang="sk-SK" dirty="0"/>
              <a:t> s „evropskými“ politickými stranami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Volební kampaň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/>
          <a:lstStyle/>
          <a:p>
            <a:r>
              <a:rPr lang="sk-SK" dirty="0"/>
              <a:t>V porovnání s parlamentními volbami výrazně menší rozsah</a:t>
            </a:r>
          </a:p>
          <a:p>
            <a:endParaRPr lang="sk-SK" dirty="0"/>
          </a:p>
          <a:p>
            <a:r>
              <a:rPr lang="sk-SK" dirty="0"/>
              <a:t>Častá prezentace domácích témat v „evropské“ perspektivě</a:t>
            </a:r>
          </a:p>
          <a:p>
            <a:endParaRPr lang="sk-SK" dirty="0"/>
          </a:p>
          <a:p>
            <a:r>
              <a:rPr lang="sk-SK" dirty="0"/>
              <a:t>Témata:</a:t>
            </a:r>
          </a:p>
          <a:p>
            <a:pPr lvl="1"/>
            <a:r>
              <a:rPr lang="sk-SK" dirty="0"/>
              <a:t>2004 – okolnosti vstupu do EU („zásluhy“)</a:t>
            </a:r>
          </a:p>
          <a:p>
            <a:pPr lvl="1"/>
            <a:r>
              <a:rPr lang="sk-SK" dirty="0"/>
              <a:t>2009 – Lisabonská smlouva, integrační trendy</a:t>
            </a:r>
          </a:p>
          <a:p>
            <a:pPr lvl="1"/>
            <a:r>
              <a:rPr lang="sk-SK" dirty="0"/>
              <a:t>2014 – „ticho po prezidentských volbách“</a:t>
            </a:r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Kandidáti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Vyjádření menšího významu voleb</a:t>
            </a:r>
          </a:p>
          <a:p>
            <a:endParaRPr lang="sk-SK" dirty="0"/>
          </a:p>
          <a:p>
            <a:r>
              <a:rPr lang="sk-SK" b="1" dirty="0"/>
              <a:t>Trendy: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Absence předsedů relevantních </a:t>
            </a:r>
            <a:r>
              <a:rPr lang="sk-SK" dirty="0" err="1"/>
              <a:t>stran</a:t>
            </a:r>
            <a:r>
              <a:rPr lang="sk-SK" dirty="0"/>
              <a:t> (</a:t>
            </a:r>
            <a:r>
              <a:rPr lang="sk-SK" dirty="0" err="1"/>
              <a:t>výjimka</a:t>
            </a:r>
            <a:r>
              <a:rPr lang="sk-SK" dirty="0"/>
              <a:t> v 2014)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Poslanci a členové stranických vedení obsazují čelní pozice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Opakovaná kandidatura většiny europoslanců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Výsledky voleb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Sledované oblasti:</a:t>
            </a:r>
          </a:p>
          <a:p>
            <a:endParaRPr lang="sk-SK" dirty="0"/>
          </a:p>
          <a:p>
            <a:pPr lvl="1"/>
            <a:r>
              <a:rPr lang="sk-SK" dirty="0"/>
              <a:t>Výsledky vládních a opozičních stran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Výsledky mimoparlamentních stran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Množství neplatných hlasů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621778"/>
              </p:ext>
            </p:extLst>
          </p:nvPr>
        </p:nvGraphicFramePr>
        <p:xfrm>
          <a:off x="457200" y="1219196"/>
          <a:ext cx="8229600" cy="520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sk-SK" sz="2000" b="0" baseline="0" dirty="0">
                          <a:solidFill>
                            <a:schemeClr val="tx1"/>
                          </a:solidFill>
                        </a:rPr>
                        <a:t> hlasů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SDKÚ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119 954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HZDS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119 582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SMER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118 535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KDH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113 655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SMK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92 927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ANO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32 653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KSS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31 908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SF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22 804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SNS-PSNS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HZD-ĽÚ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11 914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OKS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Ostatní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16 453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2,32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497421"/>
              </p:ext>
            </p:extLst>
          </p:nvPr>
        </p:nvGraphicFramePr>
        <p:xfrm>
          <a:off x="228600" y="1371600"/>
          <a:ext cx="8534400" cy="5012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 / 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SDKÚ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15,09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+ 2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HZDS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19,5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- 2,46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SMER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13,46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+ 3,43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KDH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8,25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+ 7,94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SMK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11,16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+ 2,08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ANO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8,01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- 3,36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KSS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6,32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276783"/>
              </p:ext>
            </p:extLst>
          </p:nvPr>
        </p:nvGraphicFramePr>
        <p:xfrm>
          <a:off x="228600" y="1904999"/>
          <a:ext cx="8534400" cy="373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Vládní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42,51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+ 8,66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Opoziční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39,28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- 0,81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31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Mimoparl.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18,21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- 7,94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sk-SK" sz="3800" dirty="0"/>
              <a:t>Volby do EP 2004 – Volby do NR SR 2002</a:t>
            </a:r>
            <a:endParaRPr lang="cs-CZ" sz="3800" dirty="0"/>
          </a:p>
        </p:txBody>
      </p:sp>
      <p:graphicFrame>
        <p:nvGraphicFramePr>
          <p:cNvPr id="9" name="Graf 8"/>
          <p:cNvGraphicFramePr/>
          <p:nvPr/>
        </p:nvGraphicFramePr>
        <p:xfrm>
          <a:off x="152400" y="1676400"/>
          <a:ext cx="4838699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10"/>
          <p:cNvGraphicFramePr/>
          <p:nvPr/>
        </p:nvGraphicFramePr>
        <p:xfrm>
          <a:off x="4419600" y="1676400"/>
          <a:ext cx="4457699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Neplatné hlasy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573176"/>
              </p:ext>
            </p:extLst>
          </p:nvPr>
        </p:nvGraphicFramePr>
        <p:xfrm>
          <a:off x="228600" y="1904999"/>
          <a:ext cx="8458200" cy="4419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79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Volby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Podíl neplatných hlasů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VÚC 2001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5,71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Obce 2002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3,67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EP 2004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Prezident 2004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1,41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Typy voleb v SR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Prezidentské</a:t>
            </a:r>
          </a:p>
          <a:p>
            <a:endParaRPr lang="cs-CZ" dirty="0"/>
          </a:p>
          <a:p>
            <a:r>
              <a:rPr lang="cs-CZ" dirty="0"/>
              <a:t>Parlamentní (Národní rada SR)</a:t>
            </a:r>
          </a:p>
          <a:p>
            <a:endParaRPr lang="sk-SK" dirty="0"/>
          </a:p>
          <a:p>
            <a:r>
              <a:rPr lang="sk-SK" dirty="0"/>
              <a:t>Regionální (Vyšší územní celky – VÚC)</a:t>
            </a:r>
          </a:p>
          <a:p>
            <a:endParaRPr lang="sk-SK" dirty="0"/>
          </a:p>
          <a:p>
            <a:r>
              <a:rPr lang="sk-SK" dirty="0"/>
              <a:t>Komunální (zastupitelstva, starostové / primátoři)</a:t>
            </a:r>
          </a:p>
          <a:p>
            <a:endParaRPr lang="sk-SK" dirty="0"/>
          </a:p>
          <a:p>
            <a:r>
              <a:rPr lang="sk-SK" b="1" dirty="0"/>
              <a:t>Evropské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2009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161671"/>
              </p:ext>
            </p:extLst>
          </p:nvPr>
        </p:nvGraphicFramePr>
        <p:xfrm>
          <a:off x="457200" y="1219196"/>
          <a:ext cx="8229600" cy="520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sk-SK" sz="2000" b="0" baseline="0" dirty="0">
                          <a:solidFill>
                            <a:schemeClr val="tx1"/>
                          </a:solidFill>
                        </a:rPr>
                        <a:t> hlasů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264 722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32,01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140 426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93 750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89 905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ĽS-HZDS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74 241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45 960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39 016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17 482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KDS-OKS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17 409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13 643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13 063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Ostatní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17 165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2,06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2009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40331"/>
              </p:ext>
            </p:extLst>
          </p:nvPr>
        </p:nvGraphicFramePr>
        <p:xfrm>
          <a:off x="228600" y="1371600"/>
          <a:ext cx="8534400" cy="443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 / 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32,01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+ 2,87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- 1,37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- 0,35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+ 2,56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ĽS-HZDS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+ 0,18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- 6,18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2009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786687"/>
              </p:ext>
            </p:extLst>
          </p:nvPr>
        </p:nvGraphicFramePr>
        <p:xfrm>
          <a:off x="228600" y="1904999"/>
          <a:ext cx="8534400" cy="373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Vládní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46,53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49,66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- 3,13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Opoziční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+ 0,84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31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Mimoparl.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sk-SK" sz="3800" dirty="0"/>
              <a:t>Volby do EP 2009 – Volby do NR SR 2006</a:t>
            </a:r>
            <a:endParaRPr lang="cs-CZ" sz="38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622099140"/>
              </p:ext>
            </p:extLst>
          </p:nvPr>
        </p:nvGraphicFramePr>
        <p:xfrm>
          <a:off x="0" y="1447800"/>
          <a:ext cx="4571999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 13"/>
          <p:cNvGraphicFramePr/>
          <p:nvPr/>
        </p:nvGraphicFramePr>
        <p:xfrm>
          <a:off x="4267200" y="1447800"/>
          <a:ext cx="4495801" cy="4777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/>
          <p:nvPr/>
        </p:nvGraphicFramePr>
        <p:xfrm>
          <a:off x="228600" y="1676400"/>
          <a:ext cx="4533900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588923584"/>
              </p:ext>
            </p:extLst>
          </p:nvPr>
        </p:nvGraphicFramePr>
        <p:xfrm>
          <a:off x="4343400" y="1676400"/>
          <a:ext cx="4457699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527028"/>
              </p:ext>
            </p:extLst>
          </p:nvPr>
        </p:nvGraphicFramePr>
        <p:xfrm>
          <a:off x="3352800" y="1676400"/>
          <a:ext cx="5714999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Neplatné hlasy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090788"/>
              </p:ext>
            </p:extLst>
          </p:nvPr>
        </p:nvGraphicFramePr>
        <p:xfrm>
          <a:off x="228600" y="1371600"/>
          <a:ext cx="8458200" cy="513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79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Volby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Podíl neplatných hlasů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2006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Obce 2006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3,44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VÚC 2009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EP 2009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3,02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Prezident 2009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2010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2014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161671"/>
              </p:ext>
            </p:extLst>
          </p:nvPr>
        </p:nvGraphicFramePr>
        <p:xfrm>
          <a:off x="457200" y="1143000"/>
          <a:ext cx="8229600" cy="560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sk-SK" sz="2000" b="0" baseline="0" dirty="0">
                          <a:solidFill>
                            <a:schemeClr val="tx1"/>
                          </a:solidFill>
                        </a:rPr>
                        <a:t> hlasů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135 089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24,09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74 108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13,21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43 467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7,75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OĽaNO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41 829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7,46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NOVA, KDS, OKS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38 316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333333"/>
                          </a:solidFill>
                          <a:latin typeface="+mn-lt"/>
                        </a:rPr>
                        <a:t>6,83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37 376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6,66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36 629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333333"/>
                          </a:solidFill>
                          <a:latin typeface="+mn-lt"/>
                        </a:rPr>
                        <a:t>6,53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Most-Híd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32 708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5,83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TIP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20 730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333333"/>
                          </a:solidFill>
                          <a:latin typeface="+mn-lt"/>
                        </a:rPr>
                        <a:t>3,69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SNS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20 244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333333"/>
                          </a:solidFill>
                          <a:latin typeface="+mn-lt"/>
                        </a:rPr>
                        <a:t>3,61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ĽSNS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9 749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333333"/>
                          </a:solidFill>
                          <a:latin typeface="+mn-lt"/>
                        </a:rPr>
                        <a:t>1,73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PaS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9 322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1,66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0148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Ostatní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61 036</a:t>
                      </a:r>
                      <a:endParaRPr lang="cs-CZ" dirty="0"/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10,79</a:t>
                      </a:r>
                      <a:endParaRPr lang="cs-CZ" dirty="0"/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2014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40331"/>
              </p:ext>
            </p:extLst>
          </p:nvPr>
        </p:nvGraphicFramePr>
        <p:xfrm>
          <a:off x="228600" y="1371600"/>
          <a:ext cx="8534400" cy="443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 / 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2012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24,09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44,41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-20,32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13,21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8,82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+ 4,39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7,75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6,09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+ 1,66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OĽaNO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7,46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8,55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-1,09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6,66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5,88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+ 0,78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Most-Híd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strike="noStrike" dirty="0">
                          <a:solidFill>
                            <a:srgbClr val="333333"/>
                          </a:solidFill>
                          <a:latin typeface="+mn-lt"/>
                        </a:rPr>
                        <a:t>5,83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cs-CZ" sz="2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6,89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-1,06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2014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786687"/>
              </p:ext>
            </p:extLst>
          </p:nvPr>
        </p:nvGraphicFramePr>
        <p:xfrm>
          <a:off x="228600" y="1904999"/>
          <a:ext cx="8534400" cy="373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Strany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2012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Vládní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- 20,32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9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Opoziční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+ 4,68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31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Mimoparl.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+ 15,64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sk-SK" sz="3800" dirty="0"/>
              <a:t>Volby do EP 2014 – Volby do NR SR 2012</a:t>
            </a:r>
            <a:endParaRPr lang="cs-CZ" sz="3800" dirty="0"/>
          </a:p>
        </p:txBody>
      </p:sp>
      <p:graphicFrame>
        <p:nvGraphicFramePr>
          <p:cNvPr id="10" name="Graf 9"/>
          <p:cNvGraphicFramePr/>
          <p:nvPr/>
        </p:nvGraphicFramePr>
        <p:xfrm>
          <a:off x="3581400" y="1524000"/>
          <a:ext cx="5372100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 11"/>
          <p:cNvGraphicFramePr/>
          <p:nvPr/>
        </p:nvGraphicFramePr>
        <p:xfrm>
          <a:off x="0" y="1524000"/>
          <a:ext cx="450965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k-SK" dirty="0"/>
              <a:t>Neplatné hlasy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090788"/>
              </p:ext>
            </p:extLst>
          </p:nvPr>
        </p:nvGraphicFramePr>
        <p:xfrm>
          <a:off x="228600" y="1371600"/>
          <a:ext cx="8458200" cy="4419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79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Volby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Podíl neplatných hlasů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NR SR 2012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VÚC 2013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2,87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Prezident 2014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0,74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EP 2014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2,66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Obce 2014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2,49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Volby do EP – volební systém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Listinný poměrný systém</a:t>
            </a:r>
          </a:p>
          <a:p>
            <a:endParaRPr lang="sk-SK" dirty="0"/>
          </a:p>
          <a:p>
            <a:r>
              <a:rPr lang="sk-SK" dirty="0"/>
              <a:t>1 celostátní obvod:</a:t>
            </a:r>
          </a:p>
          <a:p>
            <a:pPr lvl="1"/>
            <a:r>
              <a:rPr lang="sk-SK" dirty="0"/>
              <a:t>14 mandátů (2004)</a:t>
            </a:r>
          </a:p>
          <a:p>
            <a:pPr lvl="1"/>
            <a:r>
              <a:rPr lang="sk-SK" dirty="0"/>
              <a:t>13 mandátů (2009, 2014)</a:t>
            </a:r>
          </a:p>
          <a:p>
            <a:endParaRPr lang="sk-SK" dirty="0"/>
          </a:p>
          <a:p>
            <a:r>
              <a:rPr lang="sk-SK" dirty="0"/>
              <a:t>5 % klauzule</a:t>
            </a:r>
          </a:p>
          <a:p>
            <a:endParaRPr lang="sk-SK" dirty="0"/>
          </a:p>
          <a:p>
            <a:r>
              <a:rPr lang="sk-SK" dirty="0" err="1"/>
              <a:t>Přednostní</a:t>
            </a:r>
            <a:r>
              <a:rPr lang="sk-SK" dirty="0"/>
              <a:t> hlasování s limitovaným dosahem</a:t>
            </a:r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Druhořadé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Menší význam voleb</a:t>
            </a:r>
            <a:r>
              <a:rPr lang="cs-CZ" dirty="0"/>
              <a:t>:</a:t>
            </a:r>
          </a:p>
          <a:p>
            <a:pPr lvl="1"/>
            <a:r>
              <a:rPr lang="sk-SK" dirty="0"/>
              <a:t>Voliči – účast</a:t>
            </a:r>
          </a:p>
          <a:p>
            <a:pPr lvl="1"/>
            <a:r>
              <a:rPr lang="sk-SK" dirty="0"/>
              <a:t>Strany – kampaň, programy</a:t>
            </a:r>
          </a:p>
          <a:p>
            <a:endParaRPr lang="sk-SK" dirty="0"/>
          </a:p>
          <a:p>
            <a:r>
              <a:rPr lang="sk-SK" dirty="0"/>
              <a:t>Výsledky jako kontrola primární úrovně?</a:t>
            </a:r>
          </a:p>
          <a:p>
            <a:endParaRPr lang="sk-SK" dirty="0"/>
          </a:p>
          <a:p>
            <a:r>
              <a:rPr lang="sk-SK" dirty="0"/>
              <a:t>Pozice mimoparlamentních stran</a:t>
            </a:r>
          </a:p>
          <a:p>
            <a:endParaRPr lang="sk-SK" dirty="0"/>
          </a:p>
          <a:p>
            <a:r>
              <a:rPr lang="sk-SK" dirty="0"/>
              <a:t>Podíl neplatných hlasů</a:t>
            </a:r>
          </a:p>
          <a:p>
            <a:endParaRPr lang="sk-SK" dirty="0"/>
          </a:p>
          <a:p>
            <a:r>
              <a:rPr lang="sk-SK" dirty="0"/>
              <a:t>Volební účast jako faktor deformující ostatní prvky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2004 – účast v EU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228600" y="11430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2009 – účast v EU</a:t>
            </a:r>
            <a:endParaRPr lang="cs-CZ" dirty="0"/>
          </a:p>
        </p:txBody>
      </p:sp>
      <p:graphicFrame>
        <p:nvGraphicFramePr>
          <p:cNvPr id="6" name="Graf 5"/>
          <p:cNvGraphicFramePr/>
          <p:nvPr/>
        </p:nvGraphicFramePr>
        <p:xfrm>
          <a:off x="228600" y="11430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k-SK" dirty="0"/>
              <a:t>Volby do EP 2014 – účast v EU</a:t>
            </a:r>
            <a:endParaRPr lang="cs-CZ" dirty="0"/>
          </a:p>
        </p:txBody>
      </p:sp>
      <p:graphicFrame>
        <p:nvGraphicFramePr>
          <p:cNvPr id="7" name="Graf 6"/>
          <p:cNvGraphicFramePr/>
          <p:nvPr/>
        </p:nvGraphicFramePr>
        <p:xfrm>
          <a:off x="228600" y="11430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Volby do EP – volební systém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 zásadě totožný volební systém jako v parlamentních volbách</a:t>
            </a:r>
          </a:p>
          <a:p>
            <a:endParaRPr lang="sk-SK" dirty="0"/>
          </a:p>
          <a:p>
            <a:r>
              <a:rPr lang="sk-SK" dirty="0"/>
              <a:t>Odlišnosti: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Počet mandátů (150 vs. 13/14)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Přednostní hlasování (4 vs. 2 hlasy; bariéra započítání)</a:t>
            </a:r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106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Prezident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NR SR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VÚC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Obce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EP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2005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2006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2007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106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Prezident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NR SR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VÚC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Obce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EP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2005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2006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2007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Časové cykly?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Volební období:</a:t>
            </a:r>
          </a:p>
          <a:p>
            <a:pPr lvl="1"/>
            <a:r>
              <a:rPr lang="sk-SK" dirty="0"/>
              <a:t>NR SR – 4 roky</a:t>
            </a:r>
          </a:p>
          <a:p>
            <a:pPr lvl="1"/>
            <a:r>
              <a:rPr lang="sk-SK" dirty="0"/>
              <a:t>EP – 5 let</a:t>
            </a:r>
          </a:p>
          <a:p>
            <a:endParaRPr lang="sk-SK" dirty="0"/>
          </a:p>
          <a:p>
            <a:r>
              <a:rPr lang="sk-SK" dirty="0"/>
              <a:t>Dosud žádné překrytí obojích voleb v 1 roce</a:t>
            </a:r>
          </a:p>
          <a:p>
            <a:endParaRPr lang="sk-SK" dirty="0"/>
          </a:p>
          <a:p>
            <a:r>
              <a:rPr lang="sk-SK" dirty="0"/>
              <a:t>Volby do EP 2004, 2009 i 2014 jako časově vyhovující pro koncept druhořadých voleb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08868"/>
              </p:ext>
            </p:extLst>
          </p:nvPr>
        </p:nvGraphicFramePr>
        <p:xfrm>
          <a:off x="457200" y="152400"/>
          <a:ext cx="82296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106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Prezident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NR SR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VÚC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Obce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EP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1999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2005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2006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2007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2008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4106">
                <a:tc>
                  <a:txBody>
                    <a:bodyPr/>
                    <a:lstStyle/>
                    <a:p>
                      <a:pPr algn="ctr"/>
                      <a:r>
                        <a:rPr lang="sk-SK" sz="1600" b="0" dirty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6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419</TotalTime>
  <Words>952</Words>
  <Application>Microsoft Office PowerPoint</Application>
  <PresentationFormat>Předvádění na obrazovce (4:3)</PresentationFormat>
  <Paragraphs>539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17</vt:i4>
      </vt:variant>
      <vt:variant>
        <vt:lpstr>Nadpisy snímků</vt:lpstr>
      </vt:variant>
      <vt:variant>
        <vt:i4>33</vt:i4>
      </vt:variant>
    </vt:vector>
  </HeadingPairs>
  <TitlesOfParts>
    <vt:vector size="53" baseType="lpstr">
      <vt:lpstr>Calibri</vt:lpstr>
      <vt:lpstr>Constantia</vt:lpstr>
      <vt:lpstr>Wingdings 2</vt:lpstr>
      <vt:lpstr>Tok</vt:lpstr>
      <vt:lpstr>1_Tok</vt:lpstr>
      <vt:lpstr>2_Tok</vt:lpstr>
      <vt:lpstr>3_Tok</vt:lpstr>
      <vt:lpstr>5_Tok</vt:lpstr>
      <vt:lpstr>6_Tok</vt:lpstr>
      <vt:lpstr>8_Tok</vt:lpstr>
      <vt:lpstr>9_Tok</vt:lpstr>
      <vt:lpstr>16_Tok</vt:lpstr>
      <vt:lpstr>17_Tok</vt:lpstr>
      <vt:lpstr>18_Tok</vt:lpstr>
      <vt:lpstr>7_Tok</vt:lpstr>
      <vt:lpstr>19_Tok</vt:lpstr>
      <vt:lpstr>20_Tok</vt:lpstr>
      <vt:lpstr>14_Tok</vt:lpstr>
      <vt:lpstr>15_Tok</vt:lpstr>
      <vt:lpstr>4_Tok</vt:lpstr>
      <vt:lpstr>Slovenská republika –  volby do EP</vt:lpstr>
      <vt:lpstr>Typy voleb v SR</vt:lpstr>
      <vt:lpstr>Volby do EP – volební systém</vt:lpstr>
      <vt:lpstr>Volby do EP – volební systém</vt:lpstr>
      <vt:lpstr>Prezentace aplikace PowerPoint</vt:lpstr>
      <vt:lpstr>Prezentace aplikace PowerPoint</vt:lpstr>
      <vt:lpstr>Časové cykly?</vt:lpstr>
      <vt:lpstr>Prezentace aplikace PowerPoint</vt:lpstr>
      <vt:lpstr>Prezentace aplikace PowerPoint</vt:lpstr>
      <vt:lpstr>Prezentace aplikace PowerPoint</vt:lpstr>
      <vt:lpstr>Volební programy</vt:lpstr>
      <vt:lpstr>Volební kampaň</vt:lpstr>
      <vt:lpstr>Kandidáti</vt:lpstr>
      <vt:lpstr>Výsledky voleb</vt:lpstr>
      <vt:lpstr>Volby do EP 2004</vt:lpstr>
      <vt:lpstr>Volby do EP 2004</vt:lpstr>
      <vt:lpstr>Volby do EP 2004</vt:lpstr>
      <vt:lpstr>Volby do EP 2004 – Volby do NR SR 2002</vt:lpstr>
      <vt:lpstr>Neplatné hlasy</vt:lpstr>
      <vt:lpstr>Volby do EP 2009</vt:lpstr>
      <vt:lpstr>Volby do EP 2009</vt:lpstr>
      <vt:lpstr>Volby do EP 2009</vt:lpstr>
      <vt:lpstr>Volby do EP 2009 – Volby do NR SR 2006</vt:lpstr>
      <vt:lpstr>Neplatné hlasy</vt:lpstr>
      <vt:lpstr>Volby do EP 2014</vt:lpstr>
      <vt:lpstr>Volby do EP 2014</vt:lpstr>
      <vt:lpstr>Volby do EP 2014</vt:lpstr>
      <vt:lpstr>Volby do EP 2014 – Volby do NR SR 2012</vt:lpstr>
      <vt:lpstr>Neplatné hlasy</vt:lpstr>
      <vt:lpstr>Druhořadé volby</vt:lpstr>
      <vt:lpstr>Volby do EP 2004 – účast v EU</vt:lpstr>
      <vt:lpstr>Volby do EP 2009 – účast v EU</vt:lpstr>
      <vt:lpstr>Volby do EP 2014 – účast v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– európske a regionálne vľby</dc:title>
  <dc:creator>Peťo</dc:creator>
  <cp:lastModifiedBy>PS</cp:lastModifiedBy>
  <cp:revision>61</cp:revision>
  <dcterms:created xsi:type="dcterms:W3CDTF">2013-04-13T10:00:54Z</dcterms:created>
  <dcterms:modified xsi:type="dcterms:W3CDTF">2017-05-13T06:32:37Z</dcterms:modified>
</cp:coreProperties>
</file>